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5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83" r:id="rId3"/>
    <p:sldMasterId id="2147483688" r:id="rId4"/>
    <p:sldMasterId id="2147483693" r:id="rId5"/>
    <p:sldMasterId id="2147483698" r:id="rId6"/>
  </p:sldMasterIdLst>
  <p:notesMasterIdLst>
    <p:notesMasterId r:id="rId77"/>
  </p:notesMasterIdLst>
  <p:sldIdLst>
    <p:sldId id="1681" r:id="rId7"/>
    <p:sldId id="1783" r:id="rId8"/>
    <p:sldId id="1784" r:id="rId9"/>
    <p:sldId id="1888" r:id="rId10"/>
    <p:sldId id="1740" r:id="rId11"/>
    <p:sldId id="1727" r:id="rId12"/>
    <p:sldId id="1892" r:id="rId13"/>
    <p:sldId id="1893" r:id="rId14"/>
    <p:sldId id="1895" r:id="rId15"/>
    <p:sldId id="1899" r:id="rId16"/>
    <p:sldId id="1896" r:id="rId17"/>
    <p:sldId id="1897" r:id="rId18"/>
    <p:sldId id="1923" r:id="rId19"/>
    <p:sldId id="1922" r:id="rId20"/>
    <p:sldId id="1918" r:id="rId21"/>
    <p:sldId id="1539" r:id="rId22"/>
    <p:sldId id="1564" r:id="rId23"/>
    <p:sldId id="1565" r:id="rId24"/>
    <p:sldId id="1566" r:id="rId25"/>
    <p:sldId id="1568" r:id="rId26"/>
    <p:sldId id="722" r:id="rId27"/>
    <p:sldId id="1933" r:id="rId28"/>
    <p:sldId id="1935" r:id="rId29"/>
    <p:sldId id="1934" r:id="rId30"/>
    <p:sldId id="1834" r:id="rId31"/>
    <p:sldId id="1836" r:id="rId32"/>
    <p:sldId id="1833" r:id="rId33"/>
    <p:sldId id="1830" r:id="rId34"/>
    <p:sldId id="1848" r:id="rId35"/>
    <p:sldId id="1839" r:id="rId36"/>
    <p:sldId id="1925" r:id="rId37"/>
    <p:sldId id="1937" r:id="rId38"/>
    <p:sldId id="1625" r:id="rId39"/>
    <p:sldId id="1626" r:id="rId40"/>
    <p:sldId id="1627" r:id="rId41"/>
    <p:sldId id="1628" r:id="rId42"/>
    <p:sldId id="1936" r:id="rId43"/>
    <p:sldId id="1938" r:id="rId44"/>
    <p:sldId id="1940" r:id="rId45"/>
    <p:sldId id="1789" r:id="rId46"/>
    <p:sldId id="1790" r:id="rId47"/>
    <p:sldId id="1791" r:id="rId48"/>
    <p:sldId id="1792" r:id="rId49"/>
    <p:sldId id="702" r:id="rId50"/>
    <p:sldId id="1699" r:id="rId51"/>
    <p:sldId id="1711" r:id="rId52"/>
    <p:sldId id="1744" r:id="rId53"/>
    <p:sldId id="1731" r:id="rId54"/>
    <p:sldId id="1464" r:id="rId55"/>
    <p:sldId id="1441" r:id="rId56"/>
    <p:sldId id="294" r:id="rId57"/>
    <p:sldId id="962" r:id="rId58"/>
    <p:sldId id="909" r:id="rId59"/>
    <p:sldId id="1947" r:id="rId60"/>
    <p:sldId id="1939" r:id="rId61"/>
    <p:sldId id="1630" r:id="rId62"/>
    <p:sldId id="1942" r:id="rId63"/>
    <p:sldId id="1819" r:id="rId64"/>
    <p:sldId id="1944" r:id="rId65"/>
    <p:sldId id="1813" r:id="rId66"/>
    <p:sldId id="1548" r:id="rId67"/>
    <p:sldId id="1948" r:id="rId68"/>
    <p:sldId id="1949" r:id="rId69"/>
    <p:sldId id="1832" r:id="rId70"/>
    <p:sldId id="1945" r:id="rId71"/>
    <p:sldId id="1835" r:id="rId72"/>
    <p:sldId id="1837" r:id="rId73"/>
    <p:sldId id="1838" r:id="rId74"/>
    <p:sldId id="1840" r:id="rId75"/>
    <p:sldId id="1941" r:id="rId76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42" autoAdjust="0"/>
    <p:restoredTop sz="94660"/>
  </p:normalViewPr>
  <p:slideViewPr>
    <p:cSldViewPr snapToGrid="0">
      <p:cViewPr varScale="1">
        <p:scale>
          <a:sx n="52" d="100"/>
          <a:sy n="52" d="100"/>
        </p:scale>
        <p:origin x="44" y="24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4984"/>
    </p:cViewPr>
  </p:sorterViewPr>
  <p:notesViewPr>
    <p:cSldViewPr snapToGrid="0">
      <p:cViewPr varScale="1">
        <p:scale>
          <a:sx n="45" d="100"/>
          <a:sy n="45" d="100"/>
        </p:scale>
        <p:origin x="2830" y="3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2023/12/21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927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9342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17045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0366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  <a:p>
            <a:r>
              <a:rPr lang="ja-JP" altLang="en-US" dirty="0"/>
              <a:t>画像分類は，画像に対して，ラベルとその確率を得ることです．</a:t>
            </a:r>
          </a:p>
          <a:p>
            <a:endParaRPr lang="ja-JP" altLang="en-US" dirty="0"/>
          </a:p>
          <a:p>
            <a:r>
              <a:rPr lang="ja-JP" altLang="en-US" dirty="0"/>
              <a:t>ラベルというのは，画像分類した結果の，画像の種類を表すキーワードのことです．</a:t>
            </a:r>
          </a:p>
          <a:p>
            <a:endParaRPr lang="ja-JP" altLang="en-US" dirty="0"/>
          </a:p>
          <a:p>
            <a:r>
              <a:rPr lang="ja-JP" altLang="en-US" dirty="0"/>
              <a:t>このラベルと確率を精度よく自動で求めるために，人工知能を使うことができます．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3223C1-63D0-4CA4-8D67-2118CF2CB84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3291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/>
              <a:t>画像分類の例</a:t>
            </a:r>
          </a:p>
          <a:p>
            <a:endParaRPr lang="ja-JP" altLang="en-US" dirty="0"/>
          </a:p>
          <a:p>
            <a:r>
              <a:rPr lang="ja-JP" altLang="en-US" dirty="0"/>
              <a:t>画像に対して，いくつかのラベル，</a:t>
            </a:r>
          </a:p>
          <a:p>
            <a:r>
              <a:rPr lang="ja-JP" altLang="en-US" dirty="0"/>
              <a:t>それぞれのラベルに対しての確率が得られています．</a:t>
            </a:r>
          </a:p>
          <a:p>
            <a:endParaRPr lang="ja-JP" altLang="en-US" dirty="0"/>
          </a:p>
          <a:p>
            <a:r>
              <a:rPr lang="ja-JP" altLang="en-US" dirty="0"/>
              <a:t>例えば，この結果を見ると，この画像，ラベルが </a:t>
            </a:r>
            <a:r>
              <a:rPr lang="en-US" altLang="ja-JP" dirty="0" err="1"/>
              <a:t>lab_coat</a:t>
            </a:r>
            <a:r>
              <a:rPr lang="en-US" altLang="ja-JP" dirty="0"/>
              <a:t> </a:t>
            </a:r>
            <a:r>
              <a:rPr lang="ja-JP" altLang="en-US" dirty="0"/>
              <a:t>である確率が，約 </a:t>
            </a:r>
            <a:r>
              <a:rPr lang="en-US" altLang="ja-JP" dirty="0"/>
              <a:t>0.98 </a:t>
            </a:r>
            <a:r>
              <a:rPr lang="ja-JP" altLang="en-US" dirty="0" err="1"/>
              <a:t>のように</a:t>
            </a:r>
            <a:r>
              <a:rPr lang="ja-JP" altLang="en-US" dirty="0"/>
              <a:t>結果が得られています．</a:t>
            </a:r>
          </a:p>
          <a:p>
            <a:endParaRPr lang="ja-JP" altLang="en-US" dirty="0"/>
          </a:p>
          <a:p>
            <a:r>
              <a:rPr lang="ja-JP" altLang="en-US" dirty="0"/>
              <a:t>このように，１枚の画像に対して，複数のラベルとそれぞれの確率を得ること．</a:t>
            </a:r>
          </a:p>
          <a:p>
            <a:r>
              <a:rPr lang="ja-JP" altLang="en-US" dirty="0"/>
              <a:t>それが画像分類です．</a:t>
            </a:r>
          </a:p>
          <a:p>
            <a:endParaRPr lang="ja-JP" altLang="en-US" dirty="0"/>
          </a:p>
          <a:p>
            <a:r>
              <a:rPr lang="ja-JP" altLang="en-US" dirty="0"/>
              <a:t>画像分類は，画像を扱う他の人工知能，例えば，物体検出などの基礎になっています．</a:t>
            </a:r>
          </a:p>
          <a:p>
            <a:endParaRPr lang="ja-JP" altLang="en-US" dirty="0"/>
          </a:p>
          <a:p>
            <a:r>
              <a:rPr lang="ja-JP" altLang="en-US" dirty="0"/>
              <a:t>画像分類の説明は以上です．</a:t>
            </a:r>
          </a:p>
          <a:p>
            <a:r>
              <a:rPr lang="ja-JP" altLang="en-US" dirty="0"/>
              <a:t>視聴ありがとうございました．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3223C1-63D0-4CA4-8D67-2118CF2CB84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616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2886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8056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F8F6E-A61D-4F4B-A02A-32A375CBD654}" type="datetime1">
              <a:rPr kumimoji="1" lang="ja-JP" altLang="en-US" smtClean="0"/>
              <a:t>2023/12/21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792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2023/12/21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6191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2023/12/21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87183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2023/12/21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4882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2023/12/21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93388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2023/12/21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302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2023/12/21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11379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2023/12/21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0599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1FBDB-3FE1-4E23-8A3E-D23037547262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35331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AA3E3D-4D1D-4163-AD90-B772FBC95A7D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26729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AA3E3D-4D1D-4163-AD90-B772FBC95A7D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6912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C89E5-970E-4E43-B109-FA73DDD3F5FC}" type="datetime1">
              <a:rPr kumimoji="1" lang="ja-JP" altLang="en-US" smtClean="0"/>
              <a:t>2023/12/21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50384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417190-F4F2-435C-9433-79F7AB9E97BF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95851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1FBDB-3FE1-4E23-8A3E-D23037547262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6375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AA3E3D-4D1D-4163-AD90-B772FBC95A7D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6045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AA3E3D-4D1D-4163-AD90-B772FBC95A7D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98624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417190-F4F2-435C-9433-79F7AB9E97BF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1432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105C0-43AD-4913-9290-D69A215DC36E}" type="datetime1">
              <a:rPr kumimoji="1" lang="ja-JP" altLang="en-US" smtClean="0"/>
              <a:t>2023/12/21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172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E3386-A21B-4F0F-B11C-3FC9324127B8}" type="datetime1">
              <a:rPr kumimoji="1" lang="ja-JP" altLang="en-US" smtClean="0"/>
              <a:t>2023/12/21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162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>
                <a:latin typeface="Abadi" panose="020B0604020104020204" pitchFamily="34" charset="0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latin typeface="Abadi" panose="020B06040201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dirty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F8F6E-A61D-4F4B-A02A-32A375CBD654}" type="datetime1">
              <a:rPr kumimoji="1" lang="ja-JP" altLang="en-US" smtClean="0"/>
              <a:t>2023/12/21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fld id="{E205D82C-95A1-431E-8E38-AA614A14CDCF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01024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  <a:lvl2pPr>
              <a:defRPr>
                <a:latin typeface="Abadi" panose="020B0604020104020204" pitchFamily="34" charset="0"/>
              </a:defRPr>
            </a:lvl2pPr>
            <a:lvl3pPr>
              <a:defRPr>
                <a:latin typeface="Abadi" panose="020B0604020104020204" pitchFamily="34" charset="0"/>
              </a:defRPr>
            </a:lvl3pPr>
            <a:lvl4pPr>
              <a:defRPr>
                <a:latin typeface="Abadi" panose="020B0604020104020204" pitchFamily="34" charset="0"/>
              </a:defRPr>
            </a:lvl4pPr>
            <a:lvl5pPr>
              <a:defRPr>
                <a:latin typeface="Abadi" panose="020B0604020104020204" pitchFamily="34" charset="0"/>
              </a:defRPr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C89E5-970E-4E43-B109-FA73DDD3F5FC}" type="datetime1">
              <a:rPr kumimoji="1" lang="ja-JP" altLang="en-US" smtClean="0"/>
              <a:t>2023/12/21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fld id="{E205D82C-95A1-431E-8E38-AA614A14CDCF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78305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>
                <a:latin typeface="Abadi" panose="020B0604020104020204" pitchFamily="34" charset="0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>
                <a:latin typeface="Abadi" panose="020B0604020104020204" pitchFamily="34" charset="0"/>
              </a:defRPr>
            </a:lvl1pPr>
            <a:lvl2pPr>
              <a:spcBef>
                <a:spcPts val="0"/>
              </a:spcBef>
              <a:defRPr>
                <a:latin typeface="Abadi" panose="020B0604020104020204" pitchFamily="34" charset="0"/>
              </a:defRPr>
            </a:lvl2pPr>
            <a:lvl3pPr>
              <a:spcBef>
                <a:spcPts val="0"/>
              </a:spcBef>
              <a:defRPr>
                <a:latin typeface="Abadi" panose="020B0604020104020204" pitchFamily="34" charset="0"/>
              </a:defRPr>
            </a:lvl3pPr>
            <a:lvl4pPr>
              <a:spcBef>
                <a:spcPts val="0"/>
              </a:spcBef>
              <a:defRPr>
                <a:latin typeface="Abadi" panose="020B0604020104020204" pitchFamily="34" charset="0"/>
              </a:defRPr>
            </a:lvl4pPr>
            <a:lvl5pPr>
              <a:spcBef>
                <a:spcPts val="0"/>
              </a:spcBef>
              <a:defRPr>
                <a:latin typeface="Abadi" panose="020B0604020104020204" pitchFamily="34" charset="0"/>
              </a:defRPr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105C0-43AD-4913-9290-D69A215DC36E}" type="datetime1">
              <a:rPr kumimoji="1" lang="ja-JP" altLang="en-US" smtClean="0"/>
              <a:t>2023/12/21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fld id="{E205D82C-95A1-431E-8E38-AA614A14CDCF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657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E3386-A21B-4F0F-B11C-3FC9324127B8}" type="datetime1">
              <a:rPr kumimoji="1" lang="ja-JP" altLang="en-US" smtClean="0"/>
              <a:t>2023/12/21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fld id="{E205D82C-95A1-431E-8E38-AA614A14CDCF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04025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2023/12/21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5748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20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.pn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E6DA0-13F0-4131-A74D-D600C97A2AE8}" type="datetime1">
              <a:rPr kumimoji="1" lang="ja-JP" altLang="en-US" smtClean="0"/>
              <a:t>2023/12/21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984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E6DA0-13F0-4131-A74D-D600C97A2AE8}" type="datetime1">
              <a:rPr kumimoji="1" lang="ja-JP" altLang="en-US" smtClean="0"/>
              <a:t>2023/12/21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badi" panose="020B0604020104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badi" panose="020B0604020104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2602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E731-6ED8-4A42-8A57-3C41D7584935}" type="datetime1">
              <a:rPr kumimoji="1" lang="ja-JP" altLang="en-US" smtClean="0"/>
              <a:t>2023/12/21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066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E731-6ED8-4A42-8A57-3C41D7584935}" type="datetime1">
              <a:rPr kumimoji="1" lang="ja-JP" altLang="en-US" smtClean="0"/>
              <a:t>2023/12/21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badi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badi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62557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FBE731-6ED8-4A42-8A57-3C41D7584935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badi" panose="020B0604020202020204" pitchFamily="34" charset="0"/>
                <a:ea typeface="メイリオ" panose="020B0604030504040204" pitchFamily="50" charset="-128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badi" panose="020B0604020202020204" pitchFamily="34" charset="0"/>
                <a:ea typeface="メイリオ" panose="020B0604030504040204" pitchFamily="50" charset="-128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572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FBE731-6ED8-4A42-8A57-3C41D7584935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960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kkaneko.jp/ai/ae/index.html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talkai.info/ja/" TargetMode="Externa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llava.hliu.cc/" TargetMode="Externa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3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huggingface.co/spaces/shi-labs/OneFormer" TargetMode="External"/><Relationship Id="rId1" Type="http://schemas.openxmlformats.org/officeDocument/2006/relationships/slideLayout" Target="../slideLayouts/slideLayout2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3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huggingface.co/spaces/chongzhou/EdgeSAM" TargetMode="External"/><Relationship Id="rId1" Type="http://schemas.openxmlformats.org/officeDocument/2006/relationships/slideLayout" Target="../slideLayouts/slideLayout2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50157" y="1122363"/>
            <a:ext cx="8243685" cy="2387600"/>
          </a:xfrm>
        </p:spPr>
        <p:txBody>
          <a:bodyPr>
            <a:noAutofit/>
          </a:bodyPr>
          <a:lstStyle/>
          <a:p>
            <a:r>
              <a:rPr lang="ja-JP" altLang="en-US" sz="4400" dirty="0">
                <a:latin typeface="メイリオ" panose="020B0604030504040204" pitchFamily="50" charset="-128"/>
              </a:rPr>
              <a:t>１</a:t>
            </a:r>
            <a:r>
              <a:rPr lang="ja-JP" altLang="en-US" dirty="0">
                <a:latin typeface="メイリオ" panose="020B0604030504040204" pitchFamily="50" charset="-128"/>
              </a:rPr>
              <a:t>２</a:t>
            </a:r>
            <a:r>
              <a:rPr lang="en-US" altLang="ja-JP" sz="4400" dirty="0">
                <a:latin typeface="メイリオ" panose="020B0604030504040204" pitchFamily="50" charset="-128"/>
              </a:rPr>
              <a:t>. </a:t>
            </a:r>
            <a:r>
              <a:rPr lang="ja-JP" altLang="en-US" sz="4400" dirty="0">
                <a:latin typeface="メイリオ" panose="020B0604030504040204" pitchFamily="50" charset="-128"/>
              </a:rPr>
              <a:t>中間まとめ</a:t>
            </a:r>
            <a:br>
              <a:rPr lang="en-US" altLang="ja-JP" sz="4400" dirty="0">
                <a:latin typeface="メイリオ" panose="020B0604030504040204" pitchFamily="50" charset="-128"/>
              </a:rPr>
            </a:b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875482" y="4869762"/>
            <a:ext cx="1415772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t>金子邦彦</a:t>
            </a:r>
          </a:p>
        </p:txBody>
      </p:sp>
      <p:pic>
        <p:nvPicPr>
          <p:cNvPr id="7" name="Picture 2" descr="https://mirrors.creativecommons.org/presskit/buttons/88x31/png/by-nc-sa.e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105" y="5928126"/>
            <a:ext cx="1433790" cy="50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 descr="メガネをかけた男性&#10;&#10;自動的に生成された説明">
            <a:extLst>
              <a:ext uri="{FF2B5EF4-FFF2-40B4-BE49-F238E27FC236}">
                <a16:creationId xmlns:a16="http://schemas.microsoft.com/office/drawing/2014/main" id="{1C3B59FE-4A47-434A-A600-E43D38ADCC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428" y="4610382"/>
            <a:ext cx="710957" cy="937036"/>
          </a:xfrm>
          <a:prstGeom prst="rect">
            <a:avLst/>
          </a:prstGeom>
        </p:spPr>
      </p:pic>
      <p:sp>
        <p:nvSpPr>
          <p:cNvPr id="8" name="字幕 7">
            <a:extLst>
              <a:ext uri="{FF2B5EF4-FFF2-40B4-BE49-F238E27FC236}">
                <a16:creationId xmlns:a16="http://schemas.microsoft.com/office/drawing/2014/main" id="{E246CD48-9EDC-44F7-8CDD-2B1DAA1CE2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157" y="3150100"/>
            <a:ext cx="8266421" cy="1506085"/>
          </a:xfrm>
        </p:spPr>
        <p:txBody>
          <a:bodyPr>
            <a:normAutofit lnSpcReduction="10000"/>
          </a:bodyPr>
          <a:lstStyle/>
          <a:p>
            <a:r>
              <a:rPr lang="ja-JP" altLang="en-US" sz="2800" dirty="0"/>
              <a:t>（ディープラーニング，</a:t>
            </a:r>
            <a:r>
              <a:rPr lang="en-US" altLang="ja-JP" sz="2800" dirty="0"/>
              <a:t>Python </a:t>
            </a:r>
            <a:r>
              <a:rPr lang="ja-JP" altLang="en-US" sz="2800" dirty="0"/>
              <a:t>を使用）</a:t>
            </a:r>
            <a:endParaRPr lang="en-US" altLang="ja-JP" sz="2800" dirty="0"/>
          </a:p>
          <a:p>
            <a:r>
              <a:rPr lang="ja-JP" altLang="en-US" sz="2800" dirty="0"/>
              <a:t>（全１５回）</a:t>
            </a:r>
          </a:p>
          <a:p>
            <a:r>
              <a:rPr lang="en-US" altLang="ja-JP" dirty="0">
                <a:hlinkClick r:id="rId5"/>
              </a:rPr>
              <a:t>https://www.kkaneko.jp/ai/ae/index.html</a:t>
            </a:r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7089059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4B4CE00-0321-9018-077B-E29A2FC34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時系列データ</a:t>
            </a:r>
            <a:r>
              <a:rPr lang="ja-JP" altLang="en-US" dirty="0"/>
              <a:t>の特徴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8179256-8E7E-5663-D82B-C570BC829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5875223"/>
          </a:xfrm>
        </p:spPr>
        <p:txBody>
          <a:bodyPr>
            <a:normAutofit/>
          </a:bodyPr>
          <a:lstStyle/>
          <a:p>
            <a:r>
              <a:rPr kumimoji="1" lang="ja-JP" altLang="en-US" sz="2400" b="1" dirty="0"/>
              <a:t>周期性：</a:t>
            </a:r>
            <a:r>
              <a:rPr kumimoji="1" lang="ja-JP" altLang="en-US" sz="2400" dirty="0"/>
              <a:t>日、週、月、季節などの</a:t>
            </a:r>
            <a:r>
              <a:rPr kumimoji="1" lang="ja-JP" altLang="en-US" sz="2400" b="1" dirty="0"/>
              <a:t>定期的な間隔で繰り返されるパターン</a:t>
            </a:r>
            <a:endParaRPr lang="en-US" altLang="ja-JP" sz="2400" b="1" dirty="0"/>
          </a:p>
          <a:p>
            <a:pPr marL="0" indent="0">
              <a:buNone/>
            </a:pPr>
            <a:r>
              <a:rPr kumimoji="1" lang="ja-JP" altLang="en-US" sz="2400" dirty="0"/>
              <a:t>　例：自然現象、社会的活動</a:t>
            </a:r>
          </a:p>
          <a:p>
            <a:pPr marL="0" indent="0">
              <a:buNone/>
            </a:pPr>
            <a:endParaRPr kumimoji="1" lang="ja-JP" altLang="en-US" sz="2400" b="1" dirty="0"/>
          </a:p>
          <a:p>
            <a:r>
              <a:rPr kumimoji="1" lang="ja-JP" altLang="en-US" sz="2400" b="1" dirty="0"/>
              <a:t>トレンド</a:t>
            </a:r>
            <a:r>
              <a:rPr lang="ja-JP" altLang="en-US" sz="2400" b="1" dirty="0"/>
              <a:t>：</a:t>
            </a:r>
            <a:r>
              <a:rPr kumimoji="1" lang="ja-JP" altLang="en-US" sz="2400" b="1" dirty="0"/>
              <a:t>時間の経過による増加、減少、一定レベルの維持などの方向性</a:t>
            </a:r>
            <a:endParaRPr kumimoji="1" lang="en-US" altLang="ja-JP" sz="2400" dirty="0"/>
          </a:p>
          <a:p>
            <a:pPr marL="0" indent="0">
              <a:buNone/>
            </a:pPr>
            <a:endParaRPr kumimoji="1" lang="ja-JP" altLang="en-US" sz="2400" b="1" dirty="0"/>
          </a:p>
          <a:p>
            <a:r>
              <a:rPr kumimoji="1" lang="ja-JP" altLang="en-US" sz="2400" b="1" dirty="0"/>
              <a:t>特定のイベントや時期</a:t>
            </a:r>
            <a:r>
              <a:rPr kumimoji="1" lang="ja-JP" altLang="en-US" sz="2400" dirty="0"/>
              <a:t>（例えば正月、学校の学期開始時期など）</a:t>
            </a:r>
            <a:r>
              <a:rPr kumimoji="1" lang="ja-JP" altLang="en-US" sz="2400" b="1" dirty="0"/>
              <a:t>との関連性</a:t>
            </a:r>
            <a:endParaRPr lang="en-US" altLang="ja-JP" sz="2400" b="1" dirty="0"/>
          </a:p>
          <a:p>
            <a:pPr marL="0" indent="0">
              <a:buNone/>
            </a:pPr>
            <a:endParaRPr kumimoji="1" lang="ja-JP" altLang="en-US" sz="2400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C02B2BF-5618-3182-EA9C-36A59DD8C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19991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9ACA6CF-C823-AB90-122F-8CD090343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763160" cy="869158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１１年周期の周期性の分析の例（太陽黒点データ）</a:t>
            </a:r>
            <a:br>
              <a:rPr lang="en-US" altLang="ja-JP" dirty="0"/>
            </a:br>
            <a:r>
              <a:rPr lang="en-US" altLang="ja-JP" dirty="0"/>
              <a:t>Prophet </a:t>
            </a:r>
            <a:r>
              <a:rPr lang="ja-JP" altLang="en-US" dirty="0"/>
              <a:t>を使用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5D60E34-A209-3C54-6BBE-E9ECE77C2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4B4C0E2C-BD17-E263-5B73-773EE905A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44" y="1207181"/>
            <a:ext cx="9036861" cy="527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5243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9ACA6CF-C823-AB90-122F-8CD090343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764851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トレンドの識別の例（太陽黒点データ）</a:t>
            </a:r>
            <a:br>
              <a:rPr lang="en-US" altLang="ja-JP" dirty="0"/>
            </a:br>
            <a:r>
              <a:rPr lang="en-US" altLang="ja-JP" dirty="0"/>
              <a:t>Prophet </a:t>
            </a:r>
            <a:r>
              <a:rPr lang="ja-JP" altLang="en-US" dirty="0"/>
              <a:t>を使用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5D60E34-A209-3C54-6BBE-E9ECE77C2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7F86E91F-6F5E-57E8-8665-9AD7F29243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2442"/>
            <a:ext cx="9110212" cy="541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423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9ACA6CF-C823-AB90-122F-8CD090343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764851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将来予測の例（太陽黒点データ）</a:t>
            </a:r>
            <a:br>
              <a:rPr lang="en-US" altLang="ja-JP" dirty="0"/>
            </a:br>
            <a:r>
              <a:rPr lang="en-US" altLang="ja-JP" dirty="0"/>
              <a:t>Prophet </a:t>
            </a:r>
            <a:r>
              <a:rPr lang="ja-JP" altLang="en-US" dirty="0"/>
              <a:t>を使用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5D60E34-A209-3C54-6BBE-E9ECE77C2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E295785-1C79-7CC8-8355-3B7EC0C41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42" y="1039222"/>
            <a:ext cx="8948371" cy="559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7977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9F84592-0110-E7A5-0CCF-D920E7B17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Prophet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920470B-FF74-95B9-028A-521899C9E5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sz="2400" dirty="0"/>
              <a:t>Prophet </a:t>
            </a:r>
            <a:r>
              <a:rPr kumimoji="1" lang="ja-JP" altLang="en-US" sz="2400" dirty="0"/>
              <a:t>は </a:t>
            </a:r>
            <a:r>
              <a:rPr kumimoji="1" lang="en-US" altLang="ja-JP" sz="2400" dirty="0"/>
              <a:t>Python </a:t>
            </a:r>
            <a:r>
              <a:rPr kumimoji="1" lang="ja-JP" altLang="en-US" sz="2400" dirty="0"/>
              <a:t>のライブラリ</a:t>
            </a:r>
            <a:endParaRPr kumimoji="1" lang="en-US" altLang="ja-JP" sz="2400" dirty="0"/>
          </a:p>
          <a:p>
            <a:r>
              <a:rPr lang="ja-JP" altLang="en-US" sz="2400" b="1" dirty="0"/>
              <a:t>時系列データ</a:t>
            </a:r>
            <a:r>
              <a:rPr lang="ja-JP" altLang="en-US" sz="2400" dirty="0"/>
              <a:t>に対して、</a:t>
            </a:r>
            <a:r>
              <a:rPr lang="ja-JP" altLang="en-US" sz="2400" b="1" dirty="0"/>
              <a:t>周期性、トレンド、特定のイベントや時期との関連性</a:t>
            </a:r>
            <a:r>
              <a:rPr lang="ja-JP" altLang="en-US" sz="2400" dirty="0"/>
              <a:t>を</a:t>
            </a:r>
            <a:r>
              <a:rPr lang="ja-JP" altLang="en-US" sz="2400" b="1" dirty="0"/>
              <a:t>分析</a:t>
            </a:r>
            <a:r>
              <a:rPr lang="ja-JP" altLang="en-US" sz="2400" dirty="0"/>
              <a:t>する機能を持つ</a:t>
            </a:r>
            <a:endParaRPr lang="en-US" altLang="ja-JP" sz="2400" dirty="0"/>
          </a:p>
          <a:p>
            <a:r>
              <a:rPr kumimoji="1" lang="ja-JP" altLang="en-US" sz="2400" dirty="0"/>
              <a:t>統計手法を</a:t>
            </a:r>
            <a:r>
              <a:rPr lang="ja-JP" altLang="en-US" sz="2400" dirty="0"/>
              <a:t>基礎</a:t>
            </a:r>
            <a:r>
              <a:rPr kumimoji="1" lang="ja-JP" altLang="en-US" sz="2400" dirty="0"/>
              <a:t>とする。線形モデルと非線形モデルを組み合わせた回帰モデル。</a:t>
            </a:r>
            <a:endParaRPr kumimoji="1" lang="en-US" altLang="ja-JP" sz="2400" dirty="0"/>
          </a:p>
          <a:p>
            <a:r>
              <a:rPr kumimoji="1" lang="ja-JP" altLang="en-US" sz="2400" dirty="0"/>
              <a:t>ディープラーニング</a:t>
            </a:r>
            <a:r>
              <a:rPr kumimoji="1" lang="ja-JP" altLang="en-US" sz="2400" b="1" u="sng" dirty="0"/>
              <a:t>ではない</a:t>
            </a:r>
            <a:endParaRPr kumimoji="1" lang="en-US" altLang="ja-JP" sz="2400" dirty="0"/>
          </a:p>
          <a:p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C9EB7F2-8186-4A2D-FDBD-B208BB7DD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74357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2E1F1E1-12D9-1BFA-FBE1-D5528D7DA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リカレントニューラルネットワーク（</a:t>
            </a:r>
            <a:r>
              <a:rPr kumimoji="1" lang="en-US" altLang="ja-JP" dirty="0"/>
              <a:t>RNN</a:t>
            </a:r>
            <a:r>
              <a:rPr kumimoji="1" lang="ja-JP" altLang="en-US" dirty="0"/>
              <a:t>）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068BBAD-0464-2C38-1E72-4F1C64180C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sz="2400" b="1" dirty="0"/>
              <a:t>リカレントニューラルネットワーク（</a:t>
            </a:r>
            <a:r>
              <a:rPr kumimoji="1" lang="en-US" altLang="ja-JP" sz="2400" b="1" dirty="0"/>
              <a:t>RNN</a:t>
            </a:r>
            <a:r>
              <a:rPr kumimoji="1" lang="ja-JP" altLang="en-US" sz="2400" b="1" dirty="0"/>
              <a:t>）</a:t>
            </a:r>
            <a:r>
              <a:rPr kumimoji="1" lang="ja-JP" altLang="en-US" sz="2400" dirty="0"/>
              <a:t>は、</a:t>
            </a:r>
            <a:r>
              <a:rPr kumimoji="1" lang="ja-JP" altLang="en-US" sz="2400" b="1" dirty="0"/>
              <a:t>時系列データ</a:t>
            </a:r>
            <a:r>
              <a:rPr kumimoji="1" lang="ja-JP" altLang="en-US" sz="2400" dirty="0"/>
              <a:t>や</a:t>
            </a:r>
            <a:r>
              <a:rPr lang="ja-JP" altLang="en-US" sz="2400" dirty="0"/>
              <a:t>、その他データの並び</a:t>
            </a:r>
            <a:r>
              <a:rPr kumimoji="1" lang="ja-JP" altLang="en-US" sz="2400" dirty="0"/>
              <a:t>に</a:t>
            </a:r>
            <a:r>
              <a:rPr kumimoji="1" lang="ja-JP" altLang="en-US" sz="2400" b="1" dirty="0"/>
              <a:t>適したニューラルネットワーク</a:t>
            </a:r>
            <a:r>
              <a:rPr kumimoji="1" lang="ja-JP" altLang="en-US" sz="2400" dirty="0"/>
              <a:t>の一種</a:t>
            </a:r>
            <a:endParaRPr kumimoji="1" lang="en-US" altLang="ja-JP" sz="2400" dirty="0"/>
          </a:p>
          <a:p>
            <a:endParaRPr lang="en-US" altLang="ja-JP" sz="2400" dirty="0"/>
          </a:p>
          <a:p>
            <a:r>
              <a:rPr kumimoji="1" lang="ja-JP" altLang="en-US" sz="2400" b="1" dirty="0"/>
              <a:t>回帰</a:t>
            </a:r>
            <a:r>
              <a:rPr kumimoji="1" lang="ja-JP" altLang="en-US" sz="2400" dirty="0"/>
              <a:t>のしくみが導入されている</a:t>
            </a:r>
            <a:endParaRPr kumimoji="1" lang="en-US" altLang="ja-JP" sz="2400" dirty="0"/>
          </a:p>
          <a:p>
            <a:endParaRPr lang="en-US" altLang="ja-JP" sz="2400" b="1" dirty="0"/>
          </a:p>
          <a:p>
            <a:r>
              <a:rPr kumimoji="1" lang="ja-JP" altLang="en-US" sz="2400" b="1" dirty="0"/>
              <a:t>前回の実行時</a:t>
            </a:r>
            <a:r>
              <a:rPr kumimoji="1" lang="ja-JP" altLang="en-US" sz="2400" dirty="0"/>
              <a:t>での</a:t>
            </a:r>
            <a:r>
              <a:rPr kumimoji="1" lang="ja-JP" altLang="en-US" sz="2400" b="1" dirty="0"/>
              <a:t>結果</a:t>
            </a:r>
            <a:r>
              <a:rPr kumimoji="1" lang="ja-JP" altLang="en-US" sz="2400" dirty="0"/>
              <a:t>を</a:t>
            </a:r>
            <a:r>
              <a:rPr kumimoji="1" lang="ja-JP" altLang="en-US" sz="2400" b="1" dirty="0"/>
              <a:t>記憶</a:t>
            </a:r>
            <a:r>
              <a:rPr kumimoji="1" lang="ja-JP" altLang="en-US" sz="2400" dirty="0"/>
              <a:t>しながら</a:t>
            </a:r>
            <a:r>
              <a:rPr kumimoji="1" lang="ja-JP" altLang="en-US" sz="2400" b="1" dirty="0"/>
              <a:t>新しい入力</a:t>
            </a:r>
            <a:r>
              <a:rPr kumimoji="1" lang="ja-JP" altLang="en-US" sz="2400" dirty="0"/>
              <a:t>に対応</a:t>
            </a:r>
          </a:p>
          <a:p>
            <a:endParaRPr kumimoji="1" lang="en-US" altLang="ja-JP" sz="2400" b="1" dirty="0"/>
          </a:p>
          <a:p>
            <a:endParaRPr lang="en-US" altLang="ja-JP" sz="2400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6DC1885-91CD-0740-C48C-CDDE4D889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20100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1BB9D4D-38C0-4475-BD87-4937406A6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リカレントニューラルネットワーク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594A79F-EAAD-417D-BE46-C6325394D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矢印: 右 4">
            <a:extLst>
              <a:ext uri="{FF2B5EF4-FFF2-40B4-BE49-F238E27FC236}">
                <a16:creationId xmlns:a16="http://schemas.microsoft.com/office/drawing/2014/main" id="{CC10A961-EF4D-4DCF-8D11-D4B4E2AAD1AD}"/>
              </a:ext>
            </a:extLst>
          </p:cNvPr>
          <p:cNvSpPr/>
          <p:nvPr/>
        </p:nvSpPr>
        <p:spPr>
          <a:xfrm>
            <a:off x="572008" y="3806060"/>
            <a:ext cx="449622" cy="7779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矢印: 右 5">
            <a:extLst>
              <a:ext uri="{FF2B5EF4-FFF2-40B4-BE49-F238E27FC236}">
                <a16:creationId xmlns:a16="http://schemas.microsoft.com/office/drawing/2014/main" id="{BAF2B184-F243-4694-BF1C-46882A8FF64D}"/>
              </a:ext>
            </a:extLst>
          </p:cNvPr>
          <p:cNvSpPr/>
          <p:nvPr/>
        </p:nvSpPr>
        <p:spPr>
          <a:xfrm>
            <a:off x="7443792" y="3806060"/>
            <a:ext cx="449622" cy="7779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F616214-D344-4728-8FB0-FF36170922D0}"/>
              </a:ext>
            </a:extLst>
          </p:cNvPr>
          <p:cNvSpPr/>
          <p:nvPr/>
        </p:nvSpPr>
        <p:spPr>
          <a:xfrm>
            <a:off x="1371368" y="2957335"/>
            <a:ext cx="611284" cy="281392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595E57DD-2FA4-4A5F-8327-5F394ADD6773}"/>
              </a:ext>
            </a:extLst>
          </p:cNvPr>
          <p:cNvSpPr/>
          <p:nvPr/>
        </p:nvSpPr>
        <p:spPr>
          <a:xfrm>
            <a:off x="3044400" y="2957334"/>
            <a:ext cx="611284" cy="281392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170C9EB6-DA51-442F-BF26-77FBC7535042}"/>
              </a:ext>
            </a:extLst>
          </p:cNvPr>
          <p:cNvSpPr/>
          <p:nvPr/>
        </p:nvSpPr>
        <p:spPr>
          <a:xfrm>
            <a:off x="4717432" y="2957333"/>
            <a:ext cx="611284" cy="281392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3437351-5A4B-444B-8BB3-B2AF20E43460}"/>
              </a:ext>
            </a:extLst>
          </p:cNvPr>
          <p:cNvSpPr/>
          <p:nvPr/>
        </p:nvSpPr>
        <p:spPr>
          <a:xfrm>
            <a:off x="6390464" y="2957332"/>
            <a:ext cx="611284" cy="281392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矢印: 右 10">
            <a:extLst>
              <a:ext uri="{FF2B5EF4-FFF2-40B4-BE49-F238E27FC236}">
                <a16:creationId xmlns:a16="http://schemas.microsoft.com/office/drawing/2014/main" id="{E597E723-C541-4895-8A9C-60CB5684D169}"/>
              </a:ext>
            </a:extLst>
          </p:cNvPr>
          <p:cNvSpPr/>
          <p:nvPr/>
        </p:nvSpPr>
        <p:spPr>
          <a:xfrm>
            <a:off x="2330176" y="3806060"/>
            <a:ext cx="449622" cy="7779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A30801D8-EE9B-43B0-9963-5C15EA30410C}"/>
              </a:ext>
            </a:extLst>
          </p:cNvPr>
          <p:cNvSpPr/>
          <p:nvPr/>
        </p:nvSpPr>
        <p:spPr>
          <a:xfrm>
            <a:off x="4005422" y="3806060"/>
            <a:ext cx="449622" cy="7779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矢印: 右 12">
            <a:extLst>
              <a:ext uri="{FF2B5EF4-FFF2-40B4-BE49-F238E27FC236}">
                <a16:creationId xmlns:a16="http://schemas.microsoft.com/office/drawing/2014/main" id="{77B2F02A-2E07-4DA8-9B02-762D40BA9745}"/>
              </a:ext>
            </a:extLst>
          </p:cNvPr>
          <p:cNvSpPr/>
          <p:nvPr/>
        </p:nvSpPr>
        <p:spPr>
          <a:xfrm>
            <a:off x="5676240" y="3806060"/>
            <a:ext cx="449622" cy="7779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BE7D7C7-5A06-4E8E-8CB6-4FE9CA66A1B0}"/>
              </a:ext>
            </a:extLst>
          </p:cNvPr>
          <p:cNvSpPr txBox="1"/>
          <p:nvPr/>
        </p:nvSpPr>
        <p:spPr>
          <a:xfrm>
            <a:off x="887583" y="759851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回帰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のしくみ</a:t>
            </a:r>
          </a:p>
        </p:txBody>
      </p:sp>
      <p:sp>
        <p:nvSpPr>
          <p:cNvPr id="16" name="矢印: 環状 15">
            <a:extLst>
              <a:ext uri="{FF2B5EF4-FFF2-40B4-BE49-F238E27FC236}">
                <a16:creationId xmlns:a16="http://schemas.microsoft.com/office/drawing/2014/main" id="{92DB7969-0328-4BD6-BFF3-0FF48D979239}"/>
              </a:ext>
            </a:extLst>
          </p:cNvPr>
          <p:cNvSpPr/>
          <p:nvPr/>
        </p:nvSpPr>
        <p:spPr>
          <a:xfrm flipH="1">
            <a:off x="4658823" y="2071716"/>
            <a:ext cx="691619" cy="1448671"/>
          </a:xfrm>
          <a:prstGeom prst="circularArrow">
            <a:avLst>
              <a:gd name="adj1" fmla="val 12500"/>
              <a:gd name="adj2" fmla="val 992738"/>
              <a:gd name="adj3" fmla="val 20457681"/>
              <a:gd name="adj4" fmla="val 10800000"/>
              <a:gd name="adj5" fmla="val 216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ED9AE6B-1F28-4CE5-8755-135488EF48C7}"/>
              </a:ext>
            </a:extLst>
          </p:cNvPr>
          <p:cNvSpPr txBox="1"/>
          <p:nvPr/>
        </p:nvSpPr>
        <p:spPr>
          <a:xfrm>
            <a:off x="4555534" y="1713723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回帰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73AC68A-3FDA-497F-B7CE-F0EB9668B1E1}"/>
              </a:ext>
            </a:extLst>
          </p:cNvPr>
          <p:cNvSpPr txBox="1"/>
          <p:nvPr/>
        </p:nvSpPr>
        <p:spPr>
          <a:xfrm>
            <a:off x="5393887" y="1221516"/>
            <a:ext cx="35702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前回の実行時での結果を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記憶しながら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新しい入力に対応</a:t>
            </a:r>
          </a:p>
        </p:txBody>
      </p:sp>
      <p:sp>
        <p:nvSpPr>
          <p:cNvPr id="3" name="矢印: 環状 2">
            <a:extLst>
              <a:ext uri="{FF2B5EF4-FFF2-40B4-BE49-F238E27FC236}">
                <a16:creationId xmlns:a16="http://schemas.microsoft.com/office/drawing/2014/main" id="{AF3E0373-6E12-0E09-83D5-9F4B3EB3C0BA}"/>
              </a:ext>
            </a:extLst>
          </p:cNvPr>
          <p:cNvSpPr/>
          <p:nvPr/>
        </p:nvSpPr>
        <p:spPr>
          <a:xfrm flipH="1">
            <a:off x="3030910" y="2071716"/>
            <a:ext cx="691619" cy="1448671"/>
          </a:xfrm>
          <a:prstGeom prst="circularArrow">
            <a:avLst>
              <a:gd name="adj1" fmla="val 12500"/>
              <a:gd name="adj2" fmla="val 992738"/>
              <a:gd name="adj3" fmla="val 20457681"/>
              <a:gd name="adj4" fmla="val 10800000"/>
              <a:gd name="adj5" fmla="val 216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ED65357-9460-37ED-0E50-85C56CDD98BC}"/>
              </a:ext>
            </a:extLst>
          </p:cNvPr>
          <p:cNvSpPr txBox="1"/>
          <p:nvPr/>
        </p:nvSpPr>
        <p:spPr>
          <a:xfrm>
            <a:off x="2927621" y="1713723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回帰</a:t>
            </a:r>
          </a:p>
        </p:txBody>
      </p:sp>
    </p:spTree>
    <p:extLst>
      <p:ext uri="{BB962C8B-B14F-4D97-AF65-F5344CB8AC3E}">
        <p14:creationId xmlns:p14="http://schemas.microsoft.com/office/powerpoint/2010/main" val="34908847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1BB9D4D-38C0-4475-BD87-4937406A6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701682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リカレントニューラルネットワークの動作イメージ ①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594A79F-EAAD-417D-BE46-C6325394D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矢印: 右 4">
            <a:extLst>
              <a:ext uri="{FF2B5EF4-FFF2-40B4-BE49-F238E27FC236}">
                <a16:creationId xmlns:a16="http://schemas.microsoft.com/office/drawing/2014/main" id="{CC10A961-EF4D-4DCF-8D11-D4B4E2AAD1AD}"/>
              </a:ext>
            </a:extLst>
          </p:cNvPr>
          <p:cNvSpPr/>
          <p:nvPr/>
        </p:nvSpPr>
        <p:spPr>
          <a:xfrm>
            <a:off x="1354469" y="3817082"/>
            <a:ext cx="449622" cy="77799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矢印: 右 5">
            <a:extLst>
              <a:ext uri="{FF2B5EF4-FFF2-40B4-BE49-F238E27FC236}">
                <a16:creationId xmlns:a16="http://schemas.microsoft.com/office/drawing/2014/main" id="{BAF2B184-F243-4694-BF1C-46882A8FF64D}"/>
              </a:ext>
            </a:extLst>
          </p:cNvPr>
          <p:cNvSpPr/>
          <p:nvPr/>
        </p:nvSpPr>
        <p:spPr>
          <a:xfrm>
            <a:off x="8165686" y="3800044"/>
            <a:ext cx="449622" cy="77799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F616214-D344-4728-8FB0-FF36170922D0}"/>
              </a:ext>
            </a:extLst>
          </p:cNvPr>
          <p:cNvSpPr/>
          <p:nvPr/>
        </p:nvSpPr>
        <p:spPr>
          <a:xfrm>
            <a:off x="2093262" y="2951319"/>
            <a:ext cx="611284" cy="281392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595E57DD-2FA4-4A5F-8327-5F394ADD6773}"/>
              </a:ext>
            </a:extLst>
          </p:cNvPr>
          <p:cNvSpPr/>
          <p:nvPr/>
        </p:nvSpPr>
        <p:spPr>
          <a:xfrm>
            <a:off x="3766294" y="2951318"/>
            <a:ext cx="611284" cy="281392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170C9EB6-DA51-442F-BF26-77FBC7535042}"/>
              </a:ext>
            </a:extLst>
          </p:cNvPr>
          <p:cNvSpPr/>
          <p:nvPr/>
        </p:nvSpPr>
        <p:spPr>
          <a:xfrm>
            <a:off x="5439326" y="2951317"/>
            <a:ext cx="611284" cy="281392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3437351-5A4B-444B-8BB3-B2AF20E43460}"/>
              </a:ext>
            </a:extLst>
          </p:cNvPr>
          <p:cNvSpPr/>
          <p:nvPr/>
        </p:nvSpPr>
        <p:spPr>
          <a:xfrm>
            <a:off x="7112358" y="2951316"/>
            <a:ext cx="611284" cy="281392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矢印: 右 10">
            <a:extLst>
              <a:ext uri="{FF2B5EF4-FFF2-40B4-BE49-F238E27FC236}">
                <a16:creationId xmlns:a16="http://schemas.microsoft.com/office/drawing/2014/main" id="{E597E723-C541-4895-8A9C-60CB5684D169}"/>
              </a:ext>
            </a:extLst>
          </p:cNvPr>
          <p:cNvSpPr/>
          <p:nvPr/>
        </p:nvSpPr>
        <p:spPr>
          <a:xfrm>
            <a:off x="3052070" y="3800044"/>
            <a:ext cx="449622" cy="77799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A30801D8-EE9B-43B0-9963-5C15EA30410C}"/>
              </a:ext>
            </a:extLst>
          </p:cNvPr>
          <p:cNvSpPr/>
          <p:nvPr/>
        </p:nvSpPr>
        <p:spPr>
          <a:xfrm>
            <a:off x="4727316" y="3800044"/>
            <a:ext cx="449622" cy="77799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矢印: 右 12">
            <a:extLst>
              <a:ext uri="{FF2B5EF4-FFF2-40B4-BE49-F238E27FC236}">
                <a16:creationId xmlns:a16="http://schemas.microsoft.com/office/drawing/2014/main" id="{77B2F02A-2E07-4DA8-9B02-762D40BA9745}"/>
              </a:ext>
            </a:extLst>
          </p:cNvPr>
          <p:cNvSpPr/>
          <p:nvPr/>
        </p:nvSpPr>
        <p:spPr>
          <a:xfrm>
            <a:off x="6398134" y="3800044"/>
            <a:ext cx="449622" cy="77799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3BE9AAF-2BC2-4618-B1A5-31C57A79AA4A}"/>
              </a:ext>
            </a:extLst>
          </p:cNvPr>
          <p:cNvSpPr/>
          <p:nvPr/>
        </p:nvSpPr>
        <p:spPr>
          <a:xfrm>
            <a:off x="489827" y="3095329"/>
            <a:ext cx="554379" cy="70168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0DD77F9A-3BD7-411D-AD4C-1251D60CA0EC}"/>
              </a:ext>
            </a:extLst>
          </p:cNvPr>
          <p:cNvSpPr/>
          <p:nvPr/>
        </p:nvSpPr>
        <p:spPr>
          <a:xfrm>
            <a:off x="481639" y="3893398"/>
            <a:ext cx="554379" cy="70168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C91CF200-F27F-42EA-8572-A6DA29852206}"/>
              </a:ext>
            </a:extLst>
          </p:cNvPr>
          <p:cNvSpPr/>
          <p:nvPr/>
        </p:nvSpPr>
        <p:spPr>
          <a:xfrm>
            <a:off x="477084" y="4691467"/>
            <a:ext cx="554379" cy="70168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19636EF0-2550-4F41-AF84-720A19583E43}"/>
              </a:ext>
            </a:extLst>
          </p:cNvPr>
          <p:cNvSpPr txBox="1"/>
          <p:nvPr/>
        </p:nvSpPr>
        <p:spPr>
          <a:xfrm>
            <a:off x="-61623" y="3274743"/>
            <a:ext cx="553998" cy="193899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データの並び</a:t>
            </a:r>
          </a:p>
        </p:txBody>
      </p:sp>
      <p:sp>
        <p:nvSpPr>
          <p:cNvPr id="21" name="矢印: 右 20">
            <a:extLst>
              <a:ext uri="{FF2B5EF4-FFF2-40B4-BE49-F238E27FC236}">
                <a16:creationId xmlns:a16="http://schemas.microsoft.com/office/drawing/2014/main" id="{85F61453-2920-4118-9070-A8D7959691CF}"/>
              </a:ext>
            </a:extLst>
          </p:cNvPr>
          <p:cNvSpPr/>
          <p:nvPr/>
        </p:nvSpPr>
        <p:spPr>
          <a:xfrm rot="16200000">
            <a:off x="5687250" y="2315185"/>
            <a:ext cx="561824" cy="31854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34D1A3A7-C0BA-410C-94C1-E0F73EAE9FC3}"/>
              </a:ext>
            </a:extLst>
          </p:cNvPr>
          <p:cNvSpPr txBox="1"/>
          <p:nvPr/>
        </p:nvSpPr>
        <p:spPr>
          <a:xfrm>
            <a:off x="5344858" y="170056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保持</a:t>
            </a: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392037F3-03AE-477F-802A-5F0546F67BEB}"/>
              </a:ext>
            </a:extLst>
          </p:cNvPr>
          <p:cNvSpPr/>
          <p:nvPr/>
        </p:nvSpPr>
        <p:spPr>
          <a:xfrm>
            <a:off x="363488" y="2964602"/>
            <a:ext cx="846246" cy="92879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263FC157-1F7A-4245-AEA3-B44E4A515095}"/>
              </a:ext>
            </a:extLst>
          </p:cNvPr>
          <p:cNvSpPr txBox="1"/>
          <p:nvPr/>
        </p:nvSpPr>
        <p:spPr>
          <a:xfrm>
            <a:off x="1127515" y="2884567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使用</a:t>
            </a:r>
          </a:p>
        </p:txBody>
      </p:sp>
    </p:spTree>
    <p:extLst>
      <p:ext uri="{BB962C8B-B14F-4D97-AF65-F5344CB8AC3E}">
        <p14:creationId xmlns:p14="http://schemas.microsoft.com/office/powerpoint/2010/main" val="36105527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1BB9D4D-38C0-4475-BD87-4937406A6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701682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リカレントニューラルネットワークの動作イメージ ②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594A79F-EAAD-417D-BE46-C6325394D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矢印: 右 4">
            <a:extLst>
              <a:ext uri="{FF2B5EF4-FFF2-40B4-BE49-F238E27FC236}">
                <a16:creationId xmlns:a16="http://schemas.microsoft.com/office/drawing/2014/main" id="{CC10A961-EF4D-4DCF-8D11-D4B4E2AAD1AD}"/>
              </a:ext>
            </a:extLst>
          </p:cNvPr>
          <p:cNvSpPr/>
          <p:nvPr/>
        </p:nvSpPr>
        <p:spPr>
          <a:xfrm>
            <a:off x="1354469" y="3817082"/>
            <a:ext cx="449622" cy="777998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矢印: 右 5">
            <a:extLst>
              <a:ext uri="{FF2B5EF4-FFF2-40B4-BE49-F238E27FC236}">
                <a16:creationId xmlns:a16="http://schemas.microsoft.com/office/drawing/2014/main" id="{BAF2B184-F243-4694-BF1C-46882A8FF64D}"/>
              </a:ext>
            </a:extLst>
          </p:cNvPr>
          <p:cNvSpPr/>
          <p:nvPr/>
        </p:nvSpPr>
        <p:spPr>
          <a:xfrm>
            <a:off x="8165686" y="3800044"/>
            <a:ext cx="449622" cy="777998"/>
          </a:xfrm>
          <a:prstGeom prst="rightArrow">
            <a:avLst/>
          </a:prstGeom>
          <a:solidFill>
            <a:srgbClr val="FF80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F616214-D344-4728-8FB0-FF36170922D0}"/>
              </a:ext>
            </a:extLst>
          </p:cNvPr>
          <p:cNvSpPr/>
          <p:nvPr/>
        </p:nvSpPr>
        <p:spPr>
          <a:xfrm>
            <a:off x="2093262" y="2951319"/>
            <a:ext cx="611284" cy="281392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595E57DD-2FA4-4A5F-8327-5F394ADD6773}"/>
              </a:ext>
            </a:extLst>
          </p:cNvPr>
          <p:cNvSpPr/>
          <p:nvPr/>
        </p:nvSpPr>
        <p:spPr>
          <a:xfrm>
            <a:off x="3766294" y="2951318"/>
            <a:ext cx="611284" cy="281392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170C9EB6-DA51-442F-BF26-77FBC7535042}"/>
              </a:ext>
            </a:extLst>
          </p:cNvPr>
          <p:cNvSpPr/>
          <p:nvPr/>
        </p:nvSpPr>
        <p:spPr>
          <a:xfrm>
            <a:off x="5439326" y="2951317"/>
            <a:ext cx="611284" cy="281392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3437351-5A4B-444B-8BB3-B2AF20E43460}"/>
              </a:ext>
            </a:extLst>
          </p:cNvPr>
          <p:cNvSpPr/>
          <p:nvPr/>
        </p:nvSpPr>
        <p:spPr>
          <a:xfrm>
            <a:off x="7112358" y="2951316"/>
            <a:ext cx="611284" cy="281392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矢印: 右 10">
            <a:extLst>
              <a:ext uri="{FF2B5EF4-FFF2-40B4-BE49-F238E27FC236}">
                <a16:creationId xmlns:a16="http://schemas.microsoft.com/office/drawing/2014/main" id="{E597E723-C541-4895-8A9C-60CB5684D169}"/>
              </a:ext>
            </a:extLst>
          </p:cNvPr>
          <p:cNvSpPr/>
          <p:nvPr/>
        </p:nvSpPr>
        <p:spPr>
          <a:xfrm>
            <a:off x="3052070" y="3800044"/>
            <a:ext cx="449622" cy="777998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A30801D8-EE9B-43B0-9963-5C15EA30410C}"/>
              </a:ext>
            </a:extLst>
          </p:cNvPr>
          <p:cNvSpPr/>
          <p:nvPr/>
        </p:nvSpPr>
        <p:spPr>
          <a:xfrm>
            <a:off x="4727316" y="3800044"/>
            <a:ext cx="449622" cy="777998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矢印: 右 12">
            <a:extLst>
              <a:ext uri="{FF2B5EF4-FFF2-40B4-BE49-F238E27FC236}">
                <a16:creationId xmlns:a16="http://schemas.microsoft.com/office/drawing/2014/main" id="{77B2F02A-2E07-4DA8-9B02-762D40BA9745}"/>
              </a:ext>
            </a:extLst>
          </p:cNvPr>
          <p:cNvSpPr/>
          <p:nvPr/>
        </p:nvSpPr>
        <p:spPr>
          <a:xfrm>
            <a:off x="6398134" y="3800044"/>
            <a:ext cx="449622" cy="777998"/>
          </a:xfrm>
          <a:prstGeom prst="rightArrow">
            <a:avLst/>
          </a:prstGeom>
          <a:solidFill>
            <a:srgbClr val="FF80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3BE9AAF-2BC2-4618-B1A5-31C57A79AA4A}"/>
              </a:ext>
            </a:extLst>
          </p:cNvPr>
          <p:cNvSpPr/>
          <p:nvPr/>
        </p:nvSpPr>
        <p:spPr>
          <a:xfrm>
            <a:off x="489827" y="3095329"/>
            <a:ext cx="554379" cy="70168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0DD77F9A-3BD7-411D-AD4C-1251D60CA0EC}"/>
              </a:ext>
            </a:extLst>
          </p:cNvPr>
          <p:cNvSpPr/>
          <p:nvPr/>
        </p:nvSpPr>
        <p:spPr>
          <a:xfrm>
            <a:off x="481639" y="3893398"/>
            <a:ext cx="554379" cy="70168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C91CF200-F27F-42EA-8572-A6DA29852206}"/>
              </a:ext>
            </a:extLst>
          </p:cNvPr>
          <p:cNvSpPr/>
          <p:nvPr/>
        </p:nvSpPr>
        <p:spPr>
          <a:xfrm>
            <a:off x="477084" y="4691467"/>
            <a:ext cx="554379" cy="70168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19636EF0-2550-4F41-AF84-720A19583E43}"/>
              </a:ext>
            </a:extLst>
          </p:cNvPr>
          <p:cNvSpPr txBox="1"/>
          <p:nvPr/>
        </p:nvSpPr>
        <p:spPr>
          <a:xfrm>
            <a:off x="-61623" y="3274743"/>
            <a:ext cx="553998" cy="193899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データの並び</a:t>
            </a:r>
          </a:p>
        </p:txBody>
      </p:sp>
      <p:sp>
        <p:nvSpPr>
          <p:cNvPr id="21" name="矢印: 右 20">
            <a:extLst>
              <a:ext uri="{FF2B5EF4-FFF2-40B4-BE49-F238E27FC236}">
                <a16:creationId xmlns:a16="http://schemas.microsoft.com/office/drawing/2014/main" id="{85F61453-2920-4118-9070-A8D7959691CF}"/>
              </a:ext>
            </a:extLst>
          </p:cNvPr>
          <p:cNvSpPr/>
          <p:nvPr/>
        </p:nvSpPr>
        <p:spPr>
          <a:xfrm rot="16200000">
            <a:off x="5687250" y="2315185"/>
            <a:ext cx="561824" cy="318542"/>
          </a:xfrm>
          <a:prstGeom prst="rightArrow">
            <a:avLst/>
          </a:prstGeom>
          <a:solidFill>
            <a:srgbClr val="FF80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34D1A3A7-C0BA-410C-94C1-E0F73EAE9FC3}"/>
              </a:ext>
            </a:extLst>
          </p:cNvPr>
          <p:cNvSpPr txBox="1"/>
          <p:nvPr/>
        </p:nvSpPr>
        <p:spPr>
          <a:xfrm>
            <a:off x="5344858" y="170056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保持</a:t>
            </a: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392037F3-03AE-477F-802A-5F0546F67BEB}"/>
              </a:ext>
            </a:extLst>
          </p:cNvPr>
          <p:cNvSpPr/>
          <p:nvPr/>
        </p:nvSpPr>
        <p:spPr>
          <a:xfrm>
            <a:off x="375922" y="3779841"/>
            <a:ext cx="846246" cy="92879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263FC157-1F7A-4245-AEA3-B44E4A515095}"/>
              </a:ext>
            </a:extLst>
          </p:cNvPr>
          <p:cNvSpPr txBox="1"/>
          <p:nvPr/>
        </p:nvSpPr>
        <p:spPr>
          <a:xfrm>
            <a:off x="1043081" y="3489862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使用</a:t>
            </a:r>
          </a:p>
        </p:txBody>
      </p:sp>
      <p:sp>
        <p:nvSpPr>
          <p:cNvPr id="25" name="矢印: 右 24">
            <a:extLst>
              <a:ext uri="{FF2B5EF4-FFF2-40B4-BE49-F238E27FC236}">
                <a16:creationId xmlns:a16="http://schemas.microsoft.com/office/drawing/2014/main" id="{A90798BB-119B-42FF-9AFD-DB7931431558}"/>
              </a:ext>
            </a:extLst>
          </p:cNvPr>
          <p:cNvSpPr/>
          <p:nvPr/>
        </p:nvSpPr>
        <p:spPr>
          <a:xfrm rot="5400000">
            <a:off x="5158414" y="2315185"/>
            <a:ext cx="561824" cy="31854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D9A651E-DBC8-46D6-945D-36ADF4FAD1B3}"/>
              </a:ext>
            </a:extLst>
          </p:cNvPr>
          <p:cNvSpPr txBox="1"/>
          <p:nvPr/>
        </p:nvSpPr>
        <p:spPr>
          <a:xfrm>
            <a:off x="3276881" y="2015211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前回の実行時での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結果も使用</a:t>
            </a:r>
          </a:p>
        </p:txBody>
      </p:sp>
    </p:spTree>
    <p:extLst>
      <p:ext uri="{BB962C8B-B14F-4D97-AF65-F5344CB8AC3E}">
        <p14:creationId xmlns:p14="http://schemas.microsoft.com/office/powerpoint/2010/main" val="38466863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1BB9D4D-38C0-4475-BD87-4937406A6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701682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リカレントニューラルネットワークの動作イメージ ③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594A79F-EAAD-417D-BE46-C6325394D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矢印: 右 4">
            <a:extLst>
              <a:ext uri="{FF2B5EF4-FFF2-40B4-BE49-F238E27FC236}">
                <a16:creationId xmlns:a16="http://schemas.microsoft.com/office/drawing/2014/main" id="{CC10A961-EF4D-4DCF-8D11-D4B4E2AAD1AD}"/>
              </a:ext>
            </a:extLst>
          </p:cNvPr>
          <p:cNvSpPr/>
          <p:nvPr/>
        </p:nvSpPr>
        <p:spPr>
          <a:xfrm>
            <a:off x="1354469" y="3817082"/>
            <a:ext cx="449622" cy="777998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矢印: 右 5">
            <a:extLst>
              <a:ext uri="{FF2B5EF4-FFF2-40B4-BE49-F238E27FC236}">
                <a16:creationId xmlns:a16="http://schemas.microsoft.com/office/drawing/2014/main" id="{BAF2B184-F243-4694-BF1C-46882A8FF64D}"/>
              </a:ext>
            </a:extLst>
          </p:cNvPr>
          <p:cNvSpPr/>
          <p:nvPr/>
        </p:nvSpPr>
        <p:spPr>
          <a:xfrm>
            <a:off x="8165686" y="3800044"/>
            <a:ext cx="449622" cy="777998"/>
          </a:xfrm>
          <a:prstGeom prst="rightArrow">
            <a:avLst/>
          </a:prstGeom>
          <a:solidFill>
            <a:srgbClr val="FFFF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F616214-D344-4728-8FB0-FF36170922D0}"/>
              </a:ext>
            </a:extLst>
          </p:cNvPr>
          <p:cNvSpPr/>
          <p:nvPr/>
        </p:nvSpPr>
        <p:spPr>
          <a:xfrm>
            <a:off x="2093262" y="2951319"/>
            <a:ext cx="611284" cy="281392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595E57DD-2FA4-4A5F-8327-5F394ADD6773}"/>
              </a:ext>
            </a:extLst>
          </p:cNvPr>
          <p:cNvSpPr/>
          <p:nvPr/>
        </p:nvSpPr>
        <p:spPr>
          <a:xfrm>
            <a:off x="3766294" y="2951318"/>
            <a:ext cx="611284" cy="281392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170C9EB6-DA51-442F-BF26-77FBC7535042}"/>
              </a:ext>
            </a:extLst>
          </p:cNvPr>
          <p:cNvSpPr/>
          <p:nvPr/>
        </p:nvSpPr>
        <p:spPr>
          <a:xfrm>
            <a:off x="5439326" y="2951317"/>
            <a:ext cx="611284" cy="281392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3437351-5A4B-444B-8BB3-B2AF20E43460}"/>
              </a:ext>
            </a:extLst>
          </p:cNvPr>
          <p:cNvSpPr/>
          <p:nvPr/>
        </p:nvSpPr>
        <p:spPr>
          <a:xfrm>
            <a:off x="7112358" y="2951316"/>
            <a:ext cx="611284" cy="281392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矢印: 右 10">
            <a:extLst>
              <a:ext uri="{FF2B5EF4-FFF2-40B4-BE49-F238E27FC236}">
                <a16:creationId xmlns:a16="http://schemas.microsoft.com/office/drawing/2014/main" id="{E597E723-C541-4895-8A9C-60CB5684D169}"/>
              </a:ext>
            </a:extLst>
          </p:cNvPr>
          <p:cNvSpPr/>
          <p:nvPr/>
        </p:nvSpPr>
        <p:spPr>
          <a:xfrm>
            <a:off x="3052070" y="3800044"/>
            <a:ext cx="449622" cy="777998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A30801D8-EE9B-43B0-9963-5C15EA30410C}"/>
              </a:ext>
            </a:extLst>
          </p:cNvPr>
          <p:cNvSpPr/>
          <p:nvPr/>
        </p:nvSpPr>
        <p:spPr>
          <a:xfrm>
            <a:off x="4727316" y="3800044"/>
            <a:ext cx="449622" cy="777998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矢印: 右 12">
            <a:extLst>
              <a:ext uri="{FF2B5EF4-FFF2-40B4-BE49-F238E27FC236}">
                <a16:creationId xmlns:a16="http://schemas.microsoft.com/office/drawing/2014/main" id="{77B2F02A-2E07-4DA8-9B02-762D40BA9745}"/>
              </a:ext>
            </a:extLst>
          </p:cNvPr>
          <p:cNvSpPr/>
          <p:nvPr/>
        </p:nvSpPr>
        <p:spPr>
          <a:xfrm>
            <a:off x="6398134" y="3800044"/>
            <a:ext cx="449622" cy="777998"/>
          </a:xfrm>
          <a:prstGeom prst="rightArrow">
            <a:avLst/>
          </a:prstGeom>
          <a:solidFill>
            <a:srgbClr val="FFFF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3BE9AAF-2BC2-4618-B1A5-31C57A79AA4A}"/>
              </a:ext>
            </a:extLst>
          </p:cNvPr>
          <p:cNvSpPr/>
          <p:nvPr/>
        </p:nvSpPr>
        <p:spPr>
          <a:xfrm>
            <a:off x="489827" y="3095329"/>
            <a:ext cx="554379" cy="70168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0DD77F9A-3BD7-411D-AD4C-1251D60CA0EC}"/>
              </a:ext>
            </a:extLst>
          </p:cNvPr>
          <p:cNvSpPr/>
          <p:nvPr/>
        </p:nvSpPr>
        <p:spPr>
          <a:xfrm>
            <a:off x="481639" y="3893398"/>
            <a:ext cx="554379" cy="70168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C91CF200-F27F-42EA-8572-A6DA29852206}"/>
              </a:ext>
            </a:extLst>
          </p:cNvPr>
          <p:cNvSpPr/>
          <p:nvPr/>
        </p:nvSpPr>
        <p:spPr>
          <a:xfrm>
            <a:off x="477084" y="4691467"/>
            <a:ext cx="554379" cy="70168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19636EF0-2550-4F41-AF84-720A19583E43}"/>
              </a:ext>
            </a:extLst>
          </p:cNvPr>
          <p:cNvSpPr txBox="1"/>
          <p:nvPr/>
        </p:nvSpPr>
        <p:spPr>
          <a:xfrm>
            <a:off x="-61623" y="3274743"/>
            <a:ext cx="553998" cy="193899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データの並び</a:t>
            </a:r>
          </a:p>
        </p:txBody>
      </p:sp>
      <p:sp>
        <p:nvSpPr>
          <p:cNvPr id="21" name="矢印: 右 20">
            <a:extLst>
              <a:ext uri="{FF2B5EF4-FFF2-40B4-BE49-F238E27FC236}">
                <a16:creationId xmlns:a16="http://schemas.microsoft.com/office/drawing/2014/main" id="{85F61453-2920-4118-9070-A8D7959691CF}"/>
              </a:ext>
            </a:extLst>
          </p:cNvPr>
          <p:cNvSpPr/>
          <p:nvPr/>
        </p:nvSpPr>
        <p:spPr>
          <a:xfrm rot="16200000">
            <a:off x="5687250" y="2315185"/>
            <a:ext cx="561824" cy="318542"/>
          </a:xfrm>
          <a:prstGeom prst="rightArrow">
            <a:avLst/>
          </a:prstGeom>
          <a:solidFill>
            <a:srgbClr val="FFFF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34D1A3A7-C0BA-410C-94C1-E0F73EAE9FC3}"/>
              </a:ext>
            </a:extLst>
          </p:cNvPr>
          <p:cNvSpPr txBox="1"/>
          <p:nvPr/>
        </p:nvSpPr>
        <p:spPr>
          <a:xfrm>
            <a:off x="5344858" y="170056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保持</a:t>
            </a: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392037F3-03AE-477F-802A-5F0546F67BEB}"/>
              </a:ext>
            </a:extLst>
          </p:cNvPr>
          <p:cNvSpPr/>
          <p:nvPr/>
        </p:nvSpPr>
        <p:spPr>
          <a:xfrm>
            <a:off x="352529" y="4570182"/>
            <a:ext cx="846246" cy="92879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263FC157-1F7A-4245-AEA3-B44E4A515095}"/>
              </a:ext>
            </a:extLst>
          </p:cNvPr>
          <p:cNvSpPr txBox="1"/>
          <p:nvPr/>
        </p:nvSpPr>
        <p:spPr>
          <a:xfrm>
            <a:off x="1043081" y="3489862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使用</a:t>
            </a:r>
          </a:p>
        </p:txBody>
      </p:sp>
      <p:sp>
        <p:nvSpPr>
          <p:cNvPr id="25" name="矢印: 右 24">
            <a:extLst>
              <a:ext uri="{FF2B5EF4-FFF2-40B4-BE49-F238E27FC236}">
                <a16:creationId xmlns:a16="http://schemas.microsoft.com/office/drawing/2014/main" id="{A90798BB-119B-42FF-9AFD-DB7931431558}"/>
              </a:ext>
            </a:extLst>
          </p:cNvPr>
          <p:cNvSpPr/>
          <p:nvPr/>
        </p:nvSpPr>
        <p:spPr>
          <a:xfrm rot="5400000">
            <a:off x="5158414" y="2315185"/>
            <a:ext cx="561824" cy="318542"/>
          </a:xfrm>
          <a:prstGeom prst="rightArrow">
            <a:avLst/>
          </a:prstGeom>
          <a:solidFill>
            <a:srgbClr val="FF80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93503640-D108-448C-AE1D-C1BB138AD38E}"/>
              </a:ext>
            </a:extLst>
          </p:cNvPr>
          <p:cNvSpPr txBox="1"/>
          <p:nvPr/>
        </p:nvSpPr>
        <p:spPr>
          <a:xfrm>
            <a:off x="3276881" y="2015211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前回の実行時での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結果も使用</a:t>
            </a:r>
          </a:p>
        </p:txBody>
      </p:sp>
    </p:spTree>
    <p:extLst>
      <p:ext uri="{BB962C8B-B14F-4D97-AF65-F5344CB8AC3E}">
        <p14:creationId xmlns:p14="http://schemas.microsoft.com/office/powerpoint/2010/main" val="3164708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ADE5C89F-0CB4-504E-E8F6-BD3C6D03C7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1" r="33021"/>
          <a:stretch/>
        </p:blipFill>
        <p:spPr>
          <a:xfrm>
            <a:off x="20" y="10"/>
            <a:ext cx="2373066" cy="5042289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effectLst>
            <a:softEdge rad="635000"/>
          </a:effectLst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474686" y="2158678"/>
            <a:ext cx="6355868" cy="425948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2400" b="1" dirty="0">
                <a:solidFill>
                  <a:srgbClr val="374151"/>
                </a:solidFill>
                <a:latin typeface="Söhne"/>
              </a:rPr>
              <a:t>①人工知能技術全般の理解の深化</a:t>
            </a:r>
            <a:endParaRPr lang="en-US" altLang="ja-JP" sz="2400" b="1" dirty="0">
              <a:solidFill>
                <a:srgbClr val="374151"/>
              </a:solidFill>
              <a:latin typeface="Söhne"/>
            </a:endParaRPr>
          </a:p>
          <a:p>
            <a:pPr marL="0" indent="0">
              <a:buNone/>
            </a:pPr>
            <a:r>
              <a:rPr lang="ja-JP" altLang="en-US" sz="2400" b="1" dirty="0">
                <a:solidFill>
                  <a:srgbClr val="374151"/>
                </a:solidFill>
                <a:latin typeface="Söhne"/>
              </a:rPr>
              <a:t>②基礎と応用の関連の理解</a:t>
            </a:r>
            <a:endParaRPr lang="en-US" altLang="ja-JP" sz="2400" b="1" dirty="0">
              <a:solidFill>
                <a:srgbClr val="374151"/>
              </a:solidFill>
              <a:latin typeface="Söhne"/>
            </a:endParaRPr>
          </a:p>
          <a:p>
            <a:pPr marL="0" indent="0">
              <a:buNone/>
            </a:pPr>
            <a:r>
              <a:rPr lang="ja-JP" altLang="en-US" sz="2400" b="1" dirty="0">
                <a:solidFill>
                  <a:srgbClr val="374151"/>
                </a:solidFill>
                <a:latin typeface="Söhne"/>
              </a:rPr>
              <a:t>③最新技術 </a:t>
            </a:r>
            <a:r>
              <a:rPr lang="en-US" altLang="ja-JP" sz="2400" b="1" dirty="0" err="1">
                <a:solidFill>
                  <a:srgbClr val="374151"/>
                </a:solidFill>
                <a:latin typeface="Söhne"/>
              </a:rPr>
              <a:t>Transormer</a:t>
            </a:r>
            <a:r>
              <a:rPr lang="ja-JP" altLang="en-US" sz="2400" b="1" dirty="0">
                <a:solidFill>
                  <a:srgbClr val="374151"/>
                </a:solidFill>
                <a:latin typeface="Söhne"/>
              </a:rPr>
              <a:t>、</a:t>
            </a:r>
            <a:r>
              <a:rPr lang="en-US" altLang="ja-JP" sz="2400" b="1" dirty="0">
                <a:solidFill>
                  <a:srgbClr val="374151"/>
                </a:solidFill>
                <a:latin typeface="Söhne"/>
              </a:rPr>
              <a:t>Vision </a:t>
            </a:r>
            <a:r>
              <a:rPr lang="en-US" altLang="ja-JP" sz="2400" b="1" dirty="0" err="1">
                <a:solidFill>
                  <a:srgbClr val="374151"/>
                </a:solidFill>
                <a:latin typeface="Söhne"/>
              </a:rPr>
              <a:t>Transormer</a:t>
            </a:r>
            <a:r>
              <a:rPr lang="en-US" altLang="ja-JP" sz="2400" b="1" dirty="0">
                <a:solidFill>
                  <a:srgbClr val="374151"/>
                </a:solidFill>
                <a:latin typeface="Söhne"/>
              </a:rPr>
              <a:t> </a:t>
            </a:r>
            <a:r>
              <a:rPr lang="ja-JP" altLang="en-US" sz="2400" b="1" dirty="0">
                <a:solidFill>
                  <a:srgbClr val="374151"/>
                </a:solidFill>
                <a:latin typeface="Söhne"/>
              </a:rPr>
              <a:t>を知る</a:t>
            </a:r>
            <a:endParaRPr lang="en-US" altLang="ja-JP" sz="2400" b="1" dirty="0">
              <a:solidFill>
                <a:srgbClr val="374151"/>
              </a:solidFill>
              <a:latin typeface="Söhne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71AC035-0C11-72EC-EAF9-C2E472D89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DD4950-D159-4EF1-90C3-DB06CAAE7C11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1921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5483F74-8BBD-45B1-8D50-1DA9469BF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18910" cy="1000629"/>
          </a:xfrm>
        </p:spPr>
        <p:txBody>
          <a:bodyPr/>
          <a:lstStyle/>
          <a:p>
            <a:r>
              <a:rPr kumimoji="1" lang="en-US" altLang="ja-JP" dirty="0"/>
              <a:t>LSTM </a:t>
            </a:r>
            <a:r>
              <a:rPr kumimoji="1" lang="ja-JP" altLang="en-US" dirty="0"/>
              <a:t>の特質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D5F55D4-91E8-4647-9EF7-0D07EE8788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1453953"/>
            <a:ext cx="8461208" cy="4725466"/>
          </a:xfrm>
        </p:spPr>
        <p:txBody>
          <a:bodyPr/>
          <a:lstStyle/>
          <a:p>
            <a:r>
              <a:rPr lang="ja-JP" altLang="en-US" dirty="0"/>
              <a:t>リカレントニューラルネットワーク（</a:t>
            </a:r>
            <a:r>
              <a:rPr lang="en-US" altLang="ja-JP" dirty="0"/>
              <a:t>RNN</a:t>
            </a:r>
            <a:r>
              <a:rPr lang="ja-JP" altLang="en-US" dirty="0"/>
              <a:t>）の一種。</a:t>
            </a:r>
            <a:r>
              <a:rPr lang="en-US" altLang="ja-JP" dirty="0"/>
              <a:t>1997</a:t>
            </a:r>
            <a:r>
              <a:rPr lang="ja-JP" altLang="en-US" dirty="0"/>
              <a:t>年</a:t>
            </a:r>
            <a:endParaRPr lang="en-US" altLang="ja-JP" dirty="0"/>
          </a:p>
          <a:p>
            <a:endParaRPr lang="en-US" altLang="ja-JP" dirty="0"/>
          </a:p>
          <a:p>
            <a:r>
              <a:rPr kumimoji="1" lang="ja-JP" altLang="en-US" dirty="0"/>
              <a:t>「</a:t>
            </a:r>
            <a:r>
              <a:rPr lang="ja-JP" altLang="en-US" b="1" dirty="0"/>
              <a:t>長期的な依存関係の学習が困難</a:t>
            </a:r>
            <a:r>
              <a:rPr kumimoji="1" lang="ja-JP" altLang="en-US" dirty="0"/>
              <a:t>」という、</a:t>
            </a:r>
            <a:r>
              <a:rPr kumimoji="1" lang="en-US" altLang="ja-JP" dirty="0"/>
              <a:t>RNN</a:t>
            </a:r>
            <a:r>
              <a:rPr kumimoji="1" lang="ja-JP" altLang="en-US" dirty="0"/>
              <a:t>の弱点を</a:t>
            </a:r>
            <a:r>
              <a:rPr lang="ja-JP" altLang="en-US" dirty="0"/>
              <a:t>改良</a:t>
            </a:r>
            <a:endParaRPr lang="en-US" altLang="ja-JP" dirty="0"/>
          </a:p>
          <a:p>
            <a:endParaRPr kumimoji="1" lang="en-US" altLang="ja-JP" dirty="0"/>
          </a:p>
          <a:p>
            <a:r>
              <a:rPr lang="en-US" altLang="ja-JP" dirty="0"/>
              <a:t>LSTM </a:t>
            </a:r>
            <a:r>
              <a:rPr lang="ja-JP" altLang="en-US" dirty="0"/>
              <a:t>は、長期の記憶の保持能力を持ち、長期的な依存関係の学習を可能とする。複雑なデータを扱えるように。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EACEF55-066F-412E-8C59-609B015F6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1775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C8E7FEB-061D-4A3E-ABB7-DD9E1ABC6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396" y="230820"/>
            <a:ext cx="8461208" cy="469865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LSTM </a:t>
            </a:r>
            <a:r>
              <a:rPr lang="ja-JP" altLang="en-US" dirty="0"/>
              <a:t>の仕組み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EA09C4B-87F0-483F-A8A1-F17128AD5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565C34FF-496C-4D59-AA7F-6C0B1F62BA00}"/>
              </a:ext>
            </a:extLst>
          </p:cNvPr>
          <p:cNvSpPr/>
          <p:nvPr/>
        </p:nvSpPr>
        <p:spPr>
          <a:xfrm>
            <a:off x="2582582" y="1721622"/>
            <a:ext cx="611284" cy="281392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4A997090-1DA8-452D-8E77-125C50D6F48B}"/>
              </a:ext>
            </a:extLst>
          </p:cNvPr>
          <p:cNvSpPr/>
          <p:nvPr/>
        </p:nvSpPr>
        <p:spPr>
          <a:xfrm>
            <a:off x="1870572" y="2570349"/>
            <a:ext cx="449622" cy="7779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矢印: 右 12">
            <a:extLst>
              <a:ext uri="{FF2B5EF4-FFF2-40B4-BE49-F238E27FC236}">
                <a16:creationId xmlns:a16="http://schemas.microsoft.com/office/drawing/2014/main" id="{5AF00D23-8592-4728-BE8E-D7E534C79816}"/>
              </a:ext>
            </a:extLst>
          </p:cNvPr>
          <p:cNvSpPr/>
          <p:nvPr/>
        </p:nvSpPr>
        <p:spPr>
          <a:xfrm>
            <a:off x="3541390" y="2570349"/>
            <a:ext cx="449622" cy="7779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矢印: 環状 16">
            <a:extLst>
              <a:ext uri="{FF2B5EF4-FFF2-40B4-BE49-F238E27FC236}">
                <a16:creationId xmlns:a16="http://schemas.microsoft.com/office/drawing/2014/main" id="{EE9F1BDA-77A8-4558-AE86-59E941890CAA}"/>
              </a:ext>
            </a:extLst>
          </p:cNvPr>
          <p:cNvSpPr/>
          <p:nvPr/>
        </p:nvSpPr>
        <p:spPr>
          <a:xfrm flipH="1">
            <a:off x="2523973" y="836005"/>
            <a:ext cx="691619" cy="1448671"/>
          </a:xfrm>
          <a:prstGeom prst="circularArrow">
            <a:avLst>
              <a:gd name="adj1" fmla="val 12500"/>
              <a:gd name="adj2" fmla="val 992738"/>
              <a:gd name="adj3" fmla="val 20457681"/>
              <a:gd name="adj4" fmla="val 10800000"/>
              <a:gd name="adj5" fmla="val 216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B4921030-CA38-4476-9CB3-FDAACC64688E}"/>
              </a:ext>
            </a:extLst>
          </p:cNvPr>
          <p:cNvSpPr txBox="1"/>
          <p:nvPr/>
        </p:nvSpPr>
        <p:spPr>
          <a:xfrm>
            <a:off x="3193866" y="84347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回帰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EA130D87-54ED-4B15-A59C-7999828E0CE3}"/>
              </a:ext>
            </a:extLst>
          </p:cNvPr>
          <p:cNvSpPr txBox="1"/>
          <p:nvPr/>
        </p:nvSpPr>
        <p:spPr>
          <a:xfrm>
            <a:off x="1242215" y="1999101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入力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38CF8CA1-CCEC-4B1B-8703-4A1AA734393F}"/>
              </a:ext>
            </a:extLst>
          </p:cNvPr>
          <p:cNvSpPr txBox="1"/>
          <p:nvPr/>
        </p:nvSpPr>
        <p:spPr>
          <a:xfrm>
            <a:off x="3887902" y="193921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出力</a:t>
            </a: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C7E93EFC-F07F-4DB5-8FB1-7DFEE9937C17}"/>
              </a:ext>
            </a:extLst>
          </p:cNvPr>
          <p:cNvSpPr/>
          <p:nvPr/>
        </p:nvSpPr>
        <p:spPr>
          <a:xfrm>
            <a:off x="2229879" y="5194383"/>
            <a:ext cx="1311511" cy="9111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F5A54FCA-380B-48C3-A1D5-C5BA2FD97AA4}"/>
              </a:ext>
            </a:extLst>
          </p:cNvPr>
          <p:cNvSpPr txBox="1"/>
          <p:nvPr/>
        </p:nvSpPr>
        <p:spPr>
          <a:xfrm>
            <a:off x="2240578" y="5483375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メモリセル</a:t>
            </a:r>
          </a:p>
        </p:txBody>
      </p:sp>
      <p:sp>
        <p:nvSpPr>
          <p:cNvPr id="24" name="矢印: 右 23">
            <a:extLst>
              <a:ext uri="{FF2B5EF4-FFF2-40B4-BE49-F238E27FC236}">
                <a16:creationId xmlns:a16="http://schemas.microsoft.com/office/drawing/2014/main" id="{9303C602-CBD5-463B-B89D-A5289EF27A60}"/>
              </a:ext>
            </a:extLst>
          </p:cNvPr>
          <p:cNvSpPr/>
          <p:nvPr/>
        </p:nvSpPr>
        <p:spPr>
          <a:xfrm rot="16200000">
            <a:off x="2486445" y="4711235"/>
            <a:ext cx="499736" cy="3074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97B9B8E1-9250-41D5-870C-3318135E9E45}"/>
              </a:ext>
            </a:extLst>
          </p:cNvPr>
          <p:cNvSpPr txBox="1"/>
          <p:nvPr/>
        </p:nvSpPr>
        <p:spPr>
          <a:xfrm>
            <a:off x="529531" y="4456510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状態を受け取る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FDFBD059-44FA-49B3-8D48-25A84EEA19D5}"/>
              </a:ext>
            </a:extLst>
          </p:cNvPr>
          <p:cNvSpPr txBox="1"/>
          <p:nvPr/>
        </p:nvSpPr>
        <p:spPr>
          <a:xfrm>
            <a:off x="3668569" y="5095957"/>
            <a:ext cx="4339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状態は「メモリセル」に記憶されている</a:t>
            </a:r>
          </a:p>
        </p:txBody>
      </p: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6BEC558F-9981-4EFA-B5B8-675C31B699B7}"/>
              </a:ext>
            </a:extLst>
          </p:cNvPr>
          <p:cNvCxnSpPr/>
          <p:nvPr/>
        </p:nvCxnSpPr>
        <p:spPr>
          <a:xfrm>
            <a:off x="3121540" y="4655356"/>
            <a:ext cx="0" cy="49973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244B8591-7EBA-495F-A82F-712A0820A5A7}"/>
              </a:ext>
            </a:extLst>
          </p:cNvPr>
          <p:cNvSpPr txBox="1"/>
          <p:nvPr/>
        </p:nvSpPr>
        <p:spPr>
          <a:xfrm>
            <a:off x="3353037" y="4468503"/>
            <a:ext cx="2723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ユニットの動作のたびに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状態が変化する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347626AA-A9A6-4C3C-A8DA-4BB91D4083B5}"/>
              </a:ext>
            </a:extLst>
          </p:cNvPr>
          <p:cNvSpPr txBox="1"/>
          <p:nvPr/>
        </p:nvSpPr>
        <p:spPr>
          <a:xfrm>
            <a:off x="3603961" y="5380672"/>
            <a:ext cx="397512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２つの機能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・記憶の持続 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(constant error carousel)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      1997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年発表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・記憶の忘却 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(forget gate)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     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1999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年発表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0EC8613-C1CA-BF7B-3C90-FE29F1F6F0C8}"/>
              </a:ext>
            </a:extLst>
          </p:cNvPr>
          <p:cNvSpPr txBox="1"/>
          <p:nvPr/>
        </p:nvSpPr>
        <p:spPr>
          <a:xfrm>
            <a:off x="4462954" y="3429000"/>
            <a:ext cx="43396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LSTM 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のメモリセル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は，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長期の記憶の保持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を可能とする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89512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24E9EF8-3257-B907-BDFC-0F6A51C0A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LSTM </a:t>
            </a:r>
            <a:r>
              <a:rPr kumimoji="1" lang="ja-JP" altLang="en-US" dirty="0"/>
              <a:t>を用いた</a:t>
            </a:r>
            <a:r>
              <a:rPr lang="ja-JP" altLang="en-US" dirty="0"/>
              <a:t>予測の例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D1B70DC-AEF9-F05E-EF4F-24EB5A43F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pPr/>
              <a:t>22</a:t>
            </a:fld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5D8C149-FD3C-7F8B-9800-3818CF89A598}"/>
              </a:ext>
            </a:extLst>
          </p:cNvPr>
          <p:cNvSpPr txBox="1"/>
          <p:nvPr/>
        </p:nvSpPr>
        <p:spPr>
          <a:xfrm>
            <a:off x="1520190" y="5040594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太陽の黒点数の変化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1039DDE-2D80-88C6-CBCF-DB6F5F2AD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200" y="776517"/>
            <a:ext cx="6167490" cy="4119082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DBD6FAB-E4C2-6198-3560-A333A18B0CC9}"/>
              </a:ext>
            </a:extLst>
          </p:cNvPr>
          <p:cNvSpPr txBox="1"/>
          <p:nvPr/>
        </p:nvSpPr>
        <p:spPr>
          <a:xfrm>
            <a:off x="717675" y="5525354"/>
            <a:ext cx="75905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1848</a:t>
            </a:r>
            <a:r>
              <a:rPr kumimoji="1" lang="ja-JP" altLang="en-US" sz="2400" b="1" dirty="0"/>
              <a:t>年～</a:t>
            </a:r>
            <a:r>
              <a:rPr kumimoji="1" lang="en-US" altLang="ja-JP" sz="2400" b="1" dirty="0"/>
              <a:t>1999</a:t>
            </a:r>
            <a:r>
              <a:rPr kumimoji="1" lang="ja-JP" altLang="en-US" sz="2400" b="1" dirty="0"/>
              <a:t>年のデータ</a:t>
            </a:r>
            <a:r>
              <a:rPr kumimoji="1" lang="ja-JP" altLang="en-US" sz="2400" dirty="0"/>
              <a:t>を用いて，</a:t>
            </a:r>
            <a:r>
              <a:rPr kumimoji="1" lang="en-US" altLang="ja-JP" sz="2400" b="1" dirty="0"/>
              <a:t>2000</a:t>
            </a:r>
            <a:r>
              <a:rPr kumimoji="1" lang="ja-JP" altLang="en-US" sz="2400" b="1" dirty="0"/>
              <a:t>年以降を予測</a:t>
            </a:r>
            <a:endParaRPr kumimoji="1" lang="en-US" altLang="ja-JP" sz="2400" b="1" dirty="0"/>
          </a:p>
          <a:p>
            <a:r>
              <a:rPr kumimoji="1" lang="ja-JP" altLang="en-US" sz="2400" dirty="0"/>
              <a:t>（ディープニューラルネットワークによる予測）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99E10CD-BFBF-02F9-A47A-C578F79455CC}"/>
              </a:ext>
            </a:extLst>
          </p:cNvPr>
          <p:cNvSpPr txBox="1"/>
          <p:nvPr/>
        </p:nvSpPr>
        <p:spPr>
          <a:xfrm>
            <a:off x="5634990" y="5039762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予測</a:t>
            </a:r>
          </a:p>
        </p:txBody>
      </p:sp>
    </p:spTree>
    <p:extLst>
      <p:ext uri="{BB962C8B-B14F-4D97-AF65-F5344CB8AC3E}">
        <p14:creationId xmlns:p14="http://schemas.microsoft.com/office/powerpoint/2010/main" val="24556545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314D791-4D8A-4854-B8FC-6959656D0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076E76-3EB3-4269-8135-07CAB20E5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90170" y="1741337"/>
            <a:ext cx="7014881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11-3. </a:t>
            </a:r>
            <a:r>
              <a:rPr lang="ja-JP" altLang="en-US" sz="4500" dirty="0">
                <a:solidFill>
                  <a:schemeClr val="tx2"/>
                </a:solidFill>
              </a:rPr>
              <a:t>自然言語処理とチャットボット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1BB6C5D-5D04-49F7-B5F6-C3E1CB233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EB3C7E5-50E1-4F9E-AEA3-A6D219039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0233B5C-C5A9-48C0-8C07-21E6F6B36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0F3AF96-AAC1-41E3-9F66-0A6277845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DF38A98-557F-4C23-935A-42806B67AA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ACEB13D-EBFC-4288-B604-572C2F779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988F9A4-0578-4C59-8B4A-346E02C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63F827B-FA00-442A-A09C-806F1FFA3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C876680-EE75-4791-842F-E23509221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B9819B2-70D4-4E0A-8D51-6B359B44C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FA8033D-6A70-4FA5-8F37-7F8C117C9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714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7A9FE2A-8396-4144-8DA0-6341919B6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自然言語処理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C2F6D3A-98D6-4115-B2AC-DDFBB3D11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60117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b="1" dirty="0"/>
              <a:t>自然言語処理</a:t>
            </a:r>
            <a:r>
              <a:rPr kumimoji="1" lang="ja-JP" altLang="en-US" sz="2400" dirty="0"/>
              <a:t>は、</a:t>
            </a:r>
            <a:r>
              <a:rPr kumimoji="1" lang="ja-JP" altLang="en-US" sz="2400" b="1" dirty="0"/>
              <a:t>人間が普段使う言語</a:t>
            </a:r>
            <a:r>
              <a:rPr kumimoji="1" lang="ja-JP" altLang="en-US" sz="2400" dirty="0"/>
              <a:t>（日本語、英語など）を</a:t>
            </a:r>
            <a:r>
              <a:rPr kumimoji="1" lang="ja-JP" altLang="en-US" sz="2400" b="1" dirty="0"/>
              <a:t>コンピュータが理解したり、生成する技術</a:t>
            </a:r>
            <a:endParaRPr kumimoji="1" lang="en-US" altLang="ja-JP" sz="2400" b="1" dirty="0"/>
          </a:p>
          <a:p>
            <a:pPr marL="0" indent="0">
              <a:buNone/>
            </a:pPr>
            <a:endParaRPr lang="en-US" altLang="ja-JP" sz="2400" b="1" dirty="0"/>
          </a:p>
          <a:p>
            <a:pPr marL="0" indent="0">
              <a:buNone/>
            </a:pPr>
            <a:r>
              <a:rPr kumimoji="1" lang="en-US" altLang="ja-JP" sz="2400" dirty="0"/>
              <a:t>【</a:t>
            </a:r>
            <a:r>
              <a:rPr lang="ja-JP" altLang="en-US" sz="2400" dirty="0"/>
              <a:t>自然言語処理のさまざまな応用</a:t>
            </a:r>
            <a:r>
              <a:rPr kumimoji="1" lang="en-US" altLang="ja-JP" sz="2400" dirty="0"/>
              <a:t>】</a:t>
            </a:r>
          </a:p>
          <a:p>
            <a:pPr marL="0" indent="0">
              <a:buNone/>
            </a:pPr>
            <a:r>
              <a:rPr kumimoji="1" lang="ja-JP" altLang="en-US" sz="2400" b="1" dirty="0"/>
              <a:t>情報検索</a:t>
            </a:r>
            <a:r>
              <a:rPr lang="ja-JP" altLang="en-US" sz="2400" b="1" dirty="0"/>
              <a:t>、</a:t>
            </a:r>
            <a:r>
              <a:rPr kumimoji="1" lang="en-US" altLang="ja-JP" sz="2400" b="1" dirty="0"/>
              <a:t>AI</a:t>
            </a:r>
            <a:r>
              <a:rPr kumimoji="1" lang="ja-JP" altLang="en-US" sz="2400" b="1" dirty="0"/>
              <a:t>との対話、</a:t>
            </a:r>
            <a:r>
              <a:rPr kumimoji="1" lang="en-US" altLang="ja-JP" sz="2400" b="1" dirty="0"/>
              <a:t>AI</a:t>
            </a:r>
            <a:r>
              <a:rPr kumimoji="1" lang="ja-JP" altLang="en-US" sz="2400" b="1" dirty="0"/>
              <a:t>への指示、</a:t>
            </a:r>
            <a:r>
              <a:rPr lang="ja-JP" altLang="en-US" sz="2400" b="1" dirty="0"/>
              <a:t>プログラミング支援</a:t>
            </a:r>
            <a:r>
              <a:rPr kumimoji="1" lang="ja-JP" altLang="en-US" sz="2400" b="1" dirty="0"/>
              <a:t>、人間の指示による文書の作成や推敲、翻訳、要約</a:t>
            </a:r>
            <a:endParaRPr kumimoji="1" lang="en-US" altLang="ja-JP" sz="2400" dirty="0"/>
          </a:p>
          <a:p>
            <a:pPr marL="0" indent="0">
              <a:buNone/>
            </a:pPr>
            <a:endParaRPr kumimoji="1" lang="ja-JP" altLang="en-US" sz="2400" dirty="0"/>
          </a:p>
          <a:p>
            <a:pPr marL="0" indent="0">
              <a:buNone/>
            </a:pP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C842298-A380-432A-8F04-61E0CEB8F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49953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F87F7A3-6BBB-EE2B-DC2E-EBC950DC5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チャットボット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2221CEC-E416-6897-8E8B-E1F1A460C2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sz="2400" b="1" dirty="0"/>
              <a:t>用途</a:t>
            </a:r>
            <a:r>
              <a:rPr lang="ja-JP" altLang="en-US" sz="2400" dirty="0"/>
              <a:t>：翻訳、校正、リサーチ支援、要約、プログラミング支援、自学自習支援、顧客サービス、エンターテインメント、日常業務サポートなどさまざま</a:t>
            </a:r>
            <a:endParaRPr lang="en-US" altLang="ja-JP" sz="2400" dirty="0"/>
          </a:p>
          <a:p>
            <a:r>
              <a:rPr lang="ja-JP" altLang="en-US" sz="2400" b="1" dirty="0"/>
              <a:t>期待される効果</a:t>
            </a:r>
            <a:r>
              <a:rPr lang="ja-JP" altLang="en-US" sz="2400" dirty="0"/>
              <a:t>：サービス品質の向上、</a:t>
            </a:r>
            <a:r>
              <a:rPr lang="en-US" altLang="ja-JP" sz="2400" dirty="0"/>
              <a:t>AI</a:t>
            </a:r>
            <a:r>
              <a:rPr lang="ja-JP" altLang="en-US" sz="2400" dirty="0"/>
              <a:t>と人間の共同、人間では気づきにくい過ちの発見、多言語対応など</a:t>
            </a:r>
          </a:p>
          <a:p>
            <a:r>
              <a:rPr lang="ja-JP" altLang="en-US" sz="2400" b="1" dirty="0"/>
              <a:t>利用上の注意点</a:t>
            </a:r>
            <a:endParaRPr lang="en-US" altLang="ja-JP" sz="2400" dirty="0"/>
          </a:p>
          <a:p>
            <a:pPr lvl="1"/>
            <a:r>
              <a:rPr lang="ja-JP" altLang="en-US" dirty="0"/>
              <a:t>不正確な情報を提供することがある。</a:t>
            </a:r>
          </a:p>
          <a:p>
            <a:pPr lvl="1"/>
            <a:r>
              <a:rPr lang="ja-JP" altLang="en-US" dirty="0"/>
              <a:t>著作権に違反するコンテンツを生成するリスク。</a:t>
            </a:r>
          </a:p>
          <a:p>
            <a:pPr lvl="1"/>
            <a:r>
              <a:rPr lang="ja-JP" altLang="en-US" dirty="0"/>
              <a:t>プライバシーを侵害する情報をオンラインサービスに与えないように注意。</a:t>
            </a:r>
          </a:p>
          <a:p>
            <a:pPr lvl="1"/>
            <a:r>
              <a:rPr lang="ja-JP" altLang="en-US" dirty="0"/>
              <a:t>大学の課題での丸写しは不適切。</a:t>
            </a:r>
          </a:p>
          <a:p>
            <a:pPr>
              <a:buFont typeface="Arial" panose="020B0604020202020204" pitchFamily="34" charset="0"/>
              <a:buChar char="•"/>
            </a:pP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96EDB85-2E20-546C-156C-C050DB974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62272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F87F7A3-6BBB-EE2B-DC2E-EBC950DC5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チャットボットのベストプラクティス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2221CEC-E416-6897-8E8B-E1F1A460C2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5836719"/>
          </a:xfrm>
        </p:spPr>
        <p:txBody>
          <a:bodyPr>
            <a:normAutofit/>
          </a:bodyPr>
          <a:lstStyle/>
          <a:p>
            <a:r>
              <a:rPr kumimoji="1" lang="ja-JP" altLang="en-US" sz="2400" b="1" dirty="0"/>
              <a:t>プロンプト</a:t>
            </a:r>
            <a:r>
              <a:rPr lang="ja-JP" altLang="en-US" sz="2400" dirty="0"/>
              <a:t>は、</a:t>
            </a:r>
            <a:r>
              <a:rPr lang="ja-JP" altLang="en-US" sz="2400" b="1" dirty="0"/>
              <a:t>チャットボット</a:t>
            </a:r>
            <a:r>
              <a:rPr lang="ja-JP" altLang="en-US" sz="2400" dirty="0"/>
              <a:t>への</a:t>
            </a:r>
            <a:r>
              <a:rPr kumimoji="1" lang="ja-JP" altLang="en-US" sz="2400" b="1" dirty="0"/>
              <a:t>質問や要求</a:t>
            </a:r>
            <a:r>
              <a:rPr kumimoji="1" lang="ja-JP" altLang="en-US" sz="2400" dirty="0"/>
              <a:t>を、</a:t>
            </a:r>
            <a:r>
              <a:rPr kumimoji="1" lang="ja-JP" altLang="en-US" sz="2400" b="1" dirty="0"/>
              <a:t>明確</a:t>
            </a:r>
            <a:r>
              <a:rPr kumimoji="1" lang="ja-JP" altLang="en-US" sz="2400" dirty="0"/>
              <a:t>かつ</a:t>
            </a:r>
            <a:r>
              <a:rPr kumimoji="1" lang="ja-JP" altLang="en-US" sz="2400" b="1" dirty="0"/>
              <a:t>具体的</a:t>
            </a:r>
            <a:r>
              <a:rPr kumimoji="1" lang="ja-JP" altLang="en-US" sz="2400" dirty="0"/>
              <a:t>に</a:t>
            </a:r>
            <a:endParaRPr kumimoji="1" lang="en-US" altLang="ja-JP" sz="2400" dirty="0"/>
          </a:p>
          <a:p>
            <a:r>
              <a:rPr kumimoji="1" lang="ja-JP" altLang="en-US" sz="2400" b="1" dirty="0"/>
              <a:t>以前の </a:t>
            </a:r>
            <a:r>
              <a:rPr kumimoji="1" lang="en-US" altLang="ja-JP" sz="2400" b="1" dirty="0"/>
              <a:t>AI </a:t>
            </a:r>
            <a:r>
              <a:rPr kumimoji="1" lang="ja-JP" altLang="en-US" sz="2400" b="1" dirty="0"/>
              <a:t>の</a:t>
            </a:r>
            <a:r>
              <a:rPr lang="ja-JP" altLang="en-US" sz="2400" b="1" dirty="0"/>
              <a:t>対話</a:t>
            </a:r>
            <a:r>
              <a:rPr kumimoji="1" lang="ja-JP" altLang="en-US" sz="2400" dirty="0"/>
              <a:t>に対する</a:t>
            </a:r>
            <a:r>
              <a:rPr kumimoji="1" lang="ja-JP" altLang="en-US" sz="2400" b="1" dirty="0"/>
              <a:t>追加要求</a:t>
            </a:r>
            <a:r>
              <a:rPr lang="ja-JP" altLang="en-US" sz="2400" dirty="0"/>
              <a:t>（</a:t>
            </a:r>
            <a:r>
              <a:rPr kumimoji="1" lang="ja-JP" altLang="en-US" sz="2400" b="1" dirty="0"/>
              <a:t>明確化、追加情報の要求</a:t>
            </a:r>
            <a:r>
              <a:rPr kumimoji="1" lang="ja-JP" altLang="en-US" sz="2400" dirty="0"/>
              <a:t>など）も可能</a:t>
            </a:r>
          </a:p>
          <a:p>
            <a:pPr marL="0" indent="0">
              <a:buNone/>
            </a:pPr>
            <a:r>
              <a:rPr kumimoji="1" lang="ja-JP" altLang="en-US" sz="2400" b="1" u="sng" dirty="0"/>
              <a:t>適切な追加データを与える</a:t>
            </a:r>
            <a:endParaRPr kumimoji="1" lang="en-US" altLang="ja-JP" sz="2400" b="1" u="sng" dirty="0"/>
          </a:p>
          <a:p>
            <a:r>
              <a:rPr kumimoji="1" lang="ja-JP" altLang="en-US" sz="2400" b="1" dirty="0"/>
              <a:t>追加データ（関連情報、事例、データ</a:t>
            </a:r>
            <a:r>
              <a:rPr kumimoji="1" lang="ja-JP" altLang="en-US" sz="2400" dirty="0"/>
              <a:t>など）をプロンプトとして与えることで、回答の改善を行う</a:t>
            </a:r>
          </a:p>
          <a:p>
            <a:pPr marL="0" indent="0">
              <a:buNone/>
            </a:pPr>
            <a:r>
              <a:rPr kumimoji="1" lang="ja-JP" altLang="en-US" sz="2400" b="1" u="sng" dirty="0"/>
              <a:t>回答の根拠の確認</a:t>
            </a:r>
            <a:endParaRPr kumimoji="1" lang="en-US" altLang="ja-JP" sz="2400" b="1" u="sng" dirty="0"/>
          </a:p>
          <a:p>
            <a:r>
              <a:rPr lang="en-US" altLang="ja-JP" sz="2400" dirty="0"/>
              <a:t>AI </a:t>
            </a:r>
            <a:r>
              <a:rPr lang="ja-JP" altLang="en-US" sz="2400" dirty="0"/>
              <a:t>の回答について、</a:t>
            </a:r>
            <a:r>
              <a:rPr kumimoji="1" lang="ja-JP" altLang="en-US" sz="2400" dirty="0"/>
              <a:t>正確性</a:t>
            </a:r>
            <a:r>
              <a:rPr lang="ja-JP" altLang="en-US" sz="2400" dirty="0"/>
              <a:t>や根拠を確認</a:t>
            </a:r>
            <a:endParaRPr kumimoji="1" lang="en-US" altLang="ja-JP" sz="2400" dirty="0"/>
          </a:p>
          <a:p>
            <a:r>
              <a:rPr kumimoji="1" lang="ja-JP" altLang="en-US" sz="2400" b="1" dirty="0"/>
              <a:t>チャットボット</a:t>
            </a:r>
            <a:r>
              <a:rPr kumimoji="1" lang="ja-JP" altLang="en-US" sz="2400" dirty="0"/>
              <a:t>と</a:t>
            </a:r>
            <a:r>
              <a:rPr kumimoji="1" lang="ja-JP" altLang="en-US" sz="2400" b="1" dirty="0"/>
              <a:t>インターネット検索を統合したサービス</a:t>
            </a:r>
            <a:r>
              <a:rPr kumimoji="1" lang="ja-JP" altLang="en-US" sz="2400" dirty="0"/>
              <a:t>は、</a:t>
            </a:r>
            <a:r>
              <a:rPr lang="ja-JP" altLang="en-US" sz="2400" dirty="0"/>
              <a:t>回答の根拠の確認</a:t>
            </a:r>
            <a:r>
              <a:rPr kumimoji="1" lang="ja-JP" altLang="en-US" sz="2400" dirty="0"/>
              <a:t>を</a:t>
            </a:r>
            <a:r>
              <a:rPr lang="ja-JP" altLang="en-US" sz="2400" dirty="0"/>
              <a:t>サポート</a:t>
            </a:r>
            <a:endParaRPr kumimoji="1" lang="en-US" altLang="ja-JP" sz="2400" dirty="0"/>
          </a:p>
          <a:p>
            <a:pPr marL="0" indent="0">
              <a:buNone/>
            </a:pP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96EDB85-2E20-546C-156C-C050DB974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57448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5B353AA-6F66-AC53-6B1A-09E831CB3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err="1"/>
              <a:t>TalkAI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751BD85-D6DD-B2FC-C388-A82A4B1C6D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4" y="846252"/>
            <a:ext cx="8745955" cy="58367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2400" dirty="0"/>
              <a:t> </a:t>
            </a:r>
            <a:r>
              <a:rPr lang="ja-JP" altLang="en-US" sz="2400" dirty="0"/>
              <a:t>登録不要で </a:t>
            </a:r>
            <a:r>
              <a:rPr lang="en-US" altLang="ja-JP" sz="2400" dirty="0"/>
              <a:t>ChatGPT 3.5 </a:t>
            </a:r>
            <a:r>
              <a:rPr lang="ja-JP" altLang="en-US" sz="2400" dirty="0"/>
              <a:t>を試すことができる</a:t>
            </a:r>
            <a:endParaRPr lang="en-US" altLang="ja-JP" sz="2400" dirty="0"/>
          </a:p>
          <a:p>
            <a:pPr marL="0" indent="0">
              <a:buNone/>
            </a:pPr>
            <a:r>
              <a:rPr kumimoji="1" lang="ja-JP" altLang="en-US" sz="2400" dirty="0"/>
              <a:t>オンラインサービス　</a:t>
            </a:r>
            <a:endParaRPr kumimoji="1"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r>
              <a:rPr kumimoji="1" lang="en-US" altLang="ja-JP" sz="2400" dirty="0">
                <a:hlinkClick r:id="rId2"/>
              </a:rPr>
              <a:t>https://talkai.info/ja/</a:t>
            </a:r>
            <a:endParaRPr kumimoji="1"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　　</a:t>
            </a:r>
            <a:r>
              <a:rPr lang="en-US" altLang="ja-JP" sz="2400" dirty="0">
                <a:latin typeface="+mj-ea"/>
                <a:ea typeface="+mj-ea"/>
              </a:rPr>
              <a:t>※ ChatGPT </a:t>
            </a:r>
            <a:r>
              <a:rPr lang="ja-JP" altLang="en-US" sz="2400" dirty="0">
                <a:latin typeface="+mj-ea"/>
                <a:ea typeface="+mj-ea"/>
              </a:rPr>
              <a:t>を名乗る詐欺サイトも多数あります．　</a:t>
            </a:r>
            <a:endParaRPr lang="en-US" altLang="ja-JP" sz="2400" dirty="0">
              <a:latin typeface="+mj-ea"/>
              <a:ea typeface="+mj-ea"/>
            </a:endParaRPr>
          </a:p>
          <a:p>
            <a:pPr marL="0" indent="0">
              <a:buNone/>
            </a:pPr>
            <a:r>
              <a:rPr kumimoji="1" lang="ja-JP" altLang="en-US" sz="2400" dirty="0">
                <a:latin typeface="+mj-ea"/>
                <a:ea typeface="+mj-ea"/>
              </a:rPr>
              <a:t>　　　そのことは心にとめておきましょう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C07D01A-9897-3824-896B-9A5574549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1807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579E255-74E7-9871-EC01-E85D9ABCF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err="1"/>
              <a:t>TalkAI</a:t>
            </a:r>
            <a:r>
              <a:rPr kumimoji="1" lang="en-US" altLang="ja-JP" dirty="0"/>
              <a:t> </a:t>
            </a:r>
            <a:r>
              <a:rPr kumimoji="1" lang="ja-JP" altLang="en-US" dirty="0"/>
              <a:t>の実行例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1F5DD7D-9255-E134-CB89-F14324D1C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8461208" cy="469865"/>
          </a:xfrm>
        </p:spPr>
        <p:txBody>
          <a:bodyPr>
            <a:normAutofit fontScale="92500" lnSpcReduction="10000"/>
          </a:bodyPr>
          <a:lstStyle/>
          <a:p>
            <a:r>
              <a:rPr kumimoji="1" lang="ja-JP" altLang="en-US" dirty="0"/>
              <a:t>間違い探しを人工知能に頼む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C7A70E0-173E-B59B-939D-4B0193D45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D346C1A-0446-6F38-5F30-A5757BD37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10" y="1618817"/>
            <a:ext cx="8543287" cy="464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2237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1B5BDD9-5B65-928B-74F9-C4B551955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err="1"/>
              <a:t>LLaVA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AF5261D-6D9C-7718-3D4F-B104CEDFE7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err="1"/>
              <a:t>LLaVA</a:t>
            </a:r>
            <a:r>
              <a:rPr kumimoji="1" lang="en-US" altLang="ja-JP" dirty="0"/>
              <a:t> </a:t>
            </a:r>
            <a:r>
              <a:rPr kumimoji="1" lang="ja-JP" altLang="en-US" dirty="0"/>
              <a:t>はマルチモーダル（言葉</a:t>
            </a:r>
            <a:r>
              <a:rPr lang="ja-JP" altLang="en-US" dirty="0"/>
              <a:t>、</a:t>
            </a:r>
            <a:r>
              <a:rPr kumimoji="1" lang="ja-JP" altLang="en-US" dirty="0"/>
              <a:t>画像という複数を受け付ける）なチャットボットの技術</a:t>
            </a:r>
            <a:endParaRPr kumimoji="1" lang="en-US" altLang="ja-JP" dirty="0"/>
          </a:p>
          <a:p>
            <a:endParaRPr lang="en-US" altLang="ja-JP" dirty="0"/>
          </a:p>
          <a:p>
            <a:r>
              <a:rPr lang="en-US" altLang="ja-JP" dirty="0"/>
              <a:t>LLAVA </a:t>
            </a:r>
            <a:r>
              <a:rPr lang="ja-JP" altLang="en-US" dirty="0"/>
              <a:t>の公式デモ</a:t>
            </a:r>
            <a:r>
              <a:rPr lang="en-US" altLang="ja-JP" dirty="0"/>
              <a:t>(llava-v1.5-13b): </a:t>
            </a:r>
            <a:r>
              <a:rPr lang="en-US" altLang="ja-JP" dirty="0">
                <a:hlinkClick r:id="rId2"/>
              </a:rPr>
              <a:t>https://llava.hliu.cc/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46CAC16-DCE6-945B-B9EC-638E6B229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0228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5787" y="-261125"/>
            <a:ext cx="4688333" cy="1783080"/>
          </a:xfrm>
        </p:spPr>
        <p:txBody>
          <a:bodyPr anchor="b">
            <a:normAutofit/>
          </a:bodyPr>
          <a:lstStyle/>
          <a:p>
            <a:r>
              <a:rPr lang="ja-JP" altLang="en-US" sz="40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アウトライン</a:t>
            </a:r>
            <a:endParaRPr kumimoji="1" lang="ja-JP" altLang="en-US" sz="40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DE5C89F-0CB4-504E-E8F6-BD3C6D03C7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 l="27514" r="23589" b="-2"/>
          <a:stretch/>
        </p:blipFill>
        <p:spPr>
          <a:xfrm>
            <a:off x="20" y="10"/>
            <a:ext cx="3492988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effectLst>
            <a:softEdge rad="635000"/>
          </a:effectLst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44461" y="1761004"/>
            <a:ext cx="5098010" cy="5044909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イントロダクション</a:t>
            </a: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marL="457200" indent="-457200">
              <a:buFont typeface="+mj-lt"/>
              <a:buAutoNum type="arabicPeriod"/>
            </a:pP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時系列データ</a:t>
            </a: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marL="457200" indent="-457200">
              <a:buFont typeface="+mj-lt"/>
              <a:buAutoNum type="arabicPeriod"/>
            </a:pP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自然言語処理とチャットボット</a:t>
            </a: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marL="457200" indent="-457200">
              <a:buFont typeface="+mj-lt"/>
              <a:buAutoNum type="arabicPeriod"/>
            </a:pP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画像理解</a:t>
            </a: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altLang="ja-JP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Transformer </a:t>
            </a: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と </a:t>
            </a:r>
            <a:r>
              <a:rPr lang="en-US" altLang="ja-JP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Vision Transformer (</a:t>
            </a:r>
            <a:r>
              <a:rPr lang="en-US" altLang="ja-JP" sz="2400" dirty="0" err="1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ViT</a:t>
            </a:r>
            <a:r>
              <a:rPr lang="en-US" altLang="ja-JP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汎用性を持つニューラルネットワーク</a:t>
            </a: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marL="0" indent="0">
              <a:buNone/>
            </a:pP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marL="0" indent="0">
              <a:buNone/>
            </a:pP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marL="0" indent="0">
              <a:buNone/>
            </a:pP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71AC035-0C11-72EC-EAF9-C2E472D89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DD4950-D159-4EF1-90C3-DB06CAAE7C11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8177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2BEFF34-6F57-6DCB-849D-7FE92C88D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err="1"/>
              <a:t>LLaVA</a:t>
            </a:r>
            <a:r>
              <a:rPr lang="en-US" altLang="ja-JP" dirty="0"/>
              <a:t> </a:t>
            </a:r>
            <a:r>
              <a:rPr lang="ja-JP" altLang="en-US" dirty="0"/>
              <a:t>との対話　画像の説明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A4C5A83-E1A7-A286-F3B3-021D271B4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C115D33D-E1D5-7795-5A1B-F11E04B77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052" y="755618"/>
            <a:ext cx="4495848" cy="2986967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66103D9E-7D1A-9BEE-F4C8-6CE47FA3E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052" y="3751421"/>
            <a:ext cx="6466019" cy="310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7480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/>
          </a:bodyPr>
          <a:lstStyle/>
          <a:p>
            <a:pPr algn="l"/>
            <a:r>
              <a:rPr lang="ja-JP" altLang="en-US" dirty="0"/>
              <a:t>演習１．チャットボット</a:t>
            </a:r>
            <a:br>
              <a:rPr lang="en-US" altLang="ja-JP" dirty="0"/>
            </a:br>
            <a:endParaRPr lang="ja-JP" altLang="en-US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724073" y="2027321"/>
            <a:ext cx="4939867" cy="4626141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altLang="ja-JP" sz="2400" b="1" dirty="0"/>
              <a:t>【</a:t>
            </a:r>
            <a:r>
              <a:rPr lang="ja-JP" altLang="en-US" sz="2400" b="1" dirty="0"/>
              <a:t>トピックス</a:t>
            </a:r>
            <a:r>
              <a:rPr lang="en-US" altLang="ja-JP" sz="2400" b="1" dirty="0"/>
              <a:t>】</a:t>
            </a:r>
            <a:endParaRPr lang="en-US" altLang="ja-JP" b="1" dirty="0"/>
          </a:p>
          <a:p>
            <a:pPr>
              <a:spcAft>
                <a:spcPts val="600"/>
              </a:spcAft>
            </a:pPr>
            <a:r>
              <a:rPr lang="ja-JP" altLang="en-US" sz="2400" b="1" dirty="0"/>
              <a:t>プロンプトによる対話</a:t>
            </a:r>
            <a:endParaRPr lang="en-US" altLang="ja-JP" sz="2400" b="1" dirty="0"/>
          </a:p>
          <a:p>
            <a:pPr>
              <a:spcAft>
                <a:spcPts val="600"/>
              </a:spcAft>
            </a:pPr>
            <a:r>
              <a:rPr lang="ja-JP" altLang="en-US" sz="2400" b="1" dirty="0"/>
              <a:t>画像とプロンプトによる対話</a:t>
            </a:r>
            <a:endParaRPr lang="en-US" altLang="ja-JP" sz="2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25C89A-4CA9-463F-B084-0B2641B956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7" r="2930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8011648" y="6364538"/>
            <a:ext cx="890069" cy="365125"/>
          </a:xfrm>
        </p:spPr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6489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E9E32E5-3121-1A85-A247-98ABE7F59A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dirty="0"/>
              <a:t>各自で、次のオンラインデモを試す</a:t>
            </a:r>
            <a:endParaRPr kumimoji="1" lang="en-US" altLang="ja-JP" sz="2400" dirty="0"/>
          </a:p>
          <a:p>
            <a:pPr marL="0" indent="0">
              <a:buNone/>
            </a:pPr>
            <a:r>
              <a:rPr kumimoji="1" lang="ja-JP" altLang="en-US" sz="2400" dirty="0"/>
              <a:t>① </a:t>
            </a:r>
            <a:r>
              <a:rPr kumimoji="1" lang="en-US" altLang="ja-JP" sz="2400" b="1" dirty="0"/>
              <a:t>ChatGPT 3.5 </a:t>
            </a:r>
            <a:r>
              <a:rPr kumimoji="1" lang="ja-JP" altLang="en-US" sz="2400" b="1" dirty="0"/>
              <a:t>を試すことができるオンラインサービス　</a:t>
            </a:r>
          </a:p>
          <a:p>
            <a:pPr marL="0" indent="0">
              <a:buNone/>
            </a:pPr>
            <a:endParaRPr kumimoji="1" lang="ja-JP" altLang="en-US" sz="2400" dirty="0"/>
          </a:p>
          <a:p>
            <a:pPr marL="0" indent="0">
              <a:buNone/>
            </a:pPr>
            <a:r>
              <a:rPr kumimoji="1" lang="en-US" altLang="ja-JP" sz="2400" dirty="0"/>
              <a:t>https://talkai.info/ja/</a:t>
            </a:r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② </a:t>
            </a:r>
            <a:r>
              <a:rPr kumimoji="1" lang="en-US" altLang="ja-JP" sz="2400" b="1" dirty="0" err="1"/>
              <a:t>LLaVA</a:t>
            </a:r>
            <a:r>
              <a:rPr kumimoji="1" lang="en-US" altLang="ja-JP" sz="2400" b="1" dirty="0"/>
              <a:t> </a:t>
            </a:r>
            <a:r>
              <a:rPr kumimoji="1" lang="ja-JP" altLang="en-US" sz="2400" b="1" dirty="0"/>
              <a:t>はマルチモーダル（言葉、画像という複数を受け付ける）なチャットボットの技術</a:t>
            </a:r>
          </a:p>
          <a:p>
            <a:pPr marL="0" indent="0">
              <a:buNone/>
            </a:pPr>
            <a:endParaRPr kumimoji="1" lang="ja-JP" altLang="en-US" sz="2400" dirty="0"/>
          </a:p>
          <a:p>
            <a:pPr marL="0" indent="0">
              <a:buNone/>
            </a:pPr>
            <a:r>
              <a:rPr kumimoji="1" lang="en-US" altLang="ja-JP" sz="2400" dirty="0"/>
              <a:t>https://llava.hliu.cc/</a:t>
            </a: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BC2A84B-299A-15F1-59C5-D6232308E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15199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45602BD-6A6B-49DC-9878-9A6364238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ニューラルネットワークによる文書生成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3A1D8D0-73A5-49F0-AF28-05B81C7E63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7348956" cy="538047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＜文章＞　＝　単語１　単語２　単語３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72F564A-C451-4FC5-A7C6-4728A237D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4DBDB8B-8119-3F4F-4893-9B0CEE5C7AE7}"/>
              </a:ext>
            </a:extLst>
          </p:cNvPr>
          <p:cNvSpPr txBox="1"/>
          <p:nvPr/>
        </p:nvSpPr>
        <p:spPr>
          <a:xfrm>
            <a:off x="647700" y="2051050"/>
            <a:ext cx="3005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単語１　単語２　単語３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B594189-75BB-B4A1-604B-161701240400}"/>
              </a:ext>
            </a:extLst>
          </p:cNvPr>
          <p:cNvSpPr/>
          <p:nvPr/>
        </p:nvSpPr>
        <p:spPr>
          <a:xfrm>
            <a:off x="869950" y="2540000"/>
            <a:ext cx="419100" cy="277495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9CD80D8C-16AE-AAED-F5CD-1A3B3DDBDC0C}"/>
              </a:ext>
            </a:extLst>
          </p:cNvPr>
          <p:cNvSpPr/>
          <p:nvPr/>
        </p:nvSpPr>
        <p:spPr>
          <a:xfrm>
            <a:off x="1890325" y="2540000"/>
            <a:ext cx="419100" cy="2774950"/>
          </a:xfrm>
          <a:prstGeom prst="rect">
            <a:avLst/>
          </a:prstGeom>
          <a:solidFill>
            <a:srgbClr val="FF80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4E28C13-0C20-8F28-1AA5-2E3A20AF9D6C}"/>
              </a:ext>
            </a:extLst>
          </p:cNvPr>
          <p:cNvSpPr/>
          <p:nvPr/>
        </p:nvSpPr>
        <p:spPr>
          <a:xfrm>
            <a:off x="2910700" y="2540000"/>
            <a:ext cx="419100" cy="277495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9C9C27BF-661A-3DEB-8E57-6E522254D055}"/>
              </a:ext>
            </a:extLst>
          </p:cNvPr>
          <p:cNvSpPr/>
          <p:nvPr/>
        </p:nvSpPr>
        <p:spPr>
          <a:xfrm>
            <a:off x="4502150" y="2451160"/>
            <a:ext cx="2914650" cy="27749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F7EF68A-E849-19A7-FD43-FAE4F533891F}"/>
              </a:ext>
            </a:extLst>
          </p:cNvPr>
          <p:cNvSpPr txBox="1"/>
          <p:nvPr/>
        </p:nvSpPr>
        <p:spPr>
          <a:xfrm>
            <a:off x="4938513" y="3356035"/>
            <a:ext cx="20313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ニューラル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ネットワーク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12948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45602BD-6A6B-49DC-9878-9A6364238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自然言語を扱うニューラルネットワーク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3A1D8D0-73A5-49F0-AF28-05B81C7E63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7348956" cy="538047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＜文章＞　＝　単語１　単語２　単語３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72F564A-C451-4FC5-A7C6-4728A237D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4DBDB8B-8119-3F4F-4893-9B0CEE5C7AE7}"/>
              </a:ext>
            </a:extLst>
          </p:cNvPr>
          <p:cNvSpPr txBox="1"/>
          <p:nvPr/>
        </p:nvSpPr>
        <p:spPr>
          <a:xfrm>
            <a:off x="647700" y="2051050"/>
            <a:ext cx="3005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単語１　単語２　単語３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B594189-75BB-B4A1-604B-161701240400}"/>
              </a:ext>
            </a:extLst>
          </p:cNvPr>
          <p:cNvSpPr/>
          <p:nvPr/>
        </p:nvSpPr>
        <p:spPr>
          <a:xfrm>
            <a:off x="869950" y="2540000"/>
            <a:ext cx="419100" cy="277495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9CD80D8C-16AE-AAED-F5CD-1A3B3DDBDC0C}"/>
              </a:ext>
            </a:extLst>
          </p:cNvPr>
          <p:cNvSpPr/>
          <p:nvPr/>
        </p:nvSpPr>
        <p:spPr>
          <a:xfrm>
            <a:off x="1890325" y="2540000"/>
            <a:ext cx="419100" cy="2774950"/>
          </a:xfrm>
          <a:prstGeom prst="rect">
            <a:avLst/>
          </a:prstGeom>
          <a:solidFill>
            <a:srgbClr val="FF80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4E28C13-0C20-8F28-1AA5-2E3A20AF9D6C}"/>
              </a:ext>
            </a:extLst>
          </p:cNvPr>
          <p:cNvSpPr/>
          <p:nvPr/>
        </p:nvSpPr>
        <p:spPr>
          <a:xfrm>
            <a:off x="2910700" y="2540000"/>
            <a:ext cx="419100" cy="277495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9C9C27BF-661A-3DEB-8E57-6E522254D055}"/>
              </a:ext>
            </a:extLst>
          </p:cNvPr>
          <p:cNvSpPr/>
          <p:nvPr/>
        </p:nvSpPr>
        <p:spPr>
          <a:xfrm>
            <a:off x="4502150" y="2451160"/>
            <a:ext cx="2914650" cy="27749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F7EF68A-E849-19A7-FD43-FAE4F533891F}"/>
              </a:ext>
            </a:extLst>
          </p:cNvPr>
          <p:cNvSpPr txBox="1"/>
          <p:nvPr/>
        </p:nvSpPr>
        <p:spPr>
          <a:xfrm>
            <a:off x="4938513" y="3356035"/>
            <a:ext cx="20313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ニューラル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ネットワーク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2698EA0C-2075-BF94-5D0C-1FAD8C7664B9}"/>
              </a:ext>
            </a:extLst>
          </p:cNvPr>
          <p:cNvCxnSpPr>
            <a:cxnSpLocks/>
            <a:stCxn id="7" idx="3"/>
            <a:endCxn id="14" idx="1"/>
          </p:cNvCxnSpPr>
          <p:nvPr/>
        </p:nvCxnSpPr>
        <p:spPr>
          <a:xfrm flipV="1">
            <a:off x="1289050" y="3838635"/>
            <a:ext cx="3213100" cy="888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68CD21FE-EED2-8AC8-53A2-EDC031016666}"/>
              </a:ext>
            </a:extLst>
          </p:cNvPr>
          <p:cNvCxnSpPr>
            <a:cxnSpLocks/>
          </p:cNvCxnSpPr>
          <p:nvPr/>
        </p:nvCxnSpPr>
        <p:spPr>
          <a:xfrm>
            <a:off x="7416800" y="3771533"/>
            <a:ext cx="79799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0813088D-2EF9-164C-EB6A-DE8C465D2DAF}"/>
              </a:ext>
            </a:extLst>
          </p:cNvPr>
          <p:cNvSpPr txBox="1"/>
          <p:nvPr/>
        </p:nvSpPr>
        <p:spPr>
          <a:xfrm>
            <a:off x="8342928" y="2773313"/>
            <a:ext cx="49244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１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番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目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の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出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力</a:t>
            </a:r>
          </a:p>
        </p:txBody>
      </p:sp>
    </p:spTree>
    <p:extLst>
      <p:ext uri="{BB962C8B-B14F-4D97-AF65-F5344CB8AC3E}">
        <p14:creationId xmlns:p14="http://schemas.microsoft.com/office/powerpoint/2010/main" val="27817102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45602BD-6A6B-49DC-9878-9A6364238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自然言語を扱うニューラルネットワーク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3A1D8D0-73A5-49F0-AF28-05B81C7E63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7348956" cy="538047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＜文章＞　＝　単語１　単語２　単語３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72F564A-C451-4FC5-A7C6-4728A237D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4DBDB8B-8119-3F4F-4893-9B0CEE5C7AE7}"/>
              </a:ext>
            </a:extLst>
          </p:cNvPr>
          <p:cNvSpPr txBox="1"/>
          <p:nvPr/>
        </p:nvSpPr>
        <p:spPr>
          <a:xfrm>
            <a:off x="647700" y="2051050"/>
            <a:ext cx="3005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単語１　単語２　単語３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B594189-75BB-B4A1-604B-161701240400}"/>
              </a:ext>
            </a:extLst>
          </p:cNvPr>
          <p:cNvSpPr/>
          <p:nvPr/>
        </p:nvSpPr>
        <p:spPr>
          <a:xfrm>
            <a:off x="869950" y="2540000"/>
            <a:ext cx="419100" cy="277495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9CD80D8C-16AE-AAED-F5CD-1A3B3DDBDC0C}"/>
              </a:ext>
            </a:extLst>
          </p:cNvPr>
          <p:cNvSpPr/>
          <p:nvPr/>
        </p:nvSpPr>
        <p:spPr>
          <a:xfrm>
            <a:off x="1890325" y="2540000"/>
            <a:ext cx="419100" cy="2774950"/>
          </a:xfrm>
          <a:prstGeom prst="rect">
            <a:avLst/>
          </a:prstGeom>
          <a:solidFill>
            <a:srgbClr val="FF80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4E28C13-0C20-8F28-1AA5-2E3A20AF9D6C}"/>
              </a:ext>
            </a:extLst>
          </p:cNvPr>
          <p:cNvSpPr/>
          <p:nvPr/>
        </p:nvSpPr>
        <p:spPr>
          <a:xfrm>
            <a:off x="2910700" y="2540000"/>
            <a:ext cx="419100" cy="277495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9C9C27BF-661A-3DEB-8E57-6E522254D055}"/>
              </a:ext>
            </a:extLst>
          </p:cNvPr>
          <p:cNvSpPr/>
          <p:nvPr/>
        </p:nvSpPr>
        <p:spPr>
          <a:xfrm>
            <a:off x="4502150" y="2451160"/>
            <a:ext cx="2914650" cy="27749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F7EF68A-E849-19A7-FD43-FAE4F533891F}"/>
              </a:ext>
            </a:extLst>
          </p:cNvPr>
          <p:cNvSpPr txBox="1"/>
          <p:nvPr/>
        </p:nvSpPr>
        <p:spPr>
          <a:xfrm>
            <a:off x="4938513" y="3356035"/>
            <a:ext cx="20313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ニューラル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ネットワーク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2698EA0C-2075-BF94-5D0C-1FAD8C7664B9}"/>
              </a:ext>
            </a:extLst>
          </p:cNvPr>
          <p:cNvCxnSpPr>
            <a:cxnSpLocks/>
            <a:stCxn id="9" idx="3"/>
            <a:endCxn id="14" idx="1"/>
          </p:cNvCxnSpPr>
          <p:nvPr/>
        </p:nvCxnSpPr>
        <p:spPr>
          <a:xfrm flipV="1">
            <a:off x="2309425" y="3838635"/>
            <a:ext cx="2192725" cy="88840"/>
          </a:xfrm>
          <a:prstGeom prst="straightConnector1">
            <a:avLst/>
          </a:prstGeom>
          <a:ln w="38100">
            <a:solidFill>
              <a:srgbClr val="FF80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68CD21FE-EED2-8AC8-53A2-EDC031016666}"/>
              </a:ext>
            </a:extLst>
          </p:cNvPr>
          <p:cNvCxnSpPr>
            <a:cxnSpLocks/>
          </p:cNvCxnSpPr>
          <p:nvPr/>
        </p:nvCxnSpPr>
        <p:spPr>
          <a:xfrm>
            <a:off x="7416800" y="3771533"/>
            <a:ext cx="79799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0813088D-2EF9-164C-EB6A-DE8C465D2DAF}"/>
              </a:ext>
            </a:extLst>
          </p:cNvPr>
          <p:cNvSpPr txBox="1"/>
          <p:nvPr/>
        </p:nvSpPr>
        <p:spPr>
          <a:xfrm>
            <a:off x="8342928" y="2773313"/>
            <a:ext cx="49244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２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番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目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の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出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力</a:t>
            </a:r>
          </a:p>
        </p:txBody>
      </p:sp>
    </p:spTree>
    <p:extLst>
      <p:ext uri="{BB962C8B-B14F-4D97-AF65-F5344CB8AC3E}">
        <p14:creationId xmlns:p14="http://schemas.microsoft.com/office/powerpoint/2010/main" val="15913164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45602BD-6A6B-49DC-9878-9A6364238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自然言語を扱うニューラルネットワーク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72F564A-C451-4FC5-A7C6-4728A237D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4DBDB8B-8119-3F4F-4893-9B0CEE5C7AE7}"/>
              </a:ext>
            </a:extLst>
          </p:cNvPr>
          <p:cNvSpPr txBox="1"/>
          <p:nvPr/>
        </p:nvSpPr>
        <p:spPr>
          <a:xfrm>
            <a:off x="647700" y="2051050"/>
            <a:ext cx="3005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単語１　単語２　単語３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B594189-75BB-B4A1-604B-161701240400}"/>
              </a:ext>
            </a:extLst>
          </p:cNvPr>
          <p:cNvSpPr/>
          <p:nvPr/>
        </p:nvSpPr>
        <p:spPr>
          <a:xfrm>
            <a:off x="869950" y="2540000"/>
            <a:ext cx="419100" cy="277495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9CD80D8C-16AE-AAED-F5CD-1A3B3DDBDC0C}"/>
              </a:ext>
            </a:extLst>
          </p:cNvPr>
          <p:cNvSpPr/>
          <p:nvPr/>
        </p:nvSpPr>
        <p:spPr>
          <a:xfrm>
            <a:off x="1890325" y="2540000"/>
            <a:ext cx="419100" cy="2774950"/>
          </a:xfrm>
          <a:prstGeom prst="rect">
            <a:avLst/>
          </a:prstGeom>
          <a:solidFill>
            <a:srgbClr val="FF80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4E28C13-0C20-8F28-1AA5-2E3A20AF9D6C}"/>
              </a:ext>
            </a:extLst>
          </p:cNvPr>
          <p:cNvSpPr/>
          <p:nvPr/>
        </p:nvSpPr>
        <p:spPr>
          <a:xfrm>
            <a:off x="2910700" y="2540000"/>
            <a:ext cx="419100" cy="277495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9C9C27BF-661A-3DEB-8E57-6E522254D055}"/>
              </a:ext>
            </a:extLst>
          </p:cNvPr>
          <p:cNvSpPr/>
          <p:nvPr/>
        </p:nvSpPr>
        <p:spPr>
          <a:xfrm>
            <a:off x="4502150" y="2451160"/>
            <a:ext cx="2914650" cy="27749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F7EF68A-E849-19A7-FD43-FAE4F533891F}"/>
              </a:ext>
            </a:extLst>
          </p:cNvPr>
          <p:cNvSpPr txBox="1"/>
          <p:nvPr/>
        </p:nvSpPr>
        <p:spPr>
          <a:xfrm>
            <a:off x="4938513" y="3356035"/>
            <a:ext cx="20313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ニューラル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ネットワーク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2698EA0C-2075-BF94-5D0C-1FAD8C7664B9}"/>
              </a:ext>
            </a:extLst>
          </p:cNvPr>
          <p:cNvCxnSpPr>
            <a:cxnSpLocks/>
            <a:stCxn id="10" idx="3"/>
            <a:endCxn id="14" idx="1"/>
          </p:cNvCxnSpPr>
          <p:nvPr/>
        </p:nvCxnSpPr>
        <p:spPr>
          <a:xfrm flipV="1">
            <a:off x="3329800" y="3838635"/>
            <a:ext cx="1172350" cy="8884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68CD21FE-EED2-8AC8-53A2-EDC031016666}"/>
              </a:ext>
            </a:extLst>
          </p:cNvPr>
          <p:cNvCxnSpPr>
            <a:cxnSpLocks/>
          </p:cNvCxnSpPr>
          <p:nvPr/>
        </p:nvCxnSpPr>
        <p:spPr>
          <a:xfrm>
            <a:off x="7416800" y="3771533"/>
            <a:ext cx="79799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0813088D-2EF9-164C-EB6A-DE8C465D2DAF}"/>
              </a:ext>
            </a:extLst>
          </p:cNvPr>
          <p:cNvSpPr txBox="1"/>
          <p:nvPr/>
        </p:nvSpPr>
        <p:spPr>
          <a:xfrm>
            <a:off x="8342928" y="2773313"/>
            <a:ext cx="49244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３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番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目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の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出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力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349E0E9-A7DB-61C8-D758-DC675AFA40B7}"/>
              </a:ext>
            </a:extLst>
          </p:cNvPr>
          <p:cNvSpPr txBox="1"/>
          <p:nvPr/>
        </p:nvSpPr>
        <p:spPr>
          <a:xfrm>
            <a:off x="3809446" y="5473005"/>
            <a:ext cx="47136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文書は単語の並びとして処理される（時系列データと同様の処理）</a:t>
            </a:r>
          </a:p>
        </p:txBody>
      </p:sp>
    </p:spTree>
    <p:extLst>
      <p:ext uri="{BB962C8B-B14F-4D97-AF65-F5344CB8AC3E}">
        <p14:creationId xmlns:p14="http://schemas.microsoft.com/office/powerpoint/2010/main" val="40232802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 fontScale="90000"/>
          </a:bodyPr>
          <a:lstStyle/>
          <a:p>
            <a:pPr algn="l"/>
            <a:r>
              <a:rPr lang="ja-JP" altLang="en-US" dirty="0"/>
              <a:t>演習２．リカレントニューラルネットワークによる文書生成</a:t>
            </a:r>
            <a:br>
              <a:rPr lang="en-US" altLang="ja-JP" dirty="0"/>
            </a:br>
            <a:endParaRPr lang="ja-JP" alt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25C89A-4CA9-463F-B084-0B2641B956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7" r="2930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8011648" y="6364538"/>
            <a:ext cx="890069" cy="365125"/>
          </a:xfrm>
        </p:spPr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8524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E9E32E5-3121-1A85-A247-98ABE7F59A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dirty="0"/>
              <a:t>各自で、次のオンラインデモを試す</a:t>
            </a:r>
            <a:endParaRPr kumimoji="1" lang="en-US" altLang="ja-JP" sz="2400" dirty="0"/>
          </a:p>
          <a:p>
            <a:r>
              <a:rPr lang="ja-JP" altLang="en-US" sz="2400" dirty="0"/>
              <a:t>リカレントニューラルネットワークのデモのページ</a:t>
            </a:r>
            <a:endParaRPr kumimoji="1" lang="ja-JP" altLang="en-US" sz="2400" dirty="0"/>
          </a:p>
          <a:p>
            <a:pPr marL="0" indent="0">
              <a:buNone/>
            </a:pPr>
            <a:r>
              <a:rPr kumimoji="1" lang="en-US" altLang="ja-JP" sz="2400" dirty="0"/>
              <a:t>https://cs.stanford.edu/people/karpathy/recurrentjs/</a:t>
            </a:r>
          </a:p>
          <a:p>
            <a:pPr marL="0" indent="0">
              <a:buNone/>
            </a:pPr>
            <a:endParaRPr kumimoji="1" lang="en-US" altLang="ja-JP" sz="2400" dirty="0"/>
          </a:p>
          <a:p>
            <a:r>
              <a:rPr lang="ja-JP" altLang="en-US" sz="2400" dirty="0"/>
              <a:t>「</a:t>
            </a:r>
            <a:r>
              <a:rPr lang="en-US" altLang="ja-JP" sz="2400" b="1" dirty="0"/>
              <a:t>Model Samples</a:t>
            </a:r>
            <a:r>
              <a:rPr lang="ja-JP" altLang="en-US" sz="2400" dirty="0"/>
              <a:t>」のところに</a:t>
            </a:r>
            <a:r>
              <a:rPr lang="ja-JP" altLang="en-US" sz="2400" b="1" dirty="0"/>
              <a:t>出力</a:t>
            </a:r>
            <a:r>
              <a:rPr lang="ja-JP" altLang="en-US" sz="2400" dirty="0"/>
              <a:t>が出るので確認</a:t>
            </a:r>
            <a:endParaRPr lang="en-US" altLang="ja-JP" sz="2400" dirty="0"/>
          </a:p>
          <a:p>
            <a:endParaRPr lang="en-US" altLang="ja-JP" sz="2400" dirty="0"/>
          </a:p>
          <a:p>
            <a:r>
              <a:rPr lang="ja-JP" altLang="en-US" sz="2400" dirty="0"/>
              <a:t>「</a:t>
            </a:r>
            <a:r>
              <a:rPr lang="en-US" altLang="ja-JP" sz="2400" b="1" dirty="0"/>
              <a:t>Input sentences</a:t>
            </a:r>
            <a:r>
              <a:rPr lang="ja-JP" altLang="en-US" sz="2400" dirty="0"/>
              <a:t>」のところに</a:t>
            </a:r>
            <a:r>
              <a:rPr lang="ja-JP" altLang="en-US" sz="2400" b="1" dirty="0"/>
              <a:t>自分で文章（長いほうが良い）を入れ</a:t>
            </a:r>
            <a:r>
              <a:rPr lang="ja-JP" altLang="en-US" sz="2400" dirty="0"/>
              <a:t>、「</a:t>
            </a:r>
            <a:r>
              <a:rPr lang="en-US" altLang="ja-JP" sz="2400" b="1" dirty="0"/>
              <a:t>learn/restart</a:t>
            </a:r>
            <a:r>
              <a:rPr lang="ja-JP" altLang="en-US" sz="2400" dirty="0"/>
              <a:t>」をクリック。出力を見る</a:t>
            </a:r>
            <a:endParaRPr lang="en-US" altLang="ja-JP" sz="2400" dirty="0"/>
          </a:p>
          <a:p>
            <a:endParaRPr lang="en-US" altLang="ja-JP" sz="2400" dirty="0"/>
          </a:p>
          <a:p>
            <a:r>
              <a:rPr lang="ja-JP" altLang="en-US" sz="2400" dirty="0"/>
              <a:t>いろいろ試す。自分なりの発見を目指す</a:t>
            </a:r>
            <a:endParaRPr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BC2A84B-299A-15F1-59C5-D6232308E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81292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314D791-4D8A-4854-B8FC-6959656D0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076E76-3EB3-4269-8135-07CAB20E5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90170" y="1741337"/>
            <a:ext cx="7014881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11-4. </a:t>
            </a:r>
            <a:r>
              <a:rPr lang="ja-JP" altLang="en-US" sz="4500" dirty="0">
                <a:solidFill>
                  <a:schemeClr val="tx2"/>
                </a:solidFill>
              </a:rPr>
              <a:t>画像理解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1BB6C5D-5D04-49F7-B5F6-C3E1CB233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EB3C7E5-50E1-4F9E-AEA3-A6D219039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0233B5C-C5A9-48C0-8C07-21E6F6B36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0F3AF96-AAC1-41E3-9F66-0A6277845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DF38A98-557F-4C23-935A-42806B67AA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ACEB13D-EBFC-4288-B604-572C2F779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988F9A4-0578-4C59-8B4A-346E02C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63F827B-FA00-442A-A09C-806F1FFA3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C876680-EE75-4791-842F-E23509221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B9819B2-70D4-4E0A-8D51-6B359B44C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FA8033D-6A70-4FA5-8F37-7F8C117C9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439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BAD88448-5387-4E74-054E-FE4A6FF17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" name="楕円 2">
            <a:extLst>
              <a:ext uri="{FF2B5EF4-FFF2-40B4-BE49-F238E27FC236}">
                <a16:creationId xmlns:a16="http://schemas.microsoft.com/office/drawing/2014/main" id="{18C52FDA-87AF-9D72-9259-A41E1F8A2557}"/>
              </a:ext>
            </a:extLst>
          </p:cNvPr>
          <p:cNvSpPr/>
          <p:nvPr/>
        </p:nvSpPr>
        <p:spPr>
          <a:xfrm>
            <a:off x="397042" y="511342"/>
            <a:ext cx="7760369" cy="6124073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" name="楕円 3">
            <a:extLst>
              <a:ext uri="{FF2B5EF4-FFF2-40B4-BE49-F238E27FC236}">
                <a16:creationId xmlns:a16="http://schemas.microsoft.com/office/drawing/2014/main" id="{621E9C86-3AAD-96FF-7762-AF28CE5C1859}"/>
              </a:ext>
            </a:extLst>
          </p:cNvPr>
          <p:cNvSpPr/>
          <p:nvPr/>
        </p:nvSpPr>
        <p:spPr>
          <a:xfrm>
            <a:off x="986589" y="1822785"/>
            <a:ext cx="6671511" cy="4590048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知的な</a:t>
            </a: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IT</a:t>
            </a: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システム</a:t>
            </a:r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6B81A2B0-10EA-896E-F9E1-584D80B29865}"/>
              </a:ext>
            </a:extLst>
          </p:cNvPr>
          <p:cNvSpPr/>
          <p:nvPr/>
        </p:nvSpPr>
        <p:spPr>
          <a:xfrm>
            <a:off x="1576136" y="3200400"/>
            <a:ext cx="5528511" cy="306989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9E15F69-62D3-E941-EB06-2A332BD1C6E9}"/>
              </a:ext>
            </a:extLst>
          </p:cNvPr>
          <p:cNvSpPr txBox="1"/>
          <p:nvPr/>
        </p:nvSpPr>
        <p:spPr>
          <a:xfrm>
            <a:off x="2992855" y="1009392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知的なITシステム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94A4BDA-D25E-4F04-E9DB-68EF07375D91}"/>
              </a:ext>
            </a:extLst>
          </p:cNvPr>
          <p:cNvSpPr txBox="1"/>
          <p:nvPr/>
        </p:nvSpPr>
        <p:spPr>
          <a:xfrm>
            <a:off x="3519236" y="356877"/>
            <a:ext cx="141577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人工知能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FB3AF90-AED7-A1EF-F91B-E539F950854D}"/>
              </a:ext>
            </a:extLst>
          </p:cNvPr>
          <p:cNvSpPr txBox="1"/>
          <p:nvPr/>
        </p:nvSpPr>
        <p:spPr>
          <a:xfrm>
            <a:off x="3569340" y="1678750"/>
            <a:ext cx="141577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機械学習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863FEF5-D42A-F289-05F0-8D2DB1334356}"/>
              </a:ext>
            </a:extLst>
          </p:cNvPr>
          <p:cNvSpPr txBox="1"/>
          <p:nvPr/>
        </p:nvSpPr>
        <p:spPr>
          <a:xfrm>
            <a:off x="2195763" y="2316409"/>
            <a:ext cx="45659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データから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学習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し、知的能力を向上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B32A786-4DB9-526E-EE94-0404FBED5B11}"/>
              </a:ext>
            </a:extLst>
          </p:cNvPr>
          <p:cNvSpPr txBox="1"/>
          <p:nvPr/>
        </p:nvSpPr>
        <p:spPr>
          <a:xfrm>
            <a:off x="2845016" y="3111713"/>
            <a:ext cx="295465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ディープラーニング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1669F09-56C6-8A47-4557-C3ED0AC72B6E}"/>
              </a:ext>
            </a:extLst>
          </p:cNvPr>
          <p:cNvSpPr txBox="1"/>
          <p:nvPr/>
        </p:nvSpPr>
        <p:spPr>
          <a:xfrm>
            <a:off x="2189747" y="3978921"/>
            <a:ext cx="457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データから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学習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し、複雑なタスクを実行。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多層のニューラルネットワーク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を使用</a:t>
            </a:r>
          </a:p>
        </p:txBody>
      </p:sp>
    </p:spTree>
    <p:extLst>
      <p:ext uri="{BB962C8B-B14F-4D97-AF65-F5344CB8AC3E}">
        <p14:creationId xmlns:p14="http://schemas.microsoft.com/office/powerpoint/2010/main" val="15177990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E77D304-4E80-4E1C-BCD7-2E6BEA1A4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画像理解の主な種類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A6A7986-E1A6-4993-BF6D-5B521D884A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964" y="689164"/>
            <a:ext cx="8461208" cy="533316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kumimoji="1" lang="ja-JP" altLang="en-US" dirty="0"/>
              <a:t>① </a:t>
            </a:r>
            <a:r>
              <a:rPr kumimoji="1" lang="ja-JP" altLang="en-US" b="1" dirty="0"/>
              <a:t>画像分類</a:t>
            </a:r>
            <a:endParaRPr kumimoji="1" lang="en-US" altLang="ja-JP" b="1" dirty="0"/>
          </a:p>
          <a:p>
            <a:pPr marL="0" indent="0">
              <a:buNone/>
            </a:pPr>
            <a:r>
              <a:rPr lang="ja-JP" altLang="en-US" dirty="0"/>
              <a:t>　「何があるか」を理解</a:t>
            </a: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② </a:t>
            </a:r>
            <a:r>
              <a:rPr lang="ja-JP" altLang="en-US" b="1" dirty="0"/>
              <a:t>物体検出</a:t>
            </a:r>
            <a:endParaRPr lang="en-US" altLang="ja-JP" b="1" dirty="0"/>
          </a:p>
          <a:p>
            <a:pPr marL="0" indent="0">
              <a:buNone/>
            </a:pPr>
            <a:r>
              <a:rPr kumimoji="1" lang="ja-JP" altLang="en-US" dirty="0"/>
              <a:t>　</a:t>
            </a:r>
            <a:r>
              <a:rPr lang="ja-JP" altLang="en-US" dirty="0"/>
              <a:t>場所と大きさも理解</a:t>
            </a: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③ </a:t>
            </a:r>
            <a:r>
              <a:rPr lang="ja-JP" altLang="en-US" b="1" dirty="0"/>
              <a:t>セグメンテーション</a:t>
            </a:r>
            <a:endParaRPr lang="en-US" altLang="ja-JP" b="1" dirty="0"/>
          </a:p>
          <a:p>
            <a:pPr marL="0" indent="0">
              <a:buNone/>
            </a:pPr>
            <a:r>
              <a:rPr kumimoji="1" lang="ja-JP" altLang="en-US" dirty="0"/>
              <a:t>　画素単位で理解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0E28734-965B-4960-8324-371678952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矢印: 上下 5">
            <a:extLst>
              <a:ext uri="{FF2B5EF4-FFF2-40B4-BE49-F238E27FC236}">
                <a16:creationId xmlns:a16="http://schemas.microsoft.com/office/drawing/2014/main" id="{99362720-41F6-494A-A43A-4BA1EA824879}"/>
              </a:ext>
            </a:extLst>
          </p:cNvPr>
          <p:cNvSpPr/>
          <p:nvPr/>
        </p:nvSpPr>
        <p:spPr>
          <a:xfrm>
            <a:off x="147470" y="743256"/>
            <a:ext cx="283493" cy="5613095"/>
          </a:xfrm>
          <a:prstGeom prst="up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BA515375-69B1-4C05-9835-C482075ED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568" y="4856378"/>
            <a:ext cx="1752690" cy="158123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A4074452-B341-4AF0-AC82-8225C8950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5071" y="4856378"/>
            <a:ext cx="1746340" cy="1581231"/>
          </a:xfrm>
          <a:prstGeom prst="rect">
            <a:avLst/>
          </a:prstGeom>
        </p:spPr>
      </p:pic>
      <p:sp>
        <p:nvSpPr>
          <p:cNvPr id="10" name="矢印: 右 9">
            <a:extLst>
              <a:ext uri="{FF2B5EF4-FFF2-40B4-BE49-F238E27FC236}">
                <a16:creationId xmlns:a16="http://schemas.microsoft.com/office/drawing/2014/main" id="{85D47AB2-662F-4D28-BFBC-356F3C627AF1}"/>
              </a:ext>
            </a:extLst>
          </p:cNvPr>
          <p:cNvSpPr/>
          <p:nvPr/>
        </p:nvSpPr>
        <p:spPr>
          <a:xfrm>
            <a:off x="6565900" y="5428141"/>
            <a:ext cx="1905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28EBFAF6-BE77-4527-93AA-1CDCCA421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568" y="2799817"/>
            <a:ext cx="1752690" cy="1581231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BB1F05BE-4A47-4628-BF2A-AF8C6F9EB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568" y="634691"/>
            <a:ext cx="1752690" cy="1581231"/>
          </a:xfrm>
          <a:prstGeom prst="rect">
            <a:avLst/>
          </a:prstGeom>
        </p:spPr>
      </p:pic>
      <p:sp>
        <p:nvSpPr>
          <p:cNvPr id="13" name="矢印: 右 12">
            <a:extLst>
              <a:ext uri="{FF2B5EF4-FFF2-40B4-BE49-F238E27FC236}">
                <a16:creationId xmlns:a16="http://schemas.microsoft.com/office/drawing/2014/main" id="{9115178E-8940-46A0-A144-89BA551E28E8}"/>
              </a:ext>
            </a:extLst>
          </p:cNvPr>
          <p:cNvSpPr/>
          <p:nvPr/>
        </p:nvSpPr>
        <p:spPr>
          <a:xfrm>
            <a:off x="6565900" y="3348288"/>
            <a:ext cx="1905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EC65B982-7418-4003-8B83-04A4BDBAD40F}"/>
              </a:ext>
            </a:extLst>
          </p:cNvPr>
          <p:cNvSpPr/>
          <p:nvPr/>
        </p:nvSpPr>
        <p:spPr>
          <a:xfrm>
            <a:off x="6565900" y="1268435"/>
            <a:ext cx="1905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DB0DDC5-571F-4511-BB42-C8AB4AF8CE9E}"/>
              </a:ext>
            </a:extLst>
          </p:cNvPr>
          <p:cNvSpPr txBox="1"/>
          <p:nvPr/>
        </p:nvSpPr>
        <p:spPr>
          <a:xfrm>
            <a:off x="7058212" y="978914"/>
            <a:ext cx="119000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person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bicycle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6C84EEB7-F84C-49C2-A53C-CC66416D5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8042" y="2801873"/>
            <a:ext cx="1752690" cy="1581231"/>
          </a:xfrm>
          <a:prstGeom prst="rect">
            <a:avLst/>
          </a:prstGeom>
        </p:spPr>
      </p:pic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40507AB2-612A-486D-B2E8-41E6AA2B1BA0}"/>
              </a:ext>
            </a:extLst>
          </p:cNvPr>
          <p:cNvSpPr/>
          <p:nvPr/>
        </p:nvSpPr>
        <p:spPr>
          <a:xfrm>
            <a:off x="7058212" y="3429000"/>
            <a:ext cx="1397582" cy="86868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9178AF9D-FF65-40B6-ACEA-6592E316D191}"/>
              </a:ext>
            </a:extLst>
          </p:cNvPr>
          <p:cNvSpPr/>
          <p:nvPr/>
        </p:nvSpPr>
        <p:spPr>
          <a:xfrm>
            <a:off x="7494590" y="2909236"/>
            <a:ext cx="667633" cy="124887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F714831-2206-465B-B64B-BD92B25C1031}"/>
              </a:ext>
            </a:extLst>
          </p:cNvPr>
          <p:cNvSpPr txBox="1"/>
          <p:nvPr/>
        </p:nvSpPr>
        <p:spPr>
          <a:xfrm>
            <a:off x="8006214" y="2179387"/>
            <a:ext cx="11900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person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16A258D-726A-40CE-9CDC-4CC4A863035E}"/>
              </a:ext>
            </a:extLst>
          </p:cNvPr>
          <p:cNvSpPr txBox="1"/>
          <p:nvPr/>
        </p:nvSpPr>
        <p:spPr>
          <a:xfrm>
            <a:off x="7998599" y="4297680"/>
            <a:ext cx="11771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bicycle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D3DF48C8-FE07-43A5-A317-C498662256B2}"/>
              </a:ext>
            </a:extLst>
          </p:cNvPr>
          <p:cNvCxnSpPr>
            <a:endCxn id="18" idx="0"/>
          </p:cNvCxnSpPr>
          <p:nvPr/>
        </p:nvCxnSpPr>
        <p:spPr>
          <a:xfrm flipH="1">
            <a:off x="7828407" y="2560148"/>
            <a:ext cx="194250" cy="3490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EF46A05C-9108-4636-821B-362019BFE9B0}"/>
              </a:ext>
            </a:extLst>
          </p:cNvPr>
          <p:cNvCxnSpPr>
            <a:cxnSpLocks/>
          </p:cNvCxnSpPr>
          <p:nvPr/>
        </p:nvCxnSpPr>
        <p:spPr>
          <a:xfrm flipH="1" flipV="1">
            <a:off x="7925533" y="4292294"/>
            <a:ext cx="198189" cy="2802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36811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072765C-CB59-436A-A927-CF73C7B1D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① 画像分類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0504E33-58EA-4C98-902C-716C377E0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11" name="図 10" descr="ネクタイを締めた男性&#10;&#10;自動的に生成された説明">
            <a:extLst>
              <a:ext uri="{FF2B5EF4-FFF2-40B4-BE49-F238E27FC236}">
                <a16:creationId xmlns:a16="http://schemas.microsoft.com/office/drawing/2014/main" id="{13F805D7-B720-4A46-A85D-01933F168B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2" y="826985"/>
            <a:ext cx="2772371" cy="2068615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F6261987-CC9E-45BA-AA51-9D4C8E999E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6502" y="1003440"/>
            <a:ext cx="6067498" cy="1635072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30698F0-1C17-47BD-ABAC-B2C04CB718C3}"/>
              </a:ext>
            </a:extLst>
          </p:cNvPr>
          <p:cNvSpPr txBox="1"/>
          <p:nvPr/>
        </p:nvSpPr>
        <p:spPr>
          <a:xfrm>
            <a:off x="3667864" y="3297102"/>
            <a:ext cx="48847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画像分類の結果は，ラベル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と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確率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※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 ５つの候補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(top 5)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が表示されている</a:t>
            </a:r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0E8B969D-DD12-4CAD-815E-25F853BB32D3}"/>
              </a:ext>
            </a:extLst>
          </p:cNvPr>
          <p:cNvSpPr/>
          <p:nvPr/>
        </p:nvSpPr>
        <p:spPr>
          <a:xfrm>
            <a:off x="2914651" y="1625600"/>
            <a:ext cx="114300" cy="5016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513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E77D304-4E80-4E1C-BCD7-2E6BEA1A4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② 物体検出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0E28734-965B-4960-8324-371678952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28EBFAF6-BE77-4527-93AA-1CDCCA421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7212" y="2190643"/>
            <a:ext cx="1752690" cy="1581231"/>
          </a:xfrm>
          <a:prstGeom prst="rect">
            <a:avLst/>
          </a:prstGeom>
        </p:spPr>
      </p:pic>
      <p:sp>
        <p:nvSpPr>
          <p:cNvPr id="13" name="矢印: 右 12">
            <a:extLst>
              <a:ext uri="{FF2B5EF4-FFF2-40B4-BE49-F238E27FC236}">
                <a16:creationId xmlns:a16="http://schemas.microsoft.com/office/drawing/2014/main" id="{9115178E-8940-46A0-A144-89BA551E28E8}"/>
              </a:ext>
            </a:extLst>
          </p:cNvPr>
          <p:cNvSpPr/>
          <p:nvPr/>
        </p:nvSpPr>
        <p:spPr>
          <a:xfrm>
            <a:off x="6565900" y="2737059"/>
            <a:ext cx="1905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6C84EEB7-F84C-49C2-A53C-CC66416D5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2062" y="2190643"/>
            <a:ext cx="1752690" cy="1581231"/>
          </a:xfrm>
          <a:prstGeom prst="rect">
            <a:avLst/>
          </a:prstGeom>
        </p:spPr>
      </p:pic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40507AB2-612A-486D-B2E8-41E6AA2B1BA0}"/>
              </a:ext>
            </a:extLst>
          </p:cNvPr>
          <p:cNvSpPr/>
          <p:nvPr/>
        </p:nvSpPr>
        <p:spPr>
          <a:xfrm>
            <a:off x="7058212" y="2817771"/>
            <a:ext cx="1397582" cy="86868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9178AF9D-FF65-40B6-ACEA-6592E316D191}"/>
              </a:ext>
            </a:extLst>
          </p:cNvPr>
          <p:cNvSpPr/>
          <p:nvPr/>
        </p:nvSpPr>
        <p:spPr>
          <a:xfrm>
            <a:off x="7494590" y="2298007"/>
            <a:ext cx="667633" cy="124887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F714831-2206-465B-B64B-BD92B25C1031}"/>
              </a:ext>
            </a:extLst>
          </p:cNvPr>
          <p:cNvSpPr txBox="1"/>
          <p:nvPr/>
        </p:nvSpPr>
        <p:spPr>
          <a:xfrm>
            <a:off x="8006214" y="1568158"/>
            <a:ext cx="11900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person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16A258D-726A-40CE-9CDC-4CC4A863035E}"/>
              </a:ext>
            </a:extLst>
          </p:cNvPr>
          <p:cNvSpPr txBox="1"/>
          <p:nvPr/>
        </p:nvSpPr>
        <p:spPr>
          <a:xfrm>
            <a:off x="7998599" y="3686451"/>
            <a:ext cx="11771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bicycle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D3DF48C8-FE07-43A5-A317-C498662256B2}"/>
              </a:ext>
            </a:extLst>
          </p:cNvPr>
          <p:cNvCxnSpPr>
            <a:endCxn id="18" idx="0"/>
          </p:cNvCxnSpPr>
          <p:nvPr/>
        </p:nvCxnSpPr>
        <p:spPr>
          <a:xfrm flipH="1">
            <a:off x="7828407" y="1948919"/>
            <a:ext cx="194250" cy="3490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EF46A05C-9108-4636-821B-362019BFE9B0}"/>
              </a:ext>
            </a:extLst>
          </p:cNvPr>
          <p:cNvCxnSpPr>
            <a:cxnSpLocks/>
          </p:cNvCxnSpPr>
          <p:nvPr/>
        </p:nvCxnSpPr>
        <p:spPr>
          <a:xfrm flipH="1" flipV="1">
            <a:off x="7925533" y="3681065"/>
            <a:ext cx="198189" cy="280217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図 23">
            <a:extLst>
              <a:ext uri="{FF2B5EF4-FFF2-40B4-BE49-F238E27FC236}">
                <a16:creationId xmlns:a16="http://schemas.microsoft.com/office/drawing/2014/main" id="{424B6F6B-9D38-4493-BB44-FEF55BAEC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46" y="830877"/>
            <a:ext cx="4495800" cy="2229039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906979B-08F8-481E-8D28-2D3BCD2A9C88}"/>
              </a:ext>
            </a:extLst>
          </p:cNvPr>
          <p:cNvSpPr txBox="1"/>
          <p:nvPr/>
        </p:nvSpPr>
        <p:spPr>
          <a:xfrm>
            <a:off x="1834821" y="5728865"/>
            <a:ext cx="62889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バウンディングボックス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は，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物体を囲む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最小のボックス（四角形）</a:t>
            </a: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CF7123F4-E98B-4F17-84D5-9D024158EC9B}"/>
              </a:ext>
            </a:extLst>
          </p:cNvPr>
          <p:cNvSpPr/>
          <p:nvPr/>
        </p:nvSpPr>
        <p:spPr>
          <a:xfrm>
            <a:off x="8371233" y="2431058"/>
            <a:ext cx="234732" cy="46291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F96AF8CA-8603-460D-BA81-DBC07B7959D4}"/>
              </a:ext>
            </a:extLst>
          </p:cNvPr>
          <p:cNvCxnSpPr>
            <a:cxnSpLocks/>
          </p:cNvCxnSpPr>
          <p:nvPr/>
        </p:nvCxnSpPr>
        <p:spPr>
          <a:xfrm>
            <a:off x="8313865" y="2049618"/>
            <a:ext cx="141929" cy="33035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83008ED8-CB6D-497A-A314-3D0F0ADC0F86}"/>
              </a:ext>
            </a:extLst>
          </p:cNvPr>
          <p:cNvSpPr/>
          <p:nvPr/>
        </p:nvSpPr>
        <p:spPr>
          <a:xfrm>
            <a:off x="7158057" y="2617700"/>
            <a:ext cx="468294" cy="36517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EE087379-F3F5-4142-99E8-837BEE05BDDE}"/>
              </a:ext>
            </a:extLst>
          </p:cNvPr>
          <p:cNvCxnSpPr>
            <a:cxnSpLocks/>
          </p:cNvCxnSpPr>
          <p:nvPr/>
        </p:nvCxnSpPr>
        <p:spPr>
          <a:xfrm>
            <a:off x="7342948" y="1707817"/>
            <a:ext cx="1" cy="83191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3ECFCB07-DC33-46E0-87F3-8DD569B0ED64}"/>
              </a:ext>
            </a:extLst>
          </p:cNvPr>
          <p:cNvSpPr txBox="1"/>
          <p:nvPr/>
        </p:nvSpPr>
        <p:spPr>
          <a:xfrm>
            <a:off x="6797201" y="1232343"/>
            <a:ext cx="6305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car</a:t>
            </a:r>
          </a:p>
        </p:txBody>
      </p:sp>
      <p:sp>
        <p:nvSpPr>
          <p:cNvPr id="26" name="テキスト ボックス 13">
            <a:extLst>
              <a:ext uri="{FF2B5EF4-FFF2-40B4-BE49-F238E27FC236}">
                <a16:creationId xmlns:a16="http://schemas.microsoft.com/office/drawing/2014/main" id="{0E7977EE-791D-4311-B194-C45F986DC15E}"/>
              </a:ext>
            </a:extLst>
          </p:cNvPr>
          <p:cNvSpPr txBox="1"/>
          <p:nvPr/>
        </p:nvSpPr>
        <p:spPr>
          <a:xfrm>
            <a:off x="4900561" y="4438461"/>
            <a:ext cx="48847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バウンディングボックス，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ラベルを得る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67511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19E45BB-49B3-40E1-A138-A5F6CCB28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③ セグメンテーション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044A1EE-9308-4000-B949-B0E19E534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1" name="テキスト ボックス 13">
            <a:extLst>
              <a:ext uri="{FF2B5EF4-FFF2-40B4-BE49-F238E27FC236}">
                <a16:creationId xmlns:a16="http://schemas.microsoft.com/office/drawing/2014/main" id="{230A5AB8-8E28-4FF7-9A61-F8482F75F8C5}"/>
              </a:ext>
            </a:extLst>
          </p:cNvPr>
          <p:cNvSpPr txBox="1"/>
          <p:nvPr/>
        </p:nvSpPr>
        <p:spPr>
          <a:xfrm>
            <a:off x="4800604" y="2997359"/>
            <a:ext cx="4884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物体の形を画素単位で抜き出し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AA5E0ACE-CEB1-4BF1-A40E-A45B7CF065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24125"/>
            <a:ext cx="4495800" cy="2229039"/>
          </a:xfrm>
          <a:prstGeom prst="rect">
            <a:avLst/>
          </a:prstGeom>
        </p:spPr>
      </p:pic>
      <p:sp>
        <p:nvSpPr>
          <p:cNvPr id="14" name="矢印: 右 13">
            <a:extLst>
              <a:ext uri="{FF2B5EF4-FFF2-40B4-BE49-F238E27FC236}">
                <a16:creationId xmlns:a16="http://schemas.microsoft.com/office/drawing/2014/main" id="{F3E1FD31-6385-4B6F-93AF-A371DD79110E}"/>
              </a:ext>
            </a:extLst>
          </p:cNvPr>
          <p:cNvSpPr/>
          <p:nvPr/>
        </p:nvSpPr>
        <p:spPr>
          <a:xfrm>
            <a:off x="4591052" y="3178175"/>
            <a:ext cx="114300" cy="5016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1EB9D81-21F0-491D-85F1-5EC5C22D4D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7246" y="799862"/>
            <a:ext cx="4273770" cy="218451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5A41BB87-0D48-4596-8422-FF6D133165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7246" y="3587897"/>
            <a:ext cx="4280120" cy="2130534"/>
          </a:xfrm>
          <a:prstGeom prst="rect">
            <a:avLst/>
          </a:prstGeom>
        </p:spPr>
      </p:pic>
      <p:sp>
        <p:nvSpPr>
          <p:cNvPr id="10" name="テキスト ボックス 13">
            <a:extLst>
              <a:ext uri="{FF2B5EF4-FFF2-40B4-BE49-F238E27FC236}">
                <a16:creationId xmlns:a16="http://schemas.microsoft.com/office/drawing/2014/main" id="{ECB2E3EB-2246-4E2C-A85B-08325A515C97}"/>
              </a:ext>
            </a:extLst>
          </p:cNvPr>
          <p:cNvSpPr txBox="1"/>
          <p:nvPr/>
        </p:nvSpPr>
        <p:spPr>
          <a:xfrm>
            <a:off x="4800604" y="5806558"/>
            <a:ext cx="4884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ラベルを得ることもできる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69457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C0BB5035-0B4C-4B92-9CBE-AD224D439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264" y="887869"/>
            <a:ext cx="7313385" cy="4322133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6670A0DB-0629-41AC-8E16-D512AB527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画像の畳み込み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2E0CF22-EBAC-48E6-95AB-FADD56063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44</a:t>
            </a:fld>
            <a:endParaRPr kumimoji="1" lang="ja-JP" altLang="en-US"/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EDF21232-D702-4FD9-8535-60E7ECA899BA}"/>
              </a:ext>
            </a:extLst>
          </p:cNvPr>
          <p:cNvSpPr txBox="1">
            <a:spLocks/>
          </p:cNvSpPr>
          <p:nvPr/>
        </p:nvSpPr>
        <p:spPr>
          <a:xfrm>
            <a:off x="321845" y="6209648"/>
            <a:ext cx="8409405" cy="36512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1800"/>
              <a:t>出典</a:t>
            </a:r>
            <a:r>
              <a:rPr lang="en-US" altLang="ja-JP" sz="1800"/>
              <a:t>: https://serokell.io/blog/introduction-to-convolutional-neural-networks</a:t>
            </a:r>
            <a:endParaRPr lang="ja-JP" altLang="en-US" sz="18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DD09067-F2C6-43D7-9D1C-05F2769142B7}"/>
              </a:ext>
            </a:extLst>
          </p:cNvPr>
          <p:cNvSpPr txBox="1"/>
          <p:nvPr/>
        </p:nvSpPr>
        <p:spPr>
          <a:xfrm>
            <a:off x="1202524" y="5052521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元画像（５</a:t>
            </a:r>
            <a:r>
              <a:rPr kumimoji="1" lang="en-US" altLang="ja-JP" sz="2400" dirty="0"/>
              <a:t>×</a:t>
            </a:r>
            <a:r>
              <a:rPr kumimoji="1" lang="ja-JP" altLang="en-US" sz="2400" dirty="0"/>
              <a:t>５マス）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0766C2C-7ECE-4831-9C05-422FFBE90678}"/>
              </a:ext>
            </a:extLst>
          </p:cNvPr>
          <p:cNvSpPr txBox="1"/>
          <p:nvPr/>
        </p:nvSpPr>
        <p:spPr>
          <a:xfrm>
            <a:off x="5000193" y="3957722"/>
            <a:ext cx="3570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カーネル（３</a:t>
            </a:r>
            <a:r>
              <a:rPr kumimoji="1" lang="en-US" altLang="ja-JP" sz="2400" dirty="0"/>
              <a:t>×</a:t>
            </a:r>
            <a:r>
              <a:rPr kumimoji="1" lang="ja-JP" altLang="en-US" sz="2400" dirty="0"/>
              <a:t>３マス）</a:t>
            </a:r>
          </a:p>
        </p:txBody>
      </p:sp>
    </p:spTree>
    <p:extLst>
      <p:ext uri="{BB962C8B-B14F-4D97-AF65-F5344CB8AC3E}">
        <p14:creationId xmlns:p14="http://schemas.microsoft.com/office/powerpoint/2010/main" val="24667872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畳み込みニューラルネットワーク（</a:t>
            </a:r>
            <a:r>
              <a:rPr lang="en-US" altLang="ja-JP" dirty="0"/>
              <a:t>CNN</a:t>
            </a:r>
            <a:r>
              <a:rPr lang="ja-JP" altLang="en-US" dirty="0"/>
              <a:t>）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sz="2400" b="1" dirty="0"/>
              <a:t>畳み込みニューラルネットワーク（</a:t>
            </a:r>
            <a:r>
              <a:rPr lang="en-US" altLang="ja-JP" sz="2400" b="1" dirty="0"/>
              <a:t>CNN</a:t>
            </a:r>
            <a:r>
              <a:rPr lang="ja-JP" altLang="en-US" sz="2400" dirty="0"/>
              <a:t>）は</a:t>
            </a:r>
            <a:r>
              <a:rPr lang="ja-JP" altLang="en-US" sz="2400" b="1" dirty="0"/>
              <a:t>画像理解</a:t>
            </a:r>
            <a:r>
              <a:rPr lang="ja-JP" altLang="en-US" sz="2400" dirty="0"/>
              <a:t>や</a:t>
            </a:r>
            <a:r>
              <a:rPr lang="ja-JP" altLang="en-US" sz="2400" b="1" dirty="0"/>
              <a:t>画像の分析</a:t>
            </a:r>
            <a:r>
              <a:rPr lang="ja-JP" altLang="en-US" sz="2400" dirty="0"/>
              <a:t>に特化した</a:t>
            </a:r>
            <a:r>
              <a:rPr lang="ja-JP" altLang="en-US" sz="2400" b="1" dirty="0"/>
              <a:t>ディープラーニング</a:t>
            </a:r>
            <a:r>
              <a:rPr lang="ja-JP" altLang="en-US" sz="2400" dirty="0"/>
              <a:t>の一種。</a:t>
            </a:r>
          </a:p>
          <a:p>
            <a:r>
              <a:rPr lang="en-US" altLang="ja-JP" sz="2400" dirty="0"/>
              <a:t>CNN</a:t>
            </a:r>
            <a:r>
              <a:rPr lang="ja-JP" altLang="en-US" sz="2400" dirty="0"/>
              <a:t>は主に</a:t>
            </a:r>
            <a:r>
              <a:rPr lang="ja-JP" altLang="en-US" sz="2400" b="1" dirty="0"/>
              <a:t>畳み込み層</a:t>
            </a:r>
            <a:r>
              <a:rPr lang="ja-JP" altLang="en-US" sz="2400" dirty="0"/>
              <a:t>、</a:t>
            </a:r>
            <a:r>
              <a:rPr lang="ja-JP" altLang="en-US" sz="2400" b="1" dirty="0"/>
              <a:t>プーリング層</a:t>
            </a:r>
            <a:r>
              <a:rPr lang="ja-JP" altLang="en-US" sz="2400" dirty="0"/>
              <a:t>、</a:t>
            </a:r>
            <a:r>
              <a:rPr lang="ja-JP" altLang="en-US" sz="2400" b="1" dirty="0"/>
              <a:t>全結合層</a:t>
            </a:r>
            <a:r>
              <a:rPr lang="ja-JP" altLang="en-US" sz="2400" dirty="0"/>
              <a:t>の</a:t>
            </a:r>
            <a:r>
              <a:rPr lang="ja-JP" altLang="en-US" sz="2400"/>
              <a:t>３種類（</a:t>
            </a:r>
            <a:r>
              <a:rPr lang="ja-JP" altLang="en-US" sz="2400" dirty="0"/>
              <a:t>注）これら３種類以外のもさまざまある</a:t>
            </a:r>
          </a:p>
          <a:p>
            <a:r>
              <a:rPr lang="ja-JP" altLang="en-US" sz="2400" b="1" dirty="0"/>
              <a:t>畳み込み層</a:t>
            </a:r>
            <a:r>
              <a:rPr lang="ja-JP" altLang="en-US" sz="2400" dirty="0"/>
              <a:t>：画像の局所的な特徴をとらえる役割。</a:t>
            </a:r>
            <a:r>
              <a:rPr lang="ja-JP" altLang="en-US" sz="2400" b="1" dirty="0"/>
              <a:t>特徴</a:t>
            </a:r>
            <a:r>
              <a:rPr lang="ja-JP" altLang="en-US" sz="2400" dirty="0"/>
              <a:t>は、画像内の</a:t>
            </a:r>
            <a:r>
              <a:rPr lang="ja-JP" altLang="en-US" sz="2400" b="1" dirty="0"/>
              <a:t>顕著なパターンや属性</a:t>
            </a:r>
            <a:r>
              <a:rPr lang="ja-JP" altLang="en-US" sz="2400" dirty="0"/>
              <a:t>（例：エッジ、テクスチャ）</a:t>
            </a:r>
            <a:endParaRPr lang="ja-JP" altLang="en-US" sz="2400" b="1" dirty="0"/>
          </a:p>
          <a:p>
            <a:r>
              <a:rPr lang="ja-JP" altLang="en-US" sz="2400" b="1" dirty="0"/>
              <a:t>プーリング層</a:t>
            </a:r>
            <a:r>
              <a:rPr lang="ja-JP" altLang="en-US" sz="2400" dirty="0"/>
              <a:t>：特徴マップの</a:t>
            </a:r>
            <a:r>
              <a:rPr lang="ja-JP" altLang="en-US" sz="2400" b="1" dirty="0"/>
              <a:t>サイズを縮小</a:t>
            </a:r>
            <a:r>
              <a:rPr lang="ja-JP" altLang="en-US" sz="2400" dirty="0"/>
              <a:t>。</a:t>
            </a:r>
            <a:r>
              <a:rPr lang="ja-JP" altLang="en-US" sz="2400" b="1" dirty="0"/>
              <a:t>過学習を防止</a:t>
            </a:r>
            <a:r>
              <a:rPr lang="ja-JP" altLang="en-US" sz="2400" dirty="0"/>
              <a:t>。</a:t>
            </a:r>
            <a:r>
              <a:rPr lang="ja-JP" altLang="en-US" sz="2400" b="1" dirty="0"/>
              <a:t>計算効率を向上</a:t>
            </a:r>
            <a:endParaRPr lang="ja-JP" altLang="en-US" sz="2400" dirty="0"/>
          </a:p>
          <a:p>
            <a:r>
              <a:rPr lang="ja-JP" altLang="en-US" sz="2400" b="1" dirty="0"/>
              <a:t>全結合層</a:t>
            </a:r>
            <a:r>
              <a:rPr lang="ja-JP" altLang="en-US" sz="2400" dirty="0"/>
              <a:t>：畳み込み層とプーリング層を通過した後の特徴を基に、</a:t>
            </a:r>
            <a:r>
              <a:rPr lang="ja-JP" altLang="en-US" sz="2400" b="1" dirty="0"/>
              <a:t>画像</a:t>
            </a:r>
            <a:r>
              <a:rPr lang="ja-JP" altLang="en-US" sz="2400" dirty="0"/>
              <a:t>の</a:t>
            </a:r>
            <a:r>
              <a:rPr lang="ja-JP" altLang="en-US" sz="2400" b="1" dirty="0"/>
              <a:t>分類</a:t>
            </a:r>
            <a:r>
              <a:rPr lang="ja-JP" altLang="en-US" sz="2400" dirty="0"/>
              <a:t>や</a:t>
            </a:r>
            <a:r>
              <a:rPr lang="ja-JP" altLang="en-US" sz="2400" b="1" dirty="0"/>
              <a:t>回帰</a:t>
            </a:r>
            <a:r>
              <a:rPr lang="ja-JP" altLang="en-US" sz="2400" dirty="0"/>
              <a:t>を行う</a:t>
            </a:r>
          </a:p>
          <a:p>
            <a:endParaRPr kumimoji="1" lang="en-US" altLang="ja-JP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84426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C6EBE27-C58D-4368-B3E6-C97CFE9F1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783213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畳み込みニューラルネットワーク（</a:t>
            </a:r>
            <a:r>
              <a:rPr kumimoji="1" lang="en-US" altLang="ja-JP" dirty="0"/>
              <a:t>CNN</a:t>
            </a:r>
            <a:r>
              <a:rPr kumimoji="1" lang="ja-JP" altLang="en-US" dirty="0"/>
              <a:t>）</a:t>
            </a:r>
            <a:r>
              <a:rPr lang="ja-JP" altLang="en-US" dirty="0"/>
              <a:t>の例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837BD00-99BE-432D-AE4C-BF07EF9DAC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9611" y="3594020"/>
            <a:ext cx="5476061" cy="558844"/>
          </a:xfrm>
        </p:spPr>
        <p:txBody>
          <a:bodyPr/>
          <a:lstStyle/>
          <a:p>
            <a:pPr marL="0" indent="0">
              <a:buNone/>
            </a:pPr>
            <a:r>
              <a:rPr lang="ja-JP" altLang="en-US" dirty="0">
                <a:latin typeface="+mn-ea"/>
                <a:ea typeface="+mn-ea"/>
              </a:rPr>
              <a:t>さまざまなバリエーション</a:t>
            </a:r>
            <a:endParaRPr lang="en-US" altLang="ja-JP" dirty="0">
              <a:latin typeface="+mn-ea"/>
              <a:ea typeface="+mn-ea"/>
            </a:endParaRPr>
          </a:p>
          <a:p>
            <a:pPr marL="0" indent="0">
              <a:buNone/>
            </a:pPr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62C6DAB-38F2-4793-8A6D-7D0ED8D59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1A47E5CD-CD20-413D-B5FB-BC24298AF109}"/>
              </a:ext>
            </a:extLst>
          </p:cNvPr>
          <p:cNvSpPr/>
          <p:nvPr/>
        </p:nvSpPr>
        <p:spPr>
          <a:xfrm>
            <a:off x="891734" y="1528203"/>
            <a:ext cx="270710" cy="18949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ADE1A76-5EF9-4493-A066-61D3615B4A30}"/>
              </a:ext>
            </a:extLst>
          </p:cNvPr>
          <p:cNvSpPr/>
          <p:nvPr/>
        </p:nvSpPr>
        <p:spPr>
          <a:xfrm>
            <a:off x="1250363" y="1800472"/>
            <a:ext cx="270710" cy="129918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2D94F0A-5287-4529-A415-DFA523067747}"/>
              </a:ext>
            </a:extLst>
          </p:cNvPr>
          <p:cNvSpPr/>
          <p:nvPr/>
        </p:nvSpPr>
        <p:spPr>
          <a:xfrm>
            <a:off x="1608992" y="2199467"/>
            <a:ext cx="270710" cy="45644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F31A974-EFFA-4D54-B57E-443ABE46D6E3}"/>
              </a:ext>
            </a:extLst>
          </p:cNvPr>
          <p:cNvSpPr/>
          <p:nvPr/>
        </p:nvSpPr>
        <p:spPr>
          <a:xfrm>
            <a:off x="1992154" y="1522410"/>
            <a:ext cx="270710" cy="185531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7B595EDE-F42C-4DCD-AF55-A12ED93EF299}"/>
              </a:ext>
            </a:extLst>
          </p:cNvPr>
          <p:cNvSpPr/>
          <p:nvPr/>
        </p:nvSpPr>
        <p:spPr>
          <a:xfrm>
            <a:off x="2350783" y="1788984"/>
            <a:ext cx="270710" cy="129918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5F8117EE-E975-4CBE-978D-748A34CAE6A2}"/>
              </a:ext>
            </a:extLst>
          </p:cNvPr>
          <p:cNvSpPr/>
          <p:nvPr/>
        </p:nvSpPr>
        <p:spPr>
          <a:xfrm>
            <a:off x="2709412" y="2187979"/>
            <a:ext cx="270710" cy="45644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973FF8AA-934C-4C50-8055-1C0A1963D283}"/>
              </a:ext>
            </a:extLst>
          </p:cNvPr>
          <p:cNvSpPr/>
          <p:nvPr/>
        </p:nvSpPr>
        <p:spPr>
          <a:xfrm>
            <a:off x="3451203" y="1777496"/>
            <a:ext cx="270710" cy="129918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A3284F8-E6D8-4810-ABBF-463D064E0B73}"/>
              </a:ext>
            </a:extLst>
          </p:cNvPr>
          <p:cNvSpPr/>
          <p:nvPr/>
        </p:nvSpPr>
        <p:spPr>
          <a:xfrm>
            <a:off x="3809832" y="2176491"/>
            <a:ext cx="270710" cy="45644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611694C-4634-4CF3-A456-702772A9D096}"/>
              </a:ext>
            </a:extLst>
          </p:cNvPr>
          <p:cNvSpPr/>
          <p:nvPr/>
        </p:nvSpPr>
        <p:spPr>
          <a:xfrm>
            <a:off x="3075112" y="1510922"/>
            <a:ext cx="270710" cy="185531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165BD43F-BA49-41BA-8C7F-084CB159C916}"/>
              </a:ext>
            </a:extLst>
          </p:cNvPr>
          <p:cNvSpPr/>
          <p:nvPr/>
        </p:nvSpPr>
        <p:spPr>
          <a:xfrm>
            <a:off x="5537642" y="1497611"/>
            <a:ext cx="270710" cy="18949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7F2B3608-BD4A-4416-99F1-5A3BE990A163}"/>
              </a:ext>
            </a:extLst>
          </p:cNvPr>
          <p:cNvSpPr/>
          <p:nvPr/>
        </p:nvSpPr>
        <p:spPr>
          <a:xfrm>
            <a:off x="6279433" y="1759541"/>
            <a:ext cx="270710" cy="129918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7DA94E41-2D67-43B3-8D3E-936CF0CA4DC8}"/>
              </a:ext>
            </a:extLst>
          </p:cNvPr>
          <p:cNvSpPr/>
          <p:nvPr/>
        </p:nvSpPr>
        <p:spPr>
          <a:xfrm>
            <a:off x="7022112" y="1617585"/>
            <a:ext cx="253710" cy="169547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9A3CDE46-35B6-412D-AD79-3935055D6453}"/>
              </a:ext>
            </a:extLst>
          </p:cNvPr>
          <p:cNvSpPr/>
          <p:nvPr/>
        </p:nvSpPr>
        <p:spPr>
          <a:xfrm>
            <a:off x="6638062" y="1491818"/>
            <a:ext cx="270710" cy="185531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168D4AF0-2510-49EA-99B9-CA5D968B3A12}"/>
              </a:ext>
            </a:extLst>
          </p:cNvPr>
          <p:cNvSpPr/>
          <p:nvPr/>
        </p:nvSpPr>
        <p:spPr>
          <a:xfrm>
            <a:off x="7386647" y="1746904"/>
            <a:ext cx="270710" cy="129918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2F2A1377-C6C7-45F3-BAB6-67CCADF768F4}"/>
              </a:ext>
            </a:extLst>
          </p:cNvPr>
          <p:cNvSpPr/>
          <p:nvPr/>
        </p:nvSpPr>
        <p:spPr>
          <a:xfrm>
            <a:off x="5923767" y="1597359"/>
            <a:ext cx="253710" cy="169547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C6DBA23D-39CC-46CC-9356-F70B44321183}"/>
              </a:ext>
            </a:extLst>
          </p:cNvPr>
          <p:cNvSpPr txBox="1"/>
          <p:nvPr/>
        </p:nvSpPr>
        <p:spPr>
          <a:xfrm>
            <a:off x="826399" y="1677537"/>
            <a:ext cx="41549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畳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み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込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み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層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5509ACB1-ECB2-4F14-859C-00B648306ED2}"/>
              </a:ext>
            </a:extLst>
          </p:cNvPr>
          <p:cNvSpPr txBox="1"/>
          <p:nvPr/>
        </p:nvSpPr>
        <p:spPr>
          <a:xfrm>
            <a:off x="1919760" y="1658147"/>
            <a:ext cx="41549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畳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み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込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み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層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A0454BF4-89DD-458E-B7F1-987BF3A18CA0}"/>
              </a:ext>
            </a:extLst>
          </p:cNvPr>
          <p:cNvSpPr txBox="1"/>
          <p:nvPr/>
        </p:nvSpPr>
        <p:spPr>
          <a:xfrm>
            <a:off x="3013121" y="1638757"/>
            <a:ext cx="41549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畳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み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込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み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層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8015D132-4A16-41F6-AF17-E1BEA6996EC1}"/>
              </a:ext>
            </a:extLst>
          </p:cNvPr>
          <p:cNvSpPr txBox="1"/>
          <p:nvPr/>
        </p:nvSpPr>
        <p:spPr>
          <a:xfrm>
            <a:off x="5473979" y="1630767"/>
            <a:ext cx="41549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畳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み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込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み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層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0E95B370-CE18-4F01-A566-B9F2D9EC7B96}"/>
              </a:ext>
            </a:extLst>
          </p:cNvPr>
          <p:cNvSpPr txBox="1"/>
          <p:nvPr/>
        </p:nvSpPr>
        <p:spPr>
          <a:xfrm>
            <a:off x="6580937" y="1581402"/>
            <a:ext cx="41549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畳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み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込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み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層</a:t>
            </a: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2868D6DD-DFF7-45F8-B315-7116D87499BD}"/>
              </a:ext>
            </a:extLst>
          </p:cNvPr>
          <p:cNvSpPr/>
          <p:nvPr/>
        </p:nvSpPr>
        <p:spPr>
          <a:xfrm>
            <a:off x="647788" y="1376121"/>
            <a:ext cx="3666004" cy="218686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73CC4026-E8E2-461A-A11D-C7DFEE74344E}"/>
              </a:ext>
            </a:extLst>
          </p:cNvPr>
          <p:cNvSpPr/>
          <p:nvPr/>
        </p:nvSpPr>
        <p:spPr>
          <a:xfrm>
            <a:off x="5060446" y="1371216"/>
            <a:ext cx="3143779" cy="218686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1651E5CD-B4FD-461C-AB7B-2C0D67E2AA68}"/>
              </a:ext>
            </a:extLst>
          </p:cNvPr>
          <p:cNvSpPr txBox="1"/>
          <p:nvPr/>
        </p:nvSpPr>
        <p:spPr>
          <a:xfrm>
            <a:off x="1142059" y="1746183"/>
            <a:ext cx="461665" cy="147732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プーリング層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513F277B-4992-4F9B-89FF-919D2650AE23}"/>
              </a:ext>
            </a:extLst>
          </p:cNvPr>
          <p:cNvSpPr txBox="1"/>
          <p:nvPr/>
        </p:nvSpPr>
        <p:spPr>
          <a:xfrm>
            <a:off x="2257344" y="1737026"/>
            <a:ext cx="461665" cy="147732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プーリング層</a:t>
            </a: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3732F04F-7C7C-450A-AF52-9C8E9245352D}"/>
              </a:ext>
            </a:extLst>
          </p:cNvPr>
          <p:cNvSpPr txBox="1"/>
          <p:nvPr/>
        </p:nvSpPr>
        <p:spPr>
          <a:xfrm>
            <a:off x="3334305" y="1759786"/>
            <a:ext cx="461665" cy="147732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プーリング層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A16B54AE-B143-4C5A-87E2-787A44F634E6}"/>
              </a:ext>
            </a:extLst>
          </p:cNvPr>
          <p:cNvSpPr txBox="1"/>
          <p:nvPr/>
        </p:nvSpPr>
        <p:spPr>
          <a:xfrm>
            <a:off x="6168138" y="1712907"/>
            <a:ext cx="461665" cy="147732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プーリング層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97D3CD7-2EAE-4AB3-A62C-9CA4575FD830}"/>
              </a:ext>
            </a:extLst>
          </p:cNvPr>
          <p:cNvSpPr txBox="1"/>
          <p:nvPr/>
        </p:nvSpPr>
        <p:spPr>
          <a:xfrm>
            <a:off x="7291169" y="1746183"/>
            <a:ext cx="461665" cy="147732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プーリング層</a:t>
            </a:r>
          </a:p>
        </p:txBody>
      </p:sp>
    </p:spTree>
    <p:extLst>
      <p:ext uri="{BB962C8B-B14F-4D97-AF65-F5344CB8AC3E}">
        <p14:creationId xmlns:p14="http://schemas.microsoft.com/office/powerpoint/2010/main" val="41347309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DD554D2-7FD1-0B28-8E0D-B1EDA5455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731778" cy="469865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畳み込みニューラルネットワークでのパターン認識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74ECD58-8133-0207-1D0A-56225FA43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66101F90-12E2-28B3-FBDB-B30AEB7FB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6249553"/>
            <a:ext cx="8461208" cy="57871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Mei Wang, </a:t>
            </a:r>
            <a:r>
              <a:rPr lang="en-US" altLang="ja-JP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Weihong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Deng, </a:t>
            </a:r>
          </a:p>
          <a:p>
            <a:pPr marL="0" indent="0">
              <a:buNone/>
            </a:pP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Deep Face Recognition: A Survey, arXiv:1804.06655, 2018.</a:t>
            </a:r>
            <a:endParaRPr lang="ja-JP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AE7EE249-8EE7-E8D0-8859-59657D0D7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020" y="1771599"/>
            <a:ext cx="5429379" cy="4497062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8AFEE10-54D3-7829-0753-9B9F2177E8A4}"/>
              </a:ext>
            </a:extLst>
          </p:cNvPr>
          <p:cNvSpPr txBox="1"/>
          <p:nvPr/>
        </p:nvSpPr>
        <p:spPr>
          <a:xfrm>
            <a:off x="241299" y="644893"/>
            <a:ext cx="846120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「畳み込みニューラルネットワークの利用により，さまざまなレベルのパターン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を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抽出・認識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できるようになる」という考える場合も</a:t>
            </a:r>
          </a:p>
        </p:txBody>
      </p:sp>
    </p:spTree>
    <p:extLst>
      <p:ext uri="{BB962C8B-B14F-4D97-AF65-F5344CB8AC3E}">
        <p14:creationId xmlns:p14="http://schemas.microsoft.com/office/powerpoint/2010/main" val="34381471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図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9242" y="4309447"/>
            <a:ext cx="2938733" cy="2238631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畳み込みニューラルネットワークの効果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18" name="グループ化 17"/>
          <p:cNvGrpSpPr/>
          <p:nvPr/>
        </p:nvGrpSpPr>
        <p:grpSpPr>
          <a:xfrm>
            <a:off x="4681958" y="1255875"/>
            <a:ext cx="3770436" cy="2517471"/>
            <a:chOff x="1571575" y="2571472"/>
            <a:chExt cx="4137620" cy="2486665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FF8B52AE-7369-49E8-A04C-6CA23D03E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69060" y="2571472"/>
              <a:ext cx="640135" cy="2479886"/>
            </a:xfrm>
            <a:prstGeom prst="rect">
              <a:avLst/>
            </a:prstGeom>
          </p:spPr>
        </p:pic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6004B3C4-B560-FE1E-BDF4-E1EF13ACC0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5202" y="2571472"/>
              <a:ext cx="640135" cy="2486665"/>
            </a:xfrm>
            <a:prstGeom prst="rect">
              <a:avLst/>
            </a:prstGeom>
          </p:spPr>
        </p:pic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D553E3D0-A800-30CC-CCF4-49F1D14B3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71575" y="2571472"/>
              <a:ext cx="640135" cy="2479886"/>
            </a:xfrm>
            <a:prstGeom prst="rect">
              <a:avLst/>
            </a:prstGeom>
          </p:spPr>
        </p:pic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C1B9377D-815D-CC44-85F4-8ABD97B2F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35744" y="2571472"/>
              <a:ext cx="640135" cy="2479886"/>
            </a:xfrm>
            <a:prstGeom prst="rect">
              <a:avLst/>
            </a:prstGeom>
          </p:spPr>
        </p:pic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D663D89D-46E4-8EAC-3212-8A5352246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61530" y="2571472"/>
              <a:ext cx="640135" cy="2479886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10" name="矢印: 右 40">
              <a:extLst>
                <a:ext uri="{FF2B5EF4-FFF2-40B4-BE49-F238E27FC236}">
                  <a16:creationId xmlns:a16="http://schemas.microsoft.com/office/drawing/2014/main" id="{266C4DDB-C03D-15CE-56AA-46C32F9219CD}"/>
                </a:ext>
              </a:extLst>
            </p:cNvPr>
            <p:cNvSpPr/>
            <p:nvPr/>
          </p:nvSpPr>
          <p:spPr>
            <a:xfrm>
              <a:off x="2269607" y="3642902"/>
              <a:ext cx="136599" cy="411194"/>
            </a:xfrm>
            <a:prstGeom prst="rightArrow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1" name="矢印: 右 42">
              <a:extLst>
                <a:ext uri="{FF2B5EF4-FFF2-40B4-BE49-F238E27FC236}">
                  <a16:creationId xmlns:a16="http://schemas.microsoft.com/office/drawing/2014/main" id="{71EEFBF6-5169-0FA9-13B0-01571DF9DC5B}"/>
                </a:ext>
              </a:extLst>
            </p:cNvPr>
            <p:cNvSpPr/>
            <p:nvPr/>
          </p:nvSpPr>
          <p:spPr>
            <a:xfrm>
              <a:off x="3108097" y="3624718"/>
              <a:ext cx="136599" cy="411194"/>
            </a:xfrm>
            <a:prstGeom prst="rightArrow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2" name="矢印: 右 51">
              <a:extLst>
                <a:ext uri="{FF2B5EF4-FFF2-40B4-BE49-F238E27FC236}">
                  <a16:creationId xmlns:a16="http://schemas.microsoft.com/office/drawing/2014/main" id="{5AF8CDEC-1ADC-8FA8-9014-AFA3DF212F51}"/>
                </a:ext>
              </a:extLst>
            </p:cNvPr>
            <p:cNvSpPr/>
            <p:nvPr/>
          </p:nvSpPr>
          <p:spPr>
            <a:xfrm>
              <a:off x="3970183" y="3606534"/>
              <a:ext cx="136599" cy="411194"/>
            </a:xfrm>
            <a:prstGeom prst="rightArrow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76E6DC87-3C86-EA81-DE1E-238DF4E29620}"/>
                </a:ext>
              </a:extLst>
            </p:cNvPr>
            <p:cNvSpPr txBox="1"/>
            <p:nvPr/>
          </p:nvSpPr>
          <p:spPr>
            <a:xfrm>
              <a:off x="1655472" y="3086071"/>
              <a:ext cx="492443" cy="1393943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畳み込み層</a:t>
              </a:r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C716F335-F872-B1FC-0AAA-EE7375E263D5}"/>
                </a:ext>
              </a:extLst>
            </p:cNvPr>
            <p:cNvSpPr txBox="1"/>
            <p:nvPr/>
          </p:nvSpPr>
          <p:spPr>
            <a:xfrm>
              <a:off x="2510995" y="3086071"/>
              <a:ext cx="492443" cy="1393943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畳み込み層</a:t>
              </a: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CC698A77-44DD-46F2-E7E5-DC4F3ED58211}"/>
                </a:ext>
              </a:extLst>
            </p:cNvPr>
            <p:cNvSpPr txBox="1"/>
            <p:nvPr/>
          </p:nvSpPr>
          <p:spPr>
            <a:xfrm>
              <a:off x="3366518" y="3086070"/>
              <a:ext cx="492443" cy="183368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プーリング層</a:t>
              </a: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96A7D2BF-611C-48A9-5DFD-B1AD41FA5B99}"/>
                </a:ext>
              </a:extLst>
            </p:cNvPr>
            <p:cNvSpPr txBox="1"/>
            <p:nvPr/>
          </p:nvSpPr>
          <p:spPr>
            <a:xfrm>
              <a:off x="4234195" y="3092787"/>
              <a:ext cx="492443" cy="14161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全結合層</a:t>
              </a:r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FF46787A-9058-CD91-95AB-E40098590B1D}"/>
                </a:ext>
              </a:extLst>
            </p:cNvPr>
            <p:cNvSpPr txBox="1"/>
            <p:nvPr/>
          </p:nvSpPr>
          <p:spPr>
            <a:xfrm>
              <a:off x="5148671" y="3092786"/>
              <a:ext cx="492443" cy="14161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全結合層</a:t>
              </a:r>
            </a:p>
          </p:txBody>
        </p:sp>
      </p:grpSp>
      <p:sp>
        <p:nvSpPr>
          <p:cNvPr id="19" name="テキスト ボックス 18"/>
          <p:cNvSpPr txBox="1"/>
          <p:nvPr/>
        </p:nvSpPr>
        <p:spPr>
          <a:xfrm>
            <a:off x="4493938" y="800673"/>
            <a:ext cx="45448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畳み込みニューラルネットワークの例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87443" y="824160"/>
            <a:ext cx="42883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単純なニューラルネットワークの例</a:t>
            </a: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FF8B52AE-7369-49E8-A04C-6CA23D03E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6197" y="1224270"/>
            <a:ext cx="583328" cy="2510608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6004B3C4-B560-FE1E-BDF4-E1EF13ACC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325" y="1224270"/>
            <a:ext cx="583328" cy="2517471"/>
          </a:xfrm>
          <a:prstGeom prst="rect">
            <a:avLst/>
          </a:prstGeom>
        </p:spPr>
      </p:pic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96A7D2BF-611C-48A9-5DFD-B1AD41FA5B99}"/>
              </a:ext>
            </a:extLst>
          </p:cNvPr>
          <p:cNvSpPr txBox="1"/>
          <p:nvPr/>
        </p:nvSpPr>
        <p:spPr>
          <a:xfrm>
            <a:off x="1605421" y="1752043"/>
            <a:ext cx="448742" cy="143374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全結合層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FF46787A-9058-CD91-95AB-E40098590B1D}"/>
              </a:ext>
            </a:extLst>
          </p:cNvPr>
          <p:cNvSpPr txBox="1"/>
          <p:nvPr/>
        </p:nvSpPr>
        <p:spPr>
          <a:xfrm>
            <a:off x="2438743" y="1752042"/>
            <a:ext cx="448742" cy="143374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全結合層</a:t>
            </a: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294038" y="3977125"/>
            <a:ext cx="40817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手書き文字 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(0</a:t>
            </a: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から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9) MNIST </a:t>
            </a: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の分類での損失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4662577" y="3977125"/>
            <a:ext cx="40817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手書き文字 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(0</a:t>
            </a: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から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9) MNIST </a:t>
            </a: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の分類での損失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632389" y="6502711"/>
            <a:ext cx="34676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学習の繰り返しにより、損失は減少</a:t>
            </a:r>
            <a:endParaRPr kumimoji="1" lang="en-US" altLang="ja-JP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4949242" y="6502711"/>
            <a:ext cx="34676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学習の繰り返しにより、損失は減少</a:t>
            </a:r>
            <a:endParaRPr kumimoji="1" lang="en-US" altLang="ja-JP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6221942" y="4842737"/>
            <a:ext cx="24416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より大きく損失は減少。</a:t>
            </a:r>
            <a:endParaRPr kumimoji="1" lang="en-US" altLang="ja-JP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精度が高い。</a:t>
            </a:r>
            <a:endParaRPr kumimoji="1" lang="en-US" altLang="ja-JP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43" name="図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441" y="4293575"/>
            <a:ext cx="2786349" cy="224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65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E77D304-4E80-4E1C-BCD7-2E6BEA1A4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物体検出</a:t>
            </a:r>
            <a:r>
              <a:rPr kumimoji="1" lang="ja-JP" altLang="en-US" dirty="0"/>
              <a:t>の基本的な考え方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0E28734-965B-4960-8324-371678952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3" name="矢印: 右 12">
            <a:extLst>
              <a:ext uri="{FF2B5EF4-FFF2-40B4-BE49-F238E27FC236}">
                <a16:creationId xmlns:a16="http://schemas.microsoft.com/office/drawing/2014/main" id="{9115178E-8940-46A0-A144-89BA551E28E8}"/>
              </a:ext>
            </a:extLst>
          </p:cNvPr>
          <p:cNvSpPr/>
          <p:nvPr/>
        </p:nvSpPr>
        <p:spPr>
          <a:xfrm>
            <a:off x="6184044" y="5231931"/>
            <a:ext cx="1905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F714831-2206-465B-B64B-BD92B25C1031}"/>
              </a:ext>
            </a:extLst>
          </p:cNvPr>
          <p:cNvSpPr txBox="1"/>
          <p:nvPr/>
        </p:nvSpPr>
        <p:spPr>
          <a:xfrm>
            <a:off x="6527612" y="5242746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結果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443FF607-F834-4FC9-ADEF-EE38DF9C0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0615" y="1041227"/>
            <a:ext cx="4498848" cy="2229039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EEB5EC1C-44B3-4357-B6DF-24474A6C3708}"/>
              </a:ext>
            </a:extLst>
          </p:cNvPr>
          <p:cNvSpPr/>
          <p:nvPr/>
        </p:nvSpPr>
        <p:spPr>
          <a:xfrm>
            <a:off x="1872769" y="1057208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8FE9E05D-4A67-4553-A1A6-E5A07F4BF781}"/>
              </a:ext>
            </a:extLst>
          </p:cNvPr>
          <p:cNvSpPr txBox="1"/>
          <p:nvPr/>
        </p:nvSpPr>
        <p:spPr>
          <a:xfrm>
            <a:off x="2959314" y="3350978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最初</a:t>
            </a:r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r>
              <a:rPr kumimoji="1" lang="ja-JP" altLang="en-US" sz="28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区切り</a:t>
            </a:r>
          </a:p>
        </p:txBody>
      </p:sp>
      <p:sp>
        <p:nvSpPr>
          <p:cNvPr id="5" name="フリーフォーム: 図形 4">
            <a:extLst>
              <a:ext uri="{FF2B5EF4-FFF2-40B4-BE49-F238E27FC236}">
                <a16:creationId xmlns:a16="http://schemas.microsoft.com/office/drawing/2014/main" id="{94E97366-F531-4CEA-9D9B-E1A2ED4ED2F7}"/>
              </a:ext>
            </a:extLst>
          </p:cNvPr>
          <p:cNvSpPr/>
          <p:nvPr/>
        </p:nvSpPr>
        <p:spPr>
          <a:xfrm>
            <a:off x="2111422" y="1463395"/>
            <a:ext cx="1353312" cy="4040618"/>
          </a:xfrm>
          <a:custGeom>
            <a:avLst/>
            <a:gdLst>
              <a:gd name="connsiteX0" fmla="*/ 0 w 1353312"/>
              <a:gd name="connsiteY0" fmla="*/ 0 h 4040618"/>
              <a:gd name="connsiteX1" fmla="*/ 31351 w 1353312"/>
              <a:gd name="connsiteY1" fmla="*/ 1703397 h 4040618"/>
              <a:gd name="connsiteX2" fmla="*/ 94052 w 1353312"/>
              <a:gd name="connsiteY2" fmla="*/ 3067159 h 4040618"/>
              <a:gd name="connsiteX3" fmla="*/ 783771 w 1353312"/>
              <a:gd name="connsiteY3" fmla="*/ 3897957 h 4040618"/>
              <a:gd name="connsiteX4" fmla="*/ 1353312 w 1353312"/>
              <a:gd name="connsiteY4" fmla="*/ 4033810 h 4040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3312" h="4040618">
                <a:moveTo>
                  <a:pt x="0" y="0"/>
                </a:moveTo>
                <a:cubicBezTo>
                  <a:pt x="7838" y="596102"/>
                  <a:pt x="15676" y="1192204"/>
                  <a:pt x="31351" y="1703397"/>
                </a:cubicBezTo>
                <a:cubicBezTo>
                  <a:pt x="47026" y="2214590"/>
                  <a:pt x="-31351" y="2701399"/>
                  <a:pt x="94052" y="3067159"/>
                </a:cubicBezTo>
                <a:cubicBezTo>
                  <a:pt x="219455" y="3432919"/>
                  <a:pt x="573894" y="3736849"/>
                  <a:pt x="783771" y="3897957"/>
                </a:cubicBezTo>
                <a:cubicBezTo>
                  <a:pt x="993648" y="4059065"/>
                  <a:pt x="1173480" y="4046437"/>
                  <a:pt x="1353312" y="4033810"/>
                </a:cubicBezTo>
              </a:path>
            </a:pathLst>
          </a:custGeom>
          <a:ln w="34925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42B6391-A53B-46DA-A94B-3CD4E3BB740A}"/>
              </a:ext>
            </a:extLst>
          </p:cNvPr>
          <p:cNvSpPr txBox="1"/>
          <p:nvPr/>
        </p:nvSpPr>
        <p:spPr>
          <a:xfrm>
            <a:off x="3587466" y="4770742"/>
            <a:ext cx="2339102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endParaRPr kumimoji="1" lang="en-US" altLang="ja-JP" sz="2800" dirty="0"/>
          </a:p>
          <a:p>
            <a:r>
              <a:rPr kumimoji="1" lang="ja-JP" altLang="en-US" sz="2800" dirty="0"/>
              <a:t>　画像分類　</a:t>
            </a:r>
            <a:endParaRPr kumimoji="1" lang="en-US" altLang="ja-JP" sz="2800" dirty="0"/>
          </a:p>
          <a:p>
            <a:endParaRPr kumimoji="1" lang="ja-JP" altLang="en-US" sz="2800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B3C45F5-7B00-DD59-6890-05BBC99FCB4C}"/>
              </a:ext>
            </a:extLst>
          </p:cNvPr>
          <p:cNvSpPr txBox="1"/>
          <p:nvPr/>
        </p:nvSpPr>
        <p:spPr>
          <a:xfrm>
            <a:off x="0" y="1805628"/>
            <a:ext cx="19800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元画像から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切り出す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42FDA94D-77FA-C59F-B12C-EB9853C14D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4737" y="4473561"/>
            <a:ext cx="619157" cy="5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0397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761AFA3-DC87-46CB-822A-AA40C11F93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8620626" cy="1080738"/>
          </a:xfrm>
        </p:spPr>
        <p:txBody>
          <a:bodyPr/>
          <a:lstStyle/>
          <a:p>
            <a:pPr marL="0" indent="0">
              <a:buNone/>
            </a:pPr>
            <a:r>
              <a:rPr lang="ja-JP" altLang="en-US" b="1" dirty="0"/>
              <a:t>ディープラーニング</a:t>
            </a:r>
            <a:r>
              <a:rPr lang="ja-JP" altLang="en-US" dirty="0"/>
              <a:t>に「</a:t>
            </a:r>
            <a:r>
              <a:rPr lang="ja-JP" altLang="en-US" b="1" dirty="0"/>
              <a:t>ディープ</a:t>
            </a:r>
            <a:r>
              <a:rPr lang="ja-JP" altLang="en-US" dirty="0"/>
              <a:t>」とついているのは、</a:t>
            </a:r>
            <a:r>
              <a:rPr lang="ja-JP" altLang="en-US" b="1" u="sng" dirty="0">
                <a:solidFill>
                  <a:srgbClr val="FF0000"/>
                </a:solidFill>
              </a:rPr>
              <a:t>多層のニューラルネットワーク</a:t>
            </a:r>
            <a:r>
              <a:rPr lang="ja-JP" altLang="en-US" dirty="0"/>
              <a:t>を使用するため</a:t>
            </a:r>
            <a:endParaRPr lang="en-US" altLang="ja-JP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altLang="ja-JP" b="1" dirty="0">
              <a:solidFill>
                <a:srgbClr val="C00000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78DC6D6-17C0-4DAF-85A1-0093061E0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A513BFA3-5439-41CE-BD82-E0D6FC400AB4}"/>
              </a:ext>
            </a:extLst>
          </p:cNvPr>
          <p:cNvSpPr txBox="1">
            <a:spLocks/>
          </p:cNvSpPr>
          <p:nvPr/>
        </p:nvSpPr>
        <p:spPr>
          <a:xfrm>
            <a:off x="407904" y="2397868"/>
            <a:ext cx="8620626" cy="10807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F6CD0BD-0177-427C-BDB3-5F463FF2B67B}"/>
              </a:ext>
            </a:extLst>
          </p:cNvPr>
          <p:cNvSpPr txBox="1"/>
          <p:nvPr/>
        </p:nvSpPr>
        <p:spPr>
          <a:xfrm>
            <a:off x="856093" y="5419896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層の数が少ない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1486206-1AC5-45F5-94FD-DB1F37662932}"/>
              </a:ext>
            </a:extLst>
          </p:cNvPr>
          <p:cNvSpPr txBox="1"/>
          <p:nvPr/>
        </p:nvSpPr>
        <p:spPr>
          <a:xfrm>
            <a:off x="5341751" y="5533035"/>
            <a:ext cx="3877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層の数が多い（ディープ）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8DC369F1-3A61-4D63-8EA4-B478BD8F2950}"/>
              </a:ext>
            </a:extLst>
          </p:cNvPr>
          <p:cNvSpPr/>
          <p:nvPr/>
        </p:nvSpPr>
        <p:spPr>
          <a:xfrm>
            <a:off x="1582153" y="3254542"/>
            <a:ext cx="270710" cy="18949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D2F51FA1-2904-45DD-B13A-05D1157AC4A8}"/>
              </a:ext>
            </a:extLst>
          </p:cNvPr>
          <p:cNvSpPr/>
          <p:nvPr/>
        </p:nvSpPr>
        <p:spPr>
          <a:xfrm>
            <a:off x="1927831" y="3560567"/>
            <a:ext cx="270710" cy="126331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23B939A-78D7-4C32-9063-7A420F0C952E}"/>
              </a:ext>
            </a:extLst>
          </p:cNvPr>
          <p:cNvSpPr/>
          <p:nvPr/>
        </p:nvSpPr>
        <p:spPr>
          <a:xfrm>
            <a:off x="2273509" y="3429000"/>
            <a:ext cx="270710" cy="14986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33D64FA4-062E-41F8-99F3-234479FB1D2C}"/>
              </a:ext>
            </a:extLst>
          </p:cNvPr>
          <p:cNvSpPr/>
          <p:nvPr/>
        </p:nvSpPr>
        <p:spPr>
          <a:xfrm>
            <a:off x="5167564" y="3389338"/>
            <a:ext cx="270710" cy="18949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F4F41FB1-94DB-4591-BB81-20D868402759}"/>
              </a:ext>
            </a:extLst>
          </p:cNvPr>
          <p:cNvSpPr/>
          <p:nvPr/>
        </p:nvSpPr>
        <p:spPr>
          <a:xfrm>
            <a:off x="5513242" y="3521506"/>
            <a:ext cx="270710" cy="162270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F1FBB16C-DEA7-4049-BE60-F4393E838B52}"/>
              </a:ext>
            </a:extLst>
          </p:cNvPr>
          <p:cNvSpPr/>
          <p:nvPr/>
        </p:nvSpPr>
        <p:spPr>
          <a:xfrm>
            <a:off x="5858920" y="3661607"/>
            <a:ext cx="270710" cy="129918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90251E1A-B984-474F-B659-5B3E73D3E3CF}"/>
              </a:ext>
            </a:extLst>
          </p:cNvPr>
          <p:cNvSpPr/>
          <p:nvPr/>
        </p:nvSpPr>
        <p:spPr>
          <a:xfrm>
            <a:off x="6204598" y="3985124"/>
            <a:ext cx="270710" cy="45644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AFDABD12-23DE-4FE0-B071-04BFB9FFE8AA}"/>
              </a:ext>
            </a:extLst>
          </p:cNvPr>
          <p:cNvSpPr/>
          <p:nvPr/>
        </p:nvSpPr>
        <p:spPr>
          <a:xfrm>
            <a:off x="6563227" y="3707062"/>
            <a:ext cx="270710" cy="125373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232ED5DF-3DED-44B1-BDB8-22DBCFE01176}"/>
              </a:ext>
            </a:extLst>
          </p:cNvPr>
          <p:cNvSpPr/>
          <p:nvPr/>
        </p:nvSpPr>
        <p:spPr>
          <a:xfrm>
            <a:off x="6921856" y="3429000"/>
            <a:ext cx="270710" cy="185531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5F18B233-29CD-4716-9160-BBD28502222B}"/>
              </a:ext>
            </a:extLst>
          </p:cNvPr>
          <p:cNvSpPr/>
          <p:nvPr/>
        </p:nvSpPr>
        <p:spPr>
          <a:xfrm>
            <a:off x="7280485" y="3707062"/>
            <a:ext cx="270710" cy="12991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24589AE5-3D71-452D-91A9-DEE9E3CC156E}"/>
              </a:ext>
            </a:extLst>
          </p:cNvPr>
          <p:cNvSpPr/>
          <p:nvPr/>
        </p:nvSpPr>
        <p:spPr>
          <a:xfrm>
            <a:off x="7639114" y="3985124"/>
            <a:ext cx="270710" cy="87195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065CA097-D6C8-41F4-ADB4-6456BE855401}"/>
              </a:ext>
            </a:extLst>
          </p:cNvPr>
          <p:cNvSpPr/>
          <p:nvPr/>
        </p:nvSpPr>
        <p:spPr>
          <a:xfrm>
            <a:off x="7997743" y="3429000"/>
            <a:ext cx="270710" cy="185531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ディープラーニング</a:t>
            </a:r>
          </a:p>
        </p:txBody>
      </p:sp>
    </p:spTree>
    <p:extLst>
      <p:ext uri="{BB962C8B-B14F-4D97-AF65-F5344CB8AC3E}">
        <p14:creationId xmlns:p14="http://schemas.microsoft.com/office/powerpoint/2010/main" val="374842401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図 25">
            <a:extLst>
              <a:ext uri="{FF2B5EF4-FFF2-40B4-BE49-F238E27FC236}">
                <a16:creationId xmlns:a16="http://schemas.microsoft.com/office/drawing/2014/main" id="{8F2E42F7-4A25-4412-B277-06CD69B27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873" y="889375"/>
            <a:ext cx="4568889" cy="2229039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9E77D304-4E80-4E1C-BCD7-2E6BEA1A4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物体検出</a:t>
            </a:r>
            <a:r>
              <a:rPr kumimoji="1" lang="ja-JP" altLang="en-US" dirty="0"/>
              <a:t>の基本的な考え方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0E28734-965B-4960-8324-371678952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3" name="矢印: 右 12">
            <a:extLst>
              <a:ext uri="{FF2B5EF4-FFF2-40B4-BE49-F238E27FC236}">
                <a16:creationId xmlns:a16="http://schemas.microsoft.com/office/drawing/2014/main" id="{9115178E-8940-46A0-A144-89BA551E28E8}"/>
              </a:ext>
            </a:extLst>
          </p:cNvPr>
          <p:cNvSpPr/>
          <p:nvPr/>
        </p:nvSpPr>
        <p:spPr>
          <a:xfrm>
            <a:off x="5340523" y="4911308"/>
            <a:ext cx="1905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F714831-2206-465B-B64B-BD92B25C1031}"/>
              </a:ext>
            </a:extLst>
          </p:cNvPr>
          <p:cNvSpPr txBox="1"/>
          <p:nvPr/>
        </p:nvSpPr>
        <p:spPr>
          <a:xfrm>
            <a:off x="5779535" y="4881006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結果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08300880-099D-4467-A522-D1713986F035}"/>
              </a:ext>
            </a:extLst>
          </p:cNvPr>
          <p:cNvSpPr/>
          <p:nvPr/>
        </p:nvSpPr>
        <p:spPr>
          <a:xfrm>
            <a:off x="844347" y="908480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92585694-86BB-4CBB-80CA-976180E053E0}"/>
              </a:ext>
            </a:extLst>
          </p:cNvPr>
          <p:cNvSpPr/>
          <p:nvPr/>
        </p:nvSpPr>
        <p:spPr>
          <a:xfrm>
            <a:off x="1321651" y="908480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467F3F6B-F6DD-4B8E-9FCE-A66EDF1A6BFA}"/>
              </a:ext>
            </a:extLst>
          </p:cNvPr>
          <p:cNvSpPr/>
          <p:nvPr/>
        </p:nvSpPr>
        <p:spPr>
          <a:xfrm>
            <a:off x="1082999" y="908480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C90A3143-D3AC-4016-B0E8-FCCCC4297C29}"/>
              </a:ext>
            </a:extLst>
          </p:cNvPr>
          <p:cNvSpPr/>
          <p:nvPr/>
        </p:nvSpPr>
        <p:spPr>
          <a:xfrm>
            <a:off x="1560303" y="908678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DBF52498-9022-4DF4-8F76-53438A5993D8}"/>
              </a:ext>
            </a:extLst>
          </p:cNvPr>
          <p:cNvSpPr/>
          <p:nvPr/>
        </p:nvSpPr>
        <p:spPr>
          <a:xfrm>
            <a:off x="1798954" y="908480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DFBA7A16-08C6-4827-A419-DAC450CD7D6E}"/>
              </a:ext>
            </a:extLst>
          </p:cNvPr>
          <p:cNvSpPr/>
          <p:nvPr/>
        </p:nvSpPr>
        <p:spPr>
          <a:xfrm>
            <a:off x="2037605" y="908282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FF047204-2137-4BF2-AB3B-C359BBB89CDB}"/>
              </a:ext>
            </a:extLst>
          </p:cNvPr>
          <p:cNvSpPr/>
          <p:nvPr/>
        </p:nvSpPr>
        <p:spPr>
          <a:xfrm>
            <a:off x="2276256" y="908084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202437B9-053E-4849-B8BB-3BC82B96E7A4}"/>
              </a:ext>
            </a:extLst>
          </p:cNvPr>
          <p:cNvSpPr/>
          <p:nvPr/>
        </p:nvSpPr>
        <p:spPr>
          <a:xfrm>
            <a:off x="2514907" y="907886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0B9B6E70-B46E-49FE-B97D-5DC08A8A6687}"/>
              </a:ext>
            </a:extLst>
          </p:cNvPr>
          <p:cNvSpPr/>
          <p:nvPr/>
        </p:nvSpPr>
        <p:spPr>
          <a:xfrm>
            <a:off x="2753558" y="907688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50914847-3DB7-484F-932F-393FB3368C99}"/>
              </a:ext>
            </a:extLst>
          </p:cNvPr>
          <p:cNvSpPr/>
          <p:nvPr/>
        </p:nvSpPr>
        <p:spPr>
          <a:xfrm>
            <a:off x="2992209" y="907490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CCCE25BB-DBFE-4F44-9BDC-8465E1B91BDB}"/>
              </a:ext>
            </a:extLst>
          </p:cNvPr>
          <p:cNvSpPr/>
          <p:nvPr/>
        </p:nvSpPr>
        <p:spPr>
          <a:xfrm>
            <a:off x="3230860" y="907292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43BA6BF1-8430-4E0A-A021-59DC2E05115A}"/>
              </a:ext>
            </a:extLst>
          </p:cNvPr>
          <p:cNvSpPr/>
          <p:nvPr/>
        </p:nvSpPr>
        <p:spPr>
          <a:xfrm>
            <a:off x="3469511" y="907094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AB2D20C-C109-49FA-B622-444D91DFBE89}"/>
              </a:ext>
            </a:extLst>
          </p:cNvPr>
          <p:cNvSpPr/>
          <p:nvPr/>
        </p:nvSpPr>
        <p:spPr>
          <a:xfrm>
            <a:off x="3708162" y="906896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D61FB0BD-C750-413A-9472-AD45154AC632}"/>
              </a:ext>
            </a:extLst>
          </p:cNvPr>
          <p:cNvSpPr/>
          <p:nvPr/>
        </p:nvSpPr>
        <p:spPr>
          <a:xfrm>
            <a:off x="3946813" y="906698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12DA1BA2-4EBE-40E9-B411-06943D21EFC1}"/>
              </a:ext>
            </a:extLst>
          </p:cNvPr>
          <p:cNvSpPr/>
          <p:nvPr/>
        </p:nvSpPr>
        <p:spPr>
          <a:xfrm>
            <a:off x="4185464" y="906500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6A1029EC-E7F5-4A64-A9AE-3B0D8644FD16}"/>
              </a:ext>
            </a:extLst>
          </p:cNvPr>
          <p:cNvSpPr/>
          <p:nvPr/>
        </p:nvSpPr>
        <p:spPr>
          <a:xfrm>
            <a:off x="4424115" y="906302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89C7C2EC-EB40-4048-A152-AC63D32DD52F}"/>
              </a:ext>
            </a:extLst>
          </p:cNvPr>
          <p:cNvSpPr/>
          <p:nvPr/>
        </p:nvSpPr>
        <p:spPr>
          <a:xfrm>
            <a:off x="4662766" y="906104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A4827834-7A05-4EA6-B48D-00A91421B10B}"/>
              </a:ext>
            </a:extLst>
          </p:cNvPr>
          <p:cNvSpPr/>
          <p:nvPr/>
        </p:nvSpPr>
        <p:spPr>
          <a:xfrm>
            <a:off x="4901417" y="905906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59D43D00-7FBD-4959-9BC9-C2122F4CC948}"/>
              </a:ext>
            </a:extLst>
          </p:cNvPr>
          <p:cNvSpPr/>
          <p:nvPr/>
        </p:nvSpPr>
        <p:spPr>
          <a:xfrm>
            <a:off x="844347" y="1360338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7FA11122-02E2-449A-8CCD-F71105DECAF0}"/>
              </a:ext>
            </a:extLst>
          </p:cNvPr>
          <p:cNvSpPr/>
          <p:nvPr/>
        </p:nvSpPr>
        <p:spPr>
          <a:xfrm>
            <a:off x="1321651" y="1360338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2ED5807F-A097-461A-B69F-F837F7C0D107}"/>
              </a:ext>
            </a:extLst>
          </p:cNvPr>
          <p:cNvSpPr/>
          <p:nvPr/>
        </p:nvSpPr>
        <p:spPr>
          <a:xfrm>
            <a:off x="1082999" y="1360338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7DFC5667-A0E5-4B6A-A65F-DA972ED9A173}"/>
              </a:ext>
            </a:extLst>
          </p:cNvPr>
          <p:cNvSpPr/>
          <p:nvPr/>
        </p:nvSpPr>
        <p:spPr>
          <a:xfrm>
            <a:off x="1560303" y="1360536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928E3C99-0337-48CA-9175-107A0A4C937A}"/>
              </a:ext>
            </a:extLst>
          </p:cNvPr>
          <p:cNvSpPr/>
          <p:nvPr/>
        </p:nvSpPr>
        <p:spPr>
          <a:xfrm>
            <a:off x="1798954" y="1360338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36B8E4F4-3613-4064-9FAB-8EFA03453A61}"/>
              </a:ext>
            </a:extLst>
          </p:cNvPr>
          <p:cNvSpPr/>
          <p:nvPr/>
        </p:nvSpPr>
        <p:spPr>
          <a:xfrm>
            <a:off x="2037605" y="1360140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0FE972A9-80B6-41E8-A204-9166B43A1189}"/>
              </a:ext>
            </a:extLst>
          </p:cNvPr>
          <p:cNvSpPr/>
          <p:nvPr/>
        </p:nvSpPr>
        <p:spPr>
          <a:xfrm>
            <a:off x="2276256" y="1359942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E73C7961-FC4F-4B18-83B9-32DC5BBB481F}"/>
              </a:ext>
            </a:extLst>
          </p:cNvPr>
          <p:cNvSpPr/>
          <p:nvPr/>
        </p:nvSpPr>
        <p:spPr>
          <a:xfrm>
            <a:off x="2514907" y="1359744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C180A704-1489-41AD-B250-FCF914713BB0}"/>
              </a:ext>
            </a:extLst>
          </p:cNvPr>
          <p:cNvSpPr/>
          <p:nvPr/>
        </p:nvSpPr>
        <p:spPr>
          <a:xfrm>
            <a:off x="2753558" y="1359546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BF650824-4ED0-48BA-A160-71DE1BD19DE8}"/>
              </a:ext>
            </a:extLst>
          </p:cNvPr>
          <p:cNvSpPr/>
          <p:nvPr/>
        </p:nvSpPr>
        <p:spPr>
          <a:xfrm>
            <a:off x="2992209" y="1359348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3" name="正方形/長方形 52">
            <a:extLst>
              <a:ext uri="{FF2B5EF4-FFF2-40B4-BE49-F238E27FC236}">
                <a16:creationId xmlns:a16="http://schemas.microsoft.com/office/drawing/2014/main" id="{1BFE0F37-5F50-43BB-A96C-648C6CDA6887}"/>
              </a:ext>
            </a:extLst>
          </p:cNvPr>
          <p:cNvSpPr/>
          <p:nvPr/>
        </p:nvSpPr>
        <p:spPr>
          <a:xfrm>
            <a:off x="3230860" y="1359150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4" name="正方形/長方形 53">
            <a:extLst>
              <a:ext uri="{FF2B5EF4-FFF2-40B4-BE49-F238E27FC236}">
                <a16:creationId xmlns:a16="http://schemas.microsoft.com/office/drawing/2014/main" id="{2EC77469-A12B-49FC-8FE4-D875BB8F6E51}"/>
              </a:ext>
            </a:extLst>
          </p:cNvPr>
          <p:cNvSpPr/>
          <p:nvPr/>
        </p:nvSpPr>
        <p:spPr>
          <a:xfrm>
            <a:off x="3469511" y="1358952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ECC96BF3-F3DC-4278-A8C1-3B7A877389E0}"/>
              </a:ext>
            </a:extLst>
          </p:cNvPr>
          <p:cNvSpPr/>
          <p:nvPr/>
        </p:nvSpPr>
        <p:spPr>
          <a:xfrm>
            <a:off x="3708162" y="1358754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A5878426-526B-4D40-93BA-57C25FE9E39D}"/>
              </a:ext>
            </a:extLst>
          </p:cNvPr>
          <p:cNvSpPr/>
          <p:nvPr/>
        </p:nvSpPr>
        <p:spPr>
          <a:xfrm>
            <a:off x="3946813" y="1358556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7" name="正方形/長方形 56">
            <a:extLst>
              <a:ext uri="{FF2B5EF4-FFF2-40B4-BE49-F238E27FC236}">
                <a16:creationId xmlns:a16="http://schemas.microsoft.com/office/drawing/2014/main" id="{1B526BC0-CB8F-4708-B17F-8D99CDB2F2AF}"/>
              </a:ext>
            </a:extLst>
          </p:cNvPr>
          <p:cNvSpPr/>
          <p:nvPr/>
        </p:nvSpPr>
        <p:spPr>
          <a:xfrm>
            <a:off x="4185464" y="1358358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8" name="正方形/長方形 57">
            <a:extLst>
              <a:ext uri="{FF2B5EF4-FFF2-40B4-BE49-F238E27FC236}">
                <a16:creationId xmlns:a16="http://schemas.microsoft.com/office/drawing/2014/main" id="{60BAD303-A7ED-4EDC-BDF4-ABFDC1E76142}"/>
              </a:ext>
            </a:extLst>
          </p:cNvPr>
          <p:cNvSpPr/>
          <p:nvPr/>
        </p:nvSpPr>
        <p:spPr>
          <a:xfrm>
            <a:off x="4424115" y="1358160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BE6FD96A-302C-458A-BF95-67ED8B8AB9DA}"/>
              </a:ext>
            </a:extLst>
          </p:cNvPr>
          <p:cNvSpPr/>
          <p:nvPr/>
        </p:nvSpPr>
        <p:spPr>
          <a:xfrm>
            <a:off x="4662766" y="1357962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0" name="正方形/長方形 59">
            <a:extLst>
              <a:ext uri="{FF2B5EF4-FFF2-40B4-BE49-F238E27FC236}">
                <a16:creationId xmlns:a16="http://schemas.microsoft.com/office/drawing/2014/main" id="{9C1FFD64-EDF3-4CF8-90EF-167CD3E7BF3D}"/>
              </a:ext>
            </a:extLst>
          </p:cNvPr>
          <p:cNvSpPr/>
          <p:nvPr/>
        </p:nvSpPr>
        <p:spPr>
          <a:xfrm>
            <a:off x="4901417" y="1357764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1" name="正方形/長方形 60">
            <a:extLst>
              <a:ext uri="{FF2B5EF4-FFF2-40B4-BE49-F238E27FC236}">
                <a16:creationId xmlns:a16="http://schemas.microsoft.com/office/drawing/2014/main" id="{17B4B6F8-1D20-490D-8697-4BA2F413AA83}"/>
              </a:ext>
            </a:extLst>
          </p:cNvPr>
          <p:cNvSpPr/>
          <p:nvPr/>
        </p:nvSpPr>
        <p:spPr>
          <a:xfrm>
            <a:off x="844347" y="1812196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2" name="正方形/長方形 61">
            <a:extLst>
              <a:ext uri="{FF2B5EF4-FFF2-40B4-BE49-F238E27FC236}">
                <a16:creationId xmlns:a16="http://schemas.microsoft.com/office/drawing/2014/main" id="{08AE6EB5-C2AD-4825-90A0-89CBC77AA89E}"/>
              </a:ext>
            </a:extLst>
          </p:cNvPr>
          <p:cNvSpPr/>
          <p:nvPr/>
        </p:nvSpPr>
        <p:spPr>
          <a:xfrm>
            <a:off x="1321651" y="1812196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3" name="正方形/長方形 62">
            <a:extLst>
              <a:ext uri="{FF2B5EF4-FFF2-40B4-BE49-F238E27FC236}">
                <a16:creationId xmlns:a16="http://schemas.microsoft.com/office/drawing/2014/main" id="{2EF04517-19C4-41BF-A5F3-FF9BCE215942}"/>
              </a:ext>
            </a:extLst>
          </p:cNvPr>
          <p:cNvSpPr/>
          <p:nvPr/>
        </p:nvSpPr>
        <p:spPr>
          <a:xfrm>
            <a:off x="1082999" y="1812196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4" name="正方形/長方形 63">
            <a:extLst>
              <a:ext uri="{FF2B5EF4-FFF2-40B4-BE49-F238E27FC236}">
                <a16:creationId xmlns:a16="http://schemas.microsoft.com/office/drawing/2014/main" id="{664BDEE9-CC65-45E7-AFEE-5F36A4DB36C9}"/>
              </a:ext>
            </a:extLst>
          </p:cNvPr>
          <p:cNvSpPr/>
          <p:nvPr/>
        </p:nvSpPr>
        <p:spPr>
          <a:xfrm>
            <a:off x="1560303" y="1812394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id="{8C86AA38-CBDD-4165-819E-EC2AC1824F91}"/>
              </a:ext>
            </a:extLst>
          </p:cNvPr>
          <p:cNvSpPr/>
          <p:nvPr/>
        </p:nvSpPr>
        <p:spPr>
          <a:xfrm>
            <a:off x="1798954" y="1812196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6" name="正方形/長方形 65">
            <a:extLst>
              <a:ext uri="{FF2B5EF4-FFF2-40B4-BE49-F238E27FC236}">
                <a16:creationId xmlns:a16="http://schemas.microsoft.com/office/drawing/2014/main" id="{8EE3242C-631B-4BB3-A1C7-2FACABF7E368}"/>
              </a:ext>
            </a:extLst>
          </p:cNvPr>
          <p:cNvSpPr/>
          <p:nvPr/>
        </p:nvSpPr>
        <p:spPr>
          <a:xfrm>
            <a:off x="2037605" y="1811998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7" name="正方形/長方形 66">
            <a:extLst>
              <a:ext uri="{FF2B5EF4-FFF2-40B4-BE49-F238E27FC236}">
                <a16:creationId xmlns:a16="http://schemas.microsoft.com/office/drawing/2014/main" id="{8A6880FB-EBC4-4854-9E84-1BAF1E4C1D15}"/>
              </a:ext>
            </a:extLst>
          </p:cNvPr>
          <p:cNvSpPr/>
          <p:nvPr/>
        </p:nvSpPr>
        <p:spPr>
          <a:xfrm>
            <a:off x="2276256" y="1811800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8" name="正方形/長方形 67">
            <a:extLst>
              <a:ext uri="{FF2B5EF4-FFF2-40B4-BE49-F238E27FC236}">
                <a16:creationId xmlns:a16="http://schemas.microsoft.com/office/drawing/2014/main" id="{AC3564FA-C187-45B1-A1EF-80B81A73553B}"/>
              </a:ext>
            </a:extLst>
          </p:cNvPr>
          <p:cNvSpPr/>
          <p:nvPr/>
        </p:nvSpPr>
        <p:spPr>
          <a:xfrm>
            <a:off x="2514907" y="1811602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9" name="正方形/長方形 68">
            <a:extLst>
              <a:ext uri="{FF2B5EF4-FFF2-40B4-BE49-F238E27FC236}">
                <a16:creationId xmlns:a16="http://schemas.microsoft.com/office/drawing/2014/main" id="{63150ED3-998F-4C92-84B0-E7159DDADF0D}"/>
              </a:ext>
            </a:extLst>
          </p:cNvPr>
          <p:cNvSpPr/>
          <p:nvPr/>
        </p:nvSpPr>
        <p:spPr>
          <a:xfrm>
            <a:off x="2753558" y="1811404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0" name="正方形/長方形 69">
            <a:extLst>
              <a:ext uri="{FF2B5EF4-FFF2-40B4-BE49-F238E27FC236}">
                <a16:creationId xmlns:a16="http://schemas.microsoft.com/office/drawing/2014/main" id="{B3D4E3AD-0A05-4F35-B1E2-7C3681E0D2A4}"/>
              </a:ext>
            </a:extLst>
          </p:cNvPr>
          <p:cNvSpPr/>
          <p:nvPr/>
        </p:nvSpPr>
        <p:spPr>
          <a:xfrm>
            <a:off x="2992209" y="1811206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1" name="正方形/長方形 70">
            <a:extLst>
              <a:ext uri="{FF2B5EF4-FFF2-40B4-BE49-F238E27FC236}">
                <a16:creationId xmlns:a16="http://schemas.microsoft.com/office/drawing/2014/main" id="{66A5FA07-2D58-49AF-8E07-86542771139D}"/>
              </a:ext>
            </a:extLst>
          </p:cNvPr>
          <p:cNvSpPr/>
          <p:nvPr/>
        </p:nvSpPr>
        <p:spPr>
          <a:xfrm>
            <a:off x="3230860" y="1811008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2" name="正方形/長方形 71">
            <a:extLst>
              <a:ext uri="{FF2B5EF4-FFF2-40B4-BE49-F238E27FC236}">
                <a16:creationId xmlns:a16="http://schemas.microsoft.com/office/drawing/2014/main" id="{C3DA5969-BFF3-4839-A254-EB3E9F5D4236}"/>
              </a:ext>
            </a:extLst>
          </p:cNvPr>
          <p:cNvSpPr/>
          <p:nvPr/>
        </p:nvSpPr>
        <p:spPr>
          <a:xfrm>
            <a:off x="3469511" y="1810810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3" name="正方形/長方形 72">
            <a:extLst>
              <a:ext uri="{FF2B5EF4-FFF2-40B4-BE49-F238E27FC236}">
                <a16:creationId xmlns:a16="http://schemas.microsoft.com/office/drawing/2014/main" id="{B74D4BD3-DB9A-4B74-A81F-88D939D43D9C}"/>
              </a:ext>
            </a:extLst>
          </p:cNvPr>
          <p:cNvSpPr/>
          <p:nvPr/>
        </p:nvSpPr>
        <p:spPr>
          <a:xfrm>
            <a:off x="3708162" y="1810612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4" name="正方形/長方形 73">
            <a:extLst>
              <a:ext uri="{FF2B5EF4-FFF2-40B4-BE49-F238E27FC236}">
                <a16:creationId xmlns:a16="http://schemas.microsoft.com/office/drawing/2014/main" id="{38446260-D34D-4184-B3F8-3DFB98103AB0}"/>
              </a:ext>
            </a:extLst>
          </p:cNvPr>
          <p:cNvSpPr/>
          <p:nvPr/>
        </p:nvSpPr>
        <p:spPr>
          <a:xfrm>
            <a:off x="3946813" y="1810414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5" name="正方形/長方形 74">
            <a:extLst>
              <a:ext uri="{FF2B5EF4-FFF2-40B4-BE49-F238E27FC236}">
                <a16:creationId xmlns:a16="http://schemas.microsoft.com/office/drawing/2014/main" id="{E19570A7-42A2-4A76-9B70-A5D3E041A71E}"/>
              </a:ext>
            </a:extLst>
          </p:cNvPr>
          <p:cNvSpPr/>
          <p:nvPr/>
        </p:nvSpPr>
        <p:spPr>
          <a:xfrm>
            <a:off x="4185464" y="1810216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6" name="正方形/長方形 75">
            <a:extLst>
              <a:ext uri="{FF2B5EF4-FFF2-40B4-BE49-F238E27FC236}">
                <a16:creationId xmlns:a16="http://schemas.microsoft.com/office/drawing/2014/main" id="{8D14D663-923B-47BA-B184-BB97613575E4}"/>
              </a:ext>
            </a:extLst>
          </p:cNvPr>
          <p:cNvSpPr/>
          <p:nvPr/>
        </p:nvSpPr>
        <p:spPr>
          <a:xfrm>
            <a:off x="4424115" y="1810018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7" name="正方形/長方形 76">
            <a:extLst>
              <a:ext uri="{FF2B5EF4-FFF2-40B4-BE49-F238E27FC236}">
                <a16:creationId xmlns:a16="http://schemas.microsoft.com/office/drawing/2014/main" id="{FF4BBFD3-F241-479C-BD39-0E7CAEC6F204}"/>
              </a:ext>
            </a:extLst>
          </p:cNvPr>
          <p:cNvSpPr/>
          <p:nvPr/>
        </p:nvSpPr>
        <p:spPr>
          <a:xfrm>
            <a:off x="4662766" y="1809820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8" name="正方形/長方形 77">
            <a:extLst>
              <a:ext uri="{FF2B5EF4-FFF2-40B4-BE49-F238E27FC236}">
                <a16:creationId xmlns:a16="http://schemas.microsoft.com/office/drawing/2014/main" id="{AD4A0AF0-C9F6-4976-A86A-F69B7F58D4C2}"/>
              </a:ext>
            </a:extLst>
          </p:cNvPr>
          <p:cNvSpPr/>
          <p:nvPr/>
        </p:nvSpPr>
        <p:spPr>
          <a:xfrm>
            <a:off x="4901417" y="1809622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9" name="正方形/長方形 78">
            <a:extLst>
              <a:ext uri="{FF2B5EF4-FFF2-40B4-BE49-F238E27FC236}">
                <a16:creationId xmlns:a16="http://schemas.microsoft.com/office/drawing/2014/main" id="{A893C391-70C2-46D4-9735-0B292C8C3681}"/>
              </a:ext>
            </a:extLst>
          </p:cNvPr>
          <p:cNvSpPr/>
          <p:nvPr/>
        </p:nvSpPr>
        <p:spPr>
          <a:xfrm>
            <a:off x="844347" y="2264054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0" name="正方形/長方形 79">
            <a:extLst>
              <a:ext uri="{FF2B5EF4-FFF2-40B4-BE49-F238E27FC236}">
                <a16:creationId xmlns:a16="http://schemas.microsoft.com/office/drawing/2014/main" id="{F569DF8D-5026-4A49-AC92-D2A70DF5654B}"/>
              </a:ext>
            </a:extLst>
          </p:cNvPr>
          <p:cNvSpPr/>
          <p:nvPr/>
        </p:nvSpPr>
        <p:spPr>
          <a:xfrm>
            <a:off x="1321651" y="2264054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1" name="正方形/長方形 80">
            <a:extLst>
              <a:ext uri="{FF2B5EF4-FFF2-40B4-BE49-F238E27FC236}">
                <a16:creationId xmlns:a16="http://schemas.microsoft.com/office/drawing/2014/main" id="{6D596B14-E982-4A20-8165-5AE8F923C65F}"/>
              </a:ext>
            </a:extLst>
          </p:cNvPr>
          <p:cNvSpPr/>
          <p:nvPr/>
        </p:nvSpPr>
        <p:spPr>
          <a:xfrm>
            <a:off x="1082999" y="2264054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2" name="正方形/長方形 81">
            <a:extLst>
              <a:ext uri="{FF2B5EF4-FFF2-40B4-BE49-F238E27FC236}">
                <a16:creationId xmlns:a16="http://schemas.microsoft.com/office/drawing/2014/main" id="{28740AA1-D709-42AD-9B98-A97AACAC5F41}"/>
              </a:ext>
            </a:extLst>
          </p:cNvPr>
          <p:cNvSpPr/>
          <p:nvPr/>
        </p:nvSpPr>
        <p:spPr>
          <a:xfrm>
            <a:off x="1560303" y="2264252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3" name="正方形/長方形 82">
            <a:extLst>
              <a:ext uri="{FF2B5EF4-FFF2-40B4-BE49-F238E27FC236}">
                <a16:creationId xmlns:a16="http://schemas.microsoft.com/office/drawing/2014/main" id="{6E13932B-D7F1-42BA-A66C-BE09A1E395FF}"/>
              </a:ext>
            </a:extLst>
          </p:cNvPr>
          <p:cNvSpPr/>
          <p:nvPr/>
        </p:nvSpPr>
        <p:spPr>
          <a:xfrm>
            <a:off x="1798954" y="2264054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4" name="正方形/長方形 83">
            <a:extLst>
              <a:ext uri="{FF2B5EF4-FFF2-40B4-BE49-F238E27FC236}">
                <a16:creationId xmlns:a16="http://schemas.microsoft.com/office/drawing/2014/main" id="{B69E26F0-8A25-4563-A0B3-B7BB535177EE}"/>
              </a:ext>
            </a:extLst>
          </p:cNvPr>
          <p:cNvSpPr/>
          <p:nvPr/>
        </p:nvSpPr>
        <p:spPr>
          <a:xfrm>
            <a:off x="2037605" y="2263856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5" name="正方形/長方形 84">
            <a:extLst>
              <a:ext uri="{FF2B5EF4-FFF2-40B4-BE49-F238E27FC236}">
                <a16:creationId xmlns:a16="http://schemas.microsoft.com/office/drawing/2014/main" id="{C3E07540-AA6F-40A9-8063-29F74BD384D5}"/>
              </a:ext>
            </a:extLst>
          </p:cNvPr>
          <p:cNvSpPr/>
          <p:nvPr/>
        </p:nvSpPr>
        <p:spPr>
          <a:xfrm>
            <a:off x="2276256" y="2263658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6" name="正方形/長方形 85">
            <a:extLst>
              <a:ext uri="{FF2B5EF4-FFF2-40B4-BE49-F238E27FC236}">
                <a16:creationId xmlns:a16="http://schemas.microsoft.com/office/drawing/2014/main" id="{42C3B1CC-1EA3-4878-881A-2A4DA7272959}"/>
              </a:ext>
            </a:extLst>
          </p:cNvPr>
          <p:cNvSpPr/>
          <p:nvPr/>
        </p:nvSpPr>
        <p:spPr>
          <a:xfrm>
            <a:off x="2514907" y="2263460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7" name="正方形/長方形 86">
            <a:extLst>
              <a:ext uri="{FF2B5EF4-FFF2-40B4-BE49-F238E27FC236}">
                <a16:creationId xmlns:a16="http://schemas.microsoft.com/office/drawing/2014/main" id="{741AA8C7-D335-44CA-A38D-E4ECB9BEBC49}"/>
              </a:ext>
            </a:extLst>
          </p:cNvPr>
          <p:cNvSpPr/>
          <p:nvPr/>
        </p:nvSpPr>
        <p:spPr>
          <a:xfrm>
            <a:off x="2753558" y="2263262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8" name="正方形/長方形 87">
            <a:extLst>
              <a:ext uri="{FF2B5EF4-FFF2-40B4-BE49-F238E27FC236}">
                <a16:creationId xmlns:a16="http://schemas.microsoft.com/office/drawing/2014/main" id="{E8AEED10-2FEE-4D62-8687-0E35098ED944}"/>
              </a:ext>
            </a:extLst>
          </p:cNvPr>
          <p:cNvSpPr/>
          <p:nvPr/>
        </p:nvSpPr>
        <p:spPr>
          <a:xfrm>
            <a:off x="2992209" y="2263064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9" name="正方形/長方形 88">
            <a:extLst>
              <a:ext uri="{FF2B5EF4-FFF2-40B4-BE49-F238E27FC236}">
                <a16:creationId xmlns:a16="http://schemas.microsoft.com/office/drawing/2014/main" id="{1373A92D-B299-4C6A-A72E-7DA110A01338}"/>
              </a:ext>
            </a:extLst>
          </p:cNvPr>
          <p:cNvSpPr/>
          <p:nvPr/>
        </p:nvSpPr>
        <p:spPr>
          <a:xfrm>
            <a:off x="3230860" y="2262866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0" name="正方形/長方形 89">
            <a:extLst>
              <a:ext uri="{FF2B5EF4-FFF2-40B4-BE49-F238E27FC236}">
                <a16:creationId xmlns:a16="http://schemas.microsoft.com/office/drawing/2014/main" id="{1F167A94-E62B-4622-92D1-A3DD15DCC462}"/>
              </a:ext>
            </a:extLst>
          </p:cNvPr>
          <p:cNvSpPr/>
          <p:nvPr/>
        </p:nvSpPr>
        <p:spPr>
          <a:xfrm>
            <a:off x="3469511" y="2262668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1" name="正方形/長方形 90">
            <a:extLst>
              <a:ext uri="{FF2B5EF4-FFF2-40B4-BE49-F238E27FC236}">
                <a16:creationId xmlns:a16="http://schemas.microsoft.com/office/drawing/2014/main" id="{C1048D6F-217B-461D-88D4-0D88F3AE1484}"/>
              </a:ext>
            </a:extLst>
          </p:cNvPr>
          <p:cNvSpPr/>
          <p:nvPr/>
        </p:nvSpPr>
        <p:spPr>
          <a:xfrm>
            <a:off x="3708162" y="2262470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2" name="正方形/長方形 91">
            <a:extLst>
              <a:ext uri="{FF2B5EF4-FFF2-40B4-BE49-F238E27FC236}">
                <a16:creationId xmlns:a16="http://schemas.microsoft.com/office/drawing/2014/main" id="{3A12855F-0EDE-4A35-82E6-F41FC3DAF74D}"/>
              </a:ext>
            </a:extLst>
          </p:cNvPr>
          <p:cNvSpPr/>
          <p:nvPr/>
        </p:nvSpPr>
        <p:spPr>
          <a:xfrm>
            <a:off x="3946813" y="2262272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3" name="正方形/長方形 92">
            <a:extLst>
              <a:ext uri="{FF2B5EF4-FFF2-40B4-BE49-F238E27FC236}">
                <a16:creationId xmlns:a16="http://schemas.microsoft.com/office/drawing/2014/main" id="{0C6FDB86-FCBB-4F8C-B78D-6CE15BB2F4FE}"/>
              </a:ext>
            </a:extLst>
          </p:cNvPr>
          <p:cNvSpPr/>
          <p:nvPr/>
        </p:nvSpPr>
        <p:spPr>
          <a:xfrm>
            <a:off x="4185464" y="2262074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4" name="正方形/長方形 93">
            <a:extLst>
              <a:ext uri="{FF2B5EF4-FFF2-40B4-BE49-F238E27FC236}">
                <a16:creationId xmlns:a16="http://schemas.microsoft.com/office/drawing/2014/main" id="{AD62DA3F-0FCE-4147-970C-D3E5AD32F06F}"/>
              </a:ext>
            </a:extLst>
          </p:cNvPr>
          <p:cNvSpPr/>
          <p:nvPr/>
        </p:nvSpPr>
        <p:spPr>
          <a:xfrm>
            <a:off x="4424115" y="2261876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5" name="正方形/長方形 94">
            <a:extLst>
              <a:ext uri="{FF2B5EF4-FFF2-40B4-BE49-F238E27FC236}">
                <a16:creationId xmlns:a16="http://schemas.microsoft.com/office/drawing/2014/main" id="{A241B39C-0D89-4C15-B88E-8528F3B88989}"/>
              </a:ext>
            </a:extLst>
          </p:cNvPr>
          <p:cNvSpPr/>
          <p:nvPr/>
        </p:nvSpPr>
        <p:spPr>
          <a:xfrm>
            <a:off x="4662766" y="2261678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A32FADB5-B0B4-49C0-B985-9F2822C1901C}"/>
              </a:ext>
            </a:extLst>
          </p:cNvPr>
          <p:cNvSpPr/>
          <p:nvPr/>
        </p:nvSpPr>
        <p:spPr>
          <a:xfrm>
            <a:off x="4901417" y="2261480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C3C2B62C-BAF8-47CF-8BC3-3AF5EA454702}"/>
              </a:ext>
            </a:extLst>
          </p:cNvPr>
          <p:cNvSpPr/>
          <p:nvPr/>
        </p:nvSpPr>
        <p:spPr>
          <a:xfrm>
            <a:off x="844347" y="2715912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8" name="正方形/長方形 97">
            <a:extLst>
              <a:ext uri="{FF2B5EF4-FFF2-40B4-BE49-F238E27FC236}">
                <a16:creationId xmlns:a16="http://schemas.microsoft.com/office/drawing/2014/main" id="{A6ADB93A-4435-4CE0-87C7-92D0110761CA}"/>
              </a:ext>
            </a:extLst>
          </p:cNvPr>
          <p:cNvSpPr/>
          <p:nvPr/>
        </p:nvSpPr>
        <p:spPr>
          <a:xfrm>
            <a:off x="1321651" y="2715912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9" name="正方形/長方形 98">
            <a:extLst>
              <a:ext uri="{FF2B5EF4-FFF2-40B4-BE49-F238E27FC236}">
                <a16:creationId xmlns:a16="http://schemas.microsoft.com/office/drawing/2014/main" id="{505F6047-5697-4EDD-8E85-1A3B8DD945AB}"/>
              </a:ext>
            </a:extLst>
          </p:cNvPr>
          <p:cNvSpPr/>
          <p:nvPr/>
        </p:nvSpPr>
        <p:spPr>
          <a:xfrm>
            <a:off x="1082999" y="2715912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0" name="正方形/長方形 99">
            <a:extLst>
              <a:ext uri="{FF2B5EF4-FFF2-40B4-BE49-F238E27FC236}">
                <a16:creationId xmlns:a16="http://schemas.microsoft.com/office/drawing/2014/main" id="{0FD4C65A-4777-4F16-9FB1-C43631736682}"/>
              </a:ext>
            </a:extLst>
          </p:cNvPr>
          <p:cNvSpPr/>
          <p:nvPr/>
        </p:nvSpPr>
        <p:spPr>
          <a:xfrm>
            <a:off x="1560303" y="2716110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1" name="正方形/長方形 100">
            <a:extLst>
              <a:ext uri="{FF2B5EF4-FFF2-40B4-BE49-F238E27FC236}">
                <a16:creationId xmlns:a16="http://schemas.microsoft.com/office/drawing/2014/main" id="{3D2EABC1-7B2D-4754-BE00-8CE9801E2222}"/>
              </a:ext>
            </a:extLst>
          </p:cNvPr>
          <p:cNvSpPr/>
          <p:nvPr/>
        </p:nvSpPr>
        <p:spPr>
          <a:xfrm>
            <a:off x="1798954" y="2715912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2" name="正方形/長方形 101">
            <a:extLst>
              <a:ext uri="{FF2B5EF4-FFF2-40B4-BE49-F238E27FC236}">
                <a16:creationId xmlns:a16="http://schemas.microsoft.com/office/drawing/2014/main" id="{FE0EBBF8-D798-4DD9-9972-E2AC88188920}"/>
              </a:ext>
            </a:extLst>
          </p:cNvPr>
          <p:cNvSpPr/>
          <p:nvPr/>
        </p:nvSpPr>
        <p:spPr>
          <a:xfrm>
            <a:off x="2037605" y="2715714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3" name="正方形/長方形 102">
            <a:extLst>
              <a:ext uri="{FF2B5EF4-FFF2-40B4-BE49-F238E27FC236}">
                <a16:creationId xmlns:a16="http://schemas.microsoft.com/office/drawing/2014/main" id="{79B4FC8E-9F53-40D4-B5BC-E73C18CB162F}"/>
              </a:ext>
            </a:extLst>
          </p:cNvPr>
          <p:cNvSpPr/>
          <p:nvPr/>
        </p:nvSpPr>
        <p:spPr>
          <a:xfrm>
            <a:off x="2276256" y="2715516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4" name="正方形/長方形 103">
            <a:extLst>
              <a:ext uri="{FF2B5EF4-FFF2-40B4-BE49-F238E27FC236}">
                <a16:creationId xmlns:a16="http://schemas.microsoft.com/office/drawing/2014/main" id="{95F9F371-CB56-4E29-AAF4-66D96D6EDDD1}"/>
              </a:ext>
            </a:extLst>
          </p:cNvPr>
          <p:cNvSpPr/>
          <p:nvPr/>
        </p:nvSpPr>
        <p:spPr>
          <a:xfrm>
            <a:off x="2514907" y="2715318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5" name="正方形/長方形 104">
            <a:extLst>
              <a:ext uri="{FF2B5EF4-FFF2-40B4-BE49-F238E27FC236}">
                <a16:creationId xmlns:a16="http://schemas.microsoft.com/office/drawing/2014/main" id="{C7DB69CF-B611-419B-AD52-DC09DEB3D062}"/>
              </a:ext>
            </a:extLst>
          </p:cNvPr>
          <p:cNvSpPr/>
          <p:nvPr/>
        </p:nvSpPr>
        <p:spPr>
          <a:xfrm>
            <a:off x="2753558" y="2715120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6" name="正方形/長方形 105">
            <a:extLst>
              <a:ext uri="{FF2B5EF4-FFF2-40B4-BE49-F238E27FC236}">
                <a16:creationId xmlns:a16="http://schemas.microsoft.com/office/drawing/2014/main" id="{E0A88FBA-5C74-4D61-B579-70BAB7355208}"/>
              </a:ext>
            </a:extLst>
          </p:cNvPr>
          <p:cNvSpPr/>
          <p:nvPr/>
        </p:nvSpPr>
        <p:spPr>
          <a:xfrm>
            <a:off x="2992209" y="2714922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7" name="正方形/長方形 106">
            <a:extLst>
              <a:ext uri="{FF2B5EF4-FFF2-40B4-BE49-F238E27FC236}">
                <a16:creationId xmlns:a16="http://schemas.microsoft.com/office/drawing/2014/main" id="{C848E285-2B5E-434F-9638-59BB2DEE0785}"/>
              </a:ext>
            </a:extLst>
          </p:cNvPr>
          <p:cNvSpPr/>
          <p:nvPr/>
        </p:nvSpPr>
        <p:spPr>
          <a:xfrm>
            <a:off x="3230860" y="2714724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8" name="正方形/長方形 107">
            <a:extLst>
              <a:ext uri="{FF2B5EF4-FFF2-40B4-BE49-F238E27FC236}">
                <a16:creationId xmlns:a16="http://schemas.microsoft.com/office/drawing/2014/main" id="{2D5B9AB0-6EA8-49DB-B1DE-898D91C009EE}"/>
              </a:ext>
            </a:extLst>
          </p:cNvPr>
          <p:cNvSpPr/>
          <p:nvPr/>
        </p:nvSpPr>
        <p:spPr>
          <a:xfrm>
            <a:off x="3469511" y="2714526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9" name="正方形/長方形 108">
            <a:extLst>
              <a:ext uri="{FF2B5EF4-FFF2-40B4-BE49-F238E27FC236}">
                <a16:creationId xmlns:a16="http://schemas.microsoft.com/office/drawing/2014/main" id="{750FB027-FB5F-4A2A-AE5B-5E2788CC862F}"/>
              </a:ext>
            </a:extLst>
          </p:cNvPr>
          <p:cNvSpPr/>
          <p:nvPr/>
        </p:nvSpPr>
        <p:spPr>
          <a:xfrm>
            <a:off x="3708162" y="2714328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0" name="正方形/長方形 109">
            <a:extLst>
              <a:ext uri="{FF2B5EF4-FFF2-40B4-BE49-F238E27FC236}">
                <a16:creationId xmlns:a16="http://schemas.microsoft.com/office/drawing/2014/main" id="{C8CA551B-D3EB-4A37-8E6B-1E238F8E8694}"/>
              </a:ext>
            </a:extLst>
          </p:cNvPr>
          <p:cNvSpPr/>
          <p:nvPr/>
        </p:nvSpPr>
        <p:spPr>
          <a:xfrm>
            <a:off x="3946813" y="2714130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1" name="正方形/長方形 110">
            <a:extLst>
              <a:ext uri="{FF2B5EF4-FFF2-40B4-BE49-F238E27FC236}">
                <a16:creationId xmlns:a16="http://schemas.microsoft.com/office/drawing/2014/main" id="{8A2EA5EF-6325-4B32-B662-972966022705}"/>
              </a:ext>
            </a:extLst>
          </p:cNvPr>
          <p:cNvSpPr/>
          <p:nvPr/>
        </p:nvSpPr>
        <p:spPr>
          <a:xfrm>
            <a:off x="4185464" y="2713932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2" name="正方形/長方形 111">
            <a:extLst>
              <a:ext uri="{FF2B5EF4-FFF2-40B4-BE49-F238E27FC236}">
                <a16:creationId xmlns:a16="http://schemas.microsoft.com/office/drawing/2014/main" id="{515222E1-FDE5-433C-9DC0-3A170A87916B}"/>
              </a:ext>
            </a:extLst>
          </p:cNvPr>
          <p:cNvSpPr/>
          <p:nvPr/>
        </p:nvSpPr>
        <p:spPr>
          <a:xfrm>
            <a:off x="4424115" y="2713734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3" name="正方形/長方形 112">
            <a:extLst>
              <a:ext uri="{FF2B5EF4-FFF2-40B4-BE49-F238E27FC236}">
                <a16:creationId xmlns:a16="http://schemas.microsoft.com/office/drawing/2014/main" id="{3596B5A8-4C77-4C27-94AA-D4BC5276614B}"/>
              </a:ext>
            </a:extLst>
          </p:cNvPr>
          <p:cNvSpPr/>
          <p:nvPr/>
        </p:nvSpPr>
        <p:spPr>
          <a:xfrm>
            <a:off x="4662766" y="2713536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4" name="正方形/長方形 113">
            <a:extLst>
              <a:ext uri="{FF2B5EF4-FFF2-40B4-BE49-F238E27FC236}">
                <a16:creationId xmlns:a16="http://schemas.microsoft.com/office/drawing/2014/main" id="{6CDD5756-49D8-429A-8936-02D4CCC07D24}"/>
              </a:ext>
            </a:extLst>
          </p:cNvPr>
          <p:cNvSpPr/>
          <p:nvPr/>
        </p:nvSpPr>
        <p:spPr>
          <a:xfrm>
            <a:off x="4901417" y="2713338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5" name="正方形/長方形 114">
            <a:extLst>
              <a:ext uri="{FF2B5EF4-FFF2-40B4-BE49-F238E27FC236}">
                <a16:creationId xmlns:a16="http://schemas.microsoft.com/office/drawing/2014/main" id="{B0579A74-726F-45FC-8801-CDCC58EC413D}"/>
              </a:ext>
            </a:extLst>
          </p:cNvPr>
          <p:cNvSpPr/>
          <p:nvPr/>
        </p:nvSpPr>
        <p:spPr>
          <a:xfrm>
            <a:off x="844347" y="1141092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6" name="正方形/長方形 115">
            <a:extLst>
              <a:ext uri="{FF2B5EF4-FFF2-40B4-BE49-F238E27FC236}">
                <a16:creationId xmlns:a16="http://schemas.microsoft.com/office/drawing/2014/main" id="{A672DC10-0809-4CCD-BF9F-24B8C4E6C9E2}"/>
              </a:ext>
            </a:extLst>
          </p:cNvPr>
          <p:cNvSpPr/>
          <p:nvPr/>
        </p:nvSpPr>
        <p:spPr>
          <a:xfrm>
            <a:off x="1321651" y="1141092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7" name="正方形/長方形 116">
            <a:extLst>
              <a:ext uri="{FF2B5EF4-FFF2-40B4-BE49-F238E27FC236}">
                <a16:creationId xmlns:a16="http://schemas.microsoft.com/office/drawing/2014/main" id="{E2EDB37D-14F2-46B3-81D6-4E4793274226}"/>
              </a:ext>
            </a:extLst>
          </p:cNvPr>
          <p:cNvSpPr/>
          <p:nvPr/>
        </p:nvSpPr>
        <p:spPr>
          <a:xfrm>
            <a:off x="1082999" y="1141092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8" name="正方形/長方形 117">
            <a:extLst>
              <a:ext uri="{FF2B5EF4-FFF2-40B4-BE49-F238E27FC236}">
                <a16:creationId xmlns:a16="http://schemas.microsoft.com/office/drawing/2014/main" id="{EE126CAC-4A48-491B-A803-0851DB66B7E7}"/>
              </a:ext>
            </a:extLst>
          </p:cNvPr>
          <p:cNvSpPr/>
          <p:nvPr/>
        </p:nvSpPr>
        <p:spPr>
          <a:xfrm>
            <a:off x="1560303" y="1141290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9" name="正方形/長方形 118">
            <a:extLst>
              <a:ext uri="{FF2B5EF4-FFF2-40B4-BE49-F238E27FC236}">
                <a16:creationId xmlns:a16="http://schemas.microsoft.com/office/drawing/2014/main" id="{5767A3FB-FA38-4108-A592-30ACBAA65D59}"/>
              </a:ext>
            </a:extLst>
          </p:cNvPr>
          <p:cNvSpPr/>
          <p:nvPr/>
        </p:nvSpPr>
        <p:spPr>
          <a:xfrm>
            <a:off x="1798954" y="1141092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0" name="正方形/長方形 119">
            <a:extLst>
              <a:ext uri="{FF2B5EF4-FFF2-40B4-BE49-F238E27FC236}">
                <a16:creationId xmlns:a16="http://schemas.microsoft.com/office/drawing/2014/main" id="{4C0D7ADD-661E-4CA0-AE80-F5263B5FC532}"/>
              </a:ext>
            </a:extLst>
          </p:cNvPr>
          <p:cNvSpPr/>
          <p:nvPr/>
        </p:nvSpPr>
        <p:spPr>
          <a:xfrm>
            <a:off x="2037605" y="1140894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1" name="正方形/長方形 120">
            <a:extLst>
              <a:ext uri="{FF2B5EF4-FFF2-40B4-BE49-F238E27FC236}">
                <a16:creationId xmlns:a16="http://schemas.microsoft.com/office/drawing/2014/main" id="{697F836E-4612-4789-B345-EE4615E56A2A}"/>
              </a:ext>
            </a:extLst>
          </p:cNvPr>
          <p:cNvSpPr/>
          <p:nvPr/>
        </p:nvSpPr>
        <p:spPr>
          <a:xfrm>
            <a:off x="2276256" y="1140696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2" name="正方形/長方形 121">
            <a:extLst>
              <a:ext uri="{FF2B5EF4-FFF2-40B4-BE49-F238E27FC236}">
                <a16:creationId xmlns:a16="http://schemas.microsoft.com/office/drawing/2014/main" id="{B9A1D7D1-20EA-4921-9A42-64565604546D}"/>
              </a:ext>
            </a:extLst>
          </p:cNvPr>
          <p:cNvSpPr/>
          <p:nvPr/>
        </p:nvSpPr>
        <p:spPr>
          <a:xfrm>
            <a:off x="2514907" y="1140498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3" name="正方形/長方形 122">
            <a:extLst>
              <a:ext uri="{FF2B5EF4-FFF2-40B4-BE49-F238E27FC236}">
                <a16:creationId xmlns:a16="http://schemas.microsoft.com/office/drawing/2014/main" id="{A1BA512D-C044-40B1-A974-72241F695F8B}"/>
              </a:ext>
            </a:extLst>
          </p:cNvPr>
          <p:cNvSpPr/>
          <p:nvPr/>
        </p:nvSpPr>
        <p:spPr>
          <a:xfrm>
            <a:off x="2753558" y="1140300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4" name="正方形/長方形 123">
            <a:extLst>
              <a:ext uri="{FF2B5EF4-FFF2-40B4-BE49-F238E27FC236}">
                <a16:creationId xmlns:a16="http://schemas.microsoft.com/office/drawing/2014/main" id="{AF2B0DAF-9D44-4927-8163-3E4A49AB3603}"/>
              </a:ext>
            </a:extLst>
          </p:cNvPr>
          <p:cNvSpPr/>
          <p:nvPr/>
        </p:nvSpPr>
        <p:spPr>
          <a:xfrm>
            <a:off x="2992209" y="1140102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5" name="正方形/長方形 124">
            <a:extLst>
              <a:ext uri="{FF2B5EF4-FFF2-40B4-BE49-F238E27FC236}">
                <a16:creationId xmlns:a16="http://schemas.microsoft.com/office/drawing/2014/main" id="{C6008312-A025-4FF8-A643-EF9CFB794CD9}"/>
              </a:ext>
            </a:extLst>
          </p:cNvPr>
          <p:cNvSpPr/>
          <p:nvPr/>
        </p:nvSpPr>
        <p:spPr>
          <a:xfrm>
            <a:off x="3230860" y="1139904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6" name="正方形/長方形 125">
            <a:extLst>
              <a:ext uri="{FF2B5EF4-FFF2-40B4-BE49-F238E27FC236}">
                <a16:creationId xmlns:a16="http://schemas.microsoft.com/office/drawing/2014/main" id="{6E9B68D0-C92A-4A96-94D4-A912F4ECE22B}"/>
              </a:ext>
            </a:extLst>
          </p:cNvPr>
          <p:cNvSpPr/>
          <p:nvPr/>
        </p:nvSpPr>
        <p:spPr>
          <a:xfrm>
            <a:off x="3469511" y="1139706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7" name="正方形/長方形 126">
            <a:extLst>
              <a:ext uri="{FF2B5EF4-FFF2-40B4-BE49-F238E27FC236}">
                <a16:creationId xmlns:a16="http://schemas.microsoft.com/office/drawing/2014/main" id="{F0F4EC83-AB88-420E-921F-885FC1E73E88}"/>
              </a:ext>
            </a:extLst>
          </p:cNvPr>
          <p:cNvSpPr/>
          <p:nvPr/>
        </p:nvSpPr>
        <p:spPr>
          <a:xfrm>
            <a:off x="3708162" y="1139508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8" name="正方形/長方形 127">
            <a:extLst>
              <a:ext uri="{FF2B5EF4-FFF2-40B4-BE49-F238E27FC236}">
                <a16:creationId xmlns:a16="http://schemas.microsoft.com/office/drawing/2014/main" id="{9287421C-1EDC-49AF-9EC3-1F96527144A7}"/>
              </a:ext>
            </a:extLst>
          </p:cNvPr>
          <p:cNvSpPr/>
          <p:nvPr/>
        </p:nvSpPr>
        <p:spPr>
          <a:xfrm>
            <a:off x="3946813" y="1139310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9" name="正方形/長方形 128">
            <a:extLst>
              <a:ext uri="{FF2B5EF4-FFF2-40B4-BE49-F238E27FC236}">
                <a16:creationId xmlns:a16="http://schemas.microsoft.com/office/drawing/2014/main" id="{4CDA367C-61BC-4581-9D86-EB88D4A3F37E}"/>
              </a:ext>
            </a:extLst>
          </p:cNvPr>
          <p:cNvSpPr/>
          <p:nvPr/>
        </p:nvSpPr>
        <p:spPr>
          <a:xfrm>
            <a:off x="4185464" y="1139112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0" name="正方形/長方形 129">
            <a:extLst>
              <a:ext uri="{FF2B5EF4-FFF2-40B4-BE49-F238E27FC236}">
                <a16:creationId xmlns:a16="http://schemas.microsoft.com/office/drawing/2014/main" id="{B8DDF824-A1C9-40A1-B70E-77E17DBCDB2E}"/>
              </a:ext>
            </a:extLst>
          </p:cNvPr>
          <p:cNvSpPr/>
          <p:nvPr/>
        </p:nvSpPr>
        <p:spPr>
          <a:xfrm>
            <a:off x="4424115" y="1138914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1" name="正方形/長方形 130">
            <a:extLst>
              <a:ext uri="{FF2B5EF4-FFF2-40B4-BE49-F238E27FC236}">
                <a16:creationId xmlns:a16="http://schemas.microsoft.com/office/drawing/2014/main" id="{435964FD-227F-4274-95AB-8C11629F7D60}"/>
              </a:ext>
            </a:extLst>
          </p:cNvPr>
          <p:cNvSpPr/>
          <p:nvPr/>
        </p:nvSpPr>
        <p:spPr>
          <a:xfrm>
            <a:off x="4662766" y="1138716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2" name="正方形/長方形 131">
            <a:extLst>
              <a:ext uri="{FF2B5EF4-FFF2-40B4-BE49-F238E27FC236}">
                <a16:creationId xmlns:a16="http://schemas.microsoft.com/office/drawing/2014/main" id="{37E6DFE4-0CD2-43F7-B58E-5B7BB8D3C001}"/>
              </a:ext>
            </a:extLst>
          </p:cNvPr>
          <p:cNvSpPr/>
          <p:nvPr/>
        </p:nvSpPr>
        <p:spPr>
          <a:xfrm>
            <a:off x="4901417" y="1138518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3" name="正方形/長方形 132">
            <a:extLst>
              <a:ext uri="{FF2B5EF4-FFF2-40B4-BE49-F238E27FC236}">
                <a16:creationId xmlns:a16="http://schemas.microsoft.com/office/drawing/2014/main" id="{83DD8208-8C4A-49B1-9F6B-CD9691C1E4D1}"/>
              </a:ext>
            </a:extLst>
          </p:cNvPr>
          <p:cNvSpPr/>
          <p:nvPr/>
        </p:nvSpPr>
        <p:spPr>
          <a:xfrm>
            <a:off x="844343" y="1583776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4" name="正方形/長方形 133">
            <a:extLst>
              <a:ext uri="{FF2B5EF4-FFF2-40B4-BE49-F238E27FC236}">
                <a16:creationId xmlns:a16="http://schemas.microsoft.com/office/drawing/2014/main" id="{7E34650F-7F7D-448F-8FF8-D3EF4886CD67}"/>
              </a:ext>
            </a:extLst>
          </p:cNvPr>
          <p:cNvSpPr/>
          <p:nvPr/>
        </p:nvSpPr>
        <p:spPr>
          <a:xfrm>
            <a:off x="1321647" y="1583776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5" name="正方形/長方形 134">
            <a:extLst>
              <a:ext uri="{FF2B5EF4-FFF2-40B4-BE49-F238E27FC236}">
                <a16:creationId xmlns:a16="http://schemas.microsoft.com/office/drawing/2014/main" id="{BC12C024-87C6-4FD0-ADFD-57B6B60C279B}"/>
              </a:ext>
            </a:extLst>
          </p:cNvPr>
          <p:cNvSpPr/>
          <p:nvPr/>
        </p:nvSpPr>
        <p:spPr>
          <a:xfrm>
            <a:off x="1082995" y="1583776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6" name="正方形/長方形 135">
            <a:extLst>
              <a:ext uri="{FF2B5EF4-FFF2-40B4-BE49-F238E27FC236}">
                <a16:creationId xmlns:a16="http://schemas.microsoft.com/office/drawing/2014/main" id="{230189D9-13F9-4C0B-9289-9E2DA4B40725}"/>
              </a:ext>
            </a:extLst>
          </p:cNvPr>
          <p:cNvSpPr/>
          <p:nvPr/>
        </p:nvSpPr>
        <p:spPr>
          <a:xfrm>
            <a:off x="1560299" y="1583974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7" name="正方形/長方形 136">
            <a:extLst>
              <a:ext uri="{FF2B5EF4-FFF2-40B4-BE49-F238E27FC236}">
                <a16:creationId xmlns:a16="http://schemas.microsoft.com/office/drawing/2014/main" id="{2170F44D-2A5C-42B2-BBA5-3B89B13B2500}"/>
              </a:ext>
            </a:extLst>
          </p:cNvPr>
          <p:cNvSpPr/>
          <p:nvPr/>
        </p:nvSpPr>
        <p:spPr>
          <a:xfrm>
            <a:off x="1798950" y="1583776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8" name="正方形/長方形 137">
            <a:extLst>
              <a:ext uri="{FF2B5EF4-FFF2-40B4-BE49-F238E27FC236}">
                <a16:creationId xmlns:a16="http://schemas.microsoft.com/office/drawing/2014/main" id="{93A1107A-44D1-4D60-BE3D-F85C540F17EC}"/>
              </a:ext>
            </a:extLst>
          </p:cNvPr>
          <p:cNvSpPr/>
          <p:nvPr/>
        </p:nvSpPr>
        <p:spPr>
          <a:xfrm>
            <a:off x="2037601" y="1583578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9" name="正方形/長方形 138">
            <a:extLst>
              <a:ext uri="{FF2B5EF4-FFF2-40B4-BE49-F238E27FC236}">
                <a16:creationId xmlns:a16="http://schemas.microsoft.com/office/drawing/2014/main" id="{4B25971D-48F1-445E-B841-DC430CE0B557}"/>
              </a:ext>
            </a:extLst>
          </p:cNvPr>
          <p:cNvSpPr/>
          <p:nvPr/>
        </p:nvSpPr>
        <p:spPr>
          <a:xfrm>
            <a:off x="2276252" y="1583380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0" name="正方形/長方形 139">
            <a:extLst>
              <a:ext uri="{FF2B5EF4-FFF2-40B4-BE49-F238E27FC236}">
                <a16:creationId xmlns:a16="http://schemas.microsoft.com/office/drawing/2014/main" id="{53CE7054-82C0-4FD2-A581-3281CBBF12B8}"/>
              </a:ext>
            </a:extLst>
          </p:cNvPr>
          <p:cNvSpPr/>
          <p:nvPr/>
        </p:nvSpPr>
        <p:spPr>
          <a:xfrm>
            <a:off x="2514903" y="1583182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1" name="正方形/長方形 140">
            <a:extLst>
              <a:ext uri="{FF2B5EF4-FFF2-40B4-BE49-F238E27FC236}">
                <a16:creationId xmlns:a16="http://schemas.microsoft.com/office/drawing/2014/main" id="{D48CA9D5-E307-44C3-9896-A76634AD9417}"/>
              </a:ext>
            </a:extLst>
          </p:cNvPr>
          <p:cNvSpPr/>
          <p:nvPr/>
        </p:nvSpPr>
        <p:spPr>
          <a:xfrm>
            <a:off x="2753554" y="1582984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2" name="正方形/長方形 141">
            <a:extLst>
              <a:ext uri="{FF2B5EF4-FFF2-40B4-BE49-F238E27FC236}">
                <a16:creationId xmlns:a16="http://schemas.microsoft.com/office/drawing/2014/main" id="{CB919697-A780-45AD-958C-95DDCA60B4DF}"/>
              </a:ext>
            </a:extLst>
          </p:cNvPr>
          <p:cNvSpPr/>
          <p:nvPr/>
        </p:nvSpPr>
        <p:spPr>
          <a:xfrm>
            <a:off x="2992205" y="1582786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3" name="正方形/長方形 142">
            <a:extLst>
              <a:ext uri="{FF2B5EF4-FFF2-40B4-BE49-F238E27FC236}">
                <a16:creationId xmlns:a16="http://schemas.microsoft.com/office/drawing/2014/main" id="{A8AE3EE3-1F95-4B9F-BCAB-BAC6339BC017}"/>
              </a:ext>
            </a:extLst>
          </p:cNvPr>
          <p:cNvSpPr/>
          <p:nvPr/>
        </p:nvSpPr>
        <p:spPr>
          <a:xfrm>
            <a:off x="3230856" y="1582588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4" name="正方形/長方形 143">
            <a:extLst>
              <a:ext uri="{FF2B5EF4-FFF2-40B4-BE49-F238E27FC236}">
                <a16:creationId xmlns:a16="http://schemas.microsoft.com/office/drawing/2014/main" id="{7627EA7D-83EC-4958-8C5C-E1C2C5AF91DA}"/>
              </a:ext>
            </a:extLst>
          </p:cNvPr>
          <p:cNvSpPr/>
          <p:nvPr/>
        </p:nvSpPr>
        <p:spPr>
          <a:xfrm>
            <a:off x="3469507" y="1582390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5" name="正方形/長方形 144">
            <a:extLst>
              <a:ext uri="{FF2B5EF4-FFF2-40B4-BE49-F238E27FC236}">
                <a16:creationId xmlns:a16="http://schemas.microsoft.com/office/drawing/2014/main" id="{FA3215D9-9F64-40D1-86D5-8DB73E9AF623}"/>
              </a:ext>
            </a:extLst>
          </p:cNvPr>
          <p:cNvSpPr/>
          <p:nvPr/>
        </p:nvSpPr>
        <p:spPr>
          <a:xfrm>
            <a:off x="3708158" y="1582192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6" name="正方形/長方形 145">
            <a:extLst>
              <a:ext uri="{FF2B5EF4-FFF2-40B4-BE49-F238E27FC236}">
                <a16:creationId xmlns:a16="http://schemas.microsoft.com/office/drawing/2014/main" id="{43A061F2-6522-4265-B6D0-3E4509FD00E2}"/>
              </a:ext>
            </a:extLst>
          </p:cNvPr>
          <p:cNvSpPr/>
          <p:nvPr/>
        </p:nvSpPr>
        <p:spPr>
          <a:xfrm>
            <a:off x="3946809" y="1581994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7" name="正方形/長方形 146">
            <a:extLst>
              <a:ext uri="{FF2B5EF4-FFF2-40B4-BE49-F238E27FC236}">
                <a16:creationId xmlns:a16="http://schemas.microsoft.com/office/drawing/2014/main" id="{97A709CE-6AE3-4546-BDBC-202AA0A10D69}"/>
              </a:ext>
            </a:extLst>
          </p:cNvPr>
          <p:cNvSpPr/>
          <p:nvPr/>
        </p:nvSpPr>
        <p:spPr>
          <a:xfrm>
            <a:off x="4185460" y="1581796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8" name="正方形/長方形 147">
            <a:extLst>
              <a:ext uri="{FF2B5EF4-FFF2-40B4-BE49-F238E27FC236}">
                <a16:creationId xmlns:a16="http://schemas.microsoft.com/office/drawing/2014/main" id="{C06BAF17-18CB-496A-9068-2F30E1D87E67}"/>
              </a:ext>
            </a:extLst>
          </p:cNvPr>
          <p:cNvSpPr/>
          <p:nvPr/>
        </p:nvSpPr>
        <p:spPr>
          <a:xfrm>
            <a:off x="4424111" y="1581598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9" name="正方形/長方形 148">
            <a:extLst>
              <a:ext uri="{FF2B5EF4-FFF2-40B4-BE49-F238E27FC236}">
                <a16:creationId xmlns:a16="http://schemas.microsoft.com/office/drawing/2014/main" id="{A616B3D0-A0CE-441D-BD60-A87E4FA8BCBF}"/>
              </a:ext>
            </a:extLst>
          </p:cNvPr>
          <p:cNvSpPr/>
          <p:nvPr/>
        </p:nvSpPr>
        <p:spPr>
          <a:xfrm>
            <a:off x="4662762" y="1581400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0" name="正方形/長方形 149">
            <a:extLst>
              <a:ext uri="{FF2B5EF4-FFF2-40B4-BE49-F238E27FC236}">
                <a16:creationId xmlns:a16="http://schemas.microsoft.com/office/drawing/2014/main" id="{C79BDB20-52F0-4A98-910F-547D011A731D}"/>
              </a:ext>
            </a:extLst>
          </p:cNvPr>
          <p:cNvSpPr/>
          <p:nvPr/>
        </p:nvSpPr>
        <p:spPr>
          <a:xfrm>
            <a:off x="4901413" y="1581202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1" name="正方形/長方形 150">
            <a:extLst>
              <a:ext uri="{FF2B5EF4-FFF2-40B4-BE49-F238E27FC236}">
                <a16:creationId xmlns:a16="http://schemas.microsoft.com/office/drawing/2014/main" id="{023480B7-73E2-466D-958F-4A719015848D}"/>
              </a:ext>
            </a:extLst>
          </p:cNvPr>
          <p:cNvSpPr/>
          <p:nvPr/>
        </p:nvSpPr>
        <p:spPr>
          <a:xfrm>
            <a:off x="844339" y="2026460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2" name="正方形/長方形 151">
            <a:extLst>
              <a:ext uri="{FF2B5EF4-FFF2-40B4-BE49-F238E27FC236}">
                <a16:creationId xmlns:a16="http://schemas.microsoft.com/office/drawing/2014/main" id="{2962668B-75EF-4828-BF72-37BF60B74CA8}"/>
              </a:ext>
            </a:extLst>
          </p:cNvPr>
          <p:cNvSpPr/>
          <p:nvPr/>
        </p:nvSpPr>
        <p:spPr>
          <a:xfrm>
            <a:off x="1321643" y="2026460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3" name="正方形/長方形 152">
            <a:extLst>
              <a:ext uri="{FF2B5EF4-FFF2-40B4-BE49-F238E27FC236}">
                <a16:creationId xmlns:a16="http://schemas.microsoft.com/office/drawing/2014/main" id="{EFD2BCEE-70AD-4FA7-AA36-4CF544888A7D}"/>
              </a:ext>
            </a:extLst>
          </p:cNvPr>
          <p:cNvSpPr/>
          <p:nvPr/>
        </p:nvSpPr>
        <p:spPr>
          <a:xfrm>
            <a:off x="1082991" y="2026460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4" name="正方形/長方形 153">
            <a:extLst>
              <a:ext uri="{FF2B5EF4-FFF2-40B4-BE49-F238E27FC236}">
                <a16:creationId xmlns:a16="http://schemas.microsoft.com/office/drawing/2014/main" id="{499E75FF-8ED7-449C-BBD9-321787562251}"/>
              </a:ext>
            </a:extLst>
          </p:cNvPr>
          <p:cNvSpPr/>
          <p:nvPr/>
        </p:nvSpPr>
        <p:spPr>
          <a:xfrm>
            <a:off x="1560295" y="2026658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5" name="正方形/長方形 154">
            <a:extLst>
              <a:ext uri="{FF2B5EF4-FFF2-40B4-BE49-F238E27FC236}">
                <a16:creationId xmlns:a16="http://schemas.microsoft.com/office/drawing/2014/main" id="{CDF1A109-C494-45F8-8F6A-45D626C54A0E}"/>
              </a:ext>
            </a:extLst>
          </p:cNvPr>
          <p:cNvSpPr/>
          <p:nvPr/>
        </p:nvSpPr>
        <p:spPr>
          <a:xfrm>
            <a:off x="1798946" y="2026460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6" name="正方形/長方形 155">
            <a:extLst>
              <a:ext uri="{FF2B5EF4-FFF2-40B4-BE49-F238E27FC236}">
                <a16:creationId xmlns:a16="http://schemas.microsoft.com/office/drawing/2014/main" id="{E0DE8607-D667-465F-9A2B-6AE3E5ABD5B2}"/>
              </a:ext>
            </a:extLst>
          </p:cNvPr>
          <p:cNvSpPr/>
          <p:nvPr/>
        </p:nvSpPr>
        <p:spPr>
          <a:xfrm>
            <a:off x="2037597" y="2026262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7" name="正方形/長方形 156">
            <a:extLst>
              <a:ext uri="{FF2B5EF4-FFF2-40B4-BE49-F238E27FC236}">
                <a16:creationId xmlns:a16="http://schemas.microsoft.com/office/drawing/2014/main" id="{732FDDB8-79D7-456C-B486-3B3ECC0E725A}"/>
              </a:ext>
            </a:extLst>
          </p:cNvPr>
          <p:cNvSpPr/>
          <p:nvPr/>
        </p:nvSpPr>
        <p:spPr>
          <a:xfrm>
            <a:off x="2276248" y="2026064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8" name="正方形/長方形 157">
            <a:extLst>
              <a:ext uri="{FF2B5EF4-FFF2-40B4-BE49-F238E27FC236}">
                <a16:creationId xmlns:a16="http://schemas.microsoft.com/office/drawing/2014/main" id="{5C765FF0-78B9-4569-913B-1E94C0092135}"/>
              </a:ext>
            </a:extLst>
          </p:cNvPr>
          <p:cNvSpPr/>
          <p:nvPr/>
        </p:nvSpPr>
        <p:spPr>
          <a:xfrm>
            <a:off x="2514899" y="2025866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9" name="正方形/長方形 158">
            <a:extLst>
              <a:ext uri="{FF2B5EF4-FFF2-40B4-BE49-F238E27FC236}">
                <a16:creationId xmlns:a16="http://schemas.microsoft.com/office/drawing/2014/main" id="{13883598-EEDC-4441-8179-1CBC4526F001}"/>
              </a:ext>
            </a:extLst>
          </p:cNvPr>
          <p:cNvSpPr/>
          <p:nvPr/>
        </p:nvSpPr>
        <p:spPr>
          <a:xfrm>
            <a:off x="2753550" y="2025668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0" name="正方形/長方形 159">
            <a:extLst>
              <a:ext uri="{FF2B5EF4-FFF2-40B4-BE49-F238E27FC236}">
                <a16:creationId xmlns:a16="http://schemas.microsoft.com/office/drawing/2014/main" id="{30CCECDC-A270-403D-B918-E4E126EC2C1C}"/>
              </a:ext>
            </a:extLst>
          </p:cNvPr>
          <p:cNvSpPr/>
          <p:nvPr/>
        </p:nvSpPr>
        <p:spPr>
          <a:xfrm>
            <a:off x="2992201" y="2025470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1" name="正方形/長方形 160">
            <a:extLst>
              <a:ext uri="{FF2B5EF4-FFF2-40B4-BE49-F238E27FC236}">
                <a16:creationId xmlns:a16="http://schemas.microsoft.com/office/drawing/2014/main" id="{4A07840E-0ED3-4054-B98A-F6BFFDC83DA7}"/>
              </a:ext>
            </a:extLst>
          </p:cNvPr>
          <p:cNvSpPr/>
          <p:nvPr/>
        </p:nvSpPr>
        <p:spPr>
          <a:xfrm>
            <a:off x="3230852" y="2025272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2" name="正方形/長方形 161">
            <a:extLst>
              <a:ext uri="{FF2B5EF4-FFF2-40B4-BE49-F238E27FC236}">
                <a16:creationId xmlns:a16="http://schemas.microsoft.com/office/drawing/2014/main" id="{F13D35B6-2BF9-4ABA-BF54-09F60AD65E57}"/>
              </a:ext>
            </a:extLst>
          </p:cNvPr>
          <p:cNvSpPr/>
          <p:nvPr/>
        </p:nvSpPr>
        <p:spPr>
          <a:xfrm>
            <a:off x="3469503" y="2025074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3" name="正方形/長方形 162">
            <a:extLst>
              <a:ext uri="{FF2B5EF4-FFF2-40B4-BE49-F238E27FC236}">
                <a16:creationId xmlns:a16="http://schemas.microsoft.com/office/drawing/2014/main" id="{04B3AFD7-6430-41CA-8266-565AFFBA008C}"/>
              </a:ext>
            </a:extLst>
          </p:cNvPr>
          <p:cNvSpPr/>
          <p:nvPr/>
        </p:nvSpPr>
        <p:spPr>
          <a:xfrm>
            <a:off x="3708154" y="2024876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4" name="正方形/長方形 163">
            <a:extLst>
              <a:ext uri="{FF2B5EF4-FFF2-40B4-BE49-F238E27FC236}">
                <a16:creationId xmlns:a16="http://schemas.microsoft.com/office/drawing/2014/main" id="{DEF82F9A-2ECE-4E21-8E4F-A0505238D7DA}"/>
              </a:ext>
            </a:extLst>
          </p:cNvPr>
          <p:cNvSpPr/>
          <p:nvPr/>
        </p:nvSpPr>
        <p:spPr>
          <a:xfrm>
            <a:off x="3946805" y="2024678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5" name="正方形/長方形 164">
            <a:extLst>
              <a:ext uri="{FF2B5EF4-FFF2-40B4-BE49-F238E27FC236}">
                <a16:creationId xmlns:a16="http://schemas.microsoft.com/office/drawing/2014/main" id="{D253D801-053C-444E-9533-A054E103E9EA}"/>
              </a:ext>
            </a:extLst>
          </p:cNvPr>
          <p:cNvSpPr/>
          <p:nvPr/>
        </p:nvSpPr>
        <p:spPr>
          <a:xfrm>
            <a:off x="4185456" y="2024480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6" name="正方形/長方形 165">
            <a:extLst>
              <a:ext uri="{FF2B5EF4-FFF2-40B4-BE49-F238E27FC236}">
                <a16:creationId xmlns:a16="http://schemas.microsoft.com/office/drawing/2014/main" id="{FFC52813-CB79-48B6-A974-0DFFD7535153}"/>
              </a:ext>
            </a:extLst>
          </p:cNvPr>
          <p:cNvSpPr/>
          <p:nvPr/>
        </p:nvSpPr>
        <p:spPr>
          <a:xfrm>
            <a:off x="4424107" y="2024282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7" name="正方形/長方形 166">
            <a:extLst>
              <a:ext uri="{FF2B5EF4-FFF2-40B4-BE49-F238E27FC236}">
                <a16:creationId xmlns:a16="http://schemas.microsoft.com/office/drawing/2014/main" id="{174BC2B9-4507-4A7B-9601-AAA40994CE70}"/>
              </a:ext>
            </a:extLst>
          </p:cNvPr>
          <p:cNvSpPr/>
          <p:nvPr/>
        </p:nvSpPr>
        <p:spPr>
          <a:xfrm>
            <a:off x="4662758" y="2024084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8" name="正方形/長方形 167">
            <a:extLst>
              <a:ext uri="{FF2B5EF4-FFF2-40B4-BE49-F238E27FC236}">
                <a16:creationId xmlns:a16="http://schemas.microsoft.com/office/drawing/2014/main" id="{530715B2-A44A-422D-9FC9-6D5C0DA97FCE}"/>
              </a:ext>
            </a:extLst>
          </p:cNvPr>
          <p:cNvSpPr/>
          <p:nvPr/>
        </p:nvSpPr>
        <p:spPr>
          <a:xfrm>
            <a:off x="4901409" y="2023886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7" name="正方形/長方形 186">
            <a:extLst>
              <a:ext uri="{FF2B5EF4-FFF2-40B4-BE49-F238E27FC236}">
                <a16:creationId xmlns:a16="http://schemas.microsoft.com/office/drawing/2014/main" id="{08AC56E6-83DE-41BE-82BB-C12DCC32DA1B}"/>
              </a:ext>
            </a:extLst>
          </p:cNvPr>
          <p:cNvSpPr/>
          <p:nvPr/>
        </p:nvSpPr>
        <p:spPr>
          <a:xfrm>
            <a:off x="844339" y="2485414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8" name="正方形/長方形 187">
            <a:extLst>
              <a:ext uri="{FF2B5EF4-FFF2-40B4-BE49-F238E27FC236}">
                <a16:creationId xmlns:a16="http://schemas.microsoft.com/office/drawing/2014/main" id="{41F38236-A95C-46BC-837D-57FEC562AA10}"/>
              </a:ext>
            </a:extLst>
          </p:cNvPr>
          <p:cNvSpPr/>
          <p:nvPr/>
        </p:nvSpPr>
        <p:spPr>
          <a:xfrm>
            <a:off x="1321643" y="2485414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9" name="正方形/長方形 188">
            <a:extLst>
              <a:ext uri="{FF2B5EF4-FFF2-40B4-BE49-F238E27FC236}">
                <a16:creationId xmlns:a16="http://schemas.microsoft.com/office/drawing/2014/main" id="{AC2DA4F4-D8AC-4533-A131-6FC6EFD38FDB}"/>
              </a:ext>
            </a:extLst>
          </p:cNvPr>
          <p:cNvSpPr/>
          <p:nvPr/>
        </p:nvSpPr>
        <p:spPr>
          <a:xfrm>
            <a:off x="1082991" y="2485414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0" name="正方形/長方形 189">
            <a:extLst>
              <a:ext uri="{FF2B5EF4-FFF2-40B4-BE49-F238E27FC236}">
                <a16:creationId xmlns:a16="http://schemas.microsoft.com/office/drawing/2014/main" id="{E0D7477F-7B6D-4974-AFB5-C5AF8851A018}"/>
              </a:ext>
            </a:extLst>
          </p:cNvPr>
          <p:cNvSpPr/>
          <p:nvPr/>
        </p:nvSpPr>
        <p:spPr>
          <a:xfrm>
            <a:off x="1560295" y="2485612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1" name="正方形/長方形 190">
            <a:extLst>
              <a:ext uri="{FF2B5EF4-FFF2-40B4-BE49-F238E27FC236}">
                <a16:creationId xmlns:a16="http://schemas.microsoft.com/office/drawing/2014/main" id="{67B5BD07-5F79-408D-AF73-C87C5C6B261B}"/>
              </a:ext>
            </a:extLst>
          </p:cNvPr>
          <p:cNvSpPr/>
          <p:nvPr/>
        </p:nvSpPr>
        <p:spPr>
          <a:xfrm>
            <a:off x="1798946" y="2485414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2" name="正方形/長方形 191">
            <a:extLst>
              <a:ext uri="{FF2B5EF4-FFF2-40B4-BE49-F238E27FC236}">
                <a16:creationId xmlns:a16="http://schemas.microsoft.com/office/drawing/2014/main" id="{E3268D5B-BEE6-439B-BF42-56C12230A1F8}"/>
              </a:ext>
            </a:extLst>
          </p:cNvPr>
          <p:cNvSpPr/>
          <p:nvPr/>
        </p:nvSpPr>
        <p:spPr>
          <a:xfrm>
            <a:off x="2037597" y="2485216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3" name="正方形/長方形 192">
            <a:extLst>
              <a:ext uri="{FF2B5EF4-FFF2-40B4-BE49-F238E27FC236}">
                <a16:creationId xmlns:a16="http://schemas.microsoft.com/office/drawing/2014/main" id="{B026AC4C-C13D-4F60-A969-E65DE36C4E20}"/>
              </a:ext>
            </a:extLst>
          </p:cNvPr>
          <p:cNvSpPr/>
          <p:nvPr/>
        </p:nvSpPr>
        <p:spPr>
          <a:xfrm>
            <a:off x="2276248" y="2485018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4" name="正方形/長方形 193">
            <a:extLst>
              <a:ext uri="{FF2B5EF4-FFF2-40B4-BE49-F238E27FC236}">
                <a16:creationId xmlns:a16="http://schemas.microsoft.com/office/drawing/2014/main" id="{1832DBB6-FB10-4E8D-A3BB-A6D69E489783}"/>
              </a:ext>
            </a:extLst>
          </p:cNvPr>
          <p:cNvSpPr/>
          <p:nvPr/>
        </p:nvSpPr>
        <p:spPr>
          <a:xfrm>
            <a:off x="2514899" y="2484820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5" name="正方形/長方形 194">
            <a:extLst>
              <a:ext uri="{FF2B5EF4-FFF2-40B4-BE49-F238E27FC236}">
                <a16:creationId xmlns:a16="http://schemas.microsoft.com/office/drawing/2014/main" id="{C04D9763-0B86-49CF-8DDB-8511F9AA26B1}"/>
              </a:ext>
            </a:extLst>
          </p:cNvPr>
          <p:cNvSpPr/>
          <p:nvPr/>
        </p:nvSpPr>
        <p:spPr>
          <a:xfrm>
            <a:off x="2753550" y="2484622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6" name="正方形/長方形 195">
            <a:extLst>
              <a:ext uri="{FF2B5EF4-FFF2-40B4-BE49-F238E27FC236}">
                <a16:creationId xmlns:a16="http://schemas.microsoft.com/office/drawing/2014/main" id="{FD10E327-561D-4834-8523-83A0CFC1B4F7}"/>
              </a:ext>
            </a:extLst>
          </p:cNvPr>
          <p:cNvSpPr/>
          <p:nvPr/>
        </p:nvSpPr>
        <p:spPr>
          <a:xfrm>
            <a:off x="2992201" y="2484424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7" name="正方形/長方形 196">
            <a:extLst>
              <a:ext uri="{FF2B5EF4-FFF2-40B4-BE49-F238E27FC236}">
                <a16:creationId xmlns:a16="http://schemas.microsoft.com/office/drawing/2014/main" id="{6338880A-1990-437C-9A7E-2CFE73F7080E}"/>
              </a:ext>
            </a:extLst>
          </p:cNvPr>
          <p:cNvSpPr/>
          <p:nvPr/>
        </p:nvSpPr>
        <p:spPr>
          <a:xfrm>
            <a:off x="3230852" y="2484226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8" name="正方形/長方形 197">
            <a:extLst>
              <a:ext uri="{FF2B5EF4-FFF2-40B4-BE49-F238E27FC236}">
                <a16:creationId xmlns:a16="http://schemas.microsoft.com/office/drawing/2014/main" id="{040DC33D-45DB-4922-BEC4-B5F552CA0C36}"/>
              </a:ext>
            </a:extLst>
          </p:cNvPr>
          <p:cNvSpPr/>
          <p:nvPr/>
        </p:nvSpPr>
        <p:spPr>
          <a:xfrm>
            <a:off x="3469503" y="2484028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9" name="正方形/長方形 198">
            <a:extLst>
              <a:ext uri="{FF2B5EF4-FFF2-40B4-BE49-F238E27FC236}">
                <a16:creationId xmlns:a16="http://schemas.microsoft.com/office/drawing/2014/main" id="{352AFA3A-3CE2-44B6-987D-0CEA65872D19}"/>
              </a:ext>
            </a:extLst>
          </p:cNvPr>
          <p:cNvSpPr/>
          <p:nvPr/>
        </p:nvSpPr>
        <p:spPr>
          <a:xfrm>
            <a:off x="3708154" y="2483830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0" name="正方形/長方形 199">
            <a:extLst>
              <a:ext uri="{FF2B5EF4-FFF2-40B4-BE49-F238E27FC236}">
                <a16:creationId xmlns:a16="http://schemas.microsoft.com/office/drawing/2014/main" id="{8EE95928-C9BF-4971-AA07-3D344C0E8DF7}"/>
              </a:ext>
            </a:extLst>
          </p:cNvPr>
          <p:cNvSpPr/>
          <p:nvPr/>
        </p:nvSpPr>
        <p:spPr>
          <a:xfrm>
            <a:off x="3946805" y="2483632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1" name="正方形/長方形 200">
            <a:extLst>
              <a:ext uri="{FF2B5EF4-FFF2-40B4-BE49-F238E27FC236}">
                <a16:creationId xmlns:a16="http://schemas.microsoft.com/office/drawing/2014/main" id="{9D3ADF52-CEF9-48D1-8CAF-FC92FB484106}"/>
              </a:ext>
            </a:extLst>
          </p:cNvPr>
          <p:cNvSpPr/>
          <p:nvPr/>
        </p:nvSpPr>
        <p:spPr>
          <a:xfrm>
            <a:off x="4185456" y="2483434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2" name="正方形/長方形 201">
            <a:extLst>
              <a:ext uri="{FF2B5EF4-FFF2-40B4-BE49-F238E27FC236}">
                <a16:creationId xmlns:a16="http://schemas.microsoft.com/office/drawing/2014/main" id="{5494B925-AD40-48AB-9E15-1F084C6F9393}"/>
              </a:ext>
            </a:extLst>
          </p:cNvPr>
          <p:cNvSpPr/>
          <p:nvPr/>
        </p:nvSpPr>
        <p:spPr>
          <a:xfrm>
            <a:off x="4424107" y="2483236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3" name="正方形/長方形 202">
            <a:extLst>
              <a:ext uri="{FF2B5EF4-FFF2-40B4-BE49-F238E27FC236}">
                <a16:creationId xmlns:a16="http://schemas.microsoft.com/office/drawing/2014/main" id="{932674B9-0F3D-4CA4-94A4-5EA599111B4C}"/>
              </a:ext>
            </a:extLst>
          </p:cNvPr>
          <p:cNvSpPr/>
          <p:nvPr/>
        </p:nvSpPr>
        <p:spPr>
          <a:xfrm>
            <a:off x="4662758" y="2483038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4" name="正方形/長方形 203">
            <a:extLst>
              <a:ext uri="{FF2B5EF4-FFF2-40B4-BE49-F238E27FC236}">
                <a16:creationId xmlns:a16="http://schemas.microsoft.com/office/drawing/2014/main" id="{A1573E76-4624-44F6-B24D-FDE6CD82A309}"/>
              </a:ext>
            </a:extLst>
          </p:cNvPr>
          <p:cNvSpPr/>
          <p:nvPr/>
        </p:nvSpPr>
        <p:spPr>
          <a:xfrm>
            <a:off x="4901409" y="2482840"/>
            <a:ext cx="477305" cy="419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フリーフォーム: 図形 4">
            <a:extLst>
              <a:ext uri="{FF2B5EF4-FFF2-40B4-BE49-F238E27FC236}">
                <a16:creationId xmlns:a16="http://schemas.microsoft.com/office/drawing/2014/main" id="{94E97366-F531-4CEA-9D9B-E1A2ED4ED2F7}"/>
              </a:ext>
            </a:extLst>
          </p:cNvPr>
          <p:cNvSpPr/>
          <p:nvPr/>
        </p:nvSpPr>
        <p:spPr>
          <a:xfrm>
            <a:off x="2035113" y="3516448"/>
            <a:ext cx="706404" cy="1587371"/>
          </a:xfrm>
          <a:custGeom>
            <a:avLst/>
            <a:gdLst>
              <a:gd name="connsiteX0" fmla="*/ 0 w 1353312"/>
              <a:gd name="connsiteY0" fmla="*/ 0 h 4040618"/>
              <a:gd name="connsiteX1" fmla="*/ 31351 w 1353312"/>
              <a:gd name="connsiteY1" fmla="*/ 1703397 h 4040618"/>
              <a:gd name="connsiteX2" fmla="*/ 94052 w 1353312"/>
              <a:gd name="connsiteY2" fmla="*/ 3067159 h 4040618"/>
              <a:gd name="connsiteX3" fmla="*/ 783771 w 1353312"/>
              <a:gd name="connsiteY3" fmla="*/ 3897957 h 4040618"/>
              <a:gd name="connsiteX4" fmla="*/ 1353312 w 1353312"/>
              <a:gd name="connsiteY4" fmla="*/ 4033810 h 4040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3312" h="4040618">
                <a:moveTo>
                  <a:pt x="0" y="0"/>
                </a:moveTo>
                <a:cubicBezTo>
                  <a:pt x="7838" y="596102"/>
                  <a:pt x="15676" y="1192204"/>
                  <a:pt x="31351" y="1703397"/>
                </a:cubicBezTo>
                <a:cubicBezTo>
                  <a:pt x="47026" y="2214590"/>
                  <a:pt x="-31351" y="2701399"/>
                  <a:pt x="94052" y="3067159"/>
                </a:cubicBezTo>
                <a:cubicBezTo>
                  <a:pt x="219455" y="3432919"/>
                  <a:pt x="573894" y="3736849"/>
                  <a:pt x="783771" y="3897957"/>
                </a:cubicBezTo>
                <a:cubicBezTo>
                  <a:pt x="993648" y="4059065"/>
                  <a:pt x="1173480" y="4046437"/>
                  <a:pt x="1353312" y="4033810"/>
                </a:cubicBezTo>
              </a:path>
            </a:pathLst>
          </a:custGeom>
          <a:ln w="34925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42B6391-A53B-46DA-A94B-3CD4E3BB740A}"/>
              </a:ext>
            </a:extLst>
          </p:cNvPr>
          <p:cNvSpPr txBox="1"/>
          <p:nvPr/>
        </p:nvSpPr>
        <p:spPr>
          <a:xfrm>
            <a:off x="2743945" y="4450119"/>
            <a:ext cx="2339102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endParaRPr kumimoji="1" lang="en-US" altLang="ja-JP" sz="2800" dirty="0"/>
          </a:p>
          <a:p>
            <a:r>
              <a:rPr kumimoji="1" lang="ja-JP" altLang="en-US" sz="2800" dirty="0"/>
              <a:t>　画像分類　</a:t>
            </a:r>
            <a:endParaRPr kumimoji="1" lang="en-US" altLang="ja-JP" sz="2800" dirty="0"/>
          </a:p>
          <a:p>
            <a:endParaRPr kumimoji="1" lang="ja-JP" altLang="en-US" sz="2800" dirty="0"/>
          </a:p>
        </p:txBody>
      </p:sp>
      <p:sp>
        <p:nvSpPr>
          <p:cNvPr id="205" name="テキスト ボックス 204">
            <a:extLst>
              <a:ext uri="{FF2B5EF4-FFF2-40B4-BE49-F238E27FC236}">
                <a16:creationId xmlns:a16="http://schemas.microsoft.com/office/drawing/2014/main" id="{FD1E85EE-B555-4AF0-9FEF-41BD9786BA98}"/>
              </a:ext>
            </a:extLst>
          </p:cNvPr>
          <p:cNvSpPr txBox="1"/>
          <p:nvPr/>
        </p:nvSpPr>
        <p:spPr>
          <a:xfrm>
            <a:off x="1459193" y="6198256"/>
            <a:ext cx="52116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区切りごとに画像分類を行う．</a:t>
            </a:r>
            <a:endParaRPr kumimoji="1" lang="en-US" altLang="ja-JP" sz="2800" dirty="0">
              <a:solidFill>
                <a:prstClr val="black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403958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635292"/>
          </a:xfrm>
        </p:spPr>
        <p:txBody>
          <a:bodyPr>
            <a:normAutofit/>
          </a:bodyPr>
          <a:lstStyle/>
          <a:p>
            <a:r>
              <a:rPr lang="ja-JP" altLang="en-US" dirty="0"/>
              <a:t>姿勢推定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859385" y="6306475"/>
            <a:ext cx="2057400" cy="311580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1E3AE6-5827-4037-B881-BCFECCEF3DC4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496563" y="5074728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撮影</a:t>
            </a:r>
          </a:p>
        </p:txBody>
      </p:sp>
      <p:sp>
        <p:nvSpPr>
          <p:cNvPr id="23" name="上矢印 22"/>
          <p:cNvSpPr/>
          <p:nvPr/>
        </p:nvSpPr>
        <p:spPr>
          <a:xfrm rot="5400000">
            <a:off x="1900391" y="4200500"/>
            <a:ext cx="424297" cy="47105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1929333" y="3447007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人工知能で処理</a:t>
            </a:r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023AF04B-8AD2-4595-A0E0-07C785F8FF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25" y="3800950"/>
            <a:ext cx="1146316" cy="1270156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BC075F8C-05E9-4FF1-9545-239A85C841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663" y="3862671"/>
            <a:ext cx="2055698" cy="1634280"/>
          </a:xfrm>
          <a:prstGeom prst="rect">
            <a:avLst/>
          </a:prstGeom>
        </p:spPr>
      </p:pic>
      <p:sp>
        <p:nvSpPr>
          <p:cNvPr id="7" name="上矢印 22">
            <a:extLst>
              <a:ext uri="{FF2B5EF4-FFF2-40B4-BE49-F238E27FC236}">
                <a16:creationId xmlns:a16="http://schemas.microsoft.com/office/drawing/2014/main" id="{DAE19405-0E49-AA33-20ED-C467BF4BAF08}"/>
              </a:ext>
            </a:extLst>
          </p:cNvPr>
          <p:cNvSpPr/>
          <p:nvPr/>
        </p:nvSpPr>
        <p:spPr>
          <a:xfrm rot="5400000">
            <a:off x="4765258" y="4200500"/>
            <a:ext cx="424297" cy="47105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49BF5B1-BE72-0298-BF90-4DCF3DDCC783}"/>
              </a:ext>
            </a:extLst>
          </p:cNvPr>
          <p:cNvSpPr txBox="1"/>
          <p:nvPr/>
        </p:nvSpPr>
        <p:spPr>
          <a:xfrm>
            <a:off x="6023809" y="5779099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姿勢推定の結果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AD14048B-6F98-5A36-0A8C-17F687FED7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470" y="3043346"/>
            <a:ext cx="2922709" cy="2566824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2DB93F1-E874-AFE6-A6EE-11B473516090}"/>
              </a:ext>
            </a:extLst>
          </p:cNvPr>
          <p:cNvSpPr txBox="1"/>
          <p:nvPr/>
        </p:nvSpPr>
        <p:spPr>
          <a:xfrm>
            <a:off x="579939" y="1125527"/>
            <a:ext cx="77829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姿勢推定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は、人間の全身（人体）、頭部、およびその他のオブジェクトの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位置と方向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を推定する技術</a:t>
            </a:r>
          </a:p>
        </p:txBody>
      </p:sp>
    </p:spTree>
    <p:extLst>
      <p:ext uri="{BB962C8B-B14F-4D97-AF65-F5344CB8AC3E}">
        <p14:creationId xmlns:p14="http://schemas.microsoft.com/office/powerpoint/2010/main" val="23942386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FB097DC-C768-406D-912C-31D6A9212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姿勢推定の</a:t>
            </a:r>
            <a:r>
              <a:rPr kumimoji="1" lang="ja-JP" altLang="en-US" dirty="0"/>
              <a:t>ビデオの例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B0DD749-05E5-4E45-A01C-A1A7872BA7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38923E0-A995-4349-AB72-CB8C1FE53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無名のプロジェクト">
            <a:hlinkClick r:id="" action="ppaction://media"/>
            <a:extLst>
              <a:ext uri="{FF2B5EF4-FFF2-40B4-BE49-F238E27FC236}">
                <a16:creationId xmlns:a16="http://schemas.microsoft.com/office/drawing/2014/main" id="{E75B09BC-88A8-4BDC-A7A8-D4C115C110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345" y="943356"/>
            <a:ext cx="8673260" cy="487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791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23737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645B9F8-27E1-469D-A58A-E9DE2D7A8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無名のプロジェクト">
            <a:hlinkClick r:id="" action="ppaction://media"/>
            <a:extLst>
              <a:ext uri="{FF2B5EF4-FFF2-40B4-BE49-F238E27FC236}">
                <a16:creationId xmlns:a16="http://schemas.microsoft.com/office/drawing/2014/main" id="{D7CA3B49-2722-40EF-8C74-D1790F8410A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594" y="904460"/>
            <a:ext cx="8958841" cy="5039140"/>
          </a:xfrm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5AF5115D-DE53-167E-3ADF-D9223D2C2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姿勢推定のビデオの例</a:t>
            </a:r>
          </a:p>
        </p:txBody>
      </p:sp>
    </p:spTree>
    <p:extLst>
      <p:ext uri="{BB962C8B-B14F-4D97-AF65-F5344CB8AC3E}">
        <p14:creationId xmlns:p14="http://schemas.microsoft.com/office/powerpoint/2010/main" val="2340460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50F1B88-9162-BD1B-8EFA-B09B0A039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姿勢推定でのキーポイントの検出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3F39F2F-7735-4942-97FE-6F08696D8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984446FC-3E49-0471-100D-CA8FBF566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0701"/>
            <a:ext cx="9146656" cy="3598303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A99B4BC-2064-A110-9AF0-E8AC52F66510}"/>
              </a:ext>
            </a:extLst>
          </p:cNvPr>
          <p:cNvSpPr txBox="1"/>
          <p:nvPr/>
        </p:nvSpPr>
        <p:spPr>
          <a:xfrm>
            <a:off x="2017597" y="835847"/>
            <a:ext cx="58272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　元画像　　　①部位の　　②同一人物の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　　　　　　　　位置推定　　キーポイント特定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4579BA3-96D2-56B1-4E15-93919296152E}"/>
              </a:ext>
            </a:extLst>
          </p:cNvPr>
          <p:cNvSpPr txBox="1"/>
          <p:nvPr/>
        </p:nvSpPr>
        <p:spPr>
          <a:xfrm>
            <a:off x="321845" y="5940852"/>
            <a:ext cx="77358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Qi Dang,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Jianqin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Yin, Bin Wang,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Wenqing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Zheng,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Deep Learning Based 2D Human Pose Estimation: A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SurveyDeep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Learning Based 2D Human Pose Estimation: A Survey,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Tsinghua Science and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TechnologyTsinghua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Science and Technology,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Volume 24 Issue 6 Article 5, 2019.</a:t>
            </a:r>
          </a:p>
        </p:txBody>
      </p:sp>
    </p:spTree>
    <p:extLst>
      <p:ext uri="{BB962C8B-B14F-4D97-AF65-F5344CB8AC3E}">
        <p14:creationId xmlns:p14="http://schemas.microsoft.com/office/powerpoint/2010/main" val="373348846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314D791-4D8A-4854-B8FC-6959656D0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076E76-3EB3-4269-8135-07CAB20E5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90170" y="1741337"/>
            <a:ext cx="7014881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11-5. Transformer </a:t>
            </a:r>
            <a:r>
              <a:rPr lang="ja-JP" altLang="en-US" sz="4500" dirty="0">
                <a:solidFill>
                  <a:schemeClr val="tx2"/>
                </a:solidFill>
              </a:rPr>
              <a:t>と </a:t>
            </a:r>
            <a:r>
              <a:rPr lang="en-US" altLang="ja-JP" sz="4500" dirty="0">
                <a:solidFill>
                  <a:schemeClr val="tx2"/>
                </a:solidFill>
              </a:rPr>
              <a:t>Vision Transformer (</a:t>
            </a:r>
            <a:r>
              <a:rPr lang="en-US" altLang="ja-JP" sz="4500" dirty="0" err="1">
                <a:solidFill>
                  <a:schemeClr val="tx2"/>
                </a:solidFill>
              </a:rPr>
              <a:t>ViT</a:t>
            </a:r>
            <a:r>
              <a:rPr lang="en-US" altLang="ja-JP" sz="4500" dirty="0">
                <a:solidFill>
                  <a:schemeClr val="tx2"/>
                </a:solidFill>
              </a:rPr>
              <a:t>)</a:t>
            </a:r>
            <a:endParaRPr lang="ja-JP" altLang="en-US" sz="4500" dirty="0">
              <a:solidFill>
                <a:schemeClr val="tx2"/>
              </a:solidFill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1BB6C5D-5D04-49F7-B5F6-C3E1CB233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EB3C7E5-50E1-4F9E-AEA3-A6D219039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0233B5C-C5A9-48C0-8C07-21E6F6B36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0F3AF96-AAC1-41E3-9F66-0A6277845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DF38A98-557F-4C23-935A-42806B67AA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ACEB13D-EBFC-4288-B604-572C2F779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988F9A4-0578-4C59-8B4A-346E02C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63F827B-FA00-442A-A09C-806F1FFA3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C876680-EE75-4791-842F-E23509221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B9819B2-70D4-4E0A-8D51-6B359B44C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FA8033D-6A70-4FA5-8F37-7F8C117C9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4153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6FB7A89-86E5-CE87-423A-E986C477D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Transformer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379E83B-B89A-064D-0884-281EE165F9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52976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400" b="1" dirty="0">
                <a:solidFill>
                  <a:srgbClr val="C00000"/>
                </a:solidFill>
              </a:rPr>
              <a:t>リカレントニューラルネットワーク（</a:t>
            </a:r>
            <a:r>
              <a:rPr lang="en-US" altLang="ja-JP" sz="2400" b="1" dirty="0">
                <a:solidFill>
                  <a:srgbClr val="C00000"/>
                </a:solidFill>
              </a:rPr>
              <a:t>RNN</a:t>
            </a:r>
            <a:r>
              <a:rPr lang="ja-JP" altLang="en-US" sz="2400" b="1" dirty="0">
                <a:solidFill>
                  <a:srgbClr val="C00000"/>
                </a:solidFill>
              </a:rPr>
              <a:t>）</a:t>
            </a:r>
            <a:r>
              <a:rPr lang="ja-JP" altLang="en-US" sz="2400" dirty="0"/>
              <a:t>の</a:t>
            </a:r>
            <a:r>
              <a:rPr lang="ja-JP" altLang="en-US" sz="2400" dirty="0">
                <a:solidFill>
                  <a:srgbClr val="FF0000"/>
                </a:solidFill>
              </a:rPr>
              <a:t>欠点</a:t>
            </a:r>
            <a:r>
              <a:rPr lang="ja-JP" altLang="en-US" sz="2400" dirty="0"/>
              <a:t>を克服するものとして，</a:t>
            </a:r>
            <a:r>
              <a:rPr lang="en-US" altLang="ja-JP" sz="2400" dirty="0"/>
              <a:t>Transformer </a:t>
            </a:r>
            <a:r>
              <a:rPr lang="ja-JP" altLang="en-US" sz="2400" dirty="0"/>
              <a:t>が </a:t>
            </a:r>
            <a:r>
              <a:rPr lang="en-US" altLang="ja-JP" sz="2400" dirty="0"/>
              <a:t>2017</a:t>
            </a:r>
            <a:r>
              <a:rPr lang="ja-JP" altLang="en-US" sz="2400" dirty="0"/>
              <a:t>年提案された</a:t>
            </a: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r>
              <a:rPr lang="ja-JP" altLang="en-US" sz="2400" b="1" u="sng" dirty="0"/>
              <a:t>「アテンション」のしくみ</a:t>
            </a:r>
            <a:endParaRPr lang="en-US" altLang="ja-JP" sz="2400" b="1" u="sng" dirty="0"/>
          </a:p>
          <a:p>
            <a:r>
              <a:rPr lang="ja-JP" altLang="en-US" sz="2400" b="1" dirty="0"/>
              <a:t>文章中の単語</a:t>
            </a:r>
            <a:r>
              <a:rPr lang="ja-JP" altLang="en-US" sz="2400" dirty="0"/>
              <a:t>が</a:t>
            </a:r>
            <a:r>
              <a:rPr lang="ja-JP" altLang="en-US" sz="2400" b="1" dirty="0"/>
              <a:t>他の単語とどのように関係しているか</a:t>
            </a:r>
            <a:r>
              <a:rPr lang="ja-JP" altLang="en-US" sz="2400" dirty="0"/>
              <a:t>を捉える</a:t>
            </a:r>
            <a:endParaRPr lang="en-US" altLang="ja-JP" sz="2400" dirty="0"/>
          </a:p>
          <a:p>
            <a:r>
              <a:rPr lang="en-US" altLang="ja-JP" sz="2400" dirty="0"/>
              <a:t>RNN</a:t>
            </a:r>
            <a:r>
              <a:rPr lang="ja-JP" altLang="en-US" sz="2400" dirty="0"/>
              <a:t>では難しかった</a:t>
            </a:r>
            <a:r>
              <a:rPr lang="ja-JP" altLang="en-US" sz="2400" b="1" dirty="0"/>
              <a:t>文章全体にわたる処理が可能に</a:t>
            </a:r>
            <a:r>
              <a:rPr lang="ja-JP" altLang="en-US" sz="2400" dirty="0"/>
              <a:t>なった</a:t>
            </a:r>
            <a:endParaRPr lang="en-US" altLang="ja-JP" sz="2400" dirty="0"/>
          </a:p>
          <a:p>
            <a:r>
              <a:rPr lang="en-US" altLang="ja-JP" sz="2400" dirty="0"/>
              <a:t>RNN</a:t>
            </a:r>
            <a:r>
              <a:rPr lang="ja-JP" altLang="en-US" sz="2400" dirty="0"/>
              <a:t>や</a:t>
            </a:r>
            <a:r>
              <a:rPr lang="en-US" altLang="ja-JP" sz="2400" dirty="0"/>
              <a:t>LSTM</a:t>
            </a:r>
            <a:r>
              <a:rPr lang="ja-JP" altLang="en-US" sz="2400" dirty="0"/>
              <a:t>よりも高い性能</a:t>
            </a:r>
            <a:endParaRPr lang="en-US" altLang="ja-JP" sz="2400" dirty="0"/>
          </a:p>
          <a:p>
            <a:r>
              <a:rPr lang="ja-JP" altLang="en-US" sz="2400" dirty="0"/>
              <a:t>チャットボットなどの自然言語処理の進展に大きく寄与</a:t>
            </a: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1C2B72C-8005-7FA8-EA9C-5F30DC556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54302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6FB7A89-86E5-CE87-423A-E986C477D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Vision Transformer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379E83B-B89A-064D-0884-281EE165F9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52976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400" dirty="0"/>
              <a:t>自然言語処理において高い性能を示す </a:t>
            </a:r>
            <a:r>
              <a:rPr lang="en-US" altLang="ja-JP" sz="2400" dirty="0"/>
              <a:t>Transformer </a:t>
            </a:r>
            <a:r>
              <a:rPr lang="ja-JP" altLang="en-US" sz="2400" dirty="0"/>
              <a:t>を画像に応用したもの</a:t>
            </a:r>
            <a:endParaRPr lang="en-US" altLang="ja-JP" sz="2400" dirty="0"/>
          </a:p>
          <a:p>
            <a:r>
              <a:rPr lang="ja-JP" altLang="en-US" sz="2400" dirty="0"/>
              <a:t>画像全体を小さな「パッチ」に分解</a:t>
            </a:r>
            <a:endParaRPr lang="en-US" altLang="ja-JP" sz="2400" dirty="0"/>
          </a:p>
          <a:p>
            <a:r>
              <a:rPr lang="ja-JP" altLang="en-US" sz="2400" dirty="0"/>
              <a:t>「パッチ」の集まりを </a:t>
            </a:r>
            <a:r>
              <a:rPr lang="en-US" altLang="ja-JP" sz="2400" dirty="0"/>
              <a:t>Transformer </a:t>
            </a:r>
            <a:r>
              <a:rPr lang="ja-JP" altLang="en-US" sz="2400" dirty="0"/>
              <a:t>を応用して処理</a:t>
            </a: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1C2B72C-8005-7FA8-EA9C-5F30DC556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229100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/>
          </a:bodyPr>
          <a:lstStyle/>
          <a:p>
            <a:pPr algn="l"/>
            <a:r>
              <a:rPr lang="ja-JP" altLang="en-US" dirty="0"/>
              <a:t>演習３</a:t>
            </a:r>
            <a:br>
              <a:rPr lang="en-US" altLang="ja-JP" dirty="0"/>
            </a:br>
            <a:endParaRPr lang="ja-JP" altLang="en-US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724073" y="2027321"/>
            <a:ext cx="4939867" cy="4626141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ja-JP" altLang="en-US" sz="2400" b="1" dirty="0"/>
              <a:t>画像セグメンテーション</a:t>
            </a:r>
            <a:endParaRPr lang="en-US" altLang="ja-JP" sz="2400" b="1" dirty="0"/>
          </a:p>
          <a:p>
            <a:pPr marL="0" indent="0">
              <a:spcAft>
                <a:spcPts val="600"/>
              </a:spcAft>
              <a:buNone/>
            </a:pPr>
            <a:r>
              <a:rPr lang="en-US" altLang="ja-JP" sz="2400" b="1" dirty="0"/>
              <a:t>【</a:t>
            </a:r>
            <a:r>
              <a:rPr lang="ja-JP" altLang="en-US" sz="2400" b="1" dirty="0"/>
              <a:t>トピックス</a:t>
            </a:r>
            <a:r>
              <a:rPr lang="en-US" altLang="ja-JP" sz="2400" b="1" dirty="0"/>
              <a:t>】</a:t>
            </a:r>
            <a:endParaRPr lang="en-US" altLang="ja-JP" b="1" dirty="0"/>
          </a:p>
          <a:p>
            <a:pPr>
              <a:spcAft>
                <a:spcPts val="600"/>
              </a:spcAft>
            </a:pPr>
            <a:r>
              <a:rPr lang="ja-JP" altLang="en-US" sz="2400" b="1" dirty="0"/>
              <a:t>画像セグメンテーション</a:t>
            </a:r>
            <a:endParaRPr lang="en-US" altLang="ja-JP" sz="2400" b="1" dirty="0"/>
          </a:p>
          <a:p>
            <a:pPr>
              <a:spcAft>
                <a:spcPts val="600"/>
              </a:spcAft>
            </a:pPr>
            <a:r>
              <a:rPr lang="en-US" altLang="ja-JP" sz="2400" b="1" dirty="0" err="1"/>
              <a:t>OneFormer</a:t>
            </a:r>
            <a:r>
              <a:rPr lang="en-US" altLang="ja-JP" sz="2400" b="1" dirty="0"/>
              <a:t> </a:t>
            </a:r>
            <a:r>
              <a:rPr lang="ja-JP" altLang="en-US" sz="2400" b="1" dirty="0"/>
              <a:t>のデモ</a:t>
            </a:r>
            <a:endParaRPr lang="en-US" altLang="ja-JP" sz="2400" b="1" dirty="0"/>
          </a:p>
          <a:p>
            <a:pPr>
              <a:spcAft>
                <a:spcPts val="600"/>
              </a:spcAft>
            </a:pPr>
            <a:r>
              <a:rPr lang="en-US" altLang="ja-JP" sz="2400" b="1" dirty="0"/>
              <a:t>Vision </a:t>
            </a:r>
            <a:r>
              <a:rPr lang="en-US" altLang="ja-JP" sz="2400" b="1" dirty="0" err="1"/>
              <a:t>Transormer</a:t>
            </a:r>
            <a:endParaRPr lang="en-US" altLang="ja-JP" sz="2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25C89A-4CA9-463F-B084-0B2641B956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7" r="2930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8011648" y="6364538"/>
            <a:ext cx="890069" cy="365125"/>
          </a:xfrm>
        </p:spPr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994989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580F4F5-D976-FCFE-6896-A5C250C53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err="1"/>
              <a:t>OneFormer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82D53E1-5D5E-966B-0B47-5F64ACCCB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947" y="644893"/>
            <a:ext cx="8461208" cy="53331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2400" dirty="0" err="1"/>
              <a:t>OneFormer</a:t>
            </a:r>
            <a:r>
              <a:rPr lang="en-US" altLang="ja-JP" sz="2400" dirty="0"/>
              <a:t> </a:t>
            </a:r>
            <a:r>
              <a:rPr lang="ja-JP" altLang="en-US" sz="2400" dirty="0"/>
              <a:t>は、</a:t>
            </a:r>
            <a:r>
              <a:rPr lang="en-US" altLang="ja-JP" sz="2400" b="1" dirty="0"/>
              <a:t>Transformer </a:t>
            </a:r>
            <a:r>
              <a:rPr lang="ja-JP" altLang="en-US" sz="2400" b="1" dirty="0"/>
              <a:t>の技術</a:t>
            </a:r>
            <a:r>
              <a:rPr lang="ja-JP" altLang="en-US" sz="2400" dirty="0"/>
              <a:t>を</a:t>
            </a:r>
            <a:r>
              <a:rPr lang="ja-JP" altLang="en-US" sz="2400" b="1" dirty="0"/>
              <a:t>ベース</a:t>
            </a:r>
            <a:r>
              <a:rPr lang="ja-JP" altLang="en-US" sz="2400" dirty="0"/>
              <a:t>に、</a:t>
            </a:r>
            <a:r>
              <a:rPr lang="ja-JP" altLang="ja-JP" sz="2400" dirty="0"/>
              <a:t>パノプティック，インスタンス，セマンティック</a:t>
            </a:r>
            <a:r>
              <a:rPr lang="ja-JP" altLang="en-US" sz="2400" dirty="0"/>
              <a:t>の</a:t>
            </a:r>
            <a:r>
              <a:rPr lang="ja-JP" altLang="en-US" sz="2400" b="1" dirty="0"/>
              <a:t>セグメンテーション</a:t>
            </a:r>
            <a:r>
              <a:rPr lang="ja-JP" altLang="en-US" sz="2400" dirty="0"/>
              <a:t>を行うもの（</a:t>
            </a:r>
            <a:r>
              <a:rPr lang="en-US" altLang="ja-JP" sz="2400" b="1" dirty="0"/>
              <a:t>2022</a:t>
            </a:r>
            <a:r>
              <a:rPr lang="ja-JP" altLang="en-US" sz="2400" b="1" dirty="0"/>
              <a:t>年</a:t>
            </a:r>
            <a:r>
              <a:rPr lang="ja-JP" altLang="en-US" sz="2400" dirty="0"/>
              <a:t>発表）</a:t>
            </a:r>
            <a:endParaRPr lang="en-US" altLang="ja-JP" sz="2400" dirty="0"/>
          </a:p>
          <a:p>
            <a:r>
              <a:rPr lang="en-US" altLang="ja-JP" sz="2400" dirty="0"/>
              <a:t>URL: </a:t>
            </a:r>
            <a:r>
              <a:rPr lang="en-US" altLang="ja-JP" sz="2400" b="1" dirty="0"/>
              <a:t>https://huggingface.co/spaces/shi-labs/OneFormer</a:t>
            </a:r>
          </a:p>
          <a:p>
            <a:r>
              <a:rPr lang="ja-JP" altLang="ja-JP" sz="2400" dirty="0"/>
              <a:t>セグメンテーションの種類：</a:t>
            </a:r>
            <a:r>
              <a:rPr lang="ja-JP" altLang="ja-JP" sz="2400" b="1" dirty="0"/>
              <a:t>パノプティック</a:t>
            </a:r>
            <a:r>
              <a:rPr lang="ja-JP" altLang="ja-JP" sz="2400" dirty="0"/>
              <a:t>，</a:t>
            </a:r>
            <a:r>
              <a:rPr lang="ja-JP" altLang="ja-JP" sz="2400" b="1" dirty="0"/>
              <a:t>インスタンス</a:t>
            </a:r>
            <a:r>
              <a:rPr lang="ja-JP" altLang="ja-JP" sz="2400" dirty="0"/>
              <a:t>，</a:t>
            </a:r>
            <a:r>
              <a:rPr lang="ja-JP" altLang="ja-JP" sz="2400" b="1" dirty="0"/>
              <a:t>セマンティック</a:t>
            </a:r>
            <a:r>
              <a:rPr lang="en-US" altLang="ja-JP" sz="2400" b="1" dirty="0"/>
              <a:t> </a:t>
            </a:r>
            <a:endParaRPr lang="ja-JP" altLang="ja-JP" sz="2400" b="1" dirty="0"/>
          </a:p>
          <a:p>
            <a:r>
              <a:rPr lang="ja-JP" altLang="en-US" sz="2400" dirty="0"/>
              <a:t>訓練</a:t>
            </a:r>
            <a:r>
              <a:rPr lang="ja-JP" altLang="ja-JP" sz="2400" dirty="0"/>
              <a:t>データ：</a:t>
            </a:r>
            <a:r>
              <a:rPr lang="en-US" altLang="ja-JP" sz="2400" b="1" dirty="0"/>
              <a:t>COCO</a:t>
            </a:r>
            <a:r>
              <a:rPr lang="ja-JP" altLang="ja-JP" sz="2400" dirty="0"/>
              <a:t>（</a:t>
            </a:r>
            <a:r>
              <a:rPr lang="en-US" altLang="ja-JP" sz="2400" dirty="0"/>
              <a:t>133 </a:t>
            </a:r>
            <a:r>
              <a:rPr lang="ja-JP" altLang="ja-JP" sz="2400" dirty="0"/>
              <a:t>クラス</a:t>
            </a:r>
            <a:r>
              <a:rPr lang="ja-JP" altLang="en-US" sz="2400" dirty="0"/>
              <a:t>），</a:t>
            </a:r>
            <a:r>
              <a:rPr lang="en-US" altLang="ja-JP" sz="2400" b="1" dirty="0"/>
              <a:t>Cityscapes</a:t>
            </a:r>
            <a:r>
              <a:rPr lang="ja-JP" altLang="ja-JP" sz="2400" dirty="0"/>
              <a:t>（</a:t>
            </a:r>
            <a:r>
              <a:rPr lang="en-US" altLang="ja-JP" sz="2400" dirty="0"/>
              <a:t>19 </a:t>
            </a:r>
            <a:r>
              <a:rPr lang="ja-JP" altLang="ja-JP" sz="2400" dirty="0"/>
              <a:t>クラス）</a:t>
            </a:r>
            <a:r>
              <a:rPr lang="ja-JP" altLang="en-US" sz="2400" dirty="0"/>
              <a:t>，</a:t>
            </a:r>
            <a:r>
              <a:rPr lang="en-US" altLang="ja-JP" sz="2400" b="1" dirty="0"/>
              <a:t>ADE20K</a:t>
            </a:r>
            <a:r>
              <a:rPr lang="en-US" altLang="ja-JP" sz="2400" dirty="0"/>
              <a:t> </a:t>
            </a:r>
            <a:r>
              <a:rPr lang="ja-JP" altLang="ja-JP" sz="2400" dirty="0"/>
              <a:t>（</a:t>
            </a:r>
            <a:r>
              <a:rPr lang="en-US" altLang="ja-JP" sz="2400" dirty="0"/>
              <a:t>150</a:t>
            </a:r>
            <a:r>
              <a:rPr lang="ja-JP" altLang="ja-JP" sz="2400" dirty="0"/>
              <a:t>クラス）</a:t>
            </a:r>
          </a:p>
          <a:p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E6DF4C6-95BF-AB1C-EB7B-BC7DCD33D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4B63AAB-6D26-39C2-BFCA-ABF8056A0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27" y="4261050"/>
            <a:ext cx="3708523" cy="2596950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64465E4-CE7E-2967-FDE0-F3C9C86A12C7}"/>
              </a:ext>
            </a:extLst>
          </p:cNvPr>
          <p:cNvSpPr/>
          <p:nvPr/>
        </p:nvSpPr>
        <p:spPr>
          <a:xfrm>
            <a:off x="4122153" y="4975136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文献: Jitesh Jain, Jiachen Li, MangTik Chiu, Ali Hassani, Nikita Orlov, Humphrey Shi, OneFormer: One Transformer to Rule Universal Image Segmentation, arXiv:2211.06220, 2022.</a:t>
            </a:r>
          </a:p>
        </p:txBody>
      </p:sp>
    </p:spTree>
    <p:extLst>
      <p:ext uri="{BB962C8B-B14F-4D97-AF65-F5344CB8AC3E}">
        <p14:creationId xmlns:p14="http://schemas.microsoft.com/office/powerpoint/2010/main" val="23041145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ディープラーニングまとめ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sz="2400" b="1" dirty="0"/>
              <a:t>ディープラーニング</a:t>
            </a:r>
            <a:r>
              <a:rPr lang="ja-JP" altLang="en-US" sz="2400" dirty="0"/>
              <a:t>は</a:t>
            </a:r>
            <a:r>
              <a:rPr lang="ja-JP" altLang="en-US" sz="2400" b="1" dirty="0"/>
              <a:t>機械学習</a:t>
            </a:r>
            <a:r>
              <a:rPr lang="ja-JP" altLang="en-US" sz="2400" dirty="0"/>
              <a:t>の一種であり、人工</a:t>
            </a:r>
            <a:r>
              <a:rPr lang="ja-JP" altLang="en-US" sz="2400" b="1" dirty="0"/>
              <a:t>ニューラルネットワーク</a:t>
            </a:r>
            <a:r>
              <a:rPr lang="ja-JP" altLang="en-US" sz="2400" dirty="0"/>
              <a:t>を使用して</a:t>
            </a:r>
            <a:r>
              <a:rPr lang="ja-JP" altLang="en-US" sz="2400" b="1" dirty="0"/>
              <a:t>データから学習</a:t>
            </a:r>
            <a:r>
              <a:rPr lang="ja-JP" altLang="en-US" sz="2400" dirty="0"/>
              <a:t>し、複雑な</a:t>
            </a:r>
            <a:r>
              <a:rPr lang="ja-JP" altLang="en-US" sz="2400" b="1" dirty="0"/>
              <a:t>タスクを実行</a:t>
            </a:r>
            <a:r>
              <a:rPr lang="ja-JP" altLang="en-US" sz="2400" dirty="0"/>
              <a:t>する技術</a:t>
            </a:r>
          </a:p>
          <a:p>
            <a:endParaRPr lang="ja-JP" altLang="en-US" sz="2400" dirty="0"/>
          </a:p>
          <a:p>
            <a:r>
              <a:rPr lang="ja-JP" altLang="en-US" sz="2400" dirty="0"/>
              <a:t>「ディープ」の名前は、</a:t>
            </a:r>
            <a:r>
              <a:rPr lang="ja-JP" altLang="en-US" sz="2400" b="1" dirty="0"/>
              <a:t>多層のニューラルネットワーク</a:t>
            </a:r>
            <a:r>
              <a:rPr lang="ja-JP" altLang="en-US" sz="2400" dirty="0"/>
              <a:t>を使用することに由来</a:t>
            </a:r>
          </a:p>
          <a:p>
            <a:endParaRPr lang="ja-JP" altLang="en-US" sz="2400" dirty="0"/>
          </a:p>
          <a:p>
            <a:r>
              <a:rPr lang="ja-JP" altLang="en-US" sz="2400" dirty="0"/>
              <a:t>ディープラーニングが広く利用される理由は、</a:t>
            </a:r>
            <a:r>
              <a:rPr lang="ja-JP" altLang="en-US" sz="2400" b="1" dirty="0"/>
              <a:t>多様なデータに適用</a:t>
            </a:r>
            <a:r>
              <a:rPr lang="ja-JP" altLang="en-US" sz="2400" dirty="0"/>
              <a:t>でき、</a:t>
            </a:r>
            <a:r>
              <a:rPr lang="ja-JP" altLang="en-US" sz="2400" b="1" dirty="0"/>
              <a:t>さまざまなタスク</a:t>
            </a:r>
            <a:r>
              <a:rPr lang="ja-JP" altLang="en-US" sz="2400" dirty="0"/>
              <a:t>で高性能を発揮するため</a:t>
            </a:r>
            <a:r>
              <a:rPr lang="ja-JP" altLang="en-US" sz="2400"/>
              <a:t>。例：</a:t>
            </a:r>
            <a:r>
              <a:rPr lang="ja-JP" altLang="en-US" sz="2400" b="1"/>
              <a:t>画像</a:t>
            </a:r>
            <a:r>
              <a:rPr lang="ja-JP" altLang="en-US" sz="2400" b="1" dirty="0"/>
              <a:t>認識</a:t>
            </a:r>
            <a:r>
              <a:rPr lang="ja-JP" altLang="en-US" sz="2400" dirty="0"/>
              <a:t>、</a:t>
            </a:r>
            <a:r>
              <a:rPr lang="ja-JP" altLang="en-US" sz="2400" b="1" dirty="0"/>
              <a:t>自然言語処理</a:t>
            </a:r>
            <a:r>
              <a:rPr lang="ja-JP" altLang="en-US" sz="2400" dirty="0"/>
              <a:t>、</a:t>
            </a:r>
            <a:r>
              <a:rPr lang="ja-JP" altLang="en-US" sz="2400" b="1" dirty="0"/>
              <a:t>音声認識</a:t>
            </a:r>
            <a:r>
              <a:rPr lang="ja-JP" altLang="en-US" sz="2400" dirty="0"/>
              <a:t>など。</a:t>
            </a:r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75087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06863FC-BAC9-42A0-9B20-467A27D35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924" y="102981"/>
            <a:ext cx="8620626" cy="23213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2400" dirty="0"/>
              <a:t>① </a:t>
            </a:r>
            <a:r>
              <a:rPr lang="en-US" altLang="ja-JP" sz="2400" dirty="0" err="1"/>
              <a:t>OneFormer</a:t>
            </a:r>
            <a:r>
              <a:rPr lang="en-US" altLang="ja-JP" sz="2400" dirty="0"/>
              <a:t> </a:t>
            </a:r>
            <a:r>
              <a:rPr lang="ja-JP" altLang="en-US" sz="2400" dirty="0"/>
              <a:t>のデモページを開く</a:t>
            </a:r>
            <a:endParaRPr lang="en-US" altLang="ja-JP" sz="2400" dirty="0"/>
          </a:p>
          <a:p>
            <a:pPr marL="0" indent="0">
              <a:buNone/>
            </a:pPr>
            <a:r>
              <a:rPr lang="en-US" altLang="ja-JP" sz="2400" dirty="0">
                <a:hlinkClick r:id="rId2"/>
              </a:rPr>
              <a:t>https://huggingface.co/spaces/shi-labs/OneFormer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　</a:t>
            </a:r>
            <a:r>
              <a:rPr lang="ja-JP" altLang="en-US" sz="2400" dirty="0">
                <a:solidFill>
                  <a:srgbClr val="FF0000"/>
                </a:solidFill>
              </a:rPr>
              <a:t>オンラインサービスであり、混雑時などは動かない場合がある。授業中で動かなかった場合には、後日試してほしい</a:t>
            </a:r>
            <a:endParaRPr lang="en-US" altLang="ja-JP" sz="24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ja-JP" altLang="en-US" sz="2400" dirty="0"/>
              <a:t>② 画面の「</a:t>
            </a:r>
            <a:r>
              <a:rPr lang="en-US" altLang="ja-JP" sz="2400" b="1" dirty="0"/>
              <a:t>Input Image</a:t>
            </a:r>
            <a:r>
              <a:rPr lang="ja-JP" altLang="en-US" sz="2400" dirty="0"/>
              <a:t>」で画像ファイルを設定するか、下の「</a:t>
            </a:r>
            <a:r>
              <a:rPr lang="en-US" altLang="ja-JP" sz="2400" b="1" dirty="0"/>
              <a:t>Examples</a:t>
            </a:r>
            <a:r>
              <a:rPr lang="ja-JP" altLang="en-US" sz="2400" dirty="0"/>
              <a:t>」で画像を選ぶ</a:t>
            </a: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③ 「</a:t>
            </a:r>
            <a:r>
              <a:rPr lang="en-US" altLang="ja-JP" sz="2400" b="1" dirty="0"/>
              <a:t>Submit</a:t>
            </a:r>
            <a:r>
              <a:rPr lang="ja-JP" altLang="en-US" sz="2400" dirty="0"/>
              <a:t>」</a:t>
            </a:r>
            <a:r>
              <a:rPr lang="en-US" altLang="ja-JP" sz="2400" dirty="0"/>
              <a:t> </a:t>
            </a:r>
            <a:r>
              <a:rPr lang="ja-JP" altLang="en-US" sz="2400" dirty="0"/>
              <a:t>をクリック。結果を確認。</a:t>
            </a: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endParaRPr lang="en-US" altLang="ja-JP" sz="2400" dirty="0"/>
          </a:p>
          <a:p>
            <a:endParaRPr lang="en-US" altLang="ja-JP" sz="2400" dirty="0"/>
          </a:p>
          <a:p>
            <a:pPr marL="0" indent="0">
              <a:buNone/>
            </a:pPr>
            <a:endParaRPr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F14CFF6-D90C-4FC2-933B-FAA5C78DB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8D5F1B5-394F-0B6D-5260-E97FDF55A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566" y="3826335"/>
            <a:ext cx="5639090" cy="315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7368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250898F-FD76-4919-B66B-6EC5ADDCA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次のような結果が得られる</a:t>
            </a:r>
          </a:p>
        </p:txBody>
      </p:sp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B2D093E6-3D33-4FC1-A275-766A6021D4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6623" y="688634"/>
            <a:ext cx="2989246" cy="2033141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6133948-2F2C-4083-993E-88E3656ED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63A9A11-85F1-4B11-99C7-3C638CE53B38}"/>
              </a:ext>
            </a:extLst>
          </p:cNvPr>
          <p:cNvSpPr/>
          <p:nvPr/>
        </p:nvSpPr>
        <p:spPr>
          <a:xfrm>
            <a:off x="162427" y="5288340"/>
            <a:ext cx="86206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OneFormer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のデモサイトを使用</a:t>
            </a:r>
            <a:endParaRPr kumimoji="0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URL: </a:t>
            </a: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https://</a:t>
            </a:r>
            <a:r>
              <a:rPr kumimoji="0" lang="en-US" altLang="ja-JP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huggingface.co</a:t>
            </a: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/spaces/</a:t>
            </a:r>
            <a:r>
              <a:rPr kumimoji="0" lang="en-US" altLang="ja-JP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shi</a:t>
            </a: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-labs/</a:t>
            </a:r>
            <a:r>
              <a:rPr kumimoji="0" lang="en-US" altLang="ja-JP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OneFormer</a:t>
            </a:r>
            <a:endParaRPr kumimoji="0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訓練データは 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COCO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バックボーンは </a:t>
            </a:r>
            <a:r>
              <a:rPr kumimoji="0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DiNAT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-L 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を使用</a:t>
            </a:r>
            <a:endParaRPr kumimoji="0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B71C73A-D52A-424D-9740-A191DFBA4E4D}"/>
              </a:ext>
            </a:extLst>
          </p:cNvPr>
          <p:cNvSpPr txBox="1"/>
          <p:nvPr/>
        </p:nvSpPr>
        <p:spPr>
          <a:xfrm>
            <a:off x="1472665" y="272267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元画像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FCBB178-3216-4E53-831B-470C98C7D829}"/>
              </a:ext>
            </a:extLst>
          </p:cNvPr>
          <p:cNvSpPr txBox="1"/>
          <p:nvPr/>
        </p:nvSpPr>
        <p:spPr>
          <a:xfrm>
            <a:off x="42327" y="5061796"/>
            <a:ext cx="4704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パノプティック・セグメンテーション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FA3DEA3-9584-4E88-9283-75B95DA10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623" y="3056937"/>
            <a:ext cx="2989246" cy="2039929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9DA5D3B-5CB9-45CC-8E49-BE62C97C72C7}"/>
              </a:ext>
            </a:extLst>
          </p:cNvPr>
          <p:cNvSpPr txBox="1"/>
          <p:nvPr/>
        </p:nvSpPr>
        <p:spPr>
          <a:xfrm>
            <a:off x="4461911" y="2683092"/>
            <a:ext cx="3987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インスタンス・セグメンテーション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CFD2480-D455-47CD-A471-D698D6A36136}"/>
              </a:ext>
            </a:extLst>
          </p:cNvPr>
          <p:cNvSpPr txBox="1"/>
          <p:nvPr/>
        </p:nvSpPr>
        <p:spPr>
          <a:xfrm>
            <a:off x="4286810" y="5049859"/>
            <a:ext cx="4451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セマンティック・セグメンテーション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010B233-A929-4EF7-A411-1323245349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6206" y="670809"/>
            <a:ext cx="2989246" cy="2045157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B5D3C36C-7C67-4ACA-980A-159C21F036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8785" y="3019550"/>
            <a:ext cx="2989246" cy="204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14564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314D791-4D8A-4854-B8FC-6959656D0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076E76-3EB3-4269-8135-07CAB20E5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90170" y="1741337"/>
            <a:ext cx="7014881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11-6. </a:t>
            </a:r>
            <a:r>
              <a:rPr lang="ja-JP" altLang="en-US" sz="4500" dirty="0">
                <a:solidFill>
                  <a:schemeClr val="tx2"/>
                </a:solidFill>
              </a:rPr>
              <a:t>汎用性をもつニューラルネットワーク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1BB6C5D-5D04-49F7-B5F6-C3E1CB233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EB3C7E5-50E1-4F9E-AEA3-A6D219039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0233B5C-C5A9-48C0-8C07-21E6F6B36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0F3AF96-AAC1-41E3-9F66-0A6277845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DF38A98-557F-4C23-935A-42806B67AA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ACEB13D-EBFC-4288-B604-572C2F779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988F9A4-0578-4C59-8B4A-346E02C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63F827B-FA00-442A-A09C-806F1FFA3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C876680-EE75-4791-842F-E23509221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B9819B2-70D4-4E0A-8D51-6B359B44C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FA8033D-6A70-4FA5-8F37-7F8C117C9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233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3AF9EF4-AE16-505A-4AB1-090FC76FF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2AC179B-D0FD-AFC0-769F-BBFFD5FD0F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dirty="0"/>
              <a:t>ディープラーニングモデルの中で、</a:t>
            </a:r>
            <a:r>
              <a:rPr kumimoji="1" lang="en-US" altLang="ja-JP" sz="2400" b="1" dirty="0"/>
              <a:t>Transformer</a:t>
            </a:r>
            <a:r>
              <a:rPr kumimoji="1" lang="ja-JP" altLang="en-US" sz="2400" dirty="0"/>
              <a:t>や</a:t>
            </a:r>
            <a:r>
              <a:rPr kumimoji="1" lang="en-US" altLang="ja-JP" sz="2400" b="1" dirty="0"/>
              <a:t>Vision Transformer</a:t>
            </a:r>
            <a:r>
              <a:rPr kumimoji="1" lang="ja-JP" altLang="en-US" sz="2400" dirty="0"/>
              <a:t>は自然言語処理や画像処理において</a:t>
            </a:r>
            <a:r>
              <a:rPr kumimoji="1" lang="ja-JP" altLang="en-US" sz="2400" b="1" dirty="0"/>
              <a:t>汎用性が高い</a:t>
            </a:r>
            <a:endParaRPr kumimoji="1" lang="en-US" altLang="ja-JP" sz="2400" b="1" dirty="0"/>
          </a:p>
          <a:p>
            <a:pPr marL="0" indent="0">
              <a:buNone/>
            </a:pPr>
            <a:endParaRPr lang="en-US" altLang="ja-JP" sz="2400" b="1" dirty="0"/>
          </a:p>
          <a:p>
            <a:pPr marL="0" indent="0">
              <a:buNone/>
            </a:pPr>
            <a:r>
              <a:rPr kumimoji="1" lang="ja-JP" altLang="en-US" sz="2400" b="1" dirty="0"/>
              <a:t>例： </a:t>
            </a:r>
            <a:r>
              <a:rPr kumimoji="1" lang="en-US" altLang="ja-JP" sz="2400" b="1" dirty="0"/>
              <a:t>SAM</a:t>
            </a:r>
            <a:r>
              <a:rPr kumimoji="1" lang="ja-JP" altLang="en-US" sz="2400" b="1" dirty="0"/>
              <a:t>（</a:t>
            </a:r>
            <a:r>
              <a:rPr kumimoji="1" lang="en-US" altLang="ja-JP" sz="2400" b="1" dirty="0"/>
              <a:t>Segment Anything Model</a:t>
            </a:r>
            <a:r>
              <a:rPr kumimoji="1" lang="ja-JP" altLang="en-US" sz="2400" b="1" dirty="0"/>
              <a:t>）</a:t>
            </a:r>
            <a:endParaRPr kumimoji="1" lang="en-US" altLang="ja-JP" sz="2400" b="1" dirty="0"/>
          </a:p>
          <a:p>
            <a:r>
              <a:rPr lang="ja-JP" altLang="en-US" sz="2400" dirty="0"/>
              <a:t>セグメンテーションの手法</a:t>
            </a:r>
            <a:endParaRPr lang="en-US" altLang="ja-JP" sz="2400" dirty="0"/>
          </a:p>
          <a:p>
            <a:r>
              <a:rPr kumimoji="1" lang="en-US" altLang="ja-JP" sz="2400" dirty="0"/>
              <a:t>Vision Transformer</a:t>
            </a:r>
            <a:r>
              <a:rPr kumimoji="1" lang="ja-JP" altLang="en-US" sz="2400" dirty="0"/>
              <a:t>をベースにしている</a:t>
            </a:r>
            <a:endParaRPr kumimoji="1" lang="en-US" altLang="ja-JP" sz="2400" dirty="0"/>
          </a:p>
          <a:p>
            <a:r>
              <a:rPr lang="ja-JP" altLang="en-US" sz="2400" b="1" dirty="0"/>
              <a:t>学習時の訓練データに無かったラベル等</a:t>
            </a:r>
            <a:r>
              <a:rPr kumimoji="1" lang="ja-JP" altLang="en-US" sz="2400" dirty="0"/>
              <a:t>に対しても回答できる </a:t>
            </a:r>
            <a:r>
              <a:rPr kumimoji="1" lang="en-US" altLang="ja-JP" sz="2400" dirty="0" err="1"/>
              <a:t>NoShot</a:t>
            </a:r>
            <a:r>
              <a:rPr kumimoji="1" lang="en-US" altLang="ja-JP" sz="2400" dirty="0"/>
              <a:t> </a:t>
            </a:r>
            <a:r>
              <a:rPr kumimoji="1" lang="ja-JP" altLang="en-US" sz="2400" dirty="0"/>
              <a:t>学習の能力を</a:t>
            </a:r>
            <a:r>
              <a:rPr lang="ja-JP" altLang="en-US" sz="2400" dirty="0"/>
              <a:t>持つ（汎用性を持つ）</a:t>
            </a:r>
            <a:endParaRPr lang="en-US" altLang="ja-JP" sz="2400" dirty="0"/>
          </a:p>
          <a:p>
            <a:r>
              <a:rPr lang="ja-JP" altLang="en-US" sz="2400" dirty="0"/>
              <a:t>画像中のポイントを指定してのセグメンテーションなどの応用</a:t>
            </a: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A010FD5-E57A-6645-D11A-2C540A9AE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63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8799622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AD23F68-FDC6-BBA1-F77B-69D3EEC06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err="1"/>
              <a:t>NoShot</a:t>
            </a:r>
            <a:r>
              <a:rPr kumimoji="1" lang="en-US" altLang="ja-JP" dirty="0"/>
              <a:t> </a:t>
            </a:r>
            <a:r>
              <a:rPr lang="ja-JP" altLang="en-US" dirty="0"/>
              <a:t>学習</a:t>
            </a:r>
            <a:r>
              <a:rPr kumimoji="1" lang="ja-JP" altLang="en-US" dirty="0"/>
              <a:t>の特徴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B69F34A-23CE-D93F-7243-BEA29CB2BA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59418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b="1" u="sng" dirty="0"/>
              <a:t>従来の学習方法の特徴</a:t>
            </a:r>
            <a:endParaRPr kumimoji="1" lang="ja-JP" altLang="en-US" sz="2400" dirty="0"/>
          </a:p>
          <a:p>
            <a:r>
              <a:rPr lang="ja-JP" altLang="en-US" sz="2400" b="1" dirty="0"/>
              <a:t>学習</a:t>
            </a:r>
            <a:r>
              <a:rPr kumimoji="1" lang="ja-JP" altLang="en-US" sz="2400" b="1" dirty="0"/>
              <a:t>時に使用されたラベル</a:t>
            </a:r>
            <a:r>
              <a:rPr kumimoji="1" lang="ja-JP" altLang="en-US" sz="2400" dirty="0"/>
              <a:t>（例：</a:t>
            </a:r>
            <a:r>
              <a:rPr lang="ja-JP" altLang="en-US" sz="2400" dirty="0"/>
              <a:t>人間、自動車、信号機</a:t>
            </a:r>
            <a:r>
              <a:rPr kumimoji="1" lang="ja-JP" altLang="en-US" sz="2400" dirty="0"/>
              <a:t>）</a:t>
            </a:r>
            <a:r>
              <a:rPr kumimoji="1" lang="ja-JP" altLang="en-US" sz="2400" b="1" dirty="0"/>
              <a:t>の範囲内</a:t>
            </a:r>
            <a:r>
              <a:rPr kumimoji="1" lang="ja-JP" altLang="en-US" sz="2400" dirty="0"/>
              <a:t>でのみ識別・分類が可能</a:t>
            </a:r>
          </a:p>
          <a:p>
            <a:pPr marL="0" indent="0">
              <a:buNone/>
            </a:pPr>
            <a:endParaRPr kumimoji="1" lang="ja-JP" altLang="en-US" sz="2400" dirty="0"/>
          </a:p>
          <a:p>
            <a:pPr marL="0" indent="0">
              <a:buNone/>
            </a:pPr>
            <a:r>
              <a:rPr kumimoji="1" lang="en-US" altLang="ja-JP" sz="2400" b="1" u="sng" dirty="0" err="1"/>
              <a:t>NoSho</a:t>
            </a:r>
            <a:r>
              <a:rPr lang="en-US" altLang="ja-JP" sz="2400" b="1" u="sng" dirty="0" err="1"/>
              <a:t>t</a:t>
            </a:r>
            <a:r>
              <a:rPr lang="en-US" altLang="ja-JP" sz="2400" b="1" u="sng" dirty="0"/>
              <a:t> </a:t>
            </a:r>
            <a:r>
              <a:rPr kumimoji="1" lang="ja-JP" altLang="en-US" sz="2400" b="1" u="sng" dirty="0"/>
              <a:t>学習の特徴</a:t>
            </a:r>
            <a:endParaRPr kumimoji="1" lang="en-US" altLang="ja-JP" sz="2400" dirty="0"/>
          </a:p>
          <a:p>
            <a:r>
              <a:rPr kumimoji="1" lang="ja-JP" altLang="en-US" sz="2400" dirty="0"/>
              <a:t>広範な出力能力</a:t>
            </a:r>
          </a:p>
          <a:p>
            <a:r>
              <a:rPr kumimoji="1" lang="ja-JP" altLang="en-US" sz="2400" b="1" dirty="0"/>
              <a:t>学習時のラベルにはない新しいラベル</a:t>
            </a:r>
            <a:r>
              <a:rPr kumimoji="1" lang="ja-JP" altLang="en-US" sz="2400" dirty="0"/>
              <a:t>に対しても、</a:t>
            </a:r>
            <a:r>
              <a:rPr kumimoji="1" lang="ja-JP" altLang="en-US" sz="2400" b="1" dirty="0"/>
              <a:t>識別・分類が可能</a:t>
            </a:r>
            <a:r>
              <a:rPr kumimoji="1" lang="ja-JP" altLang="en-US" sz="2400" dirty="0"/>
              <a:t>。</a:t>
            </a:r>
          </a:p>
          <a:p>
            <a:pPr marL="0" indent="0">
              <a:buNone/>
            </a:pP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19C4625-3033-FB94-1E32-ACFC4798E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045832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191036F-0F83-79D8-3929-733DF5107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err="1"/>
              <a:t>NoShot</a:t>
            </a:r>
            <a:r>
              <a:rPr kumimoji="1" lang="en-US" altLang="ja-JP" dirty="0"/>
              <a:t> </a:t>
            </a:r>
            <a:r>
              <a:rPr kumimoji="1" lang="ja-JP" altLang="en-US" dirty="0"/>
              <a:t>のセグメンテーションの例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82946FD-CB69-2D97-1584-AEA0274931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529" y="5285154"/>
            <a:ext cx="5329655" cy="18986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dirty="0"/>
              <a:t>画像と英語のプロンプトを</a:t>
            </a:r>
            <a:endParaRPr kumimoji="1" lang="en-US" altLang="ja-JP" sz="2400" dirty="0"/>
          </a:p>
          <a:p>
            <a:pPr marL="0" indent="0">
              <a:buNone/>
            </a:pPr>
            <a:r>
              <a:rPr lang="en-US" altLang="ja-JP" sz="2400" dirty="0"/>
              <a:t>AI </a:t>
            </a:r>
            <a:r>
              <a:rPr lang="ja-JP" altLang="en-US" sz="2400" dirty="0"/>
              <a:t>に与える。</a:t>
            </a:r>
            <a:endParaRPr lang="en-US" altLang="ja-JP" sz="2400" dirty="0"/>
          </a:p>
          <a:p>
            <a:pPr marL="0" indent="0">
              <a:buNone/>
            </a:pPr>
            <a:r>
              <a:rPr kumimoji="1" lang="ja-JP" altLang="en-US" sz="2400" dirty="0"/>
              <a:t>プロンプトは自由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8693EBF-A9FE-D92A-FD87-A975D651E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95F6E24-07C5-A161-D8CF-04AFD3E59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845" y="788673"/>
            <a:ext cx="3646536" cy="3096808"/>
          </a:xfrm>
          <a:prstGeom prst="rect">
            <a:avLst/>
          </a:prstGeom>
        </p:spPr>
      </p:pic>
      <p:sp>
        <p:nvSpPr>
          <p:cNvPr id="7" name="矢印: 右 6">
            <a:extLst>
              <a:ext uri="{FF2B5EF4-FFF2-40B4-BE49-F238E27FC236}">
                <a16:creationId xmlns:a16="http://schemas.microsoft.com/office/drawing/2014/main" id="{667C8874-8E98-A668-9BF4-CB3C50DC4073}"/>
              </a:ext>
            </a:extLst>
          </p:cNvPr>
          <p:cNvSpPr/>
          <p:nvPr/>
        </p:nvSpPr>
        <p:spPr>
          <a:xfrm>
            <a:off x="3742956" y="1986111"/>
            <a:ext cx="450850" cy="8001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6D4024D2-9273-1490-DE84-5A982AAC55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32" y="3812791"/>
            <a:ext cx="3417549" cy="1395108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9A424100-370C-833B-336B-1583B68F83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893189"/>
            <a:ext cx="2984653" cy="298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63151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5C6CD74-9E04-D98A-A912-2A5F03719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err="1"/>
              <a:t>NoShot</a:t>
            </a:r>
            <a:r>
              <a:rPr kumimoji="1" lang="en-US" altLang="ja-JP" dirty="0"/>
              <a:t> </a:t>
            </a:r>
            <a:r>
              <a:rPr kumimoji="1" lang="ja-JP" altLang="en-US" dirty="0"/>
              <a:t>のメリット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4BEB543-4A2C-12AC-8E10-79C84D47BA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b="1" dirty="0"/>
              <a:t>汎用性</a:t>
            </a:r>
            <a:endParaRPr kumimoji="1" lang="en-US" altLang="ja-JP" sz="2400" b="1" dirty="0"/>
          </a:p>
          <a:p>
            <a:r>
              <a:rPr kumimoji="1" lang="ja-JP" altLang="en-US" sz="2400" dirty="0"/>
              <a:t>再学習</a:t>
            </a:r>
            <a:r>
              <a:rPr lang="ja-JP" altLang="en-US" sz="2400" dirty="0"/>
              <a:t>をしなくても、新しいラベルでの物体検出やセグメンテーションが可能</a:t>
            </a:r>
            <a:endParaRPr kumimoji="1" lang="en-US" altLang="ja-JP" sz="2400" dirty="0"/>
          </a:p>
          <a:p>
            <a:endParaRPr kumimoji="1" lang="ja-JP" altLang="en-US" sz="2400" dirty="0"/>
          </a:p>
          <a:p>
            <a:pPr marL="0" indent="0">
              <a:buNone/>
            </a:pPr>
            <a:r>
              <a:rPr kumimoji="1" lang="ja-JP" altLang="en-US" sz="2400" b="1" dirty="0"/>
              <a:t>効率化</a:t>
            </a:r>
          </a:p>
          <a:p>
            <a:r>
              <a:rPr kumimoji="1" lang="ja-JP" altLang="en-US" sz="2400" dirty="0"/>
              <a:t> 訓練データの準備のコストを削減</a:t>
            </a:r>
            <a:endParaRPr kumimoji="1" lang="en-US" altLang="ja-JP" sz="2400" dirty="0"/>
          </a:p>
          <a:p>
            <a:pPr marL="0" indent="0">
              <a:buNone/>
            </a:pPr>
            <a:endParaRPr kumimoji="1" lang="ja-JP" altLang="en-US" sz="2400" dirty="0"/>
          </a:p>
          <a:p>
            <a:pPr marL="0" indent="0">
              <a:buNone/>
            </a:pPr>
            <a:r>
              <a:rPr lang="ja-JP" altLang="en-US" sz="2400" b="1" dirty="0"/>
              <a:t>多様な</a:t>
            </a:r>
            <a:r>
              <a:rPr kumimoji="1" lang="ja-JP" altLang="en-US" sz="2400" b="1" dirty="0"/>
              <a:t>応用</a:t>
            </a:r>
          </a:p>
          <a:p>
            <a:r>
              <a:rPr lang="ja-JP" altLang="en-US" sz="2400" dirty="0"/>
              <a:t>自由なラベルに対応できる</a:t>
            </a: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27BB324-D935-AF1A-2EBD-50205FD4F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997456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/>
          </a:bodyPr>
          <a:lstStyle/>
          <a:p>
            <a:pPr algn="l"/>
            <a:r>
              <a:rPr lang="ja-JP" altLang="en-US" dirty="0"/>
              <a:t>演習４</a:t>
            </a:r>
            <a:br>
              <a:rPr lang="en-US" altLang="ja-JP" dirty="0"/>
            </a:br>
            <a:endParaRPr lang="ja-JP" altLang="en-US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724073" y="2027321"/>
            <a:ext cx="5177644" cy="4626141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altLang="ja-JP" sz="2400" b="1" dirty="0" err="1"/>
              <a:t>NoShot</a:t>
            </a:r>
            <a:r>
              <a:rPr lang="en-US" altLang="ja-JP" sz="2400" b="1" dirty="0"/>
              <a:t> </a:t>
            </a:r>
            <a:r>
              <a:rPr lang="ja-JP" altLang="en-US" sz="2400" b="1" dirty="0"/>
              <a:t>の画像セグメンテーション</a:t>
            </a:r>
            <a:endParaRPr lang="en-US" altLang="ja-JP" sz="2400" b="1" dirty="0"/>
          </a:p>
          <a:p>
            <a:pPr marL="0" indent="0">
              <a:spcAft>
                <a:spcPts val="600"/>
              </a:spcAft>
              <a:buNone/>
            </a:pPr>
            <a:endParaRPr lang="en-US" altLang="ja-JP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25C89A-4CA9-463F-B084-0B2641B956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7" r="2930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8011648" y="6364538"/>
            <a:ext cx="890069" cy="365125"/>
          </a:xfrm>
        </p:spPr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200768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06863FC-BAC9-42A0-9B20-467A27D35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924" y="102981"/>
            <a:ext cx="8620626" cy="23213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2400" dirty="0"/>
              <a:t>① </a:t>
            </a:r>
            <a:r>
              <a:rPr lang="en-US" altLang="ja-JP" sz="2400" dirty="0" err="1"/>
              <a:t>EdgeSAM</a:t>
            </a:r>
            <a:r>
              <a:rPr lang="en-US" altLang="ja-JP" sz="2400" dirty="0"/>
              <a:t> </a:t>
            </a:r>
            <a:r>
              <a:rPr lang="ja-JP" altLang="en-US" sz="2400" dirty="0"/>
              <a:t>のデモページを開く</a:t>
            </a:r>
            <a:endParaRPr lang="en-US" altLang="ja-JP" sz="2400" dirty="0"/>
          </a:p>
          <a:p>
            <a:pPr marL="0" indent="0">
              <a:buNone/>
            </a:pPr>
            <a:r>
              <a:rPr lang="en-US" altLang="ja-JP" sz="2400" dirty="0">
                <a:hlinkClick r:id="rId2"/>
              </a:rPr>
              <a:t>https://huggingface.co/spaces/chongzhou/EdgeSAM</a:t>
            </a: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②画像を選ぶ。「ここに画像をドロップ」により画像のアップロードも可能</a:t>
            </a: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③</a:t>
            </a:r>
            <a:r>
              <a:rPr lang="en-US" altLang="ja-JP" sz="2400" dirty="0"/>
              <a:t>Positive, Negative </a:t>
            </a:r>
            <a:r>
              <a:rPr lang="ja-JP" altLang="en-US" sz="2400" dirty="0"/>
              <a:t>を選ぶ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　　</a:t>
            </a:r>
            <a:r>
              <a:rPr lang="en-US" altLang="ja-JP" sz="2400" dirty="0"/>
              <a:t>Positive: </a:t>
            </a:r>
            <a:r>
              <a:rPr lang="ja-JP" altLang="en-US" sz="2400" dirty="0"/>
              <a:t>セグメンテーションしたい部分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　　</a:t>
            </a:r>
            <a:r>
              <a:rPr lang="en-US" altLang="ja-JP" sz="2400" dirty="0"/>
              <a:t>Negative: </a:t>
            </a:r>
            <a:r>
              <a:rPr lang="ja-JP" altLang="en-US" sz="2400" dirty="0"/>
              <a:t>セグメンテーションしたくない部分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④ 画像の中をクリック </a:t>
            </a: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endParaRPr lang="en-US" altLang="ja-JP" sz="2400" dirty="0"/>
          </a:p>
          <a:p>
            <a:endParaRPr lang="en-US" altLang="ja-JP" sz="2400" dirty="0"/>
          </a:p>
          <a:p>
            <a:pPr marL="0" indent="0">
              <a:buNone/>
            </a:pPr>
            <a:endParaRPr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F14CFF6-D90C-4FC2-933B-FAA5C78DB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CF2F299-C506-7C49-E770-B0386CC89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886" y="4814695"/>
            <a:ext cx="4829199" cy="204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91991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F24AC48F-2975-3787-6C2F-D69D1A3CA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A1FAEA8-1C90-9007-DA23-4386AE9EB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005"/>
            <a:ext cx="9121598" cy="631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9716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314D791-4D8A-4854-B8FC-6959656D0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076E76-3EB3-4269-8135-07CAB20E5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90170" y="1741337"/>
            <a:ext cx="7014881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11-2. </a:t>
            </a:r>
            <a:r>
              <a:rPr lang="ja-JP" altLang="en-US" sz="4500" dirty="0">
                <a:solidFill>
                  <a:schemeClr val="tx2"/>
                </a:solidFill>
              </a:rPr>
              <a:t>時系列データ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1BB6C5D-5D04-49F7-B5F6-C3E1CB233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EB3C7E5-50E1-4F9E-AEA3-A6D219039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0233B5C-C5A9-48C0-8C07-21E6F6B36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0F3AF96-AAC1-41E3-9F66-0A6277845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DF38A98-557F-4C23-935A-42806B67AA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ACEB13D-EBFC-4288-B604-572C2F779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988F9A4-0578-4C59-8B4A-346E02C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63F827B-FA00-442A-A09C-806F1FFA3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C876680-EE75-4791-842F-E23509221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B9819B2-70D4-4E0A-8D51-6B359B44C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FA8033D-6A70-4FA5-8F37-7F8C117C9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3932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201E646-AD80-1489-14D4-5DA36A3EB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全体まとめ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BDBAB75-532C-C893-696B-FC62B4A8C9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6011747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ja-JP" altLang="en-US" sz="2000" b="1" dirty="0"/>
              <a:t>時系列データと自然言語処理のモデル</a:t>
            </a:r>
            <a:br>
              <a:rPr lang="ja-JP" altLang="en-US" sz="2000" dirty="0"/>
            </a:br>
            <a:r>
              <a:rPr lang="ja-JP" altLang="en-US" sz="2000" b="1" dirty="0"/>
              <a:t>時系列データ</a:t>
            </a:r>
            <a:r>
              <a:rPr lang="ja-JP" altLang="en-US" sz="2000" dirty="0"/>
              <a:t>分析には</a:t>
            </a:r>
            <a:r>
              <a:rPr lang="en-US" altLang="ja-JP" sz="2000" dirty="0"/>
              <a:t>RNN</a:t>
            </a:r>
            <a:r>
              <a:rPr lang="ja-JP" altLang="en-US" sz="2000" dirty="0"/>
              <a:t>や</a:t>
            </a:r>
            <a:r>
              <a:rPr lang="en-US" altLang="ja-JP" sz="2000" dirty="0"/>
              <a:t>LSTM</a:t>
            </a:r>
            <a:r>
              <a:rPr lang="ja-JP" altLang="en-US" sz="2000" dirty="0"/>
              <a:t>が用いられ、これらはデータの時間的連続性を捉えます。</a:t>
            </a:r>
            <a:r>
              <a:rPr lang="ja-JP" altLang="en-US" sz="2000" b="1" dirty="0"/>
              <a:t>自然言語処理</a:t>
            </a:r>
            <a:r>
              <a:rPr lang="ja-JP" altLang="en-US" sz="2000" dirty="0"/>
              <a:t>では、</a:t>
            </a:r>
            <a:r>
              <a:rPr lang="en-US" altLang="ja-JP" sz="2000" b="1" dirty="0"/>
              <a:t>Transformer</a:t>
            </a:r>
            <a:r>
              <a:rPr lang="ja-JP" altLang="en-US" sz="2000" b="1" dirty="0"/>
              <a:t>が登場</a:t>
            </a:r>
            <a:r>
              <a:rPr lang="ja-JP" altLang="en-US" sz="2000" dirty="0"/>
              <a:t>し、文章中の単語間の関係を「アテンション」メカニズムで効果的に分析し、</a:t>
            </a:r>
            <a:r>
              <a:rPr lang="en-US" altLang="ja-JP" sz="2000" b="1" dirty="0"/>
              <a:t>RNN</a:t>
            </a:r>
            <a:r>
              <a:rPr lang="ja-JP" altLang="en-US" sz="2000" b="1" dirty="0"/>
              <a:t>や</a:t>
            </a:r>
            <a:r>
              <a:rPr lang="en-US" altLang="ja-JP" sz="2000" b="1" dirty="0"/>
              <a:t>LSTM</a:t>
            </a:r>
            <a:r>
              <a:rPr lang="ja-JP" altLang="en-US" sz="2000" b="1" dirty="0"/>
              <a:t>を上回る性能を発揮</a:t>
            </a:r>
            <a:r>
              <a:rPr lang="ja-JP" altLang="en-US" sz="2000" dirty="0"/>
              <a:t>します。</a:t>
            </a:r>
          </a:p>
          <a:p>
            <a:pPr>
              <a:buFont typeface="+mj-lt"/>
              <a:buAutoNum type="arabicPeriod"/>
            </a:pPr>
            <a:r>
              <a:rPr lang="ja-JP" altLang="en-US" sz="2000" b="1" dirty="0"/>
              <a:t>画像理解の新亜</a:t>
            </a:r>
            <a:br>
              <a:rPr lang="ja-JP" altLang="en-US" sz="2000" dirty="0"/>
            </a:br>
            <a:r>
              <a:rPr lang="ja-JP" altLang="en-US" sz="2000" b="1" dirty="0"/>
              <a:t>畳み込みニューラルネットワーク</a:t>
            </a:r>
            <a:r>
              <a:rPr lang="ja-JP" altLang="en-US" sz="2000" dirty="0"/>
              <a:t>（</a:t>
            </a:r>
            <a:r>
              <a:rPr lang="en-US" altLang="ja-JP" sz="2000" dirty="0"/>
              <a:t>CNN</a:t>
            </a:r>
            <a:r>
              <a:rPr lang="ja-JP" altLang="en-US" sz="2000" dirty="0"/>
              <a:t>）は画像処理において重要で、</a:t>
            </a:r>
            <a:r>
              <a:rPr lang="ja-JP" altLang="en-US" sz="2000" b="1" dirty="0"/>
              <a:t>局所的な特徴</a:t>
            </a:r>
            <a:r>
              <a:rPr lang="ja-JP" altLang="en-US" sz="2000" dirty="0"/>
              <a:t>を捉えます。一方、</a:t>
            </a:r>
            <a:r>
              <a:rPr lang="en-US" altLang="ja-JP" sz="2000" b="1" dirty="0"/>
              <a:t>Vision Transformer</a:t>
            </a:r>
            <a:r>
              <a:rPr lang="ja-JP" altLang="en-US" sz="2000" dirty="0"/>
              <a:t>は画像を小さなパッチに分割し、</a:t>
            </a:r>
            <a:r>
              <a:rPr lang="en-US" altLang="ja-JP" sz="2000" dirty="0"/>
              <a:t>AI</a:t>
            </a:r>
            <a:r>
              <a:rPr lang="ja-JP" altLang="en-US" sz="2000" dirty="0"/>
              <a:t>による画像理解での</a:t>
            </a:r>
            <a:r>
              <a:rPr lang="ja-JP" altLang="en-US" sz="2000" b="1" dirty="0"/>
              <a:t>新しいアプローチ</a:t>
            </a:r>
            <a:r>
              <a:rPr lang="ja-JP" altLang="en-US" sz="2000" dirty="0"/>
              <a:t>になっています。</a:t>
            </a:r>
          </a:p>
          <a:p>
            <a:pPr>
              <a:buFont typeface="+mj-lt"/>
              <a:buAutoNum type="arabicPeriod"/>
            </a:pPr>
            <a:r>
              <a:rPr lang="en-US" altLang="ja-JP" sz="2000" b="1" dirty="0"/>
              <a:t>Transformer</a:t>
            </a:r>
            <a:r>
              <a:rPr lang="ja-JP" altLang="en-US" sz="2000" b="1" dirty="0"/>
              <a:t>と</a:t>
            </a:r>
            <a:r>
              <a:rPr lang="en-US" altLang="ja-JP" sz="2000" b="1" dirty="0"/>
              <a:t>Vision Transformer</a:t>
            </a:r>
            <a:r>
              <a:rPr lang="ja-JP" altLang="en-US" sz="2000" b="1" dirty="0"/>
              <a:t>の汎用性</a:t>
            </a:r>
            <a:br>
              <a:rPr lang="ja-JP" altLang="en-US" sz="2000" dirty="0"/>
            </a:br>
            <a:r>
              <a:rPr lang="en-US" altLang="ja-JP" sz="2000" b="1" dirty="0"/>
              <a:t>Transforme</a:t>
            </a:r>
            <a:r>
              <a:rPr lang="en-US" altLang="ja-JP" sz="2000" dirty="0"/>
              <a:t>r</a:t>
            </a:r>
            <a:r>
              <a:rPr lang="ja-JP" altLang="en-US" sz="2000" dirty="0"/>
              <a:t>と</a:t>
            </a:r>
            <a:r>
              <a:rPr lang="en-US" altLang="ja-JP" sz="2000" b="1" dirty="0"/>
              <a:t>Vision Transformer</a:t>
            </a:r>
            <a:r>
              <a:rPr lang="ja-JP" altLang="en-US" sz="2000" dirty="0"/>
              <a:t>は、自然言語処理や画像処理において高い汎用性を示しています。例えば、</a:t>
            </a:r>
            <a:r>
              <a:rPr lang="en-US" altLang="ja-JP" sz="2000" dirty="0"/>
              <a:t>SAM</a:t>
            </a:r>
            <a:r>
              <a:rPr lang="ja-JP" altLang="en-US" sz="2000" dirty="0"/>
              <a:t>（</a:t>
            </a:r>
            <a:r>
              <a:rPr lang="en-US" altLang="ja-JP" sz="2000" dirty="0"/>
              <a:t>Segment Anything Model</a:t>
            </a:r>
            <a:r>
              <a:rPr lang="ja-JP" altLang="en-US" sz="2000" dirty="0"/>
              <a:t>）は</a:t>
            </a:r>
            <a:r>
              <a:rPr lang="en-US" altLang="ja-JP" sz="2000" b="1" dirty="0"/>
              <a:t>Vision Transformer</a:t>
            </a:r>
            <a:r>
              <a:rPr lang="ja-JP" altLang="en-US" sz="2000" dirty="0"/>
              <a:t>をベースにし、</a:t>
            </a:r>
            <a:r>
              <a:rPr lang="en-US" altLang="ja-JP" sz="2000" dirty="0" err="1"/>
              <a:t>NoShot</a:t>
            </a:r>
            <a:r>
              <a:rPr lang="ja-JP" altLang="en-US" sz="2000" dirty="0"/>
              <a:t>学習を通じて</a:t>
            </a:r>
            <a:r>
              <a:rPr lang="ja-JP" altLang="en-US" sz="2000" b="1" dirty="0"/>
              <a:t>未知のデータやラベルにも対応可能</a:t>
            </a:r>
            <a:r>
              <a:rPr lang="ja-JP" altLang="en-US" sz="2000" dirty="0"/>
              <a:t>という汎用性を持ちます。</a:t>
            </a:r>
          </a:p>
          <a:p>
            <a:pPr marL="0" indent="0">
              <a:buNone/>
            </a:pPr>
            <a:endParaRPr kumimoji="1" lang="ja-JP" altLang="en-US" sz="32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782444C-1BF5-8545-D77F-CA66A75EC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70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66984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4B4CE00-0321-9018-077B-E29A2FC34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時系列データ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8179256-8E7E-5663-D82B-C570BC829A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b="1" dirty="0"/>
              <a:t>時系列データ</a:t>
            </a:r>
            <a:r>
              <a:rPr kumimoji="1" lang="ja-JP" altLang="en-US" sz="2400" dirty="0"/>
              <a:t>は、</a:t>
            </a:r>
            <a:r>
              <a:rPr kumimoji="1" lang="ja-JP" altLang="en-US" sz="2400" b="1" u="sng" dirty="0"/>
              <a:t>時間の経過に伴って</a:t>
            </a:r>
            <a:r>
              <a:rPr kumimoji="1" lang="ja-JP" altLang="en-US" sz="2400" dirty="0"/>
              <a:t>順序付けられた</a:t>
            </a:r>
            <a:r>
              <a:rPr kumimoji="1" lang="ja-JP" altLang="en-US" sz="2400" b="1" u="sng" dirty="0"/>
              <a:t>データの並び</a:t>
            </a:r>
            <a:endParaRPr kumimoji="1" lang="en-US" altLang="ja-JP" sz="2400" b="1" u="sng" dirty="0"/>
          </a:p>
          <a:p>
            <a:pPr marL="0" indent="0">
              <a:buNone/>
            </a:pPr>
            <a:endParaRPr lang="en-US" altLang="ja-JP" sz="2400" b="1" u="sng" dirty="0"/>
          </a:p>
          <a:p>
            <a:pPr marL="0" indent="0">
              <a:buNone/>
            </a:pPr>
            <a:r>
              <a:rPr kumimoji="1" lang="ja-JP" altLang="en-US" sz="2400" u="sng" dirty="0"/>
              <a:t>例</a:t>
            </a:r>
            <a:endParaRPr kumimoji="1" lang="en-US" altLang="ja-JP" sz="2400" u="sng" dirty="0"/>
          </a:p>
          <a:p>
            <a:pPr marL="0" indent="0">
              <a:buNone/>
            </a:pPr>
            <a:r>
              <a:rPr lang="en-US" altLang="ja-JP" sz="2400" dirty="0"/>
              <a:t>	</a:t>
            </a:r>
            <a:r>
              <a:rPr lang="en-US" altLang="ja-JP" sz="2400" dirty="0">
                <a:solidFill>
                  <a:srgbClr val="FF0000"/>
                </a:solidFill>
              </a:rPr>
              <a:t>2023</a:t>
            </a:r>
            <a:r>
              <a:rPr lang="ja-JP" altLang="en-US" sz="2400" dirty="0">
                <a:solidFill>
                  <a:srgbClr val="FF0000"/>
                </a:solidFill>
              </a:rPr>
              <a:t>年</a:t>
            </a:r>
            <a:r>
              <a:rPr lang="en-US" altLang="ja-JP" sz="2400" dirty="0">
                <a:solidFill>
                  <a:srgbClr val="FF0000"/>
                </a:solidFill>
              </a:rPr>
              <a:t>12</a:t>
            </a:r>
            <a:r>
              <a:rPr lang="ja-JP" altLang="en-US" sz="2400" dirty="0">
                <a:solidFill>
                  <a:srgbClr val="FF0000"/>
                </a:solidFill>
              </a:rPr>
              <a:t>月</a:t>
            </a:r>
            <a:r>
              <a:rPr lang="en-US" altLang="ja-JP" sz="2400" dirty="0">
                <a:solidFill>
                  <a:srgbClr val="FF0000"/>
                </a:solidFill>
              </a:rPr>
              <a:t>3</a:t>
            </a:r>
            <a:r>
              <a:rPr lang="ja-JP" altLang="en-US" sz="2400" dirty="0">
                <a:solidFill>
                  <a:srgbClr val="FF0000"/>
                </a:solidFill>
              </a:rPr>
              <a:t>日の気温</a:t>
            </a:r>
            <a:r>
              <a:rPr lang="ja-JP" altLang="en-US" sz="2400" dirty="0"/>
              <a:t>は</a:t>
            </a:r>
            <a:r>
              <a:rPr lang="en-US" altLang="ja-JP" sz="2400" dirty="0">
                <a:solidFill>
                  <a:srgbClr val="FF0000"/>
                </a:solidFill>
              </a:rPr>
              <a:t>15</a:t>
            </a:r>
            <a:r>
              <a:rPr lang="ja-JP" altLang="en-US" sz="2400" dirty="0"/>
              <a:t>度</a:t>
            </a:r>
            <a:endParaRPr lang="en-US" altLang="ja-JP" sz="2400" dirty="0"/>
          </a:p>
          <a:p>
            <a:pPr marL="0" indent="0">
              <a:buNone/>
            </a:pPr>
            <a:r>
              <a:rPr lang="en-US" altLang="ja-JP" sz="2400" dirty="0"/>
              <a:t>	</a:t>
            </a:r>
            <a:r>
              <a:rPr lang="en-US" altLang="ja-JP" sz="2400" dirty="0">
                <a:solidFill>
                  <a:srgbClr val="FF0000"/>
                </a:solidFill>
              </a:rPr>
              <a:t>2023</a:t>
            </a:r>
            <a:r>
              <a:rPr lang="ja-JP" altLang="en-US" sz="2400" dirty="0">
                <a:solidFill>
                  <a:srgbClr val="FF0000"/>
                </a:solidFill>
              </a:rPr>
              <a:t>年</a:t>
            </a:r>
            <a:r>
              <a:rPr lang="en-US" altLang="ja-JP" sz="2400" dirty="0">
                <a:solidFill>
                  <a:srgbClr val="FF0000"/>
                </a:solidFill>
              </a:rPr>
              <a:t>12</a:t>
            </a:r>
            <a:r>
              <a:rPr lang="ja-JP" altLang="en-US" sz="2400" dirty="0">
                <a:solidFill>
                  <a:srgbClr val="FF0000"/>
                </a:solidFill>
              </a:rPr>
              <a:t>月</a:t>
            </a:r>
            <a:r>
              <a:rPr lang="en-US" altLang="ja-JP" sz="2400" dirty="0">
                <a:solidFill>
                  <a:srgbClr val="FF0000"/>
                </a:solidFill>
              </a:rPr>
              <a:t>4</a:t>
            </a:r>
            <a:r>
              <a:rPr lang="ja-JP" altLang="en-US" sz="2400" dirty="0">
                <a:solidFill>
                  <a:srgbClr val="FF0000"/>
                </a:solidFill>
              </a:rPr>
              <a:t>日の気温</a:t>
            </a:r>
            <a:r>
              <a:rPr lang="ja-JP" altLang="en-US" sz="2400" dirty="0"/>
              <a:t>は</a:t>
            </a:r>
            <a:r>
              <a:rPr lang="en-US" altLang="ja-JP" sz="2400" dirty="0">
                <a:solidFill>
                  <a:srgbClr val="FF0000"/>
                </a:solidFill>
              </a:rPr>
              <a:t>13</a:t>
            </a:r>
            <a:r>
              <a:rPr lang="ja-JP" altLang="en-US" sz="2400" dirty="0"/>
              <a:t>度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　　　．．．</a:t>
            </a:r>
            <a:endParaRPr lang="en-US" altLang="ja-JP" sz="2400" dirty="0"/>
          </a:p>
          <a:p>
            <a:pPr marL="0" indent="0">
              <a:buNone/>
            </a:pPr>
            <a:endParaRPr kumimoji="1" lang="en-US" altLang="ja-JP" sz="2400" b="1" u="sng" dirty="0"/>
          </a:p>
          <a:p>
            <a:pPr marL="0" indent="0">
              <a:buNone/>
            </a:pPr>
            <a:endParaRPr kumimoji="1" lang="ja-JP" altLang="en-US" sz="2400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C02B2BF-5618-3182-EA9C-36A59DD8C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64127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86D7073-7C9E-7EB3-D5FC-DD3239B2B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時系列データの例：太陽黒点観測データ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FD3A94B-94B4-A981-CD6C-7E4FF1F8A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9E0A6D97-B76D-1FDE-D290-B92CAB8D69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06" y="678581"/>
            <a:ext cx="3930269" cy="5178656"/>
          </a:xfrm>
          <a:prstGeom prst="rect">
            <a:avLst/>
          </a:prstGeom>
        </p:spPr>
      </p:pic>
      <p:sp>
        <p:nvSpPr>
          <p:cNvPr id="7" name="右中かっこ 6">
            <a:extLst>
              <a:ext uri="{FF2B5EF4-FFF2-40B4-BE49-F238E27FC236}">
                <a16:creationId xmlns:a16="http://schemas.microsoft.com/office/drawing/2014/main" id="{46146BAB-BC74-AD02-3C82-4240D2BF111F}"/>
              </a:ext>
            </a:extLst>
          </p:cNvPr>
          <p:cNvSpPr/>
          <p:nvPr/>
        </p:nvSpPr>
        <p:spPr>
          <a:xfrm rot="5400000">
            <a:off x="1399430" y="5241165"/>
            <a:ext cx="254442" cy="162206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3772ED5-FC09-4109-D19F-36D2192A8707}"/>
              </a:ext>
            </a:extLst>
          </p:cNvPr>
          <p:cNvSpPr txBox="1"/>
          <p:nvPr/>
        </p:nvSpPr>
        <p:spPr>
          <a:xfrm>
            <a:off x="914401" y="6352144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年月日の値</a:t>
            </a:r>
          </a:p>
        </p:txBody>
      </p:sp>
      <p:sp>
        <p:nvSpPr>
          <p:cNvPr id="9" name="右中かっこ 8">
            <a:extLst>
              <a:ext uri="{FF2B5EF4-FFF2-40B4-BE49-F238E27FC236}">
                <a16:creationId xmlns:a16="http://schemas.microsoft.com/office/drawing/2014/main" id="{7FDAC7EE-0782-0EB3-EE26-8D4623B552DF}"/>
              </a:ext>
            </a:extLst>
          </p:cNvPr>
          <p:cNvSpPr/>
          <p:nvPr/>
        </p:nvSpPr>
        <p:spPr>
          <a:xfrm rot="5400000">
            <a:off x="2712685" y="5799050"/>
            <a:ext cx="253187" cy="50755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62C2CF6-FFC3-704A-100E-9D996D0A31B8}"/>
              </a:ext>
            </a:extLst>
          </p:cNvPr>
          <p:cNvSpPr txBox="1"/>
          <p:nvPr/>
        </p:nvSpPr>
        <p:spPr>
          <a:xfrm>
            <a:off x="2337684" y="635244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黒点数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C5FB418-B6BF-8AA6-B3DC-2797AB5842DB}"/>
              </a:ext>
            </a:extLst>
          </p:cNvPr>
          <p:cNvSpPr txBox="1"/>
          <p:nvPr/>
        </p:nvSpPr>
        <p:spPr>
          <a:xfrm>
            <a:off x="4500438" y="644893"/>
            <a:ext cx="44550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黒点数の観測データ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1848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年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12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月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23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日～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2017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年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6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月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30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日の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毎日の黒点数データが公開されている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https://data.heatonresearch.com/data/t81-558/SN_d_tot_V2.0.csv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57B31596-B478-611A-E6AA-C000DA3A86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454510"/>
            <a:ext cx="4333059" cy="3402727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FF3A4B5-E0D5-BB5B-61B4-A0F5B5D3644A}"/>
              </a:ext>
            </a:extLst>
          </p:cNvPr>
          <p:cNvSpPr txBox="1"/>
          <p:nvPr/>
        </p:nvSpPr>
        <p:spPr>
          <a:xfrm>
            <a:off x="6198274" y="5945034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散布図でプロット</a:t>
            </a:r>
          </a:p>
        </p:txBody>
      </p:sp>
    </p:spTree>
    <p:extLst>
      <p:ext uri="{BB962C8B-B14F-4D97-AF65-F5344CB8AC3E}">
        <p14:creationId xmlns:p14="http://schemas.microsoft.com/office/powerpoint/2010/main" val="39257977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4647</TotalTime>
  <Words>3037</Words>
  <Application>Microsoft Office PowerPoint</Application>
  <PresentationFormat>画面に合わせる (4:3)</PresentationFormat>
  <Paragraphs>524</Paragraphs>
  <Slides>70</Slides>
  <Notes>8</Notes>
  <HiddenSlides>0</HiddenSlides>
  <MMClips>2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6</vt:i4>
      </vt:variant>
      <vt:variant>
        <vt:lpstr>スライド タイトル</vt:lpstr>
      </vt:variant>
      <vt:variant>
        <vt:i4>70</vt:i4>
      </vt:variant>
    </vt:vector>
  </HeadingPairs>
  <TitlesOfParts>
    <vt:vector size="85" baseType="lpstr">
      <vt:lpstr>ＭＳ ゴシック</vt:lpstr>
      <vt:lpstr>Söhne</vt:lpstr>
      <vt:lpstr>メイリオ</vt:lpstr>
      <vt:lpstr>游ゴシック</vt:lpstr>
      <vt:lpstr>游ゴシック Light</vt:lpstr>
      <vt:lpstr>Abadi</vt:lpstr>
      <vt:lpstr>Arial</vt:lpstr>
      <vt:lpstr>Calibri</vt:lpstr>
      <vt:lpstr>Times New Roman</vt:lpstr>
      <vt:lpstr>Office テーマ</vt:lpstr>
      <vt:lpstr>2_Office テーマ</vt:lpstr>
      <vt:lpstr>5_Office テーマ</vt:lpstr>
      <vt:lpstr>1_Office テーマ</vt:lpstr>
      <vt:lpstr>4_Office テーマ</vt:lpstr>
      <vt:lpstr>3_Office テーマ</vt:lpstr>
      <vt:lpstr>１２. 中間まとめ </vt:lpstr>
      <vt:lpstr>PowerPoint プレゼンテーション</vt:lpstr>
      <vt:lpstr>アウトライン</vt:lpstr>
      <vt:lpstr>PowerPoint プレゼンテーション</vt:lpstr>
      <vt:lpstr>ディープラーニング</vt:lpstr>
      <vt:lpstr>ディープラーニングまとめ</vt:lpstr>
      <vt:lpstr>11-2. 時系列データ</vt:lpstr>
      <vt:lpstr>時系列データ</vt:lpstr>
      <vt:lpstr>時系列データの例：太陽黒点観測データ</vt:lpstr>
      <vt:lpstr>時系列データの特徴</vt:lpstr>
      <vt:lpstr>１１年周期の周期性の分析の例（太陽黒点データ） Prophet を使用</vt:lpstr>
      <vt:lpstr>トレンドの識別の例（太陽黒点データ） Prophet を使用</vt:lpstr>
      <vt:lpstr>将来予測の例（太陽黒点データ） Prophet を使用</vt:lpstr>
      <vt:lpstr>Prophet</vt:lpstr>
      <vt:lpstr>リカレントニューラルネットワーク（RNN）</vt:lpstr>
      <vt:lpstr>リカレントニューラルネットワーク</vt:lpstr>
      <vt:lpstr>リカレントニューラルネットワークの動作イメージ ①</vt:lpstr>
      <vt:lpstr>リカレントニューラルネットワークの動作イメージ ②</vt:lpstr>
      <vt:lpstr>リカレントニューラルネットワークの動作イメージ ③</vt:lpstr>
      <vt:lpstr>LSTM の特質</vt:lpstr>
      <vt:lpstr>LSTM の仕組み</vt:lpstr>
      <vt:lpstr>LSTM を用いた予測の例</vt:lpstr>
      <vt:lpstr>11-3. 自然言語処理とチャットボット</vt:lpstr>
      <vt:lpstr>自然言語処理</vt:lpstr>
      <vt:lpstr>チャットボット</vt:lpstr>
      <vt:lpstr>チャットボットのベストプラクティス</vt:lpstr>
      <vt:lpstr>TalkAI</vt:lpstr>
      <vt:lpstr>TalkAI の実行例</vt:lpstr>
      <vt:lpstr>LLaVA</vt:lpstr>
      <vt:lpstr>LLaVA との対話　画像の説明</vt:lpstr>
      <vt:lpstr>演習１．チャットボット </vt:lpstr>
      <vt:lpstr>PowerPoint プレゼンテーション</vt:lpstr>
      <vt:lpstr>ニューラルネットワークによる文書生成</vt:lpstr>
      <vt:lpstr>自然言語を扱うニューラルネットワーク</vt:lpstr>
      <vt:lpstr>自然言語を扱うニューラルネットワーク</vt:lpstr>
      <vt:lpstr>自然言語を扱うニューラルネットワーク</vt:lpstr>
      <vt:lpstr>演習２．リカレントニューラルネットワークによる文書生成 </vt:lpstr>
      <vt:lpstr>PowerPoint プレゼンテーション</vt:lpstr>
      <vt:lpstr>11-4. 画像理解</vt:lpstr>
      <vt:lpstr>画像理解の主な種類</vt:lpstr>
      <vt:lpstr>① 画像分類</vt:lpstr>
      <vt:lpstr>② 物体検出</vt:lpstr>
      <vt:lpstr>③ セグメンテーション</vt:lpstr>
      <vt:lpstr>画像の畳み込み</vt:lpstr>
      <vt:lpstr>畳み込みニューラルネットワーク（CNN）</vt:lpstr>
      <vt:lpstr>畳み込みニューラルネットワーク（CNN）の例</vt:lpstr>
      <vt:lpstr>畳み込みニューラルネットワークでのパターン認識</vt:lpstr>
      <vt:lpstr>畳み込みニューラルネットワークの効果</vt:lpstr>
      <vt:lpstr>物体検出の基本的な考え方</vt:lpstr>
      <vt:lpstr>物体検出の基本的な考え方</vt:lpstr>
      <vt:lpstr>姿勢推定</vt:lpstr>
      <vt:lpstr>姿勢推定のビデオの例</vt:lpstr>
      <vt:lpstr>姿勢推定のビデオの例</vt:lpstr>
      <vt:lpstr>姿勢推定でのキーポイントの検出</vt:lpstr>
      <vt:lpstr>11-5. Transformer と Vision Transformer (ViT)</vt:lpstr>
      <vt:lpstr>Transformer</vt:lpstr>
      <vt:lpstr>Vision Transformer</vt:lpstr>
      <vt:lpstr>演習３ </vt:lpstr>
      <vt:lpstr>OneFormer</vt:lpstr>
      <vt:lpstr>PowerPoint プレゼンテーション</vt:lpstr>
      <vt:lpstr>次のような結果が得られる</vt:lpstr>
      <vt:lpstr>11-6. 汎用性をもつニューラルネットワーク</vt:lpstr>
      <vt:lpstr>PowerPoint プレゼンテーション</vt:lpstr>
      <vt:lpstr>NoShot 学習の特徴</vt:lpstr>
      <vt:lpstr>NoShot のセグメンテーションの例</vt:lpstr>
      <vt:lpstr>NoShot のメリット</vt:lpstr>
      <vt:lpstr>演習４ </vt:lpstr>
      <vt:lpstr>PowerPoint プレゼンテーション</vt:lpstr>
      <vt:lpstr>PowerPoint プレゼンテーション</vt:lpstr>
      <vt:lpstr>全体まとめ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AI演習</dc:title>
  <dc:creator>kaneko kunihiko</dc:creator>
  <cp:lastModifiedBy>金子　邦彦</cp:lastModifiedBy>
  <cp:revision>450</cp:revision>
  <dcterms:created xsi:type="dcterms:W3CDTF">2019-11-02T00:06:04Z</dcterms:created>
  <dcterms:modified xsi:type="dcterms:W3CDTF">2023-12-21T03:58:03Z</dcterms:modified>
</cp:coreProperties>
</file>