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906" r:id="rId2"/>
    <p:sldId id="893" r:id="rId3"/>
    <p:sldId id="894" r:id="rId4"/>
    <p:sldId id="896" r:id="rId5"/>
    <p:sldId id="895" r:id="rId6"/>
    <p:sldId id="890" r:id="rId7"/>
    <p:sldId id="812" r:id="rId8"/>
    <p:sldId id="811" r:id="rId9"/>
    <p:sldId id="257" r:id="rId10"/>
    <p:sldId id="898" r:id="rId11"/>
    <p:sldId id="545" r:id="rId12"/>
    <p:sldId id="546" r:id="rId13"/>
    <p:sldId id="547" r:id="rId14"/>
    <p:sldId id="548" r:id="rId15"/>
    <p:sldId id="549" r:id="rId16"/>
    <p:sldId id="550" r:id="rId17"/>
    <p:sldId id="552" r:id="rId18"/>
    <p:sldId id="551" r:id="rId19"/>
    <p:sldId id="899" r:id="rId20"/>
    <p:sldId id="904" r:id="rId21"/>
    <p:sldId id="905" r:id="rId22"/>
    <p:sldId id="875" r:id="rId23"/>
    <p:sldId id="901" r:id="rId24"/>
    <p:sldId id="892" r:id="rId25"/>
    <p:sldId id="900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ai/d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zo.fukuyama-u.ac.jp/ct/link_iframe_balloon?url=https%3A%2F%2Fcolab.research.google.com%2Fdrive%2F13fXJ4f2dF-53YI_6i_rAJl17cuYuLE91%3Fusp%3Dsharing" TargetMode="External"/><Relationship Id="rId2" Type="http://schemas.openxmlformats.org/officeDocument/2006/relationships/hyperlink" Target="https://colab.research.google.com/drive/1S55yEFiQpdIRdjWbdH0zzEYD5VAfklHd?usp=shar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geitgey/face_recognition/blob/master/examples/face_recognition_knn.py" TargetMode="External"/><Relationship Id="rId2" Type="http://schemas.openxmlformats.org/officeDocument/2006/relationships/hyperlink" Target="https://github.com/davisking/dlib-mode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geitgey/face_recognition/blob/master/examples/face_recognition_knn.p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7954108" cy="2387600"/>
          </a:xfrm>
        </p:spPr>
        <p:txBody>
          <a:bodyPr>
            <a:noAutofit/>
          </a:bodyPr>
          <a:lstStyle/>
          <a:p>
            <a:r>
              <a:rPr lang="ja-JP" altLang="en-US" dirty="0"/>
              <a:t>顔情報処理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/>
              <a:t>演習の入門）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https://www.kkaneko.jp/ai/dn/index.html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8E936-62D0-4846-B3C3-B0413FB8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普通のアプリとライブラリの比較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7640FC-6D0B-42E0-B056-E955126D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5EB7BC-2A55-4ED5-9A54-A7D3D90F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2974248" cy="5333166"/>
          </a:xfrm>
        </p:spPr>
        <p:txBody>
          <a:bodyPr/>
          <a:lstStyle/>
          <a:p>
            <a:r>
              <a:rPr lang="ja-JP" altLang="en-US" dirty="0"/>
              <a:t>普通のアプリ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56C71454-64BC-49E7-BF23-FC547715B531}"/>
              </a:ext>
            </a:extLst>
          </p:cNvPr>
          <p:cNvSpPr txBox="1">
            <a:spLocks/>
          </p:cNvSpPr>
          <p:nvPr/>
        </p:nvSpPr>
        <p:spPr>
          <a:xfrm>
            <a:off x="4729276" y="813581"/>
            <a:ext cx="297424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ライブラリ</a:t>
            </a:r>
          </a:p>
        </p:txBody>
      </p:sp>
      <p:pic>
        <p:nvPicPr>
          <p:cNvPr id="9" name="図 8" descr="ボックス, 座る, テーブル, 記号 が含まれている画像&#10;&#10;自動的に生成された説明">
            <a:extLst>
              <a:ext uri="{FF2B5EF4-FFF2-40B4-BE49-F238E27FC236}">
                <a16:creationId xmlns:a16="http://schemas.microsoft.com/office/drawing/2014/main" id="{0790B9CE-776E-4051-A372-D0A2787E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8" y="1555676"/>
            <a:ext cx="2695335" cy="252013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9401C0-FAD1-47D1-8633-DEFF2DE57F02}"/>
              </a:ext>
            </a:extLst>
          </p:cNvPr>
          <p:cNvSpPr txBox="1"/>
          <p:nvPr/>
        </p:nvSpPr>
        <p:spPr>
          <a:xfrm>
            <a:off x="223499" y="4577087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「アプリ」というときは、</a:t>
            </a:r>
            <a:endParaRPr kumimoji="1" lang="en-US" altLang="ja-JP" sz="2400" dirty="0"/>
          </a:p>
          <a:p>
            <a:r>
              <a:rPr kumimoji="1" lang="ja-JP" altLang="en-US" sz="2400" dirty="0"/>
              <a:t>ひととおり機能がそろった</a:t>
            </a:r>
            <a:endParaRPr kumimoji="1" lang="en-US" altLang="ja-JP" sz="2400" dirty="0"/>
          </a:p>
          <a:p>
            <a:r>
              <a:rPr kumimoji="1" lang="ja-JP" altLang="en-US" sz="2400" dirty="0"/>
              <a:t>ソフトウエア．</a:t>
            </a:r>
            <a:endParaRPr kumimoji="1" lang="en-US" altLang="ja-JP" sz="2400" dirty="0"/>
          </a:p>
          <a:p>
            <a:r>
              <a:rPr kumimoji="1" lang="ja-JP" altLang="en-US" sz="2400" dirty="0"/>
              <a:t>そこで仕事を済ませる．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6DDADF0-C9E5-4ECC-8EAE-5821B5BB1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13" y="1421504"/>
            <a:ext cx="3143769" cy="300872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AB6CD0-EA4B-4106-851A-EDD613AEF2CB}"/>
              </a:ext>
            </a:extLst>
          </p:cNvPr>
          <p:cNvSpPr txBox="1"/>
          <p:nvPr/>
        </p:nvSpPr>
        <p:spPr>
          <a:xfrm>
            <a:off x="4827397" y="4603522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「ライブラリ」というときは、</a:t>
            </a:r>
            <a:endParaRPr kumimoji="1" lang="en-US" altLang="ja-JP" sz="2400" dirty="0"/>
          </a:p>
          <a:p>
            <a:r>
              <a:rPr kumimoji="1" lang="ja-JP" altLang="en-US" sz="2400" dirty="0"/>
              <a:t>基本機能が完備．</a:t>
            </a:r>
            <a:endParaRPr kumimoji="1" lang="en-US" altLang="ja-JP" sz="2400" dirty="0"/>
          </a:p>
          <a:p>
            <a:r>
              <a:rPr kumimoji="1" lang="ja-JP" altLang="en-US" sz="2400" dirty="0"/>
              <a:t>その上で、プログラムを作り</a:t>
            </a:r>
            <a:endParaRPr kumimoji="1" lang="en-US" altLang="ja-JP" sz="2400" dirty="0"/>
          </a:p>
          <a:p>
            <a:r>
              <a:rPr kumimoji="1" lang="ja-JP" altLang="en-US" sz="2400" dirty="0"/>
              <a:t>アプリを完成させる．</a:t>
            </a:r>
          </a:p>
        </p:txBody>
      </p:sp>
    </p:spTree>
    <p:extLst>
      <p:ext uri="{BB962C8B-B14F-4D97-AF65-F5344CB8AC3E}">
        <p14:creationId xmlns:p14="http://schemas.microsoft.com/office/powerpoint/2010/main" val="227409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顔検出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9830"/>
          </a:xfrm>
        </p:spPr>
        <p:txBody>
          <a:bodyPr/>
          <a:lstStyle/>
          <a:p>
            <a:r>
              <a:rPr kumimoji="1" lang="ja-JP" altLang="en-US" dirty="0"/>
              <a:t>写真やビデオの中から、顔を検出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70" y="1633524"/>
            <a:ext cx="4772060" cy="3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顔のアラインメント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" y="1667908"/>
            <a:ext cx="4762500" cy="3571875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27" y="1948035"/>
            <a:ext cx="3076597" cy="3105173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60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個々の顔の傾きを自動調整</a:t>
            </a:r>
            <a:endParaRPr lang="en-US" altLang="ja-JP" dirty="0"/>
          </a:p>
        </p:txBody>
      </p:sp>
      <p:sp>
        <p:nvSpPr>
          <p:cNvPr id="12" name="右矢印 11"/>
          <p:cNvSpPr/>
          <p:nvPr/>
        </p:nvSpPr>
        <p:spPr>
          <a:xfrm>
            <a:off x="5237922" y="3175552"/>
            <a:ext cx="288235" cy="660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99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顔の増量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917" y="1492739"/>
            <a:ext cx="2273672" cy="228775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1" y="1492740"/>
            <a:ext cx="2259506" cy="22877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441" y="1492739"/>
            <a:ext cx="2262923" cy="22877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41" y="3931002"/>
            <a:ext cx="2279278" cy="22863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441" y="3950052"/>
            <a:ext cx="2262923" cy="22488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3386" y="3931003"/>
            <a:ext cx="2283369" cy="2272814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60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元画像から，少しずつ変換した画像を多数生成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653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５ランドマーク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698" y="1705087"/>
            <a:ext cx="6368215" cy="477142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60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右目，左目，鼻の５つのランドマーク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289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６８ランドマーク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dirty="0"/>
              <a:t>顔の所定の箇所に設けられた６８個のランドマーク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30" y="1454338"/>
            <a:ext cx="8032638" cy="47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特徴ベクトル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Dlib</a:t>
            </a:r>
            <a:r>
              <a:rPr kumimoji="1" lang="ja-JP" altLang="en-US" dirty="0"/>
              <a:t>では，顔のアライメントののち，ランドマークを用いて特徴ベクトルが算出される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48" y="2247250"/>
            <a:ext cx="2572511" cy="24844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59" y="2096622"/>
            <a:ext cx="847731" cy="38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顔検証 </a:t>
            </a:r>
            <a:r>
              <a:rPr kumimoji="1" lang="en-US" altLang="ja-JP" dirty="0"/>
              <a:t>(face verification)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顔検証により，同一人物かを識別</a:t>
            </a:r>
            <a:endParaRPr lang="en-US" altLang="ja-JP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077ECE3-0724-4FE9-B730-921FC551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68" y="1511095"/>
            <a:ext cx="1991208" cy="444779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B8F3D5-BAC7-4A7C-857E-9533C71775E8}"/>
              </a:ext>
            </a:extLst>
          </p:cNvPr>
          <p:cNvSpPr txBox="1"/>
          <p:nvPr/>
        </p:nvSpPr>
        <p:spPr>
          <a:xfrm>
            <a:off x="2019021" y="622130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同一人物である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6B4405F-47B5-4D61-8ECB-874B40FAB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40" y="1420802"/>
            <a:ext cx="2152250" cy="456183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6BCDDF-0891-4929-8707-07F6987DEFA3}"/>
              </a:ext>
            </a:extLst>
          </p:cNvPr>
          <p:cNvSpPr txBox="1"/>
          <p:nvPr/>
        </p:nvSpPr>
        <p:spPr>
          <a:xfrm>
            <a:off x="4444392" y="622130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同一人物でない</a:t>
            </a:r>
          </a:p>
        </p:txBody>
      </p:sp>
    </p:spTree>
    <p:extLst>
      <p:ext uri="{BB962C8B-B14F-4D97-AF65-F5344CB8AC3E}">
        <p14:creationId xmlns:p14="http://schemas.microsoft.com/office/powerpoint/2010/main" val="25297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Dlib</a:t>
            </a:r>
            <a:r>
              <a:rPr kumimoji="1" lang="en-US" altLang="ja-JP" dirty="0"/>
              <a:t> </a:t>
            </a:r>
            <a:r>
              <a:rPr kumimoji="1" lang="ja-JP" altLang="en-US" dirty="0" err="1"/>
              <a:t>の応</a:t>
            </a:r>
            <a:r>
              <a:rPr kumimoji="1" lang="ja-JP" altLang="en-US" dirty="0"/>
              <a:t>用例　表情判定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547" y="2902804"/>
            <a:ext cx="6299270" cy="383465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７種の表情 </a:t>
            </a:r>
            <a:r>
              <a:rPr lang="en-US" altLang="ja-JP" dirty="0"/>
              <a:t>Angry, Disgust, Fear, Happy, Neutral, Sad, Surprised</a:t>
            </a:r>
            <a:r>
              <a:rPr lang="ja-JP" altLang="en-US" dirty="0"/>
              <a:t> のそれぞれの確率を判定</a:t>
            </a:r>
            <a:endParaRPr lang="en-US" altLang="ja-JP" dirty="0"/>
          </a:p>
          <a:p>
            <a:r>
              <a:rPr lang="en-US" altLang="ja-JP" dirty="0"/>
              <a:t>https://</a:t>
            </a:r>
            <a:r>
              <a:rPr lang="en-US" altLang="ja-JP" dirty="0" err="1"/>
              <a:t>github.com</a:t>
            </a:r>
            <a:r>
              <a:rPr lang="en-US" altLang="ja-JP" dirty="0"/>
              <a:t>/</a:t>
            </a:r>
            <a:r>
              <a:rPr lang="en-US" altLang="ja-JP" dirty="0" err="1"/>
              <a:t>ezgiakcora</a:t>
            </a:r>
            <a:r>
              <a:rPr lang="en-US" altLang="ja-JP" dirty="0"/>
              <a:t>/Facial-Expression-</a:t>
            </a:r>
            <a:r>
              <a:rPr lang="en-US" altLang="ja-JP" dirty="0" err="1"/>
              <a:t>Keras</a:t>
            </a:r>
            <a:r>
              <a:rPr lang="en-US" altLang="ja-JP" dirty="0"/>
              <a:t> </a:t>
            </a:r>
            <a:r>
              <a:rPr lang="ja-JP" altLang="en-US" dirty="0"/>
              <a:t>で公開されている成果物</a:t>
            </a:r>
          </a:p>
        </p:txBody>
      </p:sp>
    </p:spTree>
    <p:extLst>
      <p:ext uri="{BB962C8B-B14F-4D97-AF65-F5344CB8AC3E}">
        <p14:creationId xmlns:p14="http://schemas.microsoft.com/office/powerpoint/2010/main" val="2463316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280B3-1383-47AE-BEE7-B0CCF4DE8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顔検出，顔認識などを</a:t>
            </a:r>
            <a:br>
              <a:rPr kumimoji="1" lang="en-US" altLang="ja-JP" dirty="0"/>
            </a:br>
            <a:r>
              <a:rPr lang="ja-JP" altLang="en-US" dirty="0"/>
              <a:t>行って</a:t>
            </a:r>
            <a:r>
              <a:rPr kumimoji="1" lang="ja-JP" altLang="en-US" dirty="0"/>
              <a:t>みる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27D033-2664-4BA4-A403-F2058D198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AB49B-173D-4C49-B8C5-84FEBB12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82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0435A2-296C-4231-A74C-5C1B5533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顔検出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C7C67-19F0-4061-B376-5FEF8B03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72" y="846253"/>
            <a:ext cx="4293381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顔検出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写真やビデオの中から、顔を識別すること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ja-JP" altLang="en-US" b="1" dirty="0"/>
              <a:t>顔の場所と領域</a:t>
            </a:r>
            <a:r>
              <a:rPr kumimoji="1" lang="ja-JP" altLang="en-US" dirty="0"/>
              <a:t>を検出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・複数ある場合にはすべて識別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1F35F6-5FD6-449F-90CD-1FDCE3E6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5F41A1C-A47D-4773-A2C3-34A507D9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833"/>
            <a:ext cx="4489672" cy="32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4B98C0-24DC-428B-8007-95400253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EE0FDC-D636-42E9-A653-D3494021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786899"/>
            <a:ext cx="5305042" cy="586584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E01E64-CE59-4332-86B6-933B6C785763}"/>
              </a:ext>
            </a:extLst>
          </p:cNvPr>
          <p:cNvSpPr txBox="1"/>
          <p:nvPr/>
        </p:nvSpPr>
        <p:spPr>
          <a:xfrm>
            <a:off x="232735" y="168036"/>
            <a:ext cx="7525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Colaboratory</a:t>
            </a:r>
            <a:r>
              <a:rPr kumimoji="1" lang="en-US" altLang="ja-JP" sz="3200" dirty="0"/>
              <a:t> </a:t>
            </a:r>
            <a:r>
              <a:rPr kumimoji="1" lang="ja-JP" altLang="en-US" sz="3200" dirty="0"/>
              <a:t>ノートブックの </a:t>
            </a:r>
            <a:r>
              <a:rPr kumimoji="1" lang="en-US" altLang="ja-JP" sz="3200" dirty="0"/>
              <a:t>WEB </a:t>
            </a:r>
            <a:r>
              <a:rPr kumimoji="1" lang="ja-JP" altLang="en-US" sz="3200" dirty="0"/>
              <a:t>ページ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A6594F-9D36-4983-BE01-2170E4226B55}"/>
              </a:ext>
            </a:extLst>
          </p:cNvPr>
          <p:cNvSpPr txBox="1"/>
          <p:nvPr/>
        </p:nvSpPr>
        <p:spPr>
          <a:xfrm>
            <a:off x="5766816" y="174839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テキストセル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728518-9BA5-481B-9BF7-E23E2B09B11A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コードセル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0CD831-5B99-4629-BAAA-E71A02B7110A}"/>
              </a:ext>
            </a:extLst>
          </p:cNvPr>
          <p:cNvSpPr txBox="1"/>
          <p:nvPr/>
        </p:nvSpPr>
        <p:spPr>
          <a:xfrm>
            <a:off x="3754300" y="548632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実行結果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BA717D-820D-46DE-8CB3-1DBADC866563}"/>
              </a:ext>
            </a:extLst>
          </p:cNvPr>
          <p:cNvSpPr txBox="1"/>
          <p:nvPr/>
        </p:nvSpPr>
        <p:spPr>
          <a:xfrm>
            <a:off x="5766816" y="68287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8196CF-07D2-4D52-9F93-D91E185D8F65}"/>
              </a:ext>
            </a:extLst>
          </p:cNvPr>
          <p:cNvSpPr txBox="1"/>
          <p:nvPr/>
        </p:nvSpPr>
        <p:spPr>
          <a:xfrm>
            <a:off x="5805519" y="4116720"/>
            <a:ext cx="333136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オンライン</a:t>
            </a:r>
            <a:r>
              <a:rPr kumimoji="1" lang="ja-JP" altLang="en-US" sz="2000" dirty="0"/>
              <a:t>で公開可能</a:t>
            </a:r>
            <a:endParaRPr kumimoji="1"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WEB</a:t>
            </a:r>
            <a:r>
              <a:rPr kumimoji="1" lang="ja-JP" altLang="en-US" sz="2000" b="1" dirty="0"/>
              <a:t>ブラウザでアクセス</a:t>
            </a:r>
            <a:endParaRPr kumimoji="1" lang="en-US" altLang="ja-JP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コードセル</a:t>
            </a:r>
            <a:r>
              <a:rPr kumimoji="1" lang="ja-JP" altLang="en-US" sz="2000" dirty="0"/>
              <a:t>は</a:t>
            </a:r>
            <a:endParaRPr kumimoji="1" lang="en-US" altLang="ja-JP" sz="2000" dirty="0"/>
          </a:p>
          <a:p>
            <a:r>
              <a:rPr kumimoji="1" lang="en-US" altLang="ja-JP" sz="2000" b="1" dirty="0"/>
              <a:t>Python </a:t>
            </a:r>
            <a:r>
              <a:rPr kumimoji="1" lang="ja-JP" altLang="en-US" sz="2000" b="1" dirty="0"/>
              <a:t>プログラム</a:t>
            </a:r>
            <a:r>
              <a:rPr kumimoji="1" lang="ja-JP" altLang="en-US" sz="2000" dirty="0"/>
              <a:t>．</a:t>
            </a:r>
            <a:endParaRPr kumimoji="1" lang="en-US" altLang="ja-JP" sz="2000" dirty="0"/>
          </a:p>
          <a:p>
            <a:r>
              <a:rPr kumimoji="1" lang="ja-JP" altLang="en-US" sz="2000" dirty="0"/>
              <a:t>各自の </a:t>
            </a:r>
            <a:r>
              <a:rPr kumimoji="1" lang="en-US" altLang="ja-JP" sz="2000" dirty="0"/>
              <a:t>Google </a:t>
            </a:r>
            <a:r>
              <a:rPr kumimoji="1" lang="ja-JP" altLang="en-US" sz="2000" dirty="0"/>
              <a:t>アカウント</a:t>
            </a:r>
            <a:endParaRPr kumimoji="1" lang="en-US" altLang="ja-JP" sz="2000" dirty="0"/>
          </a:p>
          <a:p>
            <a:r>
              <a:rPr kumimoji="1" lang="ja-JP" altLang="en-US" sz="2000" dirty="0"/>
              <a:t>でログインすれば，</a:t>
            </a:r>
            <a:endParaRPr kumimoji="1" lang="en-US" altLang="ja-JP" sz="2000" dirty="0"/>
          </a:p>
          <a:p>
            <a:r>
              <a:rPr kumimoji="1" lang="ja-JP" altLang="en-US" sz="2000" dirty="0"/>
              <a:t>変更，再実行可能</a:t>
            </a:r>
            <a:endParaRPr kumimoji="1" lang="en-US" altLang="ja-JP" sz="20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116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4B98C0-24DC-428B-8007-95400253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E01E64-CE59-4332-86B6-933B6C785763}"/>
              </a:ext>
            </a:extLst>
          </p:cNvPr>
          <p:cNvSpPr txBox="1"/>
          <p:nvPr/>
        </p:nvSpPr>
        <p:spPr>
          <a:xfrm>
            <a:off x="232735" y="168036"/>
            <a:ext cx="5729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/>
              <a:t>Colaboratory</a:t>
            </a:r>
            <a:r>
              <a:rPr kumimoji="1" lang="en-US" altLang="ja-JP" sz="3200" dirty="0"/>
              <a:t> </a:t>
            </a:r>
            <a:r>
              <a:rPr kumimoji="1" lang="ja-JP" altLang="en-US" sz="3200" dirty="0"/>
              <a:t>ノートブックでの</a:t>
            </a:r>
            <a:endParaRPr kumimoji="1" lang="en-US" altLang="ja-JP" sz="3200" dirty="0"/>
          </a:p>
          <a:p>
            <a:r>
              <a:rPr kumimoji="1" lang="ja-JP" altLang="en-US" sz="3200" dirty="0"/>
              <a:t>ファイルアップロード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99C0314-7490-482F-AC03-CD73428E1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56" y="1842542"/>
            <a:ext cx="6051861" cy="4203916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C9938ED-1FD4-4B96-8881-E84D8891E607}"/>
              </a:ext>
            </a:extLst>
          </p:cNvPr>
          <p:cNvCxnSpPr>
            <a:cxnSpLocks/>
          </p:cNvCxnSpPr>
          <p:nvPr/>
        </p:nvCxnSpPr>
        <p:spPr>
          <a:xfrm>
            <a:off x="1976086" y="2417944"/>
            <a:ext cx="1693788" cy="1426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F038852-A61F-4F47-95F2-846D95A6F41B}"/>
              </a:ext>
            </a:extLst>
          </p:cNvPr>
          <p:cNvSpPr/>
          <p:nvPr/>
        </p:nvSpPr>
        <p:spPr>
          <a:xfrm>
            <a:off x="2681831" y="3639189"/>
            <a:ext cx="509364" cy="411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4F974E-B6EC-496F-8DF3-E2041E04A96E}"/>
              </a:ext>
            </a:extLst>
          </p:cNvPr>
          <p:cNvSpPr txBox="1"/>
          <p:nvPr/>
        </p:nvSpPr>
        <p:spPr>
          <a:xfrm>
            <a:off x="2251308" y="4160827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「ファイル」を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310592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アカウントの取得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（</a:t>
            </a:r>
            <a:r>
              <a:rPr lang="ja-JP" altLang="en-US" b="1" u="sng" dirty="0">
                <a:solidFill>
                  <a:srgbClr val="FF0000"/>
                </a:solidFill>
              </a:rPr>
              <a:t>プログラムの変更，再実行したい，ファイルをアップロードしたい</a:t>
            </a:r>
            <a:r>
              <a:rPr lang="ja-JP" altLang="en-US" b="1" dirty="0"/>
              <a:t>ときに 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アカウントでのログインが必要）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39605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顔がうつったファイルを２</a:t>
            </a:r>
            <a:r>
              <a:rPr lang="ja-JP" altLang="en-US" dirty="0"/>
              <a:t>つ以上準備．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b="1" dirty="0"/>
              <a:t>ファイル名</a:t>
            </a:r>
            <a:r>
              <a:rPr lang="ja-JP" altLang="en-US" dirty="0"/>
              <a:t>は、</a:t>
            </a:r>
            <a:r>
              <a:rPr lang="ja-JP" altLang="en-US" b="1" dirty="0"/>
              <a:t>数字と英字のみ</a:t>
            </a:r>
            <a:r>
              <a:rPr lang="ja-JP" altLang="en-US" dirty="0"/>
              <a:t>を使用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・各自で準備してください。説明では次の画像を使用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図 6" descr="メガネを掛けた女性&#10;&#10;自動的に生成された説明">
            <a:extLst>
              <a:ext uri="{FF2B5EF4-FFF2-40B4-BE49-F238E27FC236}">
                <a16:creationId xmlns:a16="http://schemas.microsoft.com/office/drawing/2014/main" id="{054EFD99-CC22-4BB1-9CB9-0715F83C4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9" y="3495563"/>
            <a:ext cx="2431606" cy="1800069"/>
          </a:xfrm>
          <a:prstGeom prst="rect">
            <a:avLst/>
          </a:prstGeom>
        </p:spPr>
      </p:pic>
      <p:pic>
        <p:nvPicPr>
          <p:cNvPr id="9" name="図 8" descr="棚に置かれたネクタイをした男性&#10;&#10;自動的に生成された説明">
            <a:extLst>
              <a:ext uri="{FF2B5EF4-FFF2-40B4-BE49-F238E27FC236}">
                <a16:creationId xmlns:a16="http://schemas.microsoft.com/office/drawing/2014/main" id="{9CA72F58-A739-44CE-AA5C-DF0D91402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1" y="3495563"/>
            <a:ext cx="2431606" cy="17972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DC9500-F99E-4451-A806-C7CA44880FCE}"/>
              </a:ext>
            </a:extLst>
          </p:cNvPr>
          <p:cNvSpPr txBox="1"/>
          <p:nvPr/>
        </p:nvSpPr>
        <p:spPr>
          <a:xfrm>
            <a:off x="1447223" y="610523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1.png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5C5E28-E346-44AC-B157-A59E6381E719}"/>
              </a:ext>
            </a:extLst>
          </p:cNvPr>
          <p:cNvSpPr txBox="1"/>
          <p:nvPr/>
        </p:nvSpPr>
        <p:spPr>
          <a:xfrm>
            <a:off x="5015923" y="610523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2.png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73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D7CD9-5AE1-47DB-B57D-583DBE12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8B109F-9EFA-4E09-82AB-05A2ECAFFDA0}"/>
              </a:ext>
            </a:extLst>
          </p:cNvPr>
          <p:cNvSpPr txBox="1"/>
          <p:nvPr/>
        </p:nvSpPr>
        <p:spPr>
          <a:xfrm>
            <a:off x="609599" y="750144"/>
            <a:ext cx="8461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 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Colaboratory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は次の通り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/>
              <a:t>実験１ </a:t>
            </a:r>
            <a:br>
              <a:rPr lang="ja-JP" altLang="en-US" sz="2400" dirty="0"/>
            </a:b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colab.research.google.com</a:t>
            </a:r>
            <a:r>
              <a:rPr lang="en-US" altLang="ja-JP" sz="2400" dirty="0">
                <a:hlinkClick r:id="rId2"/>
              </a:rPr>
              <a:t>/drive/</a:t>
            </a:r>
            <a:r>
              <a:rPr lang="en-US" altLang="ja-JP" sz="2400" dirty="0" err="1">
                <a:hlinkClick r:id="rId2"/>
              </a:rPr>
              <a:t>1S55yEFiQpdIRdjWbdH0zzEYD5VAfklHd?usp</a:t>
            </a:r>
            <a:r>
              <a:rPr lang="en-US" altLang="ja-JP" sz="2400" dirty="0">
                <a:hlinkClick r:id="rId2"/>
              </a:rPr>
              <a:t>=sharing</a:t>
            </a:r>
            <a:r>
              <a:rPr lang="en-US" altLang="ja-JP" sz="2400" dirty="0"/>
              <a:t> </a:t>
            </a:r>
            <a:br>
              <a:rPr lang="en-US" altLang="ja-JP" sz="2400" dirty="0"/>
            </a:br>
            <a:br>
              <a:rPr lang="en-US" altLang="ja-JP" sz="2400" dirty="0"/>
            </a:br>
            <a:r>
              <a:rPr lang="ja-JP" altLang="en-US" sz="2400" dirty="0"/>
              <a:t>実験２ </a:t>
            </a:r>
            <a:br>
              <a:rPr lang="ja-JP" altLang="en-US" sz="2400" dirty="0"/>
            </a:b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colab.research.google.com</a:t>
            </a:r>
            <a:r>
              <a:rPr lang="en-US" altLang="ja-JP" sz="2400" dirty="0">
                <a:hlinkClick r:id="rId3"/>
              </a:rPr>
              <a:t>/drive/</a:t>
            </a:r>
            <a:r>
              <a:rPr lang="en-US" altLang="ja-JP" sz="2400" dirty="0" err="1">
                <a:hlinkClick r:id="rId3"/>
              </a:rPr>
              <a:t>13fXJ4f2dF-53YI_6i_rAJl17cuYuLE91?usp</a:t>
            </a:r>
            <a:r>
              <a:rPr lang="en-US" altLang="ja-JP" sz="2400" dirty="0">
                <a:hlinkClick r:id="rId3"/>
              </a:rPr>
              <a:t>=sharing</a:t>
            </a:r>
            <a:r>
              <a:rPr lang="en-US" altLang="ja-JP" sz="2400" dirty="0"/>
              <a:t> </a:t>
            </a:r>
            <a:br>
              <a:rPr lang="en-US" altLang="ja-JP" dirty="0"/>
            </a:b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（</a:t>
            </a:r>
            <a:r>
              <a:rPr kumimoji="1" lang="en-US" altLang="ja-JP" dirty="0"/>
              <a:t>URL </a:t>
            </a:r>
            <a:r>
              <a:rPr kumimoji="1" lang="ja-JP" altLang="en-US" dirty="0"/>
              <a:t>は </a:t>
            </a:r>
            <a:r>
              <a:rPr kumimoji="1" lang="en-US" altLang="ja-JP" dirty="0"/>
              <a:t>YouTube </a:t>
            </a:r>
            <a:r>
              <a:rPr kumimoji="1" lang="ja-JP" altLang="en-US" dirty="0"/>
              <a:t>動画の概要欄，大学のセレッソの「レポート」内に記載）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113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DA944-587B-4A35-99CC-B2A1BD33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プログラムを実行するときの注意点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7A4268B-8B02-4DCA-BC3C-C17A8BC14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45" y="1447559"/>
            <a:ext cx="7255554" cy="168244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55EDCE-9050-441A-A7CA-EE7A570E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4B91A1-871C-41C7-A803-86A1EE727AA9}"/>
              </a:ext>
            </a:extLst>
          </p:cNvPr>
          <p:cNvSpPr txBox="1"/>
          <p:nvPr/>
        </p:nvSpPr>
        <p:spPr>
          <a:xfrm>
            <a:off x="216746" y="689210"/>
            <a:ext cx="8461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コードセルの左の実行ボタンで実行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　次のような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エラー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が出て、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進めない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ことがある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CE7F4-DA8F-42F1-9FFA-A7CC1E79047B}"/>
              </a:ext>
            </a:extLst>
          </p:cNvPr>
          <p:cNvSpPr txBox="1"/>
          <p:nvPr/>
        </p:nvSpPr>
        <p:spPr>
          <a:xfrm>
            <a:off x="4790457" y="3088758"/>
            <a:ext cx="41892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メニューで「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ランタイム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」を選び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ランタイムのタイプを変更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」。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新しく出てきた画面で、ハードウエアアクセラレータのところを「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GPU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」にして、「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保存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」と操作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コードセルの実行を最初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からやり直す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8D5A6F2-F7F3-4FE9-B6E0-26138C792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" y="4057514"/>
            <a:ext cx="2271950" cy="23827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EC218B3-3958-4562-9F89-4DE005BC9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87" y="4057514"/>
            <a:ext cx="2271949" cy="14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0435A2-296C-4231-A74C-5C1B5533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</a:t>
            </a:r>
            <a:r>
              <a:rPr lang="ja-JP" altLang="en-US" dirty="0"/>
              <a:t>検証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C7C67-19F0-4061-B376-5FEF8B03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27" y="846253"/>
            <a:ext cx="3374625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顔検証 </a:t>
            </a:r>
            <a:r>
              <a:rPr kumimoji="1" lang="en-US" altLang="ja-JP" b="1" dirty="0">
                <a:solidFill>
                  <a:srgbClr val="C00000"/>
                </a:solidFill>
              </a:rPr>
              <a:t>(face verification)</a:t>
            </a:r>
          </a:p>
          <a:p>
            <a:pPr marL="0" indent="0">
              <a:buNone/>
            </a:pPr>
            <a:r>
              <a:rPr kumimoji="1" lang="ja-JP" altLang="en-US" dirty="0"/>
              <a:t>２つの別の写真あるいはビデオを</a:t>
            </a:r>
            <a:r>
              <a:rPr kumimoji="1" lang="ja-JP" altLang="en-US" b="1" dirty="0"/>
              <a:t>照合</a:t>
            </a:r>
            <a:r>
              <a:rPr kumimoji="1" lang="ja-JP" altLang="en-US" dirty="0"/>
              <a:t>し、</a:t>
            </a:r>
            <a:r>
              <a:rPr kumimoji="1" lang="ja-JP" altLang="en-US" b="1" dirty="0"/>
              <a:t>同一人物であるか</a:t>
            </a:r>
            <a:r>
              <a:rPr kumimoji="1" lang="ja-JP" altLang="en-US" dirty="0"/>
              <a:t>を判定すること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1F35F6-5FD6-449F-90CD-1FDCE3E6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5F967B0-FD64-44D5-91F1-FA5428A4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6" y="1238375"/>
            <a:ext cx="1991208" cy="44477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CA4000-B3C9-4890-A000-3E593F7A1BDE}"/>
              </a:ext>
            </a:extLst>
          </p:cNvPr>
          <p:cNvSpPr txBox="1"/>
          <p:nvPr/>
        </p:nvSpPr>
        <p:spPr>
          <a:xfrm>
            <a:off x="417049" y="594858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同一人物である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E83923D-F5C9-412D-B67A-0CA7BC4A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368" y="1148082"/>
            <a:ext cx="2152250" cy="45618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F1AF23-3588-4148-8EAA-5D8E238E73E2}"/>
              </a:ext>
            </a:extLst>
          </p:cNvPr>
          <p:cNvSpPr txBox="1"/>
          <p:nvPr/>
        </p:nvSpPr>
        <p:spPr>
          <a:xfrm>
            <a:off x="2842420" y="594858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同一人物でない</a:t>
            </a:r>
          </a:p>
        </p:txBody>
      </p:sp>
    </p:spTree>
    <p:extLst>
      <p:ext uri="{BB962C8B-B14F-4D97-AF65-F5344CB8AC3E}">
        <p14:creationId xmlns:p14="http://schemas.microsoft.com/office/powerpoint/2010/main" val="98549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B27A14-2A5F-468D-AEDA-7BBD8441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顔情報処理の用途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39552-8EBA-428B-B4BB-F2F2A4E10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顔による本人確認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集団行動解析、人流解析、人数推定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顔情報処理（表情判定、３次元化、顔面切り抜きなど）の前処理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4501F0-1A04-410C-8C0E-1E96421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27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0B7A0-7CF4-45E1-9673-9A181058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顔のランドマーク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B8C4F-267F-438E-B8C1-E200BEAF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655" y="846253"/>
            <a:ext cx="3757397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顔のランドマーク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まゆげ、目、鼻、くち、顔の輪郭など、</a:t>
            </a:r>
            <a:r>
              <a:rPr lang="ja-JP" altLang="en-US" b="1" dirty="0"/>
              <a:t>顔の目印となるポイント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顔特徴ベクトル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顔を数値ベクトル化したもの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C511F5-6483-4F27-A818-F5E39A2A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81370A-EEA6-45C6-AFDE-4F406D79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7" y="846253"/>
            <a:ext cx="4002232" cy="49405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96264E-BAEC-4ECB-B777-5D0E48471226}"/>
              </a:ext>
            </a:extLst>
          </p:cNvPr>
          <p:cNvSpPr txBox="1"/>
          <p:nvPr/>
        </p:nvSpPr>
        <p:spPr>
          <a:xfrm>
            <a:off x="992372" y="6046381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顔の ６８ランドマーク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E478E58-108A-4274-A26B-0D156666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66" y="4851426"/>
            <a:ext cx="411457" cy="18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280B3-1383-47AE-BEE7-B0CCF4DE8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/>
              <a:t>Dlib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27D033-2664-4BA4-A403-F2058D198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AB49B-173D-4C49-B8C5-84FEBB12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47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altLang="ja-JP" sz="3600" dirty="0" err="1"/>
              <a:t>Dlib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224585"/>
            <a:ext cx="6973614" cy="4633415"/>
          </a:xfrm>
        </p:spPr>
        <p:txBody>
          <a:bodyPr>
            <a:normAutofit/>
          </a:bodyPr>
          <a:lstStyle/>
          <a:p>
            <a:r>
              <a:rPr lang="en-US" altLang="ja-JP" sz="2400" dirty="0" err="1"/>
              <a:t>Dlib</a:t>
            </a:r>
            <a:r>
              <a:rPr lang="en-US" altLang="ja-JP" sz="2400" dirty="0"/>
              <a:t> </a:t>
            </a:r>
            <a:r>
              <a:rPr lang="ja-JP" altLang="en-US" sz="2400" dirty="0"/>
              <a:t>は，数多くの機能を持つソフトウエア．</a:t>
            </a:r>
          </a:p>
          <a:p>
            <a:r>
              <a:rPr lang="ja-JP" altLang="en-US" sz="2400" dirty="0"/>
              <a:t>ソースコードはオープン</a:t>
            </a:r>
            <a:endParaRPr lang="en-US" altLang="ja-JP" sz="2400" dirty="0"/>
          </a:p>
          <a:p>
            <a:r>
              <a:rPr lang="en-US" altLang="ja-JP" sz="2400" dirty="0"/>
              <a:t>Python, C++ </a:t>
            </a:r>
            <a:r>
              <a:rPr lang="ja-JP" altLang="en-US" sz="2400" dirty="0"/>
              <a:t>のプログラムから使うためのインタフェースを持つ．</a:t>
            </a:r>
          </a:p>
          <a:p>
            <a:r>
              <a:rPr lang="ja-JP" altLang="en-US" sz="2400" dirty="0"/>
              <a:t>機能</a:t>
            </a:r>
            <a:r>
              <a:rPr lang="en-US" altLang="ja-JP" sz="2400" dirty="0"/>
              <a:t>: </a:t>
            </a:r>
            <a:r>
              <a:rPr lang="ja-JP" altLang="en-US" sz="2400" dirty="0"/>
              <a:t>機械学習，数値計算，グラフィカルモデル推論，画像処理，スレッド，通信，</a:t>
            </a:r>
            <a:r>
              <a:rPr lang="en-US" altLang="ja-JP" sz="2400" dirty="0"/>
              <a:t>GUI</a:t>
            </a:r>
            <a:r>
              <a:rPr lang="ja-JP" altLang="en-US" sz="2400" dirty="0"/>
              <a:t>，データ圧縮・一貫性，テスト，さまざまなユーティリティ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URL: http://dlib.net/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7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altLang="ja-JP" sz="3600" dirty="0" err="1"/>
              <a:t>Dlib</a:t>
            </a:r>
            <a:r>
              <a:rPr lang="en-US" altLang="ja-JP" sz="3600" dirty="0"/>
              <a:t> </a:t>
            </a:r>
            <a:r>
              <a:rPr lang="ja-JP" altLang="en-US" sz="3600" dirty="0"/>
              <a:t>の顔情報処理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224585"/>
            <a:ext cx="6973614" cy="46334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sz="3100" b="1" dirty="0" err="1"/>
              <a:t>Dlib</a:t>
            </a:r>
            <a:r>
              <a:rPr lang="en-US" altLang="ja-JP" sz="3100" b="1" dirty="0"/>
              <a:t> </a:t>
            </a:r>
            <a:r>
              <a:rPr lang="ja-JP" altLang="en-US" sz="3100" b="1" dirty="0"/>
              <a:t>には，顔情報処理に関して，次の機能がある</a:t>
            </a:r>
            <a:endParaRPr lang="en-US" altLang="ja-JP" sz="3100" b="1" dirty="0"/>
          </a:p>
          <a:p>
            <a:r>
              <a:rPr lang="ja-JP" altLang="en-US" sz="3100" b="1" dirty="0"/>
              <a:t>顔検出</a:t>
            </a:r>
            <a:endParaRPr lang="en-US" altLang="ja-JP" sz="3100" dirty="0"/>
          </a:p>
          <a:p>
            <a:r>
              <a:rPr lang="ja-JP" altLang="en-US" sz="3100" b="1" dirty="0"/>
              <a:t>顔ランドマークの検出</a:t>
            </a:r>
            <a:endParaRPr lang="en-US" altLang="ja-JP" sz="3100" b="1" dirty="0"/>
          </a:p>
          <a:p>
            <a:r>
              <a:rPr lang="ja-JP" altLang="en-US" sz="3100" b="1" dirty="0"/>
              <a:t>顔のアラインメント</a:t>
            </a:r>
            <a:endParaRPr lang="en-US" altLang="ja-JP" sz="3100" b="1" dirty="0"/>
          </a:p>
          <a:p>
            <a:r>
              <a:rPr lang="ja-JP" altLang="en-US" sz="3100" b="1" dirty="0"/>
              <a:t>顔のコード化</a:t>
            </a:r>
            <a:endParaRPr lang="en-US" altLang="ja-JP" sz="3100" b="1" dirty="0"/>
          </a:p>
          <a:p>
            <a:pPr marL="0" indent="0">
              <a:buNone/>
            </a:pPr>
            <a:r>
              <a:rPr lang="en-US" altLang="ja-JP" sz="3100" dirty="0"/>
              <a:t>※ </a:t>
            </a:r>
            <a:r>
              <a:rPr lang="ja-JP" altLang="en-US" sz="3100" dirty="0"/>
              <a:t>ディープニューラルネットワークの学習済みモデルも配布されている</a:t>
            </a:r>
            <a:endParaRPr lang="en-US" altLang="ja-JP" sz="3100" dirty="0"/>
          </a:p>
          <a:p>
            <a:pPr marL="0" indent="0">
              <a:buNone/>
            </a:pPr>
            <a:r>
              <a:rPr lang="en-US" altLang="ja-JP" sz="2600" dirty="0">
                <a:hlinkClick r:id="rId2"/>
              </a:rPr>
              <a:t>https://github.com/davisking/dlib-models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>
                <a:hlinkClick r:id="rId3"/>
              </a:rPr>
              <a:t>https://github.com/ageitgey/face_recognition/blob/master/examples/face_recognition_knn.py</a:t>
            </a:r>
            <a:endParaRPr lang="en-US" altLang="ja-JP" sz="2600" dirty="0"/>
          </a:p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72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19F70-3AB5-46C0-AF0A-39CC6D09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041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Dlib</a:t>
            </a:r>
            <a:r>
              <a:rPr kumimoji="1" lang="en-US" altLang="ja-JP" dirty="0"/>
              <a:t>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顔のコード化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0DDF2-2E0B-410C-9455-FACEB63E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94" y="1357792"/>
            <a:ext cx="7886700" cy="525454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人工知能 </a:t>
            </a:r>
            <a:r>
              <a:rPr kumimoji="1" lang="en-US" altLang="ja-JP" dirty="0"/>
              <a:t>(Resnet) </a:t>
            </a:r>
            <a:r>
              <a:rPr kumimoji="1" lang="ja-JP" altLang="en-US" dirty="0"/>
              <a:t>を使用．すでに</a:t>
            </a:r>
            <a:r>
              <a:rPr lang="ja-JP" altLang="en-US" dirty="0"/>
              <a:t>多数の顔</a:t>
            </a:r>
            <a:r>
              <a:rPr kumimoji="1" lang="ja-JP" altLang="en-US" dirty="0"/>
              <a:t>画像により学習済み</a:t>
            </a:r>
            <a:endParaRPr kumimoji="1" lang="en-US" altLang="ja-JP" dirty="0"/>
          </a:p>
          <a:p>
            <a:r>
              <a:rPr lang="ja-JP" altLang="en-US" b="1" dirty="0"/>
              <a:t>顔のコード化</a:t>
            </a:r>
            <a:r>
              <a:rPr lang="ja-JP" altLang="en-US" dirty="0"/>
              <a:t>の，さらなる精度向上には，</a:t>
            </a:r>
            <a:r>
              <a:rPr lang="en-US" altLang="ja-JP" dirty="0"/>
              <a:t>1000</a:t>
            </a:r>
            <a:r>
              <a:rPr lang="ja-JP" altLang="en-US" dirty="0"/>
              <a:t>万をこえる新規画像が必要になる可能性あり</a:t>
            </a:r>
            <a:endParaRPr lang="en-US" altLang="ja-JP" dirty="0"/>
          </a:p>
          <a:p>
            <a:r>
              <a:rPr lang="ja-JP" altLang="en-US" b="1" dirty="0"/>
              <a:t>顔認証</a:t>
            </a:r>
            <a:r>
              <a:rPr lang="ja-JP" altLang="en-US" dirty="0"/>
              <a:t>での利用では，精度向上のため，既知の顔画像１つでなく，</a:t>
            </a:r>
            <a:r>
              <a:rPr lang="ja-JP" altLang="en-US" b="1" dirty="0"/>
              <a:t>複数の顔画像のコードと照合</a:t>
            </a:r>
            <a:r>
              <a:rPr lang="ja-JP" altLang="en-US" dirty="0"/>
              <a:t>することを考慮する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https://github.com/ageitgey/face_recognition/blob/master/examples/face_recognition_knn.py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顔認証</a:t>
            </a:r>
            <a:r>
              <a:rPr lang="ja-JP" altLang="en-US" dirty="0"/>
              <a:t>は：顔画像から個体を識別すること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44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961</Words>
  <Application>Microsoft Office PowerPoint</Application>
  <PresentationFormat>画面に合わせる (4:3)</PresentationFormat>
  <Paragraphs>154</Paragraphs>
  <Slides>25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メイリオ</vt:lpstr>
      <vt:lpstr>游ゴシック</vt:lpstr>
      <vt:lpstr>Arial</vt:lpstr>
      <vt:lpstr>Calibri</vt:lpstr>
      <vt:lpstr>Office テーマ</vt:lpstr>
      <vt:lpstr>顔情報処理 </vt:lpstr>
      <vt:lpstr>顔検出</vt:lpstr>
      <vt:lpstr>顔検証</vt:lpstr>
      <vt:lpstr>顔情報処理の用途</vt:lpstr>
      <vt:lpstr>顔のランドマーク</vt:lpstr>
      <vt:lpstr>Dlib</vt:lpstr>
      <vt:lpstr>Dlib</vt:lpstr>
      <vt:lpstr>Dlib の顔情報処理</vt:lpstr>
      <vt:lpstr>Dlib での顔のコード化</vt:lpstr>
      <vt:lpstr>普通のアプリとライブラリの比較</vt:lpstr>
      <vt:lpstr>顔検出</vt:lpstr>
      <vt:lpstr>顔のアラインメント</vt:lpstr>
      <vt:lpstr>顔の増量</vt:lpstr>
      <vt:lpstr>５ランドマーク</vt:lpstr>
      <vt:lpstr>６８ランドマーク</vt:lpstr>
      <vt:lpstr>特徴ベクトル</vt:lpstr>
      <vt:lpstr>顔検証 (face verification)</vt:lpstr>
      <vt:lpstr>Dlib の応用例　表情判定</vt:lpstr>
      <vt:lpstr>顔検出，顔認識などを 行ってみる</vt:lpstr>
      <vt:lpstr>PowerPoint プレゼンテーション</vt:lpstr>
      <vt:lpstr>PowerPoint プレゼンテーション</vt:lpstr>
      <vt:lpstr>Google アカウントの取得</vt:lpstr>
      <vt:lpstr>前準備</vt:lpstr>
      <vt:lpstr>PowerPoint プレゼンテーション</vt:lpstr>
      <vt:lpstr>プログラムを実行するときの注意点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AI演習の入門</dc:title>
  <dc:creator>kunihiko</dc:creator>
  <cp:lastModifiedBy>金子　邦彦</cp:lastModifiedBy>
  <cp:revision>78</cp:revision>
  <dcterms:created xsi:type="dcterms:W3CDTF">2020-06-03T12:20:31Z</dcterms:created>
  <dcterms:modified xsi:type="dcterms:W3CDTF">2023-12-27T03:21:16Z</dcterms:modified>
</cp:coreProperties>
</file>