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4"/>
  </p:notesMasterIdLst>
  <p:sldIdLst>
    <p:sldId id="544" r:id="rId2"/>
    <p:sldId id="918" r:id="rId3"/>
    <p:sldId id="916" r:id="rId4"/>
    <p:sldId id="1315" r:id="rId5"/>
    <p:sldId id="939" r:id="rId6"/>
    <p:sldId id="940" r:id="rId7"/>
    <p:sldId id="434" r:id="rId8"/>
    <p:sldId id="435" r:id="rId9"/>
    <p:sldId id="436" r:id="rId10"/>
    <p:sldId id="437" r:id="rId11"/>
    <p:sldId id="1294" r:id="rId12"/>
    <p:sldId id="1293" r:id="rId13"/>
    <p:sldId id="1299" r:id="rId14"/>
    <p:sldId id="1295" r:id="rId15"/>
    <p:sldId id="1298" r:id="rId16"/>
    <p:sldId id="1300" r:id="rId17"/>
    <p:sldId id="1301" r:id="rId18"/>
    <p:sldId id="1302" r:id="rId19"/>
    <p:sldId id="1303" r:id="rId20"/>
    <p:sldId id="1304" r:id="rId21"/>
    <p:sldId id="1305" r:id="rId22"/>
    <p:sldId id="1308" r:id="rId23"/>
    <p:sldId id="1309" r:id="rId24"/>
    <p:sldId id="1310" r:id="rId25"/>
    <p:sldId id="942" r:id="rId26"/>
    <p:sldId id="443" r:id="rId27"/>
    <p:sldId id="545" r:id="rId28"/>
    <p:sldId id="453" r:id="rId29"/>
    <p:sldId id="454" r:id="rId30"/>
    <p:sldId id="455" r:id="rId31"/>
    <p:sldId id="456" r:id="rId32"/>
    <p:sldId id="457" r:id="rId33"/>
    <p:sldId id="458" r:id="rId34"/>
    <p:sldId id="459" r:id="rId35"/>
    <p:sldId id="1311" r:id="rId36"/>
    <p:sldId id="915" r:id="rId37"/>
    <p:sldId id="948" r:id="rId38"/>
    <p:sldId id="949" r:id="rId39"/>
    <p:sldId id="1312" r:id="rId40"/>
    <p:sldId id="1313" r:id="rId41"/>
    <p:sldId id="946" r:id="rId42"/>
    <p:sldId id="956" r:id="rId43"/>
    <p:sldId id="950" r:id="rId44"/>
    <p:sldId id="951" r:id="rId45"/>
    <p:sldId id="952" r:id="rId46"/>
    <p:sldId id="954" r:id="rId47"/>
    <p:sldId id="947" r:id="rId48"/>
    <p:sldId id="958" r:id="rId49"/>
    <p:sldId id="1314" r:id="rId50"/>
    <p:sldId id="959" r:id="rId51"/>
    <p:sldId id="938" r:id="rId52"/>
    <p:sldId id="960" r:id="rId53"/>
    <p:sldId id="961" r:id="rId54"/>
    <p:sldId id="962" r:id="rId55"/>
    <p:sldId id="263" r:id="rId56"/>
    <p:sldId id="574" r:id="rId57"/>
    <p:sldId id="963" r:id="rId58"/>
    <p:sldId id="937" r:id="rId59"/>
    <p:sldId id="547" r:id="rId60"/>
    <p:sldId id="917" r:id="rId61"/>
    <p:sldId id="567" r:id="rId62"/>
    <p:sldId id="892" r:id="rId63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1" autoAdjust="0"/>
    <p:restoredTop sz="94660"/>
  </p:normalViewPr>
  <p:slideViewPr>
    <p:cSldViewPr snapToGrid="0">
      <p:cViewPr varScale="1">
        <p:scale>
          <a:sx n="50" d="100"/>
          <a:sy n="50" d="100"/>
        </p:scale>
        <p:origin x="42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2022/6/24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93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975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8200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7216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365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6267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4974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2022/6/24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2022/6/24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2022/6/24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2022/6/24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2022/6/24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2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www.youtube.com/watch?v=5tvmMX8r_OM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84815" y="1122363"/>
            <a:ext cx="8223463" cy="1655762"/>
          </a:xfrm>
        </p:spPr>
        <p:txBody>
          <a:bodyPr>
            <a:noAutofit/>
          </a:bodyPr>
          <a:lstStyle/>
          <a:p>
            <a:r>
              <a:rPr lang="en-US" altLang="ja-JP" dirty="0"/>
              <a:t>2. </a:t>
            </a:r>
            <a:r>
              <a:rPr lang="ja-JP" altLang="en-US" dirty="0"/>
              <a:t>データサイエンス・</a:t>
            </a:r>
            <a:r>
              <a:rPr lang="en-US" altLang="ja-JP" dirty="0"/>
              <a:t>AI </a:t>
            </a:r>
            <a:r>
              <a:rPr lang="ja-JP" altLang="en-US" dirty="0"/>
              <a:t>の事例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字幕 2">
            <a:extLst>
              <a:ext uri="{FF2B5EF4-FFF2-40B4-BE49-F238E27FC236}">
                <a16:creationId xmlns:a16="http://schemas.microsoft.com/office/drawing/2014/main" id="{43CD10B2-273C-4944-A5BB-8CB98750DA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1328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85013" y="392200"/>
            <a:ext cx="7886700" cy="503396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例えば、こんなことが簡単にできます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13261" y="1497330"/>
            <a:ext cx="31470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条件に合致するデータの</a:t>
            </a:r>
            <a:endParaRPr kumimoji="0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強調表示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73" y="2378868"/>
            <a:ext cx="4224621" cy="1921669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040" y="2378868"/>
            <a:ext cx="4224621" cy="1921669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414717" y="1658912"/>
            <a:ext cx="12618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並べ替え</a:t>
            </a:r>
          </a:p>
        </p:txBody>
      </p:sp>
    </p:spTree>
    <p:extLst>
      <p:ext uri="{BB962C8B-B14F-4D97-AF65-F5344CB8AC3E}">
        <p14:creationId xmlns:p14="http://schemas.microsoft.com/office/powerpoint/2010/main" val="3936958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D43BCEE-EA77-4C9B-AE23-56E300AD7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Office 365 </a:t>
            </a:r>
            <a:r>
              <a:rPr kumimoji="1" lang="ja-JP" altLang="en-US" dirty="0"/>
              <a:t>の主な機能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105157B-3DFD-4183-A015-D930CD1D3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847" y="5736008"/>
            <a:ext cx="8461208" cy="546938"/>
          </a:xfrm>
        </p:spPr>
        <p:txBody>
          <a:bodyPr/>
          <a:lstStyle/>
          <a:p>
            <a:r>
              <a:rPr lang="ja-JP" altLang="ja-JP" dirty="0"/>
              <a:t>パソコンで</a:t>
            </a:r>
            <a:r>
              <a:rPr lang="ja-JP" altLang="ja-JP" b="1" dirty="0"/>
              <a:t>レポートを作成</a:t>
            </a:r>
            <a:r>
              <a:rPr lang="ja-JP" altLang="ja-JP" dirty="0"/>
              <a:t>したり，</a:t>
            </a:r>
            <a:r>
              <a:rPr lang="ja-JP" altLang="ja-JP" b="1" dirty="0"/>
              <a:t>発表</a:t>
            </a:r>
            <a:r>
              <a:rPr lang="ja-JP" altLang="ja-JP" dirty="0"/>
              <a:t>したり，</a:t>
            </a:r>
            <a:r>
              <a:rPr lang="ja-JP" altLang="ja-JP" b="1" dirty="0"/>
              <a:t>データをまとめ</a:t>
            </a:r>
            <a:r>
              <a:rPr lang="ja-JP" altLang="ja-JP" dirty="0"/>
              <a:t>たりで</a:t>
            </a:r>
            <a:r>
              <a:rPr lang="ja-JP" altLang="en-US" dirty="0"/>
              <a:t>便利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9FB86DA-C92D-49A2-B448-7744ACF75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413D590F-C2F6-459B-9932-DBDF6BC8923B}"/>
              </a:ext>
            </a:extLst>
          </p:cNvPr>
          <p:cNvSpPr txBox="1">
            <a:spLocks noChangeAspect="1"/>
          </p:cNvSpPr>
          <p:nvPr/>
        </p:nvSpPr>
        <p:spPr>
          <a:xfrm>
            <a:off x="-392992" y="2651285"/>
            <a:ext cx="3743573" cy="74651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ワード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 (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文書作成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)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 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86CD180-7F7D-40FF-911C-3BEBD89831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42" y="945989"/>
            <a:ext cx="2707371" cy="15765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94BBC00-3420-4BC5-8DAA-FD51AF02F0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507" y="931384"/>
            <a:ext cx="2763793" cy="16084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CA8F2124-F1DD-46C8-A7EE-61129FAF94CC}"/>
              </a:ext>
            </a:extLst>
          </p:cNvPr>
          <p:cNvSpPr txBox="1">
            <a:spLocks noChangeAspect="1"/>
          </p:cNvSpPr>
          <p:nvPr/>
        </p:nvSpPr>
        <p:spPr>
          <a:xfrm>
            <a:off x="2700213" y="2686060"/>
            <a:ext cx="3743573" cy="74651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85623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エクセル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85623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 (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85623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表計算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85623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)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 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F6E0537-8BEF-4F0E-A4A0-D8148E28BA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519" y="945989"/>
            <a:ext cx="2720952" cy="15836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ECAE9241-F5EC-4960-8A5E-FF3717B9F166}"/>
              </a:ext>
            </a:extLst>
          </p:cNvPr>
          <p:cNvSpPr txBox="1">
            <a:spLocks noChangeAspect="1"/>
          </p:cNvSpPr>
          <p:nvPr/>
        </p:nvSpPr>
        <p:spPr>
          <a:xfrm>
            <a:off x="5712658" y="2663679"/>
            <a:ext cx="3743573" cy="74651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パワーポイント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Segoe UI" panose="020B0502040204020203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 (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プレゼン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)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 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C6579548-0972-4771-9D1E-055C1ABBC8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47" y="3410198"/>
            <a:ext cx="2618220" cy="15240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コンテンツ プレースホルダー 2">
            <a:extLst>
              <a:ext uri="{FF2B5EF4-FFF2-40B4-BE49-F238E27FC236}">
                <a16:creationId xmlns:a16="http://schemas.microsoft.com/office/drawing/2014/main" id="{A9B1E59A-560D-43ED-B018-58B34EC99B6B}"/>
              </a:ext>
            </a:extLst>
          </p:cNvPr>
          <p:cNvSpPr txBox="1">
            <a:spLocks noChangeAspect="1"/>
          </p:cNvSpPr>
          <p:nvPr/>
        </p:nvSpPr>
        <p:spPr>
          <a:xfrm>
            <a:off x="-143829" y="5068237"/>
            <a:ext cx="3743573" cy="74651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ワンノート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 (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電子ノート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)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 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428AB69F-68B9-4F85-9841-8D934F8A6C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297" y="3424966"/>
            <a:ext cx="2370474" cy="15662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CA74981A-639D-4C1A-9C07-12BD303F888E}"/>
              </a:ext>
            </a:extLst>
          </p:cNvPr>
          <p:cNvSpPr txBox="1">
            <a:spLocks noChangeAspect="1"/>
          </p:cNvSpPr>
          <p:nvPr/>
        </p:nvSpPr>
        <p:spPr>
          <a:xfrm>
            <a:off x="3312799" y="5090618"/>
            <a:ext cx="4600972" cy="74651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00020" algn="ctr"/>
                <a:tab pos="5400040" algn="r"/>
              </a:tabLst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アウトルック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 (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電子メール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)</a:t>
            </a:r>
            <a:endParaRPr kumimoji="0" lang="ja-JP" alt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00020" algn="ctr"/>
                <a:tab pos="5400040" algn="r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 </a:t>
            </a:r>
            <a:endParaRPr kumimoji="0" lang="ja-JP" alt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93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5FAC21-AF5E-4A1C-B233-6117D6CC9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Office 365 </a:t>
            </a:r>
            <a:r>
              <a:rPr kumimoji="1" lang="ja-JP" altLang="en-US" dirty="0"/>
              <a:t>の種類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4337555-1E8E-444B-B688-644A8DCEF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350" y="5834356"/>
            <a:ext cx="7756197" cy="8815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b="1" dirty="0"/>
              <a:t>２種類</a:t>
            </a:r>
            <a:r>
              <a:rPr lang="ja-JP" altLang="en-US" sz="2400" dirty="0"/>
              <a:t>ある．この授業では，</a:t>
            </a:r>
            <a:r>
              <a:rPr lang="ja-JP" altLang="en-US" sz="2400" b="1" dirty="0"/>
              <a:t>どちらを使用しても問題ない</a:t>
            </a:r>
            <a:endParaRPr kumimoji="1" lang="ja-JP" altLang="en-US" sz="24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D491342-97C7-45F8-86E9-94A9AEC51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D34BFAB4-C3BD-444E-A606-1E4CC84CF36A}"/>
              </a:ext>
            </a:extLst>
          </p:cNvPr>
          <p:cNvSpPr txBox="1">
            <a:spLocks/>
          </p:cNvSpPr>
          <p:nvPr/>
        </p:nvSpPr>
        <p:spPr>
          <a:xfrm>
            <a:off x="438882" y="1125969"/>
            <a:ext cx="7756197" cy="4652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Office 365 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の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オンライン版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	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WEB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ブラウザ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で使う．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	https://</a:t>
            </a: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portal.office.com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	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各自の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ID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と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パスワード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でサインインが必要．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Office 365 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の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アプリ版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	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前もってインストールが必要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．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	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インストールでは，大量の通信が行われる．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	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（時間がかかる．通信費用にも注意）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85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DD96CC-E3A8-4888-A875-ACE5EEF81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Office 365 </a:t>
            </a:r>
            <a:r>
              <a:rPr lang="ja-JP" altLang="en-US" dirty="0"/>
              <a:t>オンライン版で </a:t>
            </a:r>
            <a:r>
              <a:rPr lang="en-US" altLang="ja-JP" dirty="0"/>
              <a:t>Excel</a:t>
            </a:r>
            <a:r>
              <a:rPr lang="ja-JP" altLang="en-US" dirty="0"/>
              <a:t> を起動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4FC3AC-C179-4876-9C80-E41605AF6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96" y="846253"/>
            <a:ext cx="8461208" cy="5333166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2400" dirty="0"/>
              <a:t>【</a:t>
            </a:r>
            <a:r>
              <a:rPr lang="ja-JP" altLang="en-US" sz="2400" dirty="0"/>
              <a:t>要点</a:t>
            </a:r>
            <a:r>
              <a:rPr lang="en-US" altLang="ja-JP" sz="2400" dirty="0"/>
              <a:t>】 </a:t>
            </a:r>
            <a:r>
              <a:rPr lang="en-US" altLang="ja-JP" sz="2400" b="1" dirty="0"/>
              <a:t>Web </a:t>
            </a:r>
            <a:r>
              <a:rPr lang="ja-JP" altLang="en-US" sz="2400" b="1" dirty="0"/>
              <a:t>ブラウザ</a:t>
            </a:r>
            <a:r>
              <a:rPr lang="ja-JP" altLang="en-US" sz="2400" dirty="0"/>
              <a:t>で，次のページを開き，各自の </a:t>
            </a:r>
            <a:r>
              <a:rPr lang="en-US" altLang="ja-JP" sz="2400" b="1" dirty="0"/>
              <a:t>ID </a:t>
            </a:r>
            <a:r>
              <a:rPr lang="ja-JP" altLang="en-US" sz="2400" dirty="0"/>
              <a:t>と</a:t>
            </a:r>
            <a:r>
              <a:rPr lang="ja-JP" altLang="en-US" sz="2400" b="1" dirty="0"/>
              <a:t>パスワード</a:t>
            </a:r>
            <a:r>
              <a:rPr lang="ja-JP" altLang="en-US" sz="2400" dirty="0"/>
              <a:t>でサインイン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/>
              <a:t>	</a:t>
            </a:r>
            <a:r>
              <a:rPr lang="en-US" altLang="ja-JP" sz="2400" b="1" dirty="0"/>
              <a:t>https://</a:t>
            </a:r>
            <a:r>
              <a:rPr lang="en-US" altLang="ja-JP" sz="2400" b="1" dirty="0" err="1"/>
              <a:t>portal.office.com</a:t>
            </a:r>
            <a:endParaRPr lang="en-US" altLang="ja-JP" sz="2400" b="1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28B31DD-6AFA-45F2-ADA0-3F7D2D531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B2248A8-0573-4B70-9DBC-BA56AA3D8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523" y="2519159"/>
            <a:ext cx="6262999" cy="374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751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01B4840-DC68-47E7-B4B8-EDF75BEE3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Office 365 </a:t>
            </a:r>
            <a:r>
              <a:rPr kumimoji="1" lang="ja-JP" altLang="en-US" dirty="0"/>
              <a:t>オンライン版で </a:t>
            </a:r>
            <a:r>
              <a:rPr kumimoji="1" lang="en-US" altLang="ja-JP" dirty="0"/>
              <a:t>Excel</a:t>
            </a:r>
            <a:r>
              <a:rPr lang="ja-JP" altLang="en-US" dirty="0"/>
              <a:t> を起動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E13BF4A-AB4A-421A-9529-D7E6028AE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sz="2400" dirty="0"/>
              <a:t>① </a:t>
            </a:r>
            <a:r>
              <a:rPr kumimoji="1" lang="en-US" altLang="ja-JP" sz="2400" b="1" dirty="0"/>
              <a:t>Web </a:t>
            </a:r>
            <a:r>
              <a:rPr kumimoji="1" lang="ja-JP" altLang="en-US" sz="2400" b="1" dirty="0"/>
              <a:t>ブラウザ</a:t>
            </a:r>
            <a:r>
              <a:rPr kumimoji="1" lang="ja-JP" altLang="en-US" sz="2400" dirty="0"/>
              <a:t>で，次のページを開く</a:t>
            </a:r>
            <a:r>
              <a:rPr kumimoji="1" lang="en-US" altLang="ja-JP" sz="2400" dirty="0"/>
              <a:t>	</a:t>
            </a:r>
            <a:r>
              <a:rPr lang="en-US" altLang="ja-JP" sz="2400" b="1" dirty="0"/>
              <a:t>https://</a:t>
            </a:r>
            <a:r>
              <a:rPr lang="en-US" altLang="ja-JP" sz="2400" b="1" dirty="0" err="1"/>
              <a:t>portal.office.com</a:t>
            </a:r>
            <a:endParaRPr lang="en-US" altLang="ja-JP" sz="2400" b="1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② </a:t>
            </a:r>
            <a:r>
              <a:rPr kumimoji="1" lang="ja-JP" altLang="en-US" sz="2400" b="1" dirty="0"/>
              <a:t>電子メールアドレス</a:t>
            </a:r>
            <a:r>
              <a:rPr kumimoji="1" lang="ja-JP" altLang="en-US" sz="2400" dirty="0"/>
              <a:t>を入れる．「</a:t>
            </a:r>
            <a:r>
              <a:rPr kumimoji="1" lang="ja-JP" altLang="en-US" sz="2400" b="1" dirty="0"/>
              <a:t>次へ</a:t>
            </a:r>
            <a:r>
              <a:rPr kumimoji="1" lang="ja-JP" altLang="en-US" sz="2400" dirty="0"/>
              <a:t>」をクリック．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en-US" altLang="ja-JP" sz="2400" b="1" dirty="0"/>
              <a:t>	</a:t>
            </a:r>
            <a:r>
              <a:rPr lang="ja-JP" altLang="ja-JP" sz="2400" b="1" dirty="0"/>
              <a:t>（例）</a:t>
            </a:r>
            <a:r>
              <a:rPr lang="en-US" altLang="ja-JP" sz="2400" b="1" dirty="0" err="1"/>
              <a:t>p1234567@fukuyama-u.ac.jp</a:t>
            </a:r>
            <a:endParaRPr lang="ja-JP" altLang="ja-JP" sz="2400" b="1" dirty="0"/>
          </a:p>
          <a:p>
            <a:pPr marL="0" indent="0">
              <a:buNone/>
            </a:pP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D740331-A607-4316-8D67-442DD829F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CE5CF9D-9086-4DFB-A8E7-6EB0F21AA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260" y="3208078"/>
            <a:ext cx="3965779" cy="280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78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01B4840-DC68-47E7-B4B8-EDF75BEE3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Office 365 </a:t>
            </a:r>
            <a:r>
              <a:rPr kumimoji="1" lang="ja-JP" altLang="en-US" dirty="0"/>
              <a:t>オンライン版で </a:t>
            </a:r>
            <a:r>
              <a:rPr kumimoji="1" lang="en-US" altLang="ja-JP" dirty="0"/>
              <a:t>Excel</a:t>
            </a:r>
            <a:r>
              <a:rPr lang="ja-JP" altLang="en-US" dirty="0"/>
              <a:t> を起動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E13BF4A-AB4A-421A-9529-D7E6028AE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4" y="846253"/>
            <a:ext cx="8758655" cy="5333166"/>
          </a:xfrm>
        </p:spPr>
        <p:txBody>
          <a:bodyPr/>
          <a:lstStyle/>
          <a:p>
            <a:pPr marL="0" indent="0">
              <a:buNone/>
            </a:pPr>
            <a:r>
              <a:rPr lang="ja-JP" altLang="en-US" sz="2400" dirty="0"/>
              <a:t>③</a:t>
            </a:r>
            <a:r>
              <a:rPr kumimoji="1" lang="ja-JP" altLang="en-US" sz="2400" dirty="0"/>
              <a:t> </a:t>
            </a:r>
            <a:r>
              <a:rPr lang="ja-JP" altLang="en-US" sz="2400" b="1" dirty="0"/>
              <a:t>パスワード</a:t>
            </a:r>
            <a:r>
              <a:rPr lang="ja-JP" altLang="en-US" sz="2400" dirty="0"/>
              <a:t>を入れ，「</a:t>
            </a:r>
            <a:r>
              <a:rPr lang="ja-JP" altLang="en-US" sz="2400" b="1" dirty="0"/>
              <a:t>サインイン</a:t>
            </a:r>
            <a:r>
              <a:rPr lang="ja-JP" altLang="en-US" sz="2400" dirty="0"/>
              <a:t>」を</a:t>
            </a:r>
            <a:r>
              <a:rPr lang="ja-JP" altLang="en-US" sz="2400" b="1" dirty="0"/>
              <a:t>クリック</a:t>
            </a:r>
            <a:endParaRPr lang="en-US" altLang="ja-JP" sz="2400" b="1" dirty="0"/>
          </a:p>
          <a:p>
            <a:pPr marL="0" indent="0">
              <a:buNone/>
            </a:pPr>
            <a:r>
              <a:rPr kumimoji="1" lang="en-US" altLang="ja-JP" sz="2400" dirty="0"/>
              <a:t>	</a:t>
            </a:r>
            <a:r>
              <a:rPr kumimoji="1" lang="ja-JP" altLang="en-US" sz="2400" dirty="0"/>
              <a:t>パスワードは，各自が設定したもの</a:t>
            </a: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④ </a:t>
            </a:r>
            <a:r>
              <a:rPr kumimoji="1" lang="en-US" altLang="ja-JP" sz="2400" dirty="0"/>
              <a:t>Excel </a:t>
            </a:r>
            <a:r>
              <a:rPr kumimoji="1" lang="ja-JP" altLang="en-US" sz="2400" dirty="0"/>
              <a:t>を使いたいときは，</a:t>
            </a:r>
            <a:r>
              <a:rPr kumimoji="1" lang="ja-JP" altLang="en-US" sz="2400" b="1" dirty="0"/>
              <a:t>メニュー</a:t>
            </a:r>
            <a:r>
              <a:rPr kumimoji="1" lang="ja-JP" altLang="en-US" sz="2400" dirty="0"/>
              <a:t>で </a:t>
            </a:r>
            <a:r>
              <a:rPr kumimoji="1" lang="en-US" altLang="ja-JP" sz="2400" dirty="0"/>
              <a:t>Excel </a:t>
            </a:r>
            <a:r>
              <a:rPr kumimoji="1" lang="ja-JP" altLang="en-US" sz="2400" dirty="0"/>
              <a:t>を選ぶ</a:t>
            </a:r>
            <a:endParaRPr kumimoji="1" lang="en-US" altLang="ja-JP" sz="2400" dirty="0"/>
          </a:p>
          <a:p>
            <a:pPr marL="0" indent="0">
              <a:buNone/>
            </a:pPr>
            <a:endParaRPr lang="en-US" altLang="ja-JP" sz="2400" b="1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D740331-A607-4316-8D67-442DD829F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A62958D-ABC7-4910-9E52-8E9BFA9B5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428" y="2052421"/>
            <a:ext cx="3778444" cy="181619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E94BA56-D481-444B-8B01-29B58F881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8447" y="4805579"/>
            <a:ext cx="1360534" cy="20299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632DE7B-7C34-4E34-888B-AD86AFFB6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8699" y="4805579"/>
            <a:ext cx="586382" cy="19956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80559AE-FDDB-4B16-AFEA-6D947F6201F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94" y="4917439"/>
            <a:ext cx="2932430" cy="15728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9715C38-7110-4374-9429-1C1191E6374B}"/>
              </a:ext>
            </a:extLst>
          </p:cNvPr>
          <p:cNvSpPr/>
          <p:nvPr/>
        </p:nvSpPr>
        <p:spPr>
          <a:xfrm>
            <a:off x="6670444" y="5612062"/>
            <a:ext cx="2578100" cy="382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さまざまなメニュー</a:t>
            </a:r>
            <a:endParaRPr kumimoji="0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4220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F3DD5A-A8AB-4426-8BD1-F76327D6A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Office 365 </a:t>
            </a:r>
            <a:r>
              <a:rPr lang="ja-JP" altLang="en-US" dirty="0"/>
              <a:t>オンライン版で </a:t>
            </a:r>
            <a:r>
              <a:rPr lang="en-US" altLang="ja-JP" dirty="0"/>
              <a:t>Excel</a:t>
            </a:r>
            <a:r>
              <a:rPr lang="ja-JP" altLang="en-US" dirty="0"/>
              <a:t> を起動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FFA2452-9D8A-4FF2-8982-6E06A8B84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34039"/>
            <a:ext cx="8461208" cy="5333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/>
              <a:t>⑤ </a:t>
            </a:r>
            <a:r>
              <a:rPr kumimoji="1" lang="en-US" altLang="ja-JP" sz="2400" b="1" dirty="0"/>
              <a:t>Excel </a:t>
            </a:r>
            <a:r>
              <a:rPr kumimoji="1" lang="ja-JP" altLang="en-US" sz="2400" b="1" dirty="0"/>
              <a:t>のブックの種類</a:t>
            </a:r>
            <a:r>
              <a:rPr kumimoji="1" lang="ja-JP" altLang="en-US" sz="2400" dirty="0"/>
              <a:t>を選ぶ</a:t>
            </a: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r>
              <a:rPr lang="en-US" altLang="ja-JP" sz="2400" dirty="0">
                <a:latin typeface="+mn-ea"/>
                <a:ea typeface="+mn-ea"/>
              </a:rPr>
              <a:t>	</a:t>
            </a:r>
            <a:r>
              <a:rPr lang="ja-JP" altLang="en-US" sz="2400" dirty="0">
                <a:latin typeface="+mn-ea"/>
                <a:ea typeface="+mn-ea"/>
              </a:rPr>
              <a:t>この授業では「新しい空白のブック」を使う</a:t>
            </a:r>
            <a:endParaRPr lang="en-US" altLang="ja-JP" sz="2400" dirty="0">
              <a:latin typeface="+mn-ea"/>
              <a:ea typeface="+mn-ea"/>
            </a:endParaRPr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⑥ </a:t>
            </a:r>
            <a:r>
              <a:rPr lang="en-US" altLang="ja-JP" sz="2400" dirty="0"/>
              <a:t>Excel </a:t>
            </a:r>
            <a:r>
              <a:rPr lang="ja-JP" altLang="en-US" sz="2400" dirty="0"/>
              <a:t>の画面が開く</a:t>
            </a:r>
            <a:endParaRPr kumimoji="1" lang="en-US" altLang="ja-JP" sz="2400" dirty="0"/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558A53A-A1CF-49F7-A69B-2690066EF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0ADF1C6-0762-42FF-85E5-DA9B75957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123" y="1528736"/>
            <a:ext cx="6478367" cy="1449413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92D87E1-6A40-44D9-B7A8-7653F30985C8}"/>
              </a:ext>
            </a:extLst>
          </p:cNvPr>
          <p:cNvSpPr/>
          <p:nvPr/>
        </p:nvSpPr>
        <p:spPr>
          <a:xfrm>
            <a:off x="1460500" y="2253442"/>
            <a:ext cx="2381250" cy="5532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F61E2DF-9A23-413C-B2CD-D39E65B05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123" y="4794796"/>
            <a:ext cx="3154577" cy="188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82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DD96CC-E3A8-4888-A875-ACE5EEF81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671225"/>
          </a:xfrm>
        </p:spPr>
        <p:txBody>
          <a:bodyPr/>
          <a:lstStyle/>
          <a:p>
            <a:r>
              <a:rPr lang="en-US" altLang="ja-JP" dirty="0"/>
              <a:t>Office 365 </a:t>
            </a:r>
            <a:r>
              <a:rPr lang="ja-JP" altLang="en-US" dirty="0"/>
              <a:t>アプリ版のインストールと</a:t>
            </a:r>
            <a:br>
              <a:rPr lang="en-US" altLang="ja-JP" dirty="0"/>
            </a:br>
            <a:r>
              <a:rPr lang="ja-JP" altLang="en-US" dirty="0"/>
              <a:t> </a:t>
            </a:r>
            <a:r>
              <a:rPr lang="en-US" altLang="ja-JP" dirty="0"/>
              <a:t>Excel</a:t>
            </a:r>
            <a:r>
              <a:rPr lang="ja-JP" altLang="en-US" dirty="0"/>
              <a:t> の起動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4FC3AC-C179-4876-9C80-E41605AF6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96" y="984249"/>
            <a:ext cx="8461208" cy="5195169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2400" dirty="0"/>
              <a:t>【</a:t>
            </a:r>
            <a:r>
              <a:rPr lang="ja-JP" altLang="en-US" sz="2400" dirty="0"/>
              <a:t>要点</a:t>
            </a:r>
            <a:r>
              <a:rPr lang="en-US" altLang="ja-JP" sz="2400" dirty="0"/>
              <a:t>】 </a:t>
            </a:r>
            <a:r>
              <a:rPr lang="ja-JP" altLang="en-US" sz="2400" b="1" dirty="0"/>
              <a:t>インストール</a:t>
            </a:r>
            <a:r>
              <a:rPr lang="ja-JP" altLang="en-US" sz="2400" dirty="0"/>
              <a:t>は，</a:t>
            </a:r>
            <a:r>
              <a:rPr lang="en-US" altLang="ja-JP" sz="2400" dirty="0"/>
              <a:t>Office 365 </a:t>
            </a:r>
            <a:r>
              <a:rPr lang="ja-JP" altLang="en-US" sz="2400" dirty="0"/>
              <a:t>アプリ版を使えるようにするための作業（最初に行う）．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そのとき，次のページを開き，各自の </a:t>
            </a:r>
            <a:r>
              <a:rPr lang="en-US" altLang="ja-JP" sz="2400" b="1" dirty="0"/>
              <a:t>ID </a:t>
            </a:r>
            <a:r>
              <a:rPr lang="ja-JP" altLang="en-US" sz="2400" dirty="0"/>
              <a:t>と</a:t>
            </a:r>
            <a:r>
              <a:rPr lang="ja-JP" altLang="en-US" sz="2400" b="1" dirty="0"/>
              <a:t>パスワード</a:t>
            </a:r>
            <a:r>
              <a:rPr lang="ja-JP" altLang="en-US" sz="2400" dirty="0"/>
              <a:t>でサインイン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/>
              <a:t>	</a:t>
            </a:r>
            <a:r>
              <a:rPr lang="en-US" altLang="ja-JP" sz="2400" b="1" dirty="0"/>
              <a:t>https://</a:t>
            </a:r>
            <a:r>
              <a:rPr lang="en-US" altLang="ja-JP" sz="2400" b="1" dirty="0" err="1"/>
              <a:t>portal.office.com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b="1" dirty="0"/>
              <a:t>インストール</a:t>
            </a:r>
            <a:r>
              <a:rPr lang="ja-JP" altLang="en-US" sz="2400" dirty="0"/>
              <a:t>が終わったら，</a:t>
            </a:r>
            <a:r>
              <a:rPr lang="ja-JP" altLang="en-US" sz="2400" b="1" dirty="0"/>
              <a:t>スタートメニュー</a:t>
            </a:r>
            <a:r>
              <a:rPr lang="ja-JP" altLang="en-US" sz="2400" dirty="0"/>
              <a:t>等で </a:t>
            </a:r>
            <a:r>
              <a:rPr lang="en-US" altLang="ja-JP" sz="2400" dirty="0"/>
              <a:t>Excel </a:t>
            </a:r>
            <a:r>
              <a:rPr lang="ja-JP" altLang="en-US" sz="2400" dirty="0"/>
              <a:t>を起動</a:t>
            </a:r>
            <a:endParaRPr lang="en-US" altLang="ja-JP" sz="2400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28B31DD-6AFA-45F2-ADA0-3F7D2D531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62D58E4-A5FC-4A67-AEEC-4C8B95E4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521" y="3983420"/>
            <a:ext cx="4805279" cy="282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94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01B4840-DC68-47E7-B4B8-EDF75BEE3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834622"/>
          </a:xfrm>
        </p:spPr>
        <p:txBody>
          <a:bodyPr/>
          <a:lstStyle/>
          <a:p>
            <a:r>
              <a:rPr lang="en-US" altLang="ja-JP" dirty="0"/>
              <a:t>Office 365 </a:t>
            </a:r>
            <a:r>
              <a:rPr lang="ja-JP" altLang="en-US" dirty="0"/>
              <a:t>アプリ版のインストールと</a:t>
            </a:r>
            <a:br>
              <a:rPr lang="en-US" altLang="ja-JP"/>
            </a:br>
            <a:r>
              <a:rPr lang="ja-JP" altLang="en-US" dirty="0"/>
              <a:t> </a:t>
            </a:r>
            <a:r>
              <a:rPr lang="en-US" altLang="ja-JP" dirty="0"/>
              <a:t>Excel</a:t>
            </a:r>
            <a:r>
              <a:rPr lang="ja-JP" altLang="en-US" dirty="0"/>
              <a:t> の起動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E13BF4A-AB4A-421A-9529-D7E6028AE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96" y="1132003"/>
            <a:ext cx="8461208" cy="5333166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sz="2400" dirty="0"/>
              <a:t>① </a:t>
            </a:r>
            <a:r>
              <a:rPr kumimoji="1" lang="en-US" altLang="ja-JP" sz="2400" b="1" dirty="0"/>
              <a:t>Web </a:t>
            </a:r>
            <a:r>
              <a:rPr kumimoji="1" lang="ja-JP" altLang="en-US" sz="2400" b="1" dirty="0"/>
              <a:t>ブラウザ</a:t>
            </a:r>
            <a:r>
              <a:rPr kumimoji="1" lang="ja-JP" altLang="en-US" sz="2400" dirty="0"/>
              <a:t>で，次のページを開く</a:t>
            </a:r>
            <a:r>
              <a:rPr kumimoji="1" lang="en-US" altLang="ja-JP" sz="2400" dirty="0"/>
              <a:t>	</a:t>
            </a:r>
            <a:r>
              <a:rPr lang="en-US" altLang="ja-JP" sz="2400" b="1" dirty="0"/>
              <a:t>https://</a:t>
            </a:r>
            <a:r>
              <a:rPr lang="en-US" altLang="ja-JP" sz="2400" b="1" dirty="0" err="1"/>
              <a:t>portal.office.com</a:t>
            </a:r>
            <a:endParaRPr lang="en-US" altLang="ja-JP" sz="2400" b="1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② </a:t>
            </a:r>
            <a:r>
              <a:rPr kumimoji="1" lang="ja-JP" altLang="en-US" sz="2400" b="1" dirty="0"/>
              <a:t>電子メールアドレス</a:t>
            </a:r>
            <a:r>
              <a:rPr kumimoji="1" lang="ja-JP" altLang="en-US" sz="2400" dirty="0"/>
              <a:t>を入れる．「</a:t>
            </a:r>
            <a:r>
              <a:rPr kumimoji="1" lang="ja-JP" altLang="en-US" sz="2400" b="1" dirty="0"/>
              <a:t>次へ</a:t>
            </a:r>
            <a:r>
              <a:rPr kumimoji="1" lang="ja-JP" altLang="en-US" sz="2400" dirty="0"/>
              <a:t>」をクリック．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en-US" altLang="ja-JP" sz="2400" b="1" dirty="0"/>
              <a:t>	</a:t>
            </a:r>
            <a:r>
              <a:rPr lang="ja-JP" altLang="ja-JP" sz="2400" b="1" dirty="0"/>
              <a:t>（例）</a:t>
            </a:r>
            <a:r>
              <a:rPr lang="en-US" altLang="ja-JP" sz="2400" b="1" dirty="0" err="1"/>
              <a:t>p1234567@fukuyama-u.ac.jp</a:t>
            </a:r>
            <a:endParaRPr lang="ja-JP" altLang="ja-JP" sz="2400" b="1" dirty="0"/>
          </a:p>
          <a:p>
            <a:pPr marL="0" indent="0">
              <a:buNone/>
            </a:pP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D740331-A607-4316-8D67-442DD829F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CE5CF9D-9086-4DFB-A8E7-6EB0F21AA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811" y="3493828"/>
            <a:ext cx="3965779" cy="280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7232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01B4840-DC68-47E7-B4B8-EDF75BEE3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4" y="187356"/>
            <a:ext cx="8461208" cy="675878"/>
          </a:xfrm>
        </p:spPr>
        <p:txBody>
          <a:bodyPr/>
          <a:lstStyle/>
          <a:p>
            <a:r>
              <a:rPr lang="en-US" altLang="ja-JP" dirty="0"/>
              <a:t>Office 365 </a:t>
            </a:r>
            <a:r>
              <a:rPr lang="ja-JP" altLang="en-US" dirty="0"/>
              <a:t>アプリ版のインストールと</a:t>
            </a:r>
            <a:br>
              <a:rPr lang="en-US" altLang="ja-JP" dirty="0"/>
            </a:br>
            <a:r>
              <a:rPr lang="ja-JP" altLang="en-US" dirty="0"/>
              <a:t> </a:t>
            </a:r>
            <a:r>
              <a:rPr lang="en-US" altLang="ja-JP" dirty="0"/>
              <a:t>Excel</a:t>
            </a:r>
            <a:r>
              <a:rPr lang="ja-JP" altLang="en-US" dirty="0"/>
              <a:t> の起動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E13BF4A-AB4A-421A-9529-D7E6028AE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4" y="971549"/>
            <a:ext cx="8758655" cy="5207869"/>
          </a:xfrm>
        </p:spPr>
        <p:txBody>
          <a:bodyPr/>
          <a:lstStyle/>
          <a:p>
            <a:pPr marL="0" indent="0">
              <a:buNone/>
            </a:pPr>
            <a:r>
              <a:rPr lang="ja-JP" altLang="en-US" sz="2400" dirty="0"/>
              <a:t>③</a:t>
            </a:r>
            <a:r>
              <a:rPr kumimoji="1" lang="ja-JP" altLang="en-US" sz="2400" dirty="0"/>
              <a:t> </a:t>
            </a:r>
            <a:r>
              <a:rPr lang="ja-JP" altLang="en-US" sz="2400" b="1" dirty="0"/>
              <a:t>パスワード</a:t>
            </a:r>
            <a:r>
              <a:rPr lang="ja-JP" altLang="en-US" sz="2400" dirty="0"/>
              <a:t>を入れ，「</a:t>
            </a:r>
            <a:r>
              <a:rPr lang="ja-JP" altLang="en-US" sz="2400" b="1" dirty="0"/>
              <a:t>サインイン</a:t>
            </a:r>
            <a:r>
              <a:rPr lang="ja-JP" altLang="en-US" sz="2400" dirty="0"/>
              <a:t>」を</a:t>
            </a:r>
            <a:r>
              <a:rPr lang="ja-JP" altLang="en-US" sz="2400" b="1" dirty="0"/>
              <a:t>クリック</a:t>
            </a:r>
            <a:endParaRPr lang="en-US" altLang="ja-JP" sz="2400" b="1" dirty="0"/>
          </a:p>
          <a:p>
            <a:pPr marL="0" indent="0">
              <a:buNone/>
            </a:pPr>
            <a:r>
              <a:rPr kumimoji="1" lang="en-US" altLang="ja-JP" sz="2400" dirty="0"/>
              <a:t>	</a:t>
            </a:r>
            <a:r>
              <a:rPr kumimoji="1" lang="ja-JP" altLang="en-US" sz="2400" dirty="0"/>
              <a:t>パスワードは，各自が設定したもの</a:t>
            </a: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④ 画面で「</a:t>
            </a:r>
            <a:r>
              <a:rPr kumimoji="1" lang="en-US" altLang="ja-JP" sz="2400" b="1" dirty="0"/>
              <a:t>Office </a:t>
            </a:r>
            <a:r>
              <a:rPr kumimoji="1" lang="ja-JP" altLang="en-US" sz="2400" b="1" dirty="0"/>
              <a:t>のインストール</a:t>
            </a:r>
            <a:r>
              <a:rPr kumimoji="1" lang="ja-JP" altLang="en-US" sz="2400" dirty="0"/>
              <a:t>」をクリック．メニューで「</a:t>
            </a:r>
            <a:r>
              <a:rPr kumimoji="1" lang="en-US" altLang="ja-JP" sz="2400" b="1" dirty="0"/>
              <a:t>Office 365 </a:t>
            </a:r>
            <a:r>
              <a:rPr kumimoji="1" lang="ja-JP" altLang="en-US" sz="2400" b="1" dirty="0"/>
              <a:t>のアプリ</a:t>
            </a:r>
            <a:r>
              <a:rPr kumimoji="1" lang="ja-JP" altLang="en-US" sz="2400" dirty="0"/>
              <a:t>」を選ぶ</a:t>
            </a:r>
            <a:endParaRPr lang="en-US" altLang="ja-JP" sz="2400" b="1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D740331-A607-4316-8D67-442DD829F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A62958D-ABC7-4910-9E52-8E9BFA9B5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428" y="2052421"/>
            <a:ext cx="3778444" cy="181619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156E57E-371D-4DF8-821E-DE3DB1EE6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184" y="5135608"/>
            <a:ext cx="3703716" cy="1640051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D7EF04F-318E-4027-8933-FF4D7D75B050}"/>
              </a:ext>
            </a:extLst>
          </p:cNvPr>
          <p:cNvSpPr/>
          <p:nvPr/>
        </p:nvSpPr>
        <p:spPr>
          <a:xfrm>
            <a:off x="2870200" y="5609822"/>
            <a:ext cx="2381250" cy="5532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021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2284C99-58E1-407D-8674-AE2348FA7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アウトライン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43AE4BB-E36A-40EB-8EA1-0AC4B5C5F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kumimoji="1" lang="ja-JP" altLang="en-US" dirty="0"/>
              <a:t>データサイエンス</a:t>
            </a:r>
            <a:endParaRPr kumimoji="1" lang="en-US" altLang="ja-JP" dirty="0"/>
          </a:p>
          <a:p>
            <a:pPr marL="514350" indent="-514350">
              <a:buFont typeface="+mj-lt"/>
              <a:buAutoNum type="arabicPeriod"/>
            </a:pPr>
            <a:r>
              <a:rPr kumimoji="1" lang="ja-JP" altLang="en-US" dirty="0"/>
              <a:t>表計算ソフトウエア </a:t>
            </a:r>
            <a:r>
              <a:rPr kumimoji="1" lang="en-US" altLang="ja-JP" dirty="0"/>
              <a:t>Excel</a:t>
            </a:r>
          </a:p>
          <a:p>
            <a:pPr marL="514350" indent="-514350">
              <a:buFont typeface="+mj-lt"/>
              <a:buAutoNum type="arabicPeriod"/>
            </a:pPr>
            <a:r>
              <a:rPr lang="ja-JP" altLang="en-US" dirty="0"/>
              <a:t>散布図（</a:t>
            </a:r>
            <a:r>
              <a:rPr lang="en-US" altLang="ja-JP" dirty="0"/>
              <a:t>Excel </a:t>
            </a:r>
            <a:r>
              <a:rPr lang="ja-JP" altLang="en-US" dirty="0"/>
              <a:t>を使用）</a:t>
            </a: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dirty="0"/>
              <a:t>合計、平均（</a:t>
            </a:r>
            <a:r>
              <a:rPr lang="en-US" altLang="ja-JP" dirty="0"/>
              <a:t>Excel </a:t>
            </a:r>
            <a:r>
              <a:rPr lang="ja-JP" altLang="en-US" dirty="0"/>
              <a:t>を使用）</a:t>
            </a: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r>
              <a:rPr kumimoji="1" lang="ja-JP" altLang="en-US" dirty="0"/>
              <a:t>分布</a:t>
            </a:r>
            <a:r>
              <a:rPr lang="ja-JP" altLang="en-US" dirty="0"/>
              <a:t>、</a:t>
            </a:r>
            <a:r>
              <a:rPr kumimoji="1" lang="ja-JP" altLang="en-US" dirty="0"/>
              <a:t>密度</a:t>
            </a:r>
            <a:r>
              <a:rPr lang="ja-JP" altLang="en-US" dirty="0"/>
              <a:t>（</a:t>
            </a:r>
            <a:r>
              <a:rPr lang="en-US" altLang="ja-JP" dirty="0"/>
              <a:t>Excel </a:t>
            </a:r>
            <a:r>
              <a:rPr lang="ja-JP" altLang="en-US" dirty="0"/>
              <a:t>を使用）</a:t>
            </a:r>
            <a:endParaRPr kumimoji="1" lang="en-US" altLang="ja-JP" dirty="0"/>
          </a:p>
          <a:p>
            <a:pPr marL="514350" indent="-514350">
              <a:buFont typeface="+mj-lt"/>
              <a:buAutoNum type="arabicPeriod"/>
            </a:pPr>
            <a:r>
              <a:rPr kumimoji="1" lang="ja-JP" altLang="en-US" dirty="0"/>
              <a:t>人工知能による分類、特徴抽出</a:t>
            </a: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659A3BD-F771-41CE-A324-8C25B651B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4693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F3DD5A-A8AB-4426-8BD1-F76327D6A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837941"/>
          </a:xfrm>
        </p:spPr>
        <p:txBody>
          <a:bodyPr/>
          <a:lstStyle/>
          <a:p>
            <a:r>
              <a:rPr lang="en-US" altLang="ja-JP" dirty="0"/>
              <a:t>Office 365 </a:t>
            </a:r>
            <a:r>
              <a:rPr lang="ja-JP" altLang="en-US" dirty="0"/>
              <a:t>アプリ版のインストールと</a:t>
            </a:r>
            <a:br>
              <a:rPr lang="en-US" altLang="ja-JP"/>
            </a:br>
            <a:r>
              <a:rPr lang="ja-JP" altLang="en-US" dirty="0"/>
              <a:t> </a:t>
            </a:r>
            <a:r>
              <a:rPr lang="en-US" altLang="ja-JP" dirty="0"/>
              <a:t>Excel</a:t>
            </a:r>
            <a:r>
              <a:rPr lang="ja-JP" altLang="en-US" dirty="0"/>
              <a:t> の起動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FFA2452-9D8A-4FF2-8982-6E06A8B84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1155699"/>
            <a:ext cx="8461208" cy="50115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/>
              <a:t>⑤ </a:t>
            </a:r>
            <a:r>
              <a:rPr kumimoji="1" lang="ja-JP" altLang="en-US" sz="2400" b="1" dirty="0"/>
              <a:t>画面の指示</a:t>
            </a:r>
            <a:r>
              <a:rPr kumimoji="1" lang="ja-JP" altLang="en-US" sz="2400" dirty="0"/>
              <a:t>に従い，インストールを</a:t>
            </a:r>
            <a:r>
              <a:rPr lang="ja-JP" altLang="en-US" sz="2400" dirty="0"/>
              <a:t>行う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en-US" altLang="ja-JP" sz="2400" dirty="0">
                <a:latin typeface="+mn-ea"/>
                <a:ea typeface="+mn-ea"/>
              </a:rPr>
              <a:t>	</a:t>
            </a:r>
            <a:r>
              <a:rPr lang="ja-JP" altLang="en-US" sz="2400" dirty="0">
                <a:latin typeface="+mn-ea"/>
                <a:ea typeface="+mn-ea"/>
              </a:rPr>
              <a:t>インストールでは，大量の通信が行われる．</a:t>
            </a:r>
            <a:endParaRPr lang="en-US" altLang="ja-JP" sz="2400" dirty="0">
              <a:latin typeface="+mn-ea"/>
              <a:ea typeface="+mn-ea"/>
            </a:endParaRPr>
          </a:p>
          <a:p>
            <a:pPr marL="0" indent="0">
              <a:buNone/>
            </a:pPr>
            <a:r>
              <a:rPr lang="en-US" altLang="ja-JP" sz="2400" dirty="0">
                <a:latin typeface="+mn-ea"/>
                <a:ea typeface="+mn-ea"/>
              </a:rPr>
              <a:t>	</a:t>
            </a:r>
            <a:r>
              <a:rPr lang="ja-JP" altLang="en-US" sz="2400" dirty="0">
                <a:latin typeface="+mn-ea"/>
                <a:ea typeface="+mn-ea"/>
              </a:rPr>
              <a:t>（時間がかかる．通信費用にも注意）</a:t>
            </a:r>
            <a:endParaRPr lang="en-US" altLang="ja-JP" sz="2400" dirty="0">
              <a:latin typeface="+mn-ea"/>
              <a:ea typeface="+mn-ea"/>
            </a:endParaRPr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558A53A-A1CF-49F7-A69B-2690066EF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7669DFB-0F07-4568-B8E2-3ADA19948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43" y="3623352"/>
            <a:ext cx="3628547" cy="3166889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2A4F258-00C8-4F66-ADA4-24B2A0001218}"/>
              </a:ext>
            </a:extLst>
          </p:cNvPr>
          <p:cNvSpPr txBox="1"/>
          <p:nvPr/>
        </p:nvSpPr>
        <p:spPr>
          <a:xfrm>
            <a:off x="1511300" y="3182655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次のような指示がでる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90D163B-AB78-4924-B69C-67332C8416F6}"/>
              </a:ext>
            </a:extLst>
          </p:cNvPr>
          <p:cNvSpPr txBox="1"/>
          <p:nvPr/>
        </p:nvSpPr>
        <p:spPr>
          <a:xfrm>
            <a:off x="4392081" y="372240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１．保存する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2CEA64F-576A-4FCF-9A74-372C977689D6}"/>
              </a:ext>
            </a:extLst>
          </p:cNvPr>
          <p:cNvSpPr txBox="1"/>
          <p:nvPr/>
        </p:nvSpPr>
        <p:spPr>
          <a:xfrm>
            <a:off x="4392081" y="4332005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２．フォルダーを開く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D6F40FE-408D-4294-9CF4-14EA5E5BA9B7}"/>
              </a:ext>
            </a:extLst>
          </p:cNvPr>
          <p:cNvSpPr txBox="1"/>
          <p:nvPr/>
        </p:nvSpPr>
        <p:spPr>
          <a:xfrm>
            <a:off x="4392081" y="4941605"/>
            <a:ext cx="457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３．実行し，その後も，画面の指示に従う</a:t>
            </a:r>
          </a:p>
        </p:txBody>
      </p:sp>
    </p:spTree>
    <p:extLst>
      <p:ext uri="{BB962C8B-B14F-4D97-AF65-F5344CB8AC3E}">
        <p14:creationId xmlns:p14="http://schemas.microsoft.com/office/powerpoint/2010/main" val="819615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F3DD5A-A8AB-4426-8BD1-F76327D6A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837941"/>
          </a:xfrm>
        </p:spPr>
        <p:txBody>
          <a:bodyPr/>
          <a:lstStyle/>
          <a:p>
            <a:r>
              <a:rPr lang="en-US" altLang="ja-JP" dirty="0"/>
              <a:t>Office 365 </a:t>
            </a:r>
            <a:r>
              <a:rPr lang="ja-JP" altLang="en-US" dirty="0"/>
              <a:t>アプリ版のインストールと</a:t>
            </a:r>
            <a:br>
              <a:rPr lang="en-US" altLang="ja-JP"/>
            </a:br>
            <a:r>
              <a:rPr lang="ja-JP" altLang="en-US" dirty="0"/>
              <a:t> </a:t>
            </a:r>
            <a:r>
              <a:rPr lang="en-US" altLang="ja-JP" dirty="0"/>
              <a:t>Excel</a:t>
            </a:r>
            <a:r>
              <a:rPr lang="ja-JP" altLang="en-US" dirty="0"/>
              <a:t> の起動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FFA2452-9D8A-4FF2-8982-6E06A8B84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1155699"/>
            <a:ext cx="7977605" cy="50115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/>
              <a:t>⑥ </a:t>
            </a:r>
            <a:r>
              <a:rPr lang="en-US" altLang="ja-JP" sz="2400" dirty="0"/>
              <a:t>Excel </a:t>
            </a:r>
            <a:r>
              <a:rPr lang="ja-JP" altLang="en-US" sz="2400" dirty="0"/>
              <a:t>を使うときは，スタートメニューなどで </a:t>
            </a:r>
            <a:r>
              <a:rPr lang="en-US" altLang="ja-JP" sz="2400" dirty="0"/>
              <a:t>Excel </a:t>
            </a:r>
            <a:r>
              <a:rPr lang="ja-JP" altLang="en-US" sz="2400" dirty="0"/>
              <a:t>を選ぶ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⑦ </a:t>
            </a:r>
            <a:r>
              <a:rPr lang="en-US" altLang="ja-JP" sz="2400" b="1" dirty="0"/>
              <a:t>Excel </a:t>
            </a:r>
            <a:r>
              <a:rPr lang="ja-JP" altLang="en-US" sz="2400" b="1" dirty="0"/>
              <a:t>のブックの種類</a:t>
            </a:r>
            <a:r>
              <a:rPr lang="ja-JP" altLang="en-US" sz="2400" dirty="0"/>
              <a:t>を選ぶ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>
                <a:latin typeface="+mn-ea"/>
              </a:rPr>
              <a:t>	</a:t>
            </a:r>
            <a:r>
              <a:rPr lang="ja-JP" altLang="en-US" sz="2400" dirty="0">
                <a:latin typeface="+mn-ea"/>
                <a:ea typeface="+mn-ea"/>
              </a:rPr>
              <a:t>この授業では「新しい空白のブック」を使う</a:t>
            </a:r>
            <a:endParaRPr lang="en-US" altLang="ja-JP" sz="2400" dirty="0">
              <a:latin typeface="+mn-ea"/>
              <a:ea typeface="+mn-ea"/>
            </a:endParaRPr>
          </a:p>
          <a:p>
            <a:pPr marL="0" indent="0">
              <a:buNone/>
            </a:pPr>
            <a:r>
              <a:rPr lang="ja-JP" altLang="en-US" sz="2400" dirty="0"/>
              <a:t>⑧ </a:t>
            </a:r>
            <a:r>
              <a:rPr lang="en-US" altLang="ja-JP" sz="2400" dirty="0"/>
              <a:t>Excel </a:t>
            </a:r>
            <a:r>
              <a:rPr lang="ja-JP" altLang="en-US" sz="2400" dirty="0"/>
              <a:t>の画面が開く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558A53A-A1CF-49F7-A69B-2690066EF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97B2EAE-587F-49F6-8D30-6DEF391E6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541" y="2514547"/>
            <a:ext cx="1963235" cy="174630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668704F-E8E4-4C11-96AB-61DC6C440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323" y="5432189"/>
            <a:ext cx="2278177" cy="136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9767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2C03FB5-B1F3-458E-A26B-1E7F0DB94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046" y="1457030"/>
            <a:ext cx="5582070" cy="333994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02E68A6-9CFD-4C9F-A712-DE16B08E4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96" y="366697"/>
            <a:ext cx="8461208" cy="469865"/>
          </a:xfrm>
        </p:spPr>
        <p:txBody>
          <a:bodyPr/>
          <a:lstStyle/>
          <a:p>
            <a:r>
              <a:rPr lang="ja-JP" altLang="en-US" dirty="0"/>
              <a:t>オンライン版の </a:t>
            </a:r>
            <a:r>
              <a:rPr kumimoji="1" lang="en-US" altLang="ja-JP" dirty="0"/>
              <a:t>Excel</a:t>
            </a:r>
            <a:r>
              <a:rPr lang="ja-JP" altLang="en-US" dirty="0"/>
              <a:t> の画面（メニュー、リボン、ワークシートなど）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E9E7B3D-C899-44B3-AC1B-72B67C4FE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角丸四角形 3">
            <a:extLst>
              <a:ext uri="{FF2B5EF4-FFF2-40B4-BE49-F238E27FC236}">
                <a16:creationId xmlns:a16="http://schemas.microsoft.com/office/drawing/2014/main" id="{081612AE-8EC2-422D-8D94-2FCA5F989B85}"/>
              </a:ext>
            </a:extLst>
          </p:cNvPr>
          <p:cNvSpPr/>
          <p:nvPr/>
        </p:nvSpPr>
        <p:spPr>
          <a:xfrm>
            <a:off x="3077429" y="1941533"/>
            <a:ext cx="5877037" cy="375503"/>
          </a:xfrm>
          <a:prstGeom prst="roundRect">
            <a:avLst/>
          </a:prstGeom>
          <a:noFill/>
          <a:ln w="50800">
            <a:solidFill>
              <a:srgbClr val="FF000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角丸四角形 4">
            <a:extLst>
              <a:ext uri="{FF2B5EF4-FFF2-40B4-BE49-F238E27FC236}">
                <a16:creationId xmlns:a16="http://schemas.microsoft.com/office/drawing/2014/main" id="{09D27C4D-6194-4A78-9048-3425FC01049F}"/>
              </a:ext>
            </a:extLst>
          </p:cNvPr>
          <p:cNvSpPr/>
          <p:nvPr/>
        </p:nvSpPr>
        <p:spPr>
          <a:xfrm>
            <a:off x="3065434" y="2341911"/>
            <a:ext cx="5877037" cy="2477901"/>
          </a:xfrm>
          <a:prstGeom prst="roundRect">
            <a:avLst/>
          </a:prstGeom>
          <a:noFill/>
          <a:ln w="50800">
            <a:solidFill>
              <a:srgbClr val="FF000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角丸四角形吹き出し 5">
            <a:extLst>
              <a:ext uri="{FF2B5EF4-FFF2-40B4-BE49-F238E27FC236}">
                <a16:creationId xmlns:a16="http://schemas.microsoft.com/office/drawing/2014/main" id="{2F9AC131-0FDB-4451-A63B-C31AE9B1A196}"/>
              </a:ext>
            </a:extLst>
          </p:cNvPr>
          <p:cNvSpPr/>
          <p:nvPr/>
        </p:nvSpPr>
        <p:spPr>
          <a:xfrm>
            <a:off x="1146573" y="1874939"/>
            <a:ext cx="1453874" cy="662791"/>
          </a:xfrm>
          <a:prstGeom prst="wedgeRoundRectCallout">
            <a:avLst>
              <a:gd name="adj1" fmla="val 79769"/>
              <a:gd name="adj2" fmla="val 8973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E800A4A-7643-4239-B968-A9ED2B179173}"/>
              </a:ext>
            </a:extLst>
          </p:cNvPr>
          <p:cNvSpPr txBox="1"/>
          <p:nvPr/>
        </p:nvSpPr>
        <p:spPr>
          <a:xfrm>
            <a:off x="3894756" y="6020737"/>
            <a:ext cx="4242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オンライン版の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Excel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の画面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7B9B06A-B050-4522-915F-462A664F9F62}"/>
              </a:ext>
            </a:extLst>
          </p:cNvPr>
          <p:cNvSpPr txBox="1"/>
          <p:nvPr/>
        </p:nvSpPr>
        <p:spPr>
          <a:xfrm>
            <a:off x="1308908" y="2018416"/>
            <a:ext cx="2367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リボン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" name="角丸四角形吹き出し 8">
            <a:extLst>
              <a:ext uri="{FF2B5EF4-FFF2-40B4-BE49-F238E27FC236}">
                <a16:creationId xmlns:a16="http://schemas.microsoft.com/office/drawing/2014/main" id="{1ED5AC21-947E-42A6-8288-1D9D9F77665C}"/>
              </a:ext>
            </a:extLst>
          </p:cNvPr>
          <p:cNvSpPr/>
          <p:nvPr/>
        </p:nvSpPr>
        <p:spPr>
          <a:xfrm>
            <a:off x="58280" y="2861410"/>
            <a:ext cx="2650027" cy="2138485"/>
          </a:xfrm>
          <a:prstGeom prst="wedgeRoundRectCallout">
            <a:avLst>
              <a:gd name="adj1" fmla="val 66292"/>
              <a:gd name="adj2" fmla="val -19931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CA5BF1A-5C0E-4816-87C4-9CCF7A1E573F}"/>
              </a:ext>
            </a:extLst>
          </p:cNvPr>
          <p:cNvSpPr txBox="1"/>
          <p:nvPr/>
        </p:nvSpPr>
        <p:spPr>
          <a:xfrm>
            <a:off x="166140" y="3004928"/>
            <a:ext cx="25421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ワークシート</a:t>
            </a:r>
            <a:endParaRPr kumimoji="1" lang="en-US" altLang="ja-JP" sz="2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表形式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で値などが入る．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グラフの挿入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なども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可能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CDF23EB3-1CFF-4360-AE66-3049FFEDB189}"/>
              </a:ext>
            </a:extLst>
          </p:cNvPr>
          <p:cNvCxnSpPr/>
          <p:nvPr/>
        </p:nvCxnSpPr>
        <p:spPr>
          <a:xfrm flipV="1">
            <a:off x="2945696" y="4770521"/>
            <a:ext cx="520700" cy="7048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30701B49-11B6-441D-B1C1-2D79AB40FD71}"/>
              </a:ext>
            </a:extLst>
          </p:cNvPr>
          <p:cNvSpPr/>
          <p:nvPr/>
        </p:nvSpPr>
        <p:spPr>
          <a:xfrm>
            <a:off x="717952" y="5570219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表形式で、値や数式を並べる</a:t>
            </a:r>
          </a:p>
        </p:txBody>
      </p:sp>
      <p:sp>
        <p:nvSpPr>
          <p:cNvPr id="17" name="角丸四角形 3">
            <a:extLst>
              <a:ext uri="{FF2B5EF4-FFF2-40B4-BE49-F238E27FC236}">
                <a16:creationId xmlns:a16="http://schemas.microsoft.com/office/drawing/2014/main" id="{469A531B-A7C1-4845-AE3C-EB9C968329D6}"/>
              </a:ext>
            </a:extLst>
          </p:cNvPr>
          <p:cNvSpPr/>
          <p:nvPr/>
        </p:nvSpPr>
        <p:spPr>
          <a:xfrm>
            <a:off x="3065434" y="1457030"/>
            <a:ext cx="5221315" cy="461665"/>
          </a:xfrm>
          <a:prstGeom prst="roundRect">
            <a:avLst/>
          </a:prstGeom>
          <a:noFill/>
          <a:ln w="50800">
            <a:solidFill>
              <a:srgbClr val="FF000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8" name="角丸四角形吹き出し 5">
            <a:extLst>
              <a:ext uri="{FF2B5EF4-FFF2-40B4-BE49-F238E27FC236}">
                <a16:creationId xmlns:a16="http://schemas.microsoft.com/office/drawing/2014/main" id="{3BC75C3C-4C07-4C60-B9C2-58FB148D4AEC}"/>
              </a:ext>
            </a:extLst>
          </p:cNvPr>
          <p:cNvSpPr/>
          <p:nvPr/>
        </p:nvSpPr>
        <p:spPr>
          <a:xfrm>
            <a:off x="926926" y="1082615"/>
            <a:ext cx="1688127" cy="662791"/>
          </a:xfrm>
          <a:prstGeom prst="wedgeRoundRectCallout">
            <a:avLst>
              <a:gd name="adj1" fmla="val 78477"/>
              <a:gd name="adj2" fmla="val 6283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A589E49-E5A4-4FC7-90CC-E1C5DD799151}"/>
              </a:ext>
            </a:extLst>
          </p:cNvPr>
          <p:cNvSpPr txBox="1"/>
          <p:nvPr/>
        </p:nvSpPr>
        <p:spPr>
          <a:xfrm>
            <a:off x="1146573" y="1225987"/>
            <a:ext cx="2367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メニュー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0306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B515B18E-81FE-43C0-AB3F-49933A111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046" y="1577732"/>
            <a:ext cx="5830004" cy="327753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02E68A6-9CFD-4C9F-A712-DE16B08E4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96" y="366697"/>
            <a:ext cx="8461208" cy="469865"/>
          </a:xfrm>
        </p:spPr>
        <p:txBody>
          <a:bodyPr/>
          <a:lstStyle/>
          <a:p>
            <a:r>
              <a:rPr lang="ja-JP" altLang="en-US" dirty="0"/>
              <a:t>アプリ版の </a:t>
            </a:r>
            <a:r>
              <a:rPr kumimoji="1" lang="en-US" altLang="ja-JP"/>
              <a:t>Excel</a:t>
            </a:r>
            <a:r>
              <a:rPr lang="ja-JP" altLang="en-US" dirty="0"/>
              <a:t> の画面（メニュー、リボン、ワークシートなど）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E9E7B3D-C899-44B3-AC1B-72B67C4FE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角丸四角形 3">
            <a:extLst>
              <a:ext uri="{FF2B5EF4-FFF2-40B4-BE49-F238E27FC236}">
                <a16:creationId xmlns:a16="http://schemas.microsoft.com/office/drawing/2014/main" id="{081612AE-8EC2-422D-8D94-2FCA5F989B85}"/>
              </a:ext>
            </a:extLst>
          </p:cNvPr>
          <p:cNvSpPr/>
          <p:nvPr/>
        </p:nvSpPr>
        <p:spPr>
          <a:xfrm>
            <a:off x="3077429" y="1941533"/>
            <a:ext cx="5877037" cy="685457"/>
          </a:xfrm>
          <a:prstGeom prst="roundRect">
            <a:avLst/>
          </a:prstGeom>
          <a:noFill/>
          <a:ln w="50800">
            <a:solidFill>
              <a:srgbClr val="FF000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角丸四角形 4">
            <a:extLst>
              <a:ext uri="{FF2B5EF4-FFF2-40B4-BE49-F238E27FC236}">
                <a16:creationId xmlns:a16="http://schemas.microsoft.com/office/drawing/2014/main" id="{09D27C4D-6194-4A78-9048-3425FC01049F}"/>
              </a:ext>
            </a:extLst>
          </p:cNvPr>
          <p:cNvSpPr/>
          <p:nvPr/>
        </p:nvSpPr>
        <p:spPr>
          <a:xfrm>
            <a:off x="3118221" y="2630109"/>
            <a:ext cx="5877037" cy="2174177"/>
          </a:xfrm>
          <a:prstGeom prst="roundRect">
            <a:avLst/>
          </a:prstGeom>
          <a:noFill/>
          <a:ln w="50800">
            <a:solidFill>
              <a:srgbClr val="FF000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角丸四角形吹き出し 5">
            <a:extLst>
              <a:ext uri="{FF2B5EF4-FFF2-40B4-BE49-F238E27FC236}">
                <a16:creationId xmlns:a16="http://schemas.microsoft.com/office/drawing/2014/main" id="{2F9AC131-0FDB-4451-A63B-C31AE9B1A196}"/>
              </a:ext>
            </a:extLst>
          </p:cNvPr>
          <p:cNvSpPr/>
          <p:nvPr/>
        </p:nvSpPr>
        <p:spPr>
          <a:xfrm>
            <a:off x="1146573" y="1874939"/>
            <a:ext cx="1453874" cy="662791"/>
          </a:xfrm>
          <a:prstGeom prst="wedgeRoundRectCallout">
            <a:avLst>
              <a:gd name="adj1" fmla="val 79769"/>
              <a:gd name="adj2" fmla="val 8973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E800A4A-7643-4239-B968-A9ED2B179173}"/>
              </a:ext>
            </a:extLst>
          </p:cNvPr>
          <p:cNvSpPr txBox="1"/>
          <p:nvPr/>
        </p:nvSpPr>
        <p:spPr>
          <a:xfrm>
            <a:off x="3359353" y="6020737"/>
            <a:ext cx="53131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アプリ版の </a:t>
            </a:r>
            <a:r>
              <a:rPr kumimoji="1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Excel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の画面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（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Excel 2019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の画面を示している）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7B9B06A-B050-4522-915F-462A664F9F62}"/>
              </a:ext>
            </a:extLst>
          </p:cNvPr>
          <p:cNvSpPr txBox="1"/>
          <p:nvPr/>
        </p:nvSpPr>
        <p:spPr>
          <a:xfrm>
            <a:off x="1308908" y="2018416"/>
            <a:ext cx="2367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リボン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" name="角丸四角形吹き出し 8">
            <a:extLst>
              <a:ext uri="{FF2B5EF4-FFF2-40B4-BE49-F238E27FC236}">
                <a16:creationId xmlns:a16="http://schemas.microsoft.com/office/drawing/2014/main" id="{1ED5AC21-947E-42A6-8288-1D9D9F77665C}"/>
              </a:ext>
            </a:extLst>
          </p:cNvPr>
          <p:cNvSpPr/>
          <p:nvPr/>
        </p:nvSpPr>
        <p:spPr>
          <a:xfrm>
            <a:off x="58280" y="2861410"/>
            <a:ext cx="2650027" cy="2138485"/>
          </a:xfrm>
          <a:prstGeom prst="wedgeRoundRectCallout">
            <a:avLst>
              <a:gd name="adj1" fmla="val 66292"/>
              <a:gd name="adj2" fmla="val -19931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CA5BF1A-5C0E-4816-87C4-9CCF7A1E573F}"/>
              </a:ext>
            </a:extLst>
          </p:cNvPr>
          <p:cNvSpPr txBox="1"/>
          <p:nvPr/>
        </p:nvSpPr>
        <p:spPr>
          <a:xfrm>
            <a:off x="166140" y="3004928"/>
            <a:ext cx="25421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ワークシート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表形式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で値などが入る．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グラフの挿入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なども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可能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CDF23EB3-1CFF-4360-AE66-3049FFEDB189}"/>
              </a:ext>
            </a:extLst>
          </p:cNvPr>
          <p:cNvCxnSpPr/>
          <p:nvPr/>
        </p:nvCxnSpPr>
        <p:spPr>
          <a:xfrm flipV="1">
            <a:off x="2945696" y="4770521"/>
            <a:ext cx="520700" cy="7048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30701B49-11B6-441D-B1C1-2D79AB40FD71}"/>
              </a:ext>
            </a:extLst>
          </p:cNvPr>
          <p:cNvSpPr/>
          <p:nvPr/>
        </p:nvSpPr>
        <p:spPr>
          <a:xfrm>
            <a:off x="717952" y="5570219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表形式で、値や数式を並べる</a:t>
            </a:r>
          </a:p>
        </p:txBody>
      </p:sp>
      <p:sp>
        <p:nvSpPr>
          <p:cNvPr id="17" name="角丸四角形 3">
            <a:extLst>
              <a:ext uri="{FF2B5EF4-FFF2-40B4-BE49-F238E27FC236}">
                <a16:creationId xmlns:a16="http://schemas.microsoft.com/office/drawing/2014/main" id="{469A531B-A7C1-4845-AE3C-EB9C968329D6}"/>
              </a:ext>
            </a:extLst>
          </p:cNvPr>
          <p:cNvSpPr/>
          <p:nvPr/>
        </p:nvSpPr>
        <p:spPr>
          <a:xfrm>
            <a:off x="3065435" y="1612499"/>
            <a:ext cx="4631810" cy="295894"/>
          </a:xfrm>
          <a:prstGeom prst="roundRect">
            <a:avLst/>
          </a:prstGeom>
          <a:noFill/>
          <a:ln w="50800">
            <a:solidFill>
              <a:srgbClr val="FF000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8" name="角丸四角形吹き出し 5">
            <a:extLst>
              <a:ext uri="{FF2B5EF4-FFF2-40B4-BE49-F238E27FC236}">
                <a16:creationId xmlns:a16="http://schemas.microsoft.com/office/drawing/2014/main" id="{3BC75C3C-4C07-4C60-B9C2-58FB148D4AEC}"/>
              </a:ext>
            </a:extLst>
          </p:cNvPr>
          <p:cNvSpPr/>
          <p:nvPr/>
        </p:nvSpPr>
        <p:spPr>
          <a:xfrm>
            <a:off x="926926" y="1082615"/>
            <a:ext cx="1688127" cy="662791"/>
          </a:xfrm>
          <a:prstGeom prst="wedgeRoundRectCallout">
            <a:avLst>
              <a:gd name="adj1" fmla="val 78477"/>
              <a:gd name="adj2" fmla="val 6283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A589E49-E5A4-4FC7-90CC-E1C5DD799151}"/>
              </a:ext>
            </a:extLst>
          </p:cNvPr>
          <p:cNvSpPr txBox="1"/>
          <p:nvPr/>
        </p:nvSpPr>
        <p:spPr>
          <a:xfrm>
            <a:off x="1146573" y="1225987"/>
            <a:ext cx="2367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メニュー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7648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08610" y="1747349"/>
            <a:ext cx="6741414" cy="1160157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altLang="ja-JP" sz="2400" dirty="0"/>
              <a:t>Excel </a:t>
            </a:r>
            <a:r>
              <a:rPr lang="ja-JP" altLang="en-US" sz="2400" dirty="0"/>
              <a:t>の</a:t>
            </a:r>
            <a:r>
              <a:rPr lang="ja-JP" altLang="en-US" sz="2400" b="1" dirty="0">
                <a:solidFill>
                  <a:srgbClr val="C00000"/>
                </a:solidFill>
              </a:rPr>
              <a:t>ワークシート</a:t>
            </a:r>
            <a:r>
              <a:rPr lang="ja-JP" altLang="en-US" sz="2400" dirty="0"/>
              <a:t>（</a:t>
            </a:r>
            <a:r>
              <a:rPr lang="ja-JP" altLang="en-US" sz="2400" dirty="0">
                <a:solidFill>
                  <a:srgbClr val="C00000"/>
                </a:solidFill>
              </a:rPr>
              <a:t>シート</a:t>
            </a:r>
            <a:r>
              <a:rPr lang="ja-JP" altLang="en-US" sz="2400" dirty="0"/>
              <a:t>ともいう）には、表形式で、値や数式を並べる．</a:t>
            </a:r>
            <a:endParaRPr lang="en-US" altLang="ja-JP" sz="2400"/>
          </a:p>
          <a:p>
            <a:pPr marL="0" indent="0">
              <a:lnSpc>
                <a:spcPct val="110000"/>
              </a:lnSpc>
              <a:buNone/>
            </a:pPr>
            <a:r>
              <a:rPr lang="ja-JP" altLang="en-US" sz="2400" dirty="0"/>
              <a:t>グラフの挿入なども可能</a:t>
            </a:r>
            <a:endParaRPr lang="en-US" altLang="ja-JP" sz="2400" dirty="0"/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308610" y="384591"/>
            <a:ext cx="7886700" cy="850201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Excel </a:t>
            </a:r>
            <a:r>
              <a:rPr kumimoji="1" lang="ja-JP" altLang="en-US" dirty="0"/>
              <a:t>のワークシート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96" y="3281951"/>
            <a:ext cx="7843208" cy="2341256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3181251" y="5733794"/>
            <a:ext cx="3221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Excel 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のワーク</a:t>
            </a: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シートの例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3310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D5B634-4E61-4F67-A74A-4B93FA2F0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Excel </a:t>
            </a:r>
            <a:r>
              <a:rPr kumimoji="1" lang="ja-JP" altLang="en-US" dirty="0"/>
              <a:t>のブック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991E7D7-8444-4CDC-B650-6D64BE3DB1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n-US" altLang="ja-JP" sz="2400" dirty="0"/>
              <a:t>Excel </a:t>
            </a:r>
            <a:r>
              <a:rPr lang="ja-JP" altLang="en-US" sz="2400" dirty="0"/>
              <a:t>の</a:t>
            </a:r>
            <a:r>
              <a:rPr lang="ja-JP" altLang="en-US" sz="2400" b="1" dirty="0">
                <a:solidFill>
                  <a:srgbClr val="C00000"/>
                </a:solidFill>
              </a:rPr>
              <a:t>ブック</a:t>
            </a:r>
            <a:r>
              <a:rPr lang="ja-JP" altLang="en-US" sz="2400" dirty="0"/>
              <a:t>は、</a:t>
            </a:r>
            <a:r>
              <a:rPr lang="en-US" altLang="ja-JP" sz="2400" dirty="0"/>
              <a:t>Excel </a:t>
            </a:r>
            <a:r>
              <a:rPr lang="ja-JP" altLang="en-US" sz="2400" dirty="0"/>
              <a:t>の</a:t>
            </a:r>
            <a:r>
              <a:rPr lang="ja-JP" altLang="en-US" sz="2400" b="1" dirty="0">
                <a:solidFill>
                  <a:srgbClr val="C00000"/>
                </a:solidFill>
              </a:rPr>
              <a:t>ファイル</a:t>
            </a:r>
            <a:r>
              <a:rPr lang="ja-JP" altLang="en-US" sz="2400" dirty="0"/>
              <a:t>のこと</a:t>
            </a:r>
            <a:endParaRPr lang="en-US" altLang="ja-JP" sz="2400" dirty="0"/>
          </a:p>
          <a:p>
            <a:pPr>
              <a:lnSpc>
                <a:spcPct val="110000"/>
              </a:lnSpc>
            </a:pPr>
            <a:r>
              <a:rPr lang="ja-JP" altLang="en-US" sz="2400" dirty="0"/>
              <a:t>１つあるいは複数の</a:t>
            </a:r>
            <a:r>
              <a:rPr lang="ja-JP" altLang="en-US" sz="2400" b="1" dirty="0">
                <a:solidFill>
                  <a:srgbClr val="C00000"/>
                </a:solidFill>
              </a:rPr>
              <a:t>ワークシート</a:t>
            </a:r>
            <a:r>
              <a:rPr lang="ja-JP" altLang="en-US" sz="2400" dirty="0"/>
              <a:t>を、１つの</a:t>
            </a:r>
            <a:r>
              <a:rPr lang="ja-JP" altLang="en-US" sz="2400" b="1" dirty="0">
                <a:solidFill>
                  <a:srgbClr val="C00000"/>
                </a:solidFill>
              </a:rPr>
              <a:t>ブック</a:t>
            </a:r>
            <a:r>
              <a:rPr lang="ja-JP" altLang="en-US" sz="2400" dirty="0"/>
              <a:t>に保存することができる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3E4B8B4-2BE7-4E4D-AA13-6A7F00B08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25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318FF1A-4C5B-4420-9B43-62C56D504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45" y="3212213"/>
            <a:ext cx="8405084" cy="909360"/>
          </a:xfrm>
          <a:prstGeom prst="rect">
            <a:avLst/>
          </a:prstGeom>
        </p:spPr>
      </p:pic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1309F8AD-FC5C-4397-AE31-E1D646ED4F7F}"/>
              </a:ext>
            </a:extLst>
          </p:cNvPr>
          <p:cNvSpPr txBox="1">
            <a:spLocks/>
          </p:cNvSpPr>
          <p:nvPr/>
        </p:nvSpPr>
        <p:spPr>
          <a:xfrm>
            <a:off x="1060450" y="4223656"/>
            <a:ext cx="7010598" cy="57388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Excel </a:t>
            </a:r>
            <a:r>
              <a:rPr kumimoji="1" lang="ja-JP" alt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で保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存するときに、</a:t>
            </a:r>
            <a:r>
              <a:rPr lang="ja-JP" altLang="en-US" sz="2100" dirty="0">
                <a:solidFill>
                  <a:prstClr val="black"/>
                </a:solidFill>
              </a:rPr>
              <a:t>ファイル名などを設定できる．</a:t>
            </a:r>
            <a:endParaRPr kumimoji="1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5138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0912" y="374502"/>
            <a:ext cx="7886700" cy="503396"/>
          </a:xfrm>
        </p:spPr>
        <p:txBody>
          <a:bodyPr>
            <a:noAutofit/>
          </a:bodyPr>
          <a:lstStyle/>
          <a:p>
            <a:r>
              <a:rPr kumimoji="1" lang="en-US" altLang="ja-JP" dirty="0"/>
              <a:t>Excel </a:t>
            </a:r>
            <a:r>
              <a:rPr kumimoji="1" lang="ja-JP" altLang="en-US" dirty="0"/>
              <a:t>のスタート画面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09404" y="1113324"/>
            <a:ext cx="7144135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Excel </a:t>
            </a:r>
            <a:r>
              <a:rPr kumimoji="0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を</a:t>
            </a:r>
            <a:r>
              <a:rPr kumimoji="0" lang="ja-JP" altLang="en-US" sz="21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起動</a:t>
            </a:r>
            <a:r>
              <a:rPr kumimoji="0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すると、</a:t>
            </a:r>
            <a:r>
              <a:rPr kumimoji="0" lang="ja-JP" altLang="en-US" sz="21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最初</a:t>
            </a:r>
            <a:r>
              <a:rPr kumimoji="0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に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スタート画面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が表示される．</a:t>
            </a:r>
            <a:endParaRPr kumimoji="1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作成したいブックの種類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を選ぶことができる．</a:t>
            </a:r>
            <a:endParaRPr kumimoji="1" lang="en-US" altLang="ja-JP" sz="2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過去の履歴の確認もできる</a:t>
            </a:r>
          </a:p>
        </p:txBody>
      </p:sp>
      <p:sp>
        <p:nvSpPr>
          <p:cNvPr id="7" name="角丸四角形 6"/>
          <p:cNvSpPr/>
          <p:nvPr/>
        </p:nvSpPr>
        <p:spPr>
          <a:xfrm>
            <a:off x="520700" y="995680"/>
            <a:ext cx="8058149" cy="1252220"/>
          </a:xfrm>
          <a:prstGeom prst="roundRect">
            <a:avLst/>
          </a:prstGeom>
          <a:noFill/>
          <a:ln w="5080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04ED767-BD78-4D29-984D-E4866ED18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566" y="4911762"/>
            <a:ext cx="2811636" cy="189170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5697EF4-D7B8-4427-B558-F014570BED46}"/>
              </a:ext>
            </a:extLst>
          </p:cNvPr>
          <p:cNvSpPr txBox="1"/>
          <p:nvPr/>
        </p:nvSpPr>
        <p:spPr>
          <a:xfrm>
            <a:off x="618989" y="5810079"/>
            <a:ext cx="12618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アプリ版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3B0DB8F-0428-4ACC-BC9A-ACACF6ACD074}"/>
              </a:ext>
            </a:extLst>
          </p:cNvPr>
          <p:cNvSpPr txBox="1"/>
          <p:nvPr/>
        </p:nvSpPr>
        <p:spPr>
          <a:xfrm>
            <a:off x="559547" y="3174305"/>
            <a:ext cx="180049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オンライン版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3FB5D55-49DB-4A49-8F81-9963770B1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565" y="2782916"/>
            <a:ext cx="2811636" cy="1827185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DB37D77-3054-4F28-8706-7E8341E48385}"/>
              </a:ext>
            </a:extLst>
          </p:cNvPr>
          <p:cNvSpPr/>
          <p:nvPr/>
        </p:nvSpPr>
        <p:spPr>
          <a:xfrm>
            <a:off x="6121400" y="2292797"/>
            <a:ext cx="29781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この授業では「新しい空白のブック」を使う</a:t>
            </a: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5587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2A2ECC7-915E-4CE0-B3A2-7F7829E7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アクティブセル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F26A6EF-9579-4BAD-A249-71D3B295C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Excel </a:t>
            </a:r>
            <a:r>
              <a:rPr kumimoji="1" lang="ja-JP" altLang="en-US" dirty="0" err="1"/>
              <a:t>での</a:t>
            </a:r>
            <a:r>
              <a:rPr kumimoji="1" lang="ja-JP" altLang="en-US" dirty="0"/>
              <a:t>編集中のセル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322AF46-1D27-4BEB-AE82-04EF9928B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14BDE42-62E6-4948-98C0-CD342A678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99" y="1805202"/>
            <a:ext cx="6723675" cy="469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929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0275" y="2388179"/>
            <a:ext cx="3953466" cy="179807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7818" y="317073"/>
            <a:ext cx="7886700" cy="503396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アクティブセルでの数式の入力　</a:t>
            </a:r>
          </a:p>
        </p:txBody>
      </p:sp>
      <p:sp>
        <p:nvSpPr>
          <p:cNvPr id="4" name="右矢印 3"/>
          <p:cNvSpPr/>
          <p:nvPr/>
        </p:nvSpPr>
        <p:spPr>
          <a:xfrm>
            <a:off x="4251961" y="2859239"/>
            <a:ext cx="283265" cy="8932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5174391" y="4432702"/>
            <a:ext cx="3795409" cy="138546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入力を終わりたい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ので</a:t>
            </a:r>
            <a:endParaRPr kumimoji="1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1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Enter </a:t>
            </a:r>
            <a:r>
              <a:rPr kumimoji="1" lang="ja-JP" altLang="en-US" sz="21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キーを押す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．</a:t>
            </a:r>
            <a:endParaRPr kumimoji="1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すると、数式が</a:t>
            </a:r>
            <a:r>
              <a:rPr kumimoji="1" lang="ja-JP" altLang="en-US" sz="21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自動計算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される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6088122" y="3694126"/>
            <a:ext cx="983974" cy="35019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583660" y="1412272"/>
            <a:ext cx="8560340" cy="975908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数式</a:t>
            </a: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を入力したいときは、</a:t>
            </a:r>
            <a:r>
              <a:rPr kumimoji="1" lang="ja-JP" altLang="en-US" sz="3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頭</a:t>
            </a: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に</a:t>
            </a:r>
            <a:r>
              <a:rPr kumimoji="1" lang="ja-JP" altLang="en-US" sz="3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半角の「</a:t>
            </a:r>
            <a:r>
              <a:rPr kumimoji="1" lang="en-US" altLang="ja-JP" sz="3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=</a:t>
            </a:r>
            <a:r>
              <a:rPr kumimoji="1" lang="ja-JP" altLang="en-US" sz="3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」</a:t>
            </a: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を付ける</a:t>
            </a:r>
            <a:endParaRPr kumimoji="1" lang="en-US" altLang="ja-JP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88180"/>
            <a:ext cx="3953466" cy="1798078"/>
          </a:xfrm>
          <a:prstGeom prst="rect">
            <a:avLst/>
          </a:prstGeom>
        </p:spPr>
      </p:pic>
      <p:sp>
        <p:nvSpPr>
          <p:cNvPr id="11" name="タイトル 1"/>
          <p:cNvSpPr txBox="1">
            <a:spLocks/>
          </p:cNvSpPr>
          <p:nvPr/>
        </p:nvSpPr>
        <p:spPr>
          <a:xfrm>
            <a:off x="126164" y="4432702"/>
            <a:ext cx="4727886" cy="97590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キーボードで「</a:t>
            </a:r>
            <a:r>
              <a:rPr kumimoji="1" lang="en-US" altLang="ja-JP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=100+200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」と</a:t>
            </a:r>
            <a:endParaRPr kumimoji="1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打つと、</a:t>
            </a:r>
            <a:r>
              <a:rPr kumimoji="1" lang="ja-JP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アクティブセル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に数式が入る</a:t>
            </a:r>
          </a:p>
        </p:txBody>
      </p:sp>
    </p:spTree>
    <p:extLst>
      <p:ext uri="{BB962C8B-B14F-4D97-AF65-F5344CB8AC3E}">
        <p14:creationId xmlns:p14="http://schemas.microsoft.com/office/powerpoint/2010/main" val="36779011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2711" y="333412"/>
            <a:ext cx="7886700" cy="503396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数式バーで数式の確認①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9" y="2597410"/>
            <a:ext cx="3596418" cy="1635689"/>
          </a:xfrm>
          <a:prstGeom prst="rect">
            <a:avLst/>
          </a:prstGeom>
        </p:spPr>
      </p:pic>
      <p:sp>
        <p:nvSpPr>
          <p:cNvPr id="4" name="右矢印 3"/>
          <p:cNvSpPr/>
          <p:nvPr/>
        </p:nvSpPr>
        <p:spPr>
          <a:xfrm>
            <a:off x="4000280" y="3194029"/>
            <a:ext cx="331839" cy="8178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822" y="2597410"/>
            <a:ext cx="4277396" cy="1945405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5969178" y="3971393"/>
            <a:ext cx="983974" cy="35019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7783482" y="2643646"/>
            <a:ext cx="983974" cy="35019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2702823" y="4764949"/>
            <a:ext cx="3258591" cy="97590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「</a:t>
            </a:r>
            <a:r>
              <a:rPr kumimoji="1" lang="en-US" altLang="ja-JP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300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」のところを</a:t>
            </a:r>
            <a:endParaRPr kumimoji="1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クリック</a:t>
            </a:r>
            <a:endParaRPr kumimoji="1" lang="en-US" altLang="ja-JP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5998330" y="4478047"/>
            <a:ext cx="3258591" cy="97590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アクティブセル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が動く</a:t>
            </a:r>
            <a:endParaRPr kumimoji="1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5885409" y="1465044"/>
            <a:ext cx="3258591" cy="97590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数式バーに</a:t>
            </a:r>
            <a:endParaRPr kumimoji="1" lang="en-US" altLang="ja-JP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数式が表示される</a:t>
            </a:r>
            <a:endParaRPr kumimoji="1" lang="en-US" altLang="ja-JP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（</a:t>
            </a:r>
            <a:r>
              <a:rPr kumimoji="1" lang="ja-JP" altLang="en-US" sz="21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ここで修正もできる</a:t>
            </a:r>
            <a:r>
              <a:rPr kumimoji="1" lang="ja-JP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）</a:t>
            </a:r>
            <a:endParaRPr kumimoji="1" lang="en-US" altLang="ja-JP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1842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Autofit/>
          </a:bodyPr>
          <a:lstStyle/>
          <a:p>
            <a:r>
              <a:rPr lang="en-US" altLang="ja-JP" dirty="0"/>
              <a:t>2-1 </a:t>
            </a:r>
            <a:r>
              <a:rPr lang="ja-JP" altLang="en-US" dirty="0"/>
              <a:t>データサイエンスでできること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9514108-989E-4FDC-BFAE-C12E37A6DC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7849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5663" y="2516361"/>
            <a:ext cx="4339737" cy="197375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8610" y="390667"/>
            <a:ext cx="7886700" cy="503396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数式バーで数式の確認②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39948"/>
            <a:ext cx="3596418" cy="1635689"/>
          </a:xfrm>
          <a:prstGeom prst="rect">
            <a:avLst/>
          </a:prstGeom>
        </p:spPr>
      </p:pic>
      <p:sp>
        <p:nvSpPr>
          <p:cNvPr id="4" name="右矢印 3"/>
          <p:cNvSpPr/>
          <p:nvPr/>
        </p:nvSpPr>
        <p:spPr>
          <a:xfrm>
            <a:off x="3920121" y="3136567"/>
            <a:ext cx="331839" cy="8178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5889019" y="3913931"/>
            <a:ext cx="983974" cy="35019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7703323" y="2586185"/>
            <a:ext cx="983974" cy="35019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2622665" y="4707487"/>
            <a:ext cx="3258591" cy="97590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「</a:t>
            </a:r>
            <a:r>
              <a:rPr kumimoji="1" lang="en-US" altLang="ja-JP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300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」のところを</a:t>
            </a:r>
            <a:endParaRPr kumimoji="1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7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ダブル</a:t>
            </a:r>
            <a:r>
              <a:rPr kumimoji="1" lang="ja-JP" alt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クリック</a:t>
            </a:r>
            <a:endParaRPr kumimoji="1" lang="en-US" altLang="ja-JP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5918171" y="4420585"/>
            <a:ext cx="3258591" cy="124111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アクティブセル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のところに数式が表示される</a:t>
            </a:r>
            <a:endParaRPr kumimoji="1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（ここでも修正できる）</a:t>
            </a:r>
            <a:endParaRPr kumimoji="1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</p:txBody>
      </p:sp>
      <p:sp>
        <p:nvSpPr>
          <p:cNvPr id="11" name="タイトル 1"/>
          <p:cNvSpPr txBox="1">
            <a:spLocks/>
          </p:cNvSpPr>
          <p:nvPr/>
        </p:nvSpPr>
        <p:spPr>
          <a:xfrm>
            <a:off x="6002776" y="1425913"/>
            <a:ext cx="3258591" cy="97590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数式バーに</a:t>
            </a:r>
            <a:endParaRPr kumimoji="1" lang="en-US" altLang="ja-JP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数式が表示される</a:t>
            </a:r>
            <a:endParaRPr kumimoji="1" lang="en-US" altLang="ja-JP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（</a:t>
            </a:r>
            <a:r>
              <a:rPr kumimoji="1" lang="ja-JP" altLang="en-US" sz="21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ここで修正もできる</a:t>
            </a:r>
            <a:r>
              <a:rPr kumimoji="1" lang="ja-JP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）</a:t>
            </a:r>
            <a:endParaRPr kumimoji="1" lang="en-US" altLang="ja-JP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838911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8321" y="307749"/>
            <a:ext cx="7886700" cy="503396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アクティブセルでの数式の入力　</a:t>
            </a:r>
          </a:p>
        </p:txBody>
      </p:sp>
      <p:sp>
        <p:nvSpPr>
          <p:cNvPr id="4" name="右矢印 3"/>
          <p:cNvSpPr/>
          <p:nvPr/>
        </p:nvSpPr>
        <p:spPr>
          <a:xfrm>
            <a:off x="4456201" y="2840592"/>
            <a:ext cx="283265" cy="8932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5174391" y="4432702"/>
            <a:ext cx="3795409" cy="975908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入力を終わりたい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ので</a:t>
            </a:r>
            <a:endParaRPr kumimoji="1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1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Enter </a:t>
            </a:r>
            <a:r>
              <a:rPr kumimoji="1" lang="ja-JP" altLang="en-US" sz="21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キーを押す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．</a:t>
            </a:r>
            <a:endParaRPr kumimoji="1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すると、数式が</a:t>
            </a:r>
            <a:r>
              <a:rPr kumimoji="1" lang="ja-JP" altLang="en-US" sz="21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自動計算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される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6088122" y="3694126"/>
            <a:ext cx="983974" cy="35019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583660" y="1412272"/>
            <a:ext cx="8560340" cy="975908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「</a:t>
            </a:r>
            <a:r>
              <a:rPr kumimoji="1" lang="en-US" altLang="ja-JP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=</a:t>
            </a:r>
            <a:r>
              <a:rPr kumimoji="1" lang="en-US" altLang="ja-JP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B3+B4</a:t>
            </a: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」のような数式もある</a:t>
            </a:r>
            <a:endParaRPr kumimoji="1" lang="en-US" altLang="ja-JP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</p:txBody>
      </p:sp>
      <p:sp>
        <p:nvSpPr>
          <p:cNvPr id="11" name="タイトル 1"/>
          <p:cNvSpPr txBox="1">
            <a:spLocks/>
          </p:cNvSpPr>
          <p:nvPr/>
        </p:nvSpPr>
        <p:spPr>
          <a:xfrm>
            <a:off x="126164" y="4432702"/>
            <a:ext cx="4727886" cy="97590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キーボードで「</a:t>
            </a:r>
            <a:r>
              <a:rPr kumimoji="1" lang="en-US" altLang="ja-JP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=</a:t>
            </a:r>
            <a:r>
              <a:rPr kumimoji="1" lang="en-US" altLang="ja-JP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B3+B4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」と</a:t>
            </a:r>
            <a:endParaRPr kumimoji="1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打つと、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アクティブセル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に数式が入る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00" y="2296016"/>
            <a:ext cx="4156106" cy="189024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3830" y="2415272"/>
            <a:ext cx="4008791" cy="182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488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59708" y="393073"/>
            <a:ext cx="7886700" cy="503396"/>
          </a:xfrm>
        </p:spPr>
        <p:txBody>
          <a:bodyPr>
            <a:noAutofit/>
          </a:bodyPr>
          <a:lstStyle/>
          <a:p>
            <a:r>
              <a:rPr kumimoji="1" lang="en-US" altLang="ja-JP" dirty="0"/>
              <a:t>Excel </a:t>
            </a:r>
            <a:r>
              <a:rPr lang="ja-JP" altLang="en-US" dirty="0"/>
              <a:t>の数式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08610" y="1769269"/>
            <a:ext cx="8515350" cy="1434942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kumimoji="1" lang="en-US" altLang="ja-JP" dirty="0"/>
              <a:t>Excel </a:t>
            </a:r>
            <a:r>
              <a:rPr kumimoji="1" lang="ja-JP" altLang="en-US" dirty="0"/>
              <a:t>では、数式の頭に、</a:t>
            </a:r>
            <a:r>
              <a:rPr kumimoji="1" lang="ja-JP" altLang="en-US" b="1" dirty="0">
                <a:solidFill>
                  <a:srgbClr val="FF0000"/>
                </a:solidFill>
              </a:rPr>
              <a:t>半角の「</a:t>
            </a:r>
            <a:r>
              <a:rPr lang="en-US" altLang="ja-JP" b="1" dirty="0">
                <a:solidFill>
                  <a:srgbClr val="FF0000"/>
                </a:solidFill>
              </a:rPr>
              <a:t>=</a:t>
            </a:r>
            <a:r>
              <a:rPr kumimoji="1" lang="ja-JP" altLang="en-US" b="1" dirty="0">
                <a:solidFill>
                  <a:srgbClr val="FF0000"/>
                </a:solidFill>
              </a:rPr>
              <a:t>」</a:t>
            </a:r>
            <a:r>
              <a:rPr kumimoji="1" lang="ja-JP" altLang="en-US" dirty="0"/>
              <a:t>を付ける</a:t>
            </a:r>
            <a:endParaRPr kumimoji="1" lang="en-US" altLang="ja-JP" dirty="0"/>
          </a:p>
          <a:p>
            <a:pPr>
              <a:lnSpc>
                <a:spcPct val="110000"/>
              </a:lnSpc>
            </a:pPr>
            <a:endParaRPr lang="en-US" altLang="ja-JP" dirty="0"/>
          </a:p>
          <a:p>
            <a:pPr>
              <a:lnSpc>
                <a:spcPct val="110000"/>
              </a:lnSpc>
            </a:pPr>
            <a:r>
              <a:rPr kumimoji="1" lang="ja-JP" altLang="en-US" dirty="0"/>
              <a:t>数式は、</a:t>
            </a:r>
            <a:r>
              <a:rPr kumimoji="1" lang="ja-JP" altLang="en-US" b="1" dirty="0">
                <a:solidFill>
                  <a:srgbClr val="FF0000"/>
                </a:solidFill>
              </a:rPr>
              <a:t>半角文字</a:t>
            </a:r>
            <a:r>
              <a:rPr kumimoji="1" lang="ja-JP" altLang="en-US" dirty="0"/>
              <a:t>である</a:t>
            </a:r>
            <a:endParaRPr kumimoji="1" lang="en-US" altLang="ja-JP" dirty="0"/>
          </a:p>
          <a:p>
            <a:pPr>
              <a:lnSpc>
                <a:spcPct val="110000"/>
              </a:lnSpc>
            </a:pPr>
            <a:endParaRPr lang="en-US" altLang="ja-JP" dirty="0"/>
          </a:p>
          <a:p>
            <a:pPr>
              <a:lnSpc>
                <a:spcPct val="110000"/>
              </a:lnSpc>
            </a:pPr>
            <a:r>
              <a:rPr kumimoji="1" lang="ja-JP" altLang="en-US" dirty="0"/>
              <a:t>数式の中には、</a:t>
            </a:r>
            <a:r>
              <a:rPr kumimoji="1" lang="ja-JP" altLang="en-US" b="1" dirty="0">
                <a:solidFill>
                  <a:srgbClr val="C00000"/>
                </a:solidFill>
              </a:rPr>
              <a:t>番地</a:t>
            </a:r>
            <a:r>
              <a:rPr kumimoji="1" lang="ja-JP" altLang="en-US" dirty="0"/>
              <a:t>（「</a:t>
            </a:r>
            <a:r>
              <a:rPr kumimoji="1" lang="en-US" altLang="ja-JP" dirty="0" err="1"/>
              <a:t>B3</a:t>
            </a:r>
            <a:r>
              <a:rPr kumimoji="1" lang="ja-JP" altLang="en-US" dirty="0"/>
              <a:t>」や</a:t>
            </a:r>
            <a:r>
              <a:rPr lang="ja-JP" altLang="en-US" dirty="0"/>
              <a:t>「</a:t>
            </a:r>
            <a:r>
              <a:rPr lang="en-US" altLang="ja-JP" dirty="0" err="1"/>
              <a:t>B4</a:t>
            </a:r>
            <a:r>
              <a:rPr lang="ja-JP" altLang="en-US" dirty="0"/>
              <a:t>」など）</a:t>
            </a:r>
            <a:r>
              <a:rPr kumimoji="1" lang="ja-JP" altLang="en-US" dirty="0"/>
              <a:t>を書くことができる</a:t>
            </a:r>
          </a:p>
        </p:txBody>
      </p:sp>
    </p:spTree>
    <p:extLst>
      <p:ext uri="{BB962C8B-B14F-4D97-AF65-F5344CB8AC3E}">
        <p14:creationId xmlns:p14="http://schemas.microsoft.com/office/powerpoint/2010/main" val="30245303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24" y="1497330"/>
            <a:ext cx="4269318" cy="287837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8610" y="311442"/>
            <a:ext cx="7886700" cy="503396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セルの数式と値のクリア</a:t>
            </a:r>
          </a:p>
        </p:txBody>
      </p:sp>
      <p:cxnSp>
        <p:nvCxnSpPr>
          <p:cNvPr id="5" name="直線矢印コネクタ 4"/>
          <p:cNvCxnSpPr/>
          <p:nvPr/>
        </p:nvCxnSpPr>
        <p:spPr>
          <a:xfrm flipV="1">
            <a:off x="2294183" y="4149734"/>
            <a:ext cx="404291" cy="5092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70780" y="5000425"/>
            <a:ext cx="5091704" cy="881056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ja-JP" altLang="en-US" sz="2400" b="1" u="sng" dirty="0">
                <a:solidFill>
                  <a:srgbClr val="FF0000"/>
                </a:solidFill>
              </a:rPr>
              <a:t>クリア</a:t>
            </a:r>
            <a:r>
              <a:rPr lang="ja-JP" altLang="en-US" sz="2400" dirty="0"/>
              <a:t>したい</a:t>
            </a:r>
            <a:r>
              <a:rPr lang="ja-JP" altLang="en-US" sz="2400" dirty="0">
                <a:solidFill>
                  <a:srgbClr val="C00000"/>
                </a:solidFill>
              </a:rPr>
              <a:t>セル</a:t>
            </a:r>
            <a:r>
              <a:rPr lang="ja-JP" altLang="en-US" sz="2400" dirty="0"/>
              <a:t>を</a:t>
            </a:r>
            <a:r>
              <a:rPr lang="ja-JP" altLang="en-US" sz="2400" b="1" u="sng" dirty="0">
                <a:solidFill>
                  <a:srgbClr val="FF0000"/>
                </a:solidFill>
              </a:rPr>
              <a:t>右クリック</a:t>
            </a:r>
            <a:r>
              <a:rPr lang="ja-JP" altLang="en-US" sz="2400" dirty="0"/>
              <a:t>して、</a:t>
            </a:r>
            <a:endParaRPr lang="en-US" altLang="ja-JP" sz="2400" dirty="0"/>
          </a:p>
          <a:p>
            <a:pPr marL="0" indent="0">
              <a:lnSpc>
                <a:spcPct val="110000"/>
              </a:lnSpc>
              <a:buNone/>
            </a:pPr>
            <a:r>
              <a:rPr lang="ja-JP" altLang="en-US" sz="2400" dirty="0"/>
              <a:t>「</a:t>
            </a:r>
            <a:r>
              <a:rPr lang="ja-JP" altLang="en-US" sz="2400" b="1" u="sng" dirty="0">
                <a:solidFill>
                  <a:srgbClr val="FF0000"/>
                </a:solidFill>
              </a:rPr>
              <a:t>数式と値のクリア</a:t>
            </a:r>
            <a:r>
              <a:rPr lang="ja-JP" altLang="en-US" sz="2400" dirty="0"/>
              <a:t>」を選ぶ</a:t>
            </a:r>
          </a:p>
        </p:txBody>
      </p:sp>
      <p:sp>
        <p:nvSpPr>
          <p:cNvPr id="7" name="右矢印 6"/>
          <p:cNvSpPr/>
          <p:nvPr/>
        </p:nvSpPr>
        <p:spPr>
          <a:xfrm>
            <a:off x="4591879" y="2479861"/>
            <a:ext cx="283265" cy="8932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2369686" y="3907847"/>
            <a:ext cx="983974" cy="24188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179" y="1497330"/>
            <a:ext cx="3991307" cy="2690937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6285704" y="2358918"/>
            <a:ext cx="983974" cy="24188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コンテンツ プレースホルダー 2"/>
          <p:cNvSpPr txBox="1">
            <a:spLocks/>
          </p:cNvSpPr>
          <p:nvPr/>
        </p:nvSpPr>
        <p:spPr>
          <a:xfrm>
            <a:off x="6256722" y="2663672"/>
            <a:ext cx="2935799" cy="88105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消えた！</a:t>
            </a:r>
          </a:p>
        </p:txBody>
      </p:sp>
    </p:spTree>
    <p:extLst>
      <p:ext uri="{BB962C8B-B14F-4D97-AF65-F5344CB8AC3E}">
        <p14:creationId xmlns:p14="http://schemas.microsoft.com/office/powerpoint/2010/main" val="27014800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6544" y="1785635"/>
            <a:ext cx="3793331" cy="2557463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18" y="1825468"/>
            <a:ext cx="3793331" cy="255746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6309" y="384650"/>
            <a:ext cx="7886700" cy="503396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セルの数値と値のクリア</a:t>
            </a:r>
          </a:p>
        </p:txBody>
      </p:sp>
      <p:cxnSp>
        <p:nvCxnSpPr>
          <p:cNvPr id="5" name="直線矢印コネクタ 4"/>
          <p:cNvCxnSpPr/>
          <p:nvPr/>
        </p:nvCxnSpPr>
        <p:spPr>
          <a:xfrm flipV="1">
            <a:off x="2987733" y="4216475"/>
            <a:ext cx="404291" cy="5092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70780" y="5000425"/>
            <a:ext cx="5091704" cy="881056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ja-JP" altLang="en-US" sz="2400" b="1" u="sng" dirty="0">
                <a:solidFill>
                  <a:srgbClr val="FF0000"/>
                </a:solidFill>
              </a:rPr>
              <a:t>クリア</a:t>
            </a:r>
            <a:r>
              <a:rPr lang="ja-JP" altLang="en-US" sz="2400" dirty="0"/>
              <a:t>したい</a:t>
            </a:r>
            <a:r>
              <a:rPr lang="ja-JP" altLang="en-US" sz="2400" dirty="0">
                <a:solidFill>
                  <a:srgbClr val="C00000"/>
                </a:solidFill>
              </a:rPr>
              <a:t>セル</a:t>
            </a:r>
            <a:r>
              <a:rPr lang="ja-JP" altLang="en-US" sz="2400" dirty="0"/>
              <a:t>を範囲選択（マウスでドラッグ）したあと、</a:t>
            </a:r>
            <a:r>
              <a:rPr lang="ja-JP" altLang="en-US" sz="2400" b="1" u="sng" dirty="0">
                <a:solidFill>
                  <a:srgbClr val="FF0000"/>
                </a:solidFill>
              </a:rPr>
              <a:t>右クリック</a:t>
            </a:r>
            <a:r>
              <a:rPr lang="ja-JP" altLang="en-US" sz="2400" dirty="0"/>
              <a:t>して、「</a:t>
            </a:r>
            <a:r>
              <a:rPr lang="ja-JP" altLang="en-US" sz="2400" b="1" u="sng" dirty="0">
                <a:solidFill>
                  <a:srgbClr val="FF0000"/>
                </a:solidFill>
              </a:rPr>
              <a:t>数式と値のクリア</a:t>
            </a:r>
            <a:r>
              <a:rPr lang="ja-JP" altLang="en-US" sz="2400" dirty="0"/>
              <a:t>」を選ぶ</a:t>
            </a:r>
          </a:p>
        </p:txBody>
      </p:sp>
      <p:sp>
        <p:nvSpPr>
          <p:cNvPr id="7" name="右矢印 6"/>
          <p:cNvSpPr/>
          <p:nvPr/>
        </p:nvSpPr>
        <p:spPr>
          <a:xfrm>
            <a:off x="4591879" y="2479861"/>
            <a:ext cx="283265" cy="8932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3189879" y="3964722"/>
            <a:ext cx="983974" cy="24188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5577782" y="2545665"/>
            <a:ext cx="2828799" cy="39110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コンテンツ プレースホルダー 2"/>
          <p:cNvSpPr txBox="1">
            <a:spLocks/>
          </p:cNvSpPr>
          <p:nvPr/>
        </p:nvSpPr>
        <p:spPr>
          <a:xfrm>
            <a:off x="6208201" y="3083667"/>
            <a:ext cx="2935799" cy="88105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消えた！</a:t>
            </a:r>
          </a:p>
        </p:txBody>
      </p:sp>
    </p:spTree>
    <p:extLst>
      <p:ext uri="{BB962C8B-B14F-4D97-AF65-F5344CB8AC3E}">
        <p14:creationId xmlns:p14="http://schemas.microsoft.com/office/powerpoint/2010/main" val="24246329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8611" y="431199"/>
            <a:ext cx="7886700" cy="503396"/>
          </a:xfrm>
        </p:spPr>
        <p:txBody>
          <a:bodyPr>
            <a:noAutofit/>
          </a:bodyPr>
          <a:lstStyle/>
          <a:p>
            <a:r>
              <a:rPr lang="ja-JP" altLang="en-US" dirty="0"/>
              <a:t>元に戻す操作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4887"/>
            <a:ext cx="2566418" cy="1714730"/>
          </a:xfrm>
          <a:prstGeom prst="rect">
            <a:avLst/>
          </a:prstGeom>
        </p:spPr>
      </p:pic>
      <p:sp>
        <p:nvSpPr>
          <p:cNvPr id="5" name="右矢印 4"/>
          <p:cNvSpPr/>
          <p:nvPr/>
        </p:nvSpPr>
        <p:spPr>
          <a:xfrm>
            <a:off x="2722183" y="3271979"/>
            <a:ext cx="464574" cy="6415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523" y="2574887"/>
            <a:ext cx="2411339" cy="1714730"/>
          </a:xfrm>
          <a:prstGeom prst="rect">
            <a:avLst/>
          </a:prstGeom>
        </p:spPr>
      </p:pic>
      <p:sp>
        <p:nvSpPr>
          <p:cNvPr id="7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155442" y="4648901"/>
            <a:ext cx="2392750" cy="881056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kumimoji="1" lang="ja-JP" altLang="en-US" dirty="0">
                <a:solidFill>
                  <a:schemeClr val="tx1"/>
                </a:solidFill>
              </a:rPr>
              <a:t>何かの操作を</a:t>
            </a:r>
            <a:endParaRPr kumimoji="1" lang="en-US" altLang="ja-JP" dirty="0">
              <a:solidFill>
                <a:schemeClr val="tx1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kumimoji="1" lang="ja-JP" altLang="en-US" dirty="0">
                <a:solidFill>
                  <a:schemeClr val="tx1"/>
                </a:solidFill>
              </a:rPr>
              <a:t>したとする</a:t>
            </a:r>
          </a:p>
        </p:txBody>
      </p:sp>
      <p:sp>
        <p:nvSpPr>
          <p:cNvPr id="8" name="右矢印 7"/>
          <p:cNvSpPr/>
          <p:nvPr/>
        </p:nvSpPr>
        <p:spPr>
          <a:xfrm>
            <a:off x="5909627" y="3271979"/>
            <a:ext cx="464574" cy="6415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2977" y="910359"/>
            <a:ext cx="878681" cy="721519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12" name="直線矢印コネクタ 11"/>
          <p:cNvCxnSpPr>
            <a:cxnSpLocks/>
            <a:stCxn id="10" idx="2"/>
            <a:endCxn id="19" idx="0"/>
          </p:cNvCxnSpPr>
          <p:nvPr/>
        </p:nvCxnSpPr>
        <p:spPr>
          <a:xfrm>
            <a:off x="3492318" y="1631878"/>
            <a:ext cx="273428" cy="9139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コンテンツ プレースホルダー 2"/>
          <p:cNvSpPr txBox="1">
            <a:spLocks/>
          </p:cNvSpPr>
          <p:nvPr/>
        </p:nvSpPr>
        <p:spPr>
          <a:xfrm>
            <a:off x="4103032" y="853351"/>
            <a:ext cx="2392750" cy="881056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元に戻す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」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ボタン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4779" y="2545797"/>
            <a:ext cx="2664650" cy="1743821"/>
          </a:xfrm>
          <a:prstGeom prst="rect">
            <a:avLst/>
          </a:prstGeom>
        </p:spPr>
      </p:pic>
      <p:sp>
        <p:nvSpPr>
          <p:cNvPr id="18" name="コンテンツ プレースホルダー 2"/>
          <p:cNvSpPr txBox="1">
            <a:spLocks/>
          </p:cNvSpPr>
          <p:nvPr/>
        </p:nvSpPr>
        <p:spPr>
          <a:xfrm>
            <a:off x="5354355" y="4672972"/>
            <a:ext cx="2650357" cy="88105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「</a:t>
            </a:r>
            <a:r>
              <a:rPr kumimoji="1" lang="ja-JP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元に戻す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」ボタンを押すと元に戻る</a:t>
            </a:r>
            <a:endParaRPr kumimoji="1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3666784" y="2545798"/>
            <a:ext cx="197924" cy="20138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角丸四角形 14">
            <a:extLst>
              <a:ext uri="{FF2B5EF4-FFF2-40B4-BE49-F238E27FC236}">
                <a16:creationId xmlns:a16="http://schemas.microsoft.com/office/drawing/2014/main" id="{BA74764B-C2EB-4507-81CB-6999F8AA49FC}"/>
              </a:ext>
            </a:extLst>
          </p:cNvPr>
          <p:cNvSpPr/>
          <p:nvPr/>
        </p:nvSpPr>
        <p:spPr>
          <a:xfrm>
            <a:off x="1008075" y="5517973"/>
            <a:ext cx="7015048" cy="1036210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コンテンツ プレースホルダー 2">
            <a:extLst>
              <a:ext uri="{FF2B5EF4-FFF2-40B4-BE49-F238E27FC236}">
                <a16:creationId xmlns:a16="http://schemas.microsoft.com/office/drawing/2014/main" id="{0F639347-B131-4A6A-BF58-0C460C02EB83}"/>
              </a:ext>
            </a:extLst>
          </p:cNvPr>
          <p:cNvSpPr txBox="1">
            <a:spLocks/>
          </p:cNvSpPr>
          <p:nvPr/>
        </p:nvSpPr>
        <p:spPr>
          <a:xfrm>
            <a:off x="1287751" y="5675868"/>
            <a:ext cx="6678025" cy="67103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もとに戻す操作は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CTRL + Z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(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コントロールキーと「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Z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」を同時押し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)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でも，できる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CA119A32-5557-43E1-8C26-745B943336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6576" y="1095764"/>
            <a:ext cx="1612983" cy="562004"/>
          </a:xfrm>
          <a:prstGeom prst="rect">
            <a:avLst/>
          </a:prstGeom>
        </p:spPr>
      </p:pic>
      <p:sp>
        <p:nvSpPr>
          <p:cNvPr id="21" name="コンテンツ プレースホルダー 2">
            <a:extLst>
              <a:ext uri="{FF2B5EF4-FFF2-40B4-BE49-F238E27FC236}">
                <a16:creationId xmlns:a16="http://schemas.microsoft.com/office/drawing/2014/main" id="{26785583-90ED-4394-BD16-0A277FFA23D6}"/>
              </a:ext>
            </a:extLst>
          </p:cNvPr>
          <p:cNvSpPr txBox="1">
            <a:spLocks/>
          </p:cNvSpPr>
          <p:nvPr/>
        </p:nvSpPr>
        <p:spPr>
          <a:xfrm>
            <a:off x="5753862" y="1650133"/>
            <a:ext cx="3506652" cy="75374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オンライン版の </a:t>
            </a: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Excel 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でも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「元に戻す」ボタンはある</a:t>
            </a:r>
          </a:p>
        </p:txBody>
      </p:sp>
    </p:spTree>
    <p:extLst>
      <p:ext uri="{BB962C8B-B14F-4D97-AF65-F5344CB8AC3E}">
        <p14:creationId xmlns:p14="http://schemas.microsoft.com/office/powerpoint/2010/main" val="18358986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Autofit/>
          </a:bodyPr>
          <a:lstStyle/>
          <a:p>
            <a:r>
              <a:rPr lang="en-US" altLang="ja-JP" dirty="0"/>
              <a:t>2-3</a:t>
            </a:r>
            <a:r>
              <a:rPr lang="ja-JP" altLang="en-US" dirty="0"/>
              <a:t> 散布図（</a:t>
            </a:r>
            <a:r>
              <a:rPr lang="en-US" altLang="ja-JP" dirty="0"/>
              <a:t>Excel </a:t>
            </a:r>
            <a:r>
              <a:rPr lang="ja-JP" altLang="en-US" dirty="0"/>
              <a:t>を使用）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954620"/>
            <a:ext cx="6858000" cy="1655762"/>
          </a:xfrm>
        </p:spPr>
        <p:txBody>
          <a:bodyPr>
            <a:noAutofit/>
          </a:bodyPr>
          <a:lstStyle/>
          <a:p>
            <a:endParaRPr lang="en-US" altLang="ja-JP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36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093191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367B19-3F33-4522-AC20-8593A6F85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散布図の用途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1BC9F11-00A2-468E-B365-DCDD164BA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2954755" cy="5333166"/>
          </a:xfrm>
        </p:spPr>
        <p:txBody>
          <a:bodyPr/>
          <a:lstStyle/>
          <a:p>
            <a:r>
              <a:rPr kumimoji="1" lang="ja-JP" altLang="en-US" dirty="0"/>
              <a:t>時間変化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F5038EC-F240-4909-8DC4-A4CBCDB11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37</a:t>
            </a:fld>
            <a:endParaRPr kumimoji="1" lang="ja-JP" altLang="en-US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17AFB596-CD98-4F0C-9CA9-CCA5C9B5511B}"/>
              </a:ext>
            </a:extLst>
          </p:cNvPr>
          <p:cNvSpPr txBox="1">
            <a:spLocks/>
          </p:cNvSpPr>
          <p:nvPr/>
        </p:nvSpPr>
        <p:spPr>
          <a:xfrm>
            <a:off x="5246735" y="854257"/>
            <a:ext cx="2954755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/>
              <a:t>分布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65D156B-12BC-4EEF-8FF5-57777FAAF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550" y="1613193"/>
            <a:ext cx="4507130" cy="240120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6BD040B-A9C2-40E9-8616-7023405C7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20" y="1754187"/>
            <a:ext cx="4181556" cy="2119214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FA5CD13-0E1D-4CC4-921D-5301AF38183B}"/>
              </a:ext>
            </a:extLst>
          </p:cNvPr>
          <p:cNvSpPr txBox="1"/>
          <p:nvPr/>
        </p:nvSpPr>
        <p:spPr>
          <a:xfrm>
            <a:off x="109320" y="4269912"/>
            <a:ext cx="2954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横軸は時間．</a:t>
            </a:r>
            <a:endParaRPr kumimoji="1" lang="en-US" altLang="ja-JP" sz="2400" dirty="0"/>
          </a:p>
          <a:p>
            <a:r>
              <a:rPr kumimoji="1" lang="ja-JP" altLang="en-US" sz="2400" dirty="0"/>
              <a:t>散布図から，</a:t>
            </a:r>
            <a:endParaRPr kumimoji="1" lang="en-US" altLang="ja-JP" sz="2400" dirty="0"/>
          </a:p>
          <a:p>
            <a:r>
              <a:rPr kumimoji="1" lang="ja-JP" altLang="en-US" sz="2400" b="1" dirty="0"/>
              <a:t>時間変化</a:t>
            </a:r>
            <a:r>
              <a:rPr kumimoji="1" lang="ja-JP" altLang="en-US" sz="2400" dirty="0"/>
              <a:t>を読み取る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9160298-9ACC-441C-A4CB-189C60500651}"/>
              </a:ext>
            </a:extLst>
          </p:cNvPr>
          <p:cNvSpPr txBox="1"/>
          <p:nvPr/>
        </p:nvSpPr>
        <p:spPr>
          <a:xfrm>
            <a:off x="4650462" y="4269912"/>
            <a:ext cx="38779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横軸と縦軸は，２つの量．</a:t>
            </a:r>
            <a:endParaRPr kumimoji="1" lang="en-US" altLang="ja-JP" sz="2400" dirty="0"/>
          </a:p>
          <a:p>
            <a:r>
              <a:rPr kumimoji="1" lang="ja-JP" altLang="en-US" sz="2400" dirty="0"/>
              <a:t>散布図から，</a:t>
            </a:r>
            <a:endParaRPr kumimoji="1" lang="en-US" altLang="ja-JP" sz="2400" dirty="0"/>
          </a:p>
          <a:p>
            <a:r>
              <a:rPr kumimoji="1" lang="ja-JP" altLang="en-US" sz="2400" dirty="0"/>
              <a:t>２つの量の間の</a:t>
            </a:r>
            <a:r>
              <a:rPr kumimoji="1" lang="ja-JP" altLang="en-US" sz="2400" b="1" dirty="0"/>
              <a:t>関係</a:t>
            </a:r>
            <a:r>
              <a:rPr kumimoji="1" lang="ja-JP" altLang="en-US" sz="2400" dirty="0"/>
              <a:t>を見る</a:t>
            </a:r>
          </a:p>
        </p:txBody>
      </p:sp>
    </p:spTree>
    <p:extLst>
      <p:ext uri="{BB962C8B-B14F-4D97-AF65-F5344CB8AC3E}">
        <p14:creationId xmlns:p14="http://schemas.microsoft.com/office/powerpoint/2010/main" val="8632642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F65D156B-12BC-4EEF-8FF5-57777FAAF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49" y="1052612"/>
            <a:ext cx="7894053" cy="420560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C367B19-3F33-4522-AC20-8593A6F85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分布から読み取れること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F5038EC-F240-4909-8DC4-A4CBCDB11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38</a:t>
            </a:fld>
            <a:endParaRPr kumimoji="1" lang="ja-JP" altLang="en-US"/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08A9BE8D-DC77-46FD-BCF7-406A717FF09E}"/>
              </a:ext>
            </a:extLst>
          </p:cNvPr>
          <p:cNvCxnSpPr/>
          <p:nvPr/>
        </p:nvCxnSpPr>
        <p:spPr>
          <a:xfrm flipV="1">
            <a:off x="1543050" y="1498600"/>
            <a:ext cx="6648450" cy="362585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5AC0DC7-41CA-493A-942E-8F9AD90D1BAB}"/>
              </a:ext>
            </a:extLst>
          </p:cNvPr>
          <p:cNvSpPr txBox="1"/>
          <p:nvPr/>
        </p:nvSpPr>
        <p:spPr>
          <a:xfrm>
            <a:off x="6394529" y="1032184"/>
            <a:ext cx="2749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２つの量に関係がある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C9B164B-D824-441A-B32D-BCABEDECF3C5}"/>
              </a:ext>
            </a:extLst>
          </p:cNvPr>
          <p:cNvSpPr txBox="1"/>
          <p:nvPr/>
        </p:nvSpPr>
        <p:spPr>
          <a:xfrm>
            <a:off x="3530375" y="5686734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横軸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は</a:t>
            </a: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花びらの長さ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81C0271-8027-4C6C-99EF-54583A25140F}"/>
              </a:ext>
            </a:extLst>
          </p:cNvPr>
          <p:cNvSpPr txBox="1"/>
          <p:nvPr/>
        </p:nvSpPr>
        <p:spPr>
          <a:xfrm>
            <a:off x="275913" y="1854200"/>
            <a:ext cx="492443" cy="214417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縦軸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は</a:t>
            </a: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花びらの幅</a:t>
            </a:r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9CB3C5C0-4497-44E8-AD47-5ABFDE6DD7D6}"/>
              </a:ext>
            </a:extLst>
          </p:cNvPr>
          <p:cNvSpPr/>
          <p:nvPr/>
        </p:nvSpPr>
        <p:spPr>
          <a:xfrm rot="20107325">
            <a:off x="3642574" y="2024990"/>
            <a:ext cx="4320976" cy="1486517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6D3779D5-B6C6-4C64-82E3-FCA3ED902873}"/>
              </a:ext>
            </a:extLst>
          </p:cNvPr>
          <p:cNvSpPr/>
          <p:nvPr/>
        </p:nvSpPr>
        <p:spPr>
          <a:xfrm rot="20107325">
            <a:off x="2068812" y="4068024"/>
            <a:ext cx="1231915" cy="85751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258376-8A0F-4CEF-905C-7EA310905835}"/>
              </a:ext>
            </a:extLst>
          </p:cNvPr>
          <p:cNvSpPr txBox="1"/>
          <p:nvPr/>
        </p:nvSpPr>
        <p:spPr>
          <a:xfrm>
            <a:off x="6134179" y="3598267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かたまり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0F83E0F-FEAF-46CB-A585-845F7C8AA8EC}"/>
              </a:ext>
            </a:extLst>
          </p:cNvPr>
          <p:cNvSpPr txBox="1"/>
          <p:nvPr/>
        </p:nvSpPr>
        <p:spPr>
          <a:xfrm>
            <a:off x="3311085" y="4417731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かたまり</a:t>
            </a:r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087B076F-2162-4885-B934-8EFBF7990CAB}"/>
              </a:ext>
            </a:extLst>
          </p:cNvPr>
          <p:cNvCxnSpPr>
            <a:cxnSpLocks/>
          </p:cNvCxnSpPr>
          <p:nvPr/>
        </p:nvCxnSpPr>
        <p:spPr>
          <a:xfrm>
            <a:off x="4572000" y="2169567"/>
            <a:ext cx="431800" cy="756721"/>
          </a:xfrm>
          <a:prstGeom prst="straightConnector1">
            <a:avLst/>
          </a:prstGeom>
          <a:ln w="762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F9A3EBE3-8445-4366-BA12-6E3ED69DEE3D}"/>
              </a:ext>
            </a:extLst>
          </p:cNvPr>
          <p:cNvCxnSpPr/>
          <p:nvPr/>
        </p:nvCxnSpPr>
        <p:spPr>
          <a:xfrm>
            <a:off x="2286123" y="3359577"/>
            <a:ext cx="288425" cy="957788"/>
          </a:xfrm>
          <a:prstGeom prst="straightConnector1">
            <a:avLst/>
          </a:prstGeom>
          <a:ln w="762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3CBE60AB-32DF-4EA7-894C-1D8B21A3A27B}"/>
              </a:ext>
            </a:extLst>
          </p:cNvPr>
          <p:cNvCxnSpPr>
            <a:cxnSpLocks/>
          </p:cNvCxnSpPr>
          <p:nvPr/>
        </p:nvCxnSpPr>
        <p:spPr>
          <a:xfrm>
            <a:off x="5384800" y="1695450"/>
            <a:ext cx="345654" cy="474117"/>
          </a:xfrm>
          <a:prstGeom prst="straightConnector1">
            <a:avLst/>
          </a:prstGeom>
          <a:ln w="762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32D57E01-417E-4D41-BC22-13249C6AD676}"/>
              </a:ext>
            </a:extLst>
          </p:cNvPr>
          <p:cNvSpPr txBox="1"/>
          <p:nvPr/>
        </p:nvSpPr>
        <p:spPr>
          <a:xfrm>
            <a:off x="4952333" y="1338631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密集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D49E28A3-1007-4717-B634-6986D4709BA6}"/>
              </a:ext>
            </a:extLst>
          </p:cNvPr>
          <p:cNvSpPr txBox="1"/>
          <p:nvPr/>
        </p:nvSpPr>
        <p:spPr>
          <a:xfrm>
            <a:off x="1876921" y="3001599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密集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39CF047F-48F0-4D79-AB56-38FB0FC4E4F5}"/>
              </a:ext>
            </a:extLst>
          </p:cNvPr>
          <p:cNvSpPr txBox="1"/>
          <p:nvPr/>
        </p:nvSpPr>
        <p:spPr>
          <a:xfrm>
            <a:off x="4015235" y="1835742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密集</a:t>
            </a:r>
          </a:p>
        </p:txBody>
      </p:sp>
    </p:spTree>
    <p:extLst>
      <p:ext uri="{BB962C8B-B14F-4D97-AF65-F5344CB8AC3E}">
        <p14:creationId xmlns:p14="http://schemas.microsoft.com/office/powerpoint/2010/main" val="22170327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E4E35F68-3066-4A9A-A28D-F32F0029A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428" y="4608124"/>
            <a:ext cx="1375445" cy="130989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Excel </a:t>
            </a:r>
            <a:r>
              <a:rPr kumimoji="1" lang="ja-JP" altLang="en-US" dirty="0" err="1"/>
              <a:t>での</a:t>
            </a:r>
            <a:r>
              <a:rPr kumimoji="1" lang="ja-JP" altLang="en-US" dirty="0"/>
              <a:t>散布図の作成手順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12" y="935752"/>
            <a:ext cx="2641146" cy="1566949"/>
          </a:xfrm>
          <a:prstGeom prst="rect">
            <a:avLst/>
          </a:prstGeom>
        </p:spPr>
      </p:pic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4162149" y="2812386"/>
            <a:ext cx="4186202" cy="46914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8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①　グラフ化したい部分を</a:t>
            </a:r>
            <a:r>
              <a:rPr kumimoji="1" lang="ja-JP" altLang="en-US" sz="187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範囲選択</a:t>
            </a:r>
          </a:p>
        </p:txBody>
      </p:sp>
      <p:sp>
        <p:nvSpPr>
          <p:cNvPr id="10" name="角丸四角形 9"/>
          <p:cNvSpPr/>
          <p:nvPr/>
        </p:nvSpPr>
        <p:spPr>
          <a:xfrm>
            <a:off x="4008806" y="2686908"/>
            <a:ext cx="4258126" cy="531854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" name="コンテンツ プレースホルダー 2"/>
          <p:cNvSpPr txBox="1">
            <a:spLocks/>
          </p:cNvSpPr>
          <p:nvPr/>
        </p:nvSpPr>
        <p:spPr>
          <a:xfrm>
            <a:off x="1602617" y="2571704"/>
            <a:ext cx="3280682" cy="4426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87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元データ</a:t>
            </a:r>
          </a:p>
        </p:txBody>
      </p:sp>
      <p:sp>
        <p:nvSpPr>
          <p:cNvPr id="12" name="右矢印 11"/>
          <p:cNvSpPr/>
          <p:nvPr/>
        </p:nvSpPr>
        <p:spPr>
          <a:xfrm>
            <a:off x="3500859" y="1502747"/>
            <a:ext cx="371591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右矢印 12"/>
          <p:cNvSpPr/>
          <p:nvPr/>
        </p:nvSpPr>
        <p:spPr>
          <a:xfrm>
            <a:off x="230221" y="4460487"/>
            <a:ext cx="371591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" name="右矢印 13"/>
          <p:cNvSpPr/>
          <p:nvPr/>
        </p:nvSpPr>
        <p:spPr>
          <a:xfrm>
            <a:off x="4614113" y="4480341"/>
            <a:ext cx="376987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" name="コンテンツ プレースホルダー 2"/>
          <p:cNvSpPr txBox="1">
            <a:spLocks/>
          </p:cNvSpPr>
          <p:nvPr/>
        </p:nvSpPr>
        <p:spPr>
          <a:xfrm>
            <a:off x="421470" y="6432148"/>
            <a:ext cx="5639921" cy="4426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8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②　リボンで「</a:t>
            </a:r>
            <a:r>
              <a:rPr kumimoji="1" lang="ja-JP" altLang="en-US" sz="187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挿入</a:t>
            </a:r>
            <a:r>
              <a:rPr kumimoji="1" lang="ja-JP" altLang="en-US" sz="18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」→</a:t>
            </a:r>
            <a:r>
              <a:rPr kumimoji="1" lang="ja-JP" altLang="en-US" sz="187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散布図</a:t>
            </a:r>
            <a:endParaRPr kumimoji="1" lang="ja-JP" altLang="en-US" sz="18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6" name="角丸四角形 15"/>
          <p:cNvSpPr/>
          <p:nvPr/>
        </p:nvSpPr>
        <p:spPr>
          <a:xfrm>
            <a:off x="360013" y="6270152"/>
            <a:ext cx="4429545" cy="531854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F27992F4-B37A-4553-A6F1-B78E395167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988" y="3292559"/>
            <a:ext cx="2295702" cy="870452"/>
          </a:xfrm>
          <a:prstGeom prst="rect">
            <a:avLst/>
          </a:prstGeom>
        </p:spPr>
      </p:pic>
      <p:sp>
        <p:nvSpPr>
          <p:cNvPr id="17" name="正方形/長方形 16"/>
          <p:cNvSpPr/>
          <p:nvPr/>
        </p:nvSpPr>
        <p:spPr>
          <a:xfrm>
            <a:off x="1791177" y="3302435"/>
            <a:ext cx="291901" cy="12119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2909160" y="3541468"/>
            <a:ext cx="178399" cy="14548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2909160" y="3686953"/>
            <a:ext cx="220541" cy="1251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C053C848-2FA6-42FE-9779-5E0A0AC41AED}"/>
              </a:ext>
            </a:extLst>
          </p:cNvPr>
          <p:cNvSpPr/>
          <p:nvPr/>
        </p:nvSpPr>
        <p:spPr>
          <a:xfrm>
            <a:off x="2086764" y="4659759"/>
            <a:ext cx="291901" cy="12119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1" name="コンテンツ プレースホルダー 2"/>
          <p:cNvSpPr txBox="1">
            <a:spLocks/>
          </p:cNvSpPr>
          <p:nvPr/>
        </p:nvSpPr>
        <p:spPr>
          <a:xfrm>
            <a:off x="5886449" y="6240324"/>
            <a:ext cx="2995239" cy="4426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87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散布図が得られる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9A94F05-21AF-4CF4-BC23-9B628C8354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3952" y="584233"/>
            <a:ext cx="3124361" cy="2038455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090AB675-8E87-4F30-896D-80D76D78C1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1726" y="3768404"/>
            <a:ext cx="4102274" cy="2336930"/>
          </a:xfrm>
          <a:prstGeom prst="rect">
            <a:avLst/>
          </a:prstGeom>
        </p:spPr>
      </p:pic>
      <p:sp>
        <p:nvSpPr>
          <p:cNvPr id="23" name="コンテンツ プレースホルダー 2">
            <a:extLst>
              <a:ext uri="{FF2B5EF4-FFF2-40B4-BE49-F238E27FC236}">
                <a16:creationId xmlns:a16="http://schemas.microsoft.com/office/drawing/2014/main" id="{90ADE6E7-658C-40F6-9F56-93A27537A861}"/>
              </a:ext>
            </a:extLst>
          </p:cNvPr>
          <p:cNvSpPr txBox="1">
            <a:spLocks/>
          </p:cNvSpPr>
          <p:nvPr/>
        </p:nvSpPr>
        <p:spPr>
          <a:xfrm>
            <a:off x="1493163" y="4238578"/>
            <a:ext cx="2994545" cy="31735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アプリ版の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Excel </a:t>
            </a:r>
          </a:p>
        </p:txBody>
      </p:sp>
      <p:sp>
        <p:nvSpPr>
          <p:cNvPr id="24" name="コンテンツ プレースホルダー 2">
            <a:extLst>
              <a:ext uri="{FF2B5EF4-FFF2-40B4-BE49-F238E27FC236}">
                <a16:creationId xmlns:a16="http://schemas.microsoft.com/office/drawing/2014/main" id="{32C4066A-E3CD-40DF-984A-0B3FF55BC6F2}"/>
              </a:ext>
            </a:extLst>
          </p:cNvPr>
          <p:cNvSpPr txBox="1">
            <a:spLocks/>
          </p:cNvSpPr>
          <p:nvPr/>
        </p:nvSpPr>
        <p:spPr>
          <a:xfrm>
            <a:off x="1200738" y="5929610"/>
            <a:ext cx="2994545" cy="31735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オンライン版の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Excel </a:t>
            </a: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E17751FB-F25B-4A9E-AAE0-3BEF6831F8D7}"/>
              </a:ext>
            </a:extLst>
          </p:cNvPr>
          <p:cNvSpPr/>
          <p:nvPr/>
        </p:nvSpPr>
        <p:spPr>
          <a:xfrm>
            <a:off x="3175673" y="4717924"/>
            <a:ext cx="178399" cy="14548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413D7C32-10CF-432A-95B0-671283DC97A8}"/>
              </a:ext>
            </a:extLst>
          </p:cNvPr>
          <p:cNvSpPr/>
          <p:nvPr/>
        </p:nvSpPr>
        <p:spPr>
          <a:xfrm>
            <a:off x="2424889" y="5712504"/>
            <a:ext cx="282328" cy="25770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080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990C8A-F7B7-4A51-BB22-50FAFCAFB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データサイエンスでできること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FF1A94A-866F-4BEF-BAAE-F654EC39D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b="1" dirty="0"/>
              <a:t>データから，正しく知見や結論を導く</a:t>
            </a:r>
            <a:r>
              <a:rPr kumimoji="1" lang="ja-JP" altLang="en-US" dirty="0"/>
              <a:t>こと</a:t>
            </a:r>
            <a:endParaRPr kumimoji="1" lang="en-US" altLang="ja-JP" dirty="0"/>
          </a:p>
          <a:p>
            <a:endParaRPr kumimoji="1" lang="en-US" altLang="ja-JP" dirty="0"/>
          </a:p>
          <a:p>
            <a:pPr marL="0" indent="0">
              <a:buNone/>
            </a:pPr>
            <a:r>
              <a:rPr kumimoji="1" lang="en-US" altLang="ja-JP" dirty="0"/>
              <a:t>	</a:t>
            </a:r>
            <a:r>
              <a:rPr kumimoji="1" lang="ja-JP" altLang="en-US" dirty="0"/>
              <a:t>平均，分散などの算出．</a:t>
            </a: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/>
              <a:t>	</a:t>
            </a:r>
            <a:r>
              <a:rPr lang="ja-JP" altLang="en-US" dirty="0"/>
              <a:t>要因や連関の度合いの算出．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r>
              <a:rPr lang="ja-JP" altLang="en-US" b="1" dirty="0"/>
              <a:t>データサイエンスと人工知能は大きく関係する</a:t>
            </a:r>
            <a:endParaRPr lang="en-US" altLang="ja-JP" b="1" dirty="0"/>
          </a:p>
          <a:p>
            <a:pPr marL="0" indent="0">
              <a:buNone/>
            </a:pPr>
            <a:r>
              <a:rPr kumimoji="1" lang="ja-JP" altLang="en-US" dirty="0"/>
              <a:t>　</a:t>
            </a:r>
            <a:r>
              <a:rPr lang="ja-JP" altLang="en-US" dirty="0"/>
              <a:t>・</a:t>
            </a:r>
            <a:r>
              <a:rPr kumimoji="1" lang="ja-JP" altLang="en-US" dirty="0"/>
              <a:t>人工知能で得られた結果の検証にデータサイエ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　　</a:t>
            </a:r>
            <a:r>
              <a:rPr kumimoji="1" lang="ja-JP" altLang="en-US" dirty="0"/>
              <a:t>ンスを使う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　・データの分析のために，人工知能の技術を使う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7EEA5D6-561A-4205-B6C3-861B1AD0A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4714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dirty="0"/>
              <a:t>Excel </a:t>
            </a:r>
            <a:r>
              <a:rPr kumimoji="1" lang="ja-JP" altLang="en-US" dirty="0" err="1"/>
              <a:t>での</a:t>
            </a:r>
            <a:r>
              <a:rPr kumimoji="1" lang="ja-JP" altLang="en-US" dirty="0"/>
              <a:t>散布図の種類の選択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1D1C8A0A-3581-4660-A65C-92F404C98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180" y="868385"/>
            <a:ext cx="5192127" cy="2125073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2334321" y="868384"/>
            <a:ext cx="601120" cy="28187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2432486" y="553488"/>
            <a:ext cx="1251239" cy="25293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挿入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4860916" y="1463691"/>
            <a:ext cx="358026" cy="3354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5259273" y="1393280"/>
            <a:ext cx="2489614" cy="36512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散布図を展開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4873073" y="1832261"/>
            <a:ext cx="632739" cy="3933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コンテンツ プレースホルダー 2"/>
          <p:cNvSpPr txBox="1">
            <a:spLocks/>
          </p:cNvSpPr>
          <p:nvPr/>
        </p:nvSpPr>
        <p:spPr>
          <a:xfrm>
            <a:off x="2334321" y="1993790"/>
            <a:ext cx="2596169" cy="3354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一番左上の散布図をクリック</a:t>
            </a:r>
          </a:p>
        </p:txBody>
      </p:sp>
      <p:sp>
        <p:nvSpPr>
          <p:cNvPr id="13" name="コンテンツ プレースホルダー 2">
            <a:extLst>
              <a:ext uri="{FF2B5EF4-FFF2-40B4-BE49-F238E27FC236}">
                <a16:creationId xmlns:a16="http://schemas.microsoft.com/office/drawing/2014/main" id="{E446AA11-5C9C-4229-8703-82FEB9D018AB}"/>
              </a:ext>
            </a:extLst>
          </p:cNvPr>
          <p:cNvSpPr txBox="1">
            <a:spLocks/>
          </p:cNvSpPr>
          <p:nvPr/>
        </p:nvSpPr>
        <p:spPr>
          <a:xfrm>
            <a:off x="2998005" y="3067315"/>
            <a:ext cx="2994545" cy="31735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アプリ版の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Excel </a:t>
            </a:r>
          </a:p>
        </p:txBody>
      </p:sp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D6513A32-7E1A-4F78-B6CA-2B0C0995EBF9}"/>
              </a:ext>
            </a:extLst>
          </p:cNvPr>
          <p:cNvSpPr txBox="1">
            <a:spLocks/>
          </p:cNvSpPr>
          <p:nvPr/>
        </p:nvSpPr>
        <p:spPr>
          <a:xfrm>
            <a:off x="2810082" y="6477419"/>
            <a:ext cx="2994545" cy="31735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オンライン版の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Excel 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0AADAAF5-00F0-4772-B4FF-2E769E715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6970" y="3588764"/>
            <a:ext cx="2994545" cy="2851822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EB18A2E9-B27B-4BBE-8145-FB25BABDD5B5}"/>
              </a:ext>
            </a:extLst>
          </p:cNvPr>
          <p:cNvSpPr/>
          <p:nvPr/>
        </p:nvSpPr>
        <p:spPr>
          <a:xfrm>
            <a:off x="3051036" y="3728401"/>
            <a:ext cx="601120" cy="28187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コンテンツ プレースホルダー 2">
            <a:extLst>
              <a:ext uri="{FF2B5EF4-FFF2-40B4-BE49-F238E27FC236}">
                <a16:creationId xmlns:a16="http://schemas.microsoft.com/office/drawing/2014/main" id="{090792B3-12D1-4CDF-819F-72395A5ED430}"/>
              </a:ext>
            </a:extLst>
          </p:cNvPr>
          <p:cNvSpPr txBox="1">
            <a:spLocks/>
          </p:cNvSpPr>
          <p:nvPr/>
        </p:nvSpPr>
        <p:spPr>
          <a:xfrm>
            <a:off x="3149201" y="3413505"/>
            <a:ext cx="1251239" cy="25293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挿入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9594D8A0-D717-45B7-92FF-9E33A27F4F0D}"/>
              </a:ext>
            </a:extLst>
          </p:cNvPr>
          <p:cNvSpPr/>
          <p:nvPr/>
        </p:nvSpPr>
        <p:spPr>
          <a:xfrm>
            <a:off x="5363400" y="3808058"/>
            <a:ext cx="358026" cy="3354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コンテンツ プレースホルダー 2">
            <a:extLst>
              <a:ext uri="{FF2B5EF4-FFF2-40B4-BE49-F238E27FC236}">
                <a16:creationId xmlns:a16="http://schemas.microsoft.com/office/drawing/2014/main" id="{E8160AB7-089F-41D6-8C33-0C70269F327F}"/>
              </a:ext>
            </a:extLst>
          </p:cNvPr>
          <p:cNvSpPr txBox="1">
            <a:spLocks/>
          </p:cNvSpPr>
          <p:nvPr/>
        </p:nvSpPr>
        <p:spPr>
          <a:xfrm>
            <a:off x="5761757" y="3737647"/>
            <a:ext cx="2489614" cy="36512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散布図を展開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5792F4EC-3BED-4659-9C9E-A4E79C0B5CD8}"/>
              </a:ext>
            </a:extLst>
          </p:cNvPr>
          <p:cNvSpPr/>
          <p:nvPr/>
        </p:nvSpPr>
        <p:spPr>
          <a:xfrm>
            <a:off x="3588559" y="6013837"/>
            <a:ext cx="632739" cy="3933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コンテンツ プレースホルダー 2">
            <a:extLst>
              <a:ext uri="{FF2B5EF4-FFF2-40B4-BE49-F238E27FC236}">
                <a16:creationId xmlns:a16="http://schemas.microsoft.com/office/drawing/2014/main" id="{0CD087E4-A5E4-4E12-A234-CB1A8E548A7F}"/>
              </a:ext>
            </a:extLst>
          </p:cNvPr>
          <p:cNvSpPr txBox="1">
            <a:spLocks/>
          </p:cNvSpPr>
          <p:nvPr/>
        </p:nvSpPr>
        <p:spPr>
          <a:xfrm>
            <a:off x="1049807" y="6175366"/>
            <a:ext cx="2596169" cy="3354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一番左の散布図をクリック</a:t>
            </a:r>
          </a:p>
        </p:txBody>
      </p:sp>
    </p:spTree>
    <p:extLst>
      <p:ext uri="{BB962C8B-B14F-4D97-AF65-F5344CB8AC3E}">
        <p14:creationId xmlns:p14="http://schemas.microsoft.com/office/powerpoint/2010/main" val="27129402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EEFB8F8-CF29-42A9-A171-1FCC19CFB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41</a:t>
            </a:fld>
            <a:endParaRPr kumimoji="1" lang="ja-JP" altLang="en-US"/>
          </a:p>
        </p:txBody>
      </p:sp>
      <p:graphicFrame>
        <p:nvGraphicFramePr>
          <p:cNvPr id="3" name="オブジェクト 2">
            <a:extLst>
              <a:ext uri="{FF2B5EF4-FFF2-40B4-BE49-F238E27FC236}">
                <a16:creationId xmlns:a16="http://schemas.microsoft.com/office/drawing/2014/main" id="{37D238C0-546E-4640-9F82-49FC6E6D05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2699992"/>
              </p:ext>
            </p:extLst>
          </p:nvPr>
        </p:nvGraphicFramePr>
        <p:xfrm>
          <a:off x="37969" y="1212850"/>
          <a:ext cx="8926743" cy="481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Worksheet" r:id="rId3" imgW="5953114" imgH="3209887" progId="Excel.Sheet.12">
                  <p:embed/>
                </p:oleObj>
              </mc:Choice>
              <mc:Fallback>
                <p:oleObj name="Worksheet" r:id="rId3" imgW="5953114" imgH="320988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969" y="1212850"/>
                        <a:ext cx="8926743" cy="481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A3CA4B46-7923-4A74-9C52-A8FB2D51B370}"/>
              </a:ext>
            </a:extLst>
          </p:cNvPr>
          <p:cNvSpPr txBox="1">
            <a:spLocks/>
          </p:cNvSpPr>
          <p:nvPr/>
        </p:nvSpPr>
        <p:spPr>
          <a:xfrm>
            <a:off x="881284" y="755650"/>
            <a:ext cx="3280682" cy="4572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元データ</a:t>
            </a: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D8C06ACC-BCBE-4EFA-9946-56A10AE90459}"/>
              </a:ext>
            </a:extLst>
          </p:cNvPr>
          <p:cNvSpPr txBox="1">
            <a:spLocks/>
          </p:cNvSpPr>
          <p:nvPr/>
        </p:nvSpPr>
        <p:spPr>
          <a:xfrm>
            <a:off x="5684030" y="6127751"/>
            <a:ext cx="3280682" cy="4572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散布図</a:t>
            </a:r>
          </a:p>
        </p:txBody>
      </p:sp>
    </p:spTree>
    <p:extLst>
      <p:ext uri="{BB962C8B-B14F-4D97-AF65-F5344CB8AC3E}">
        <p14:creationId xmlns:p14="http://schemas.microsoft.com/office/powerpoint/2010/main" val="2046148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Autofit/>
          </a:bodyPr>
          <a:lstStyle/>
          <a:p>
            <a:r>
              <a:rPr lang="en-US" altLang="ja-JP" dirty="0"/>
              <a:t>2-4</a:t>
            </a:r>
            <a:r>
              <a:rPr lang="ja-JP" altLang="en-US" dirty="0"/>
              <a:t> データの合計、平均（</a:t>
            </a:r>
            <a:r>
              <a:rPr lang="en-US" altLang="ja-JP" dirty="0"/>
              <a:t>Excel </a:t>
            </a:r>
            <a:r>
              <a:rPr lang="ja-JP" altLang="en-US" dirty="0"/>
              <a:t>を使用）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954620"/>
            <a:ext cx="6858000" cy="1655762"/>
          </a:xfrm>
        </p:spPr>
        <p:txBody>
          <a:bodyPr>
            <a:noAutofit/>
          </a:bodyPr>
          <a:lstStyle/>
          <a:p>
            <a:endParaRPr lang="en-US" altLang="ja-JP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42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674826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B75714-FAE6-4144-B14B-839922DA3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Excel </a:t>
            </a:r>
            <a:r>
              <a:rPr kumimoji="1" lang="ja-JP" altLang="en-US" dirty="0"/>
              <a:t>で</a:t>
            </a:r>
            <a:r>
              <a:rPr lang="ja-JP" altLang="en-US" dirty="0"/>
              <a:t>合計</a:t>
            </a:r>
            <a:r>
              <a:rPr kumimoji="1" lang="ja-JP" altLang="en-US" dirty="0"/>
              <a:t>を求める </a:t>
            </a:r>
            <a:r>
              <a:rPr lang="en-US" altLang="ja-JP" dirty="0"/>
              <a:t>SUM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63FB08D-9503-4A12-92FC-67411ECA0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43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481500B-B533-4B94-9B75-AC772C855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23" y="1134996"/>
            <a:ext cx="5150283" cy="384975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B38A7E6-9324-4C7C-9314-501ECA2A9059}"/>
              </a:ext>
            </a:extLst>
          </p:cNvPr>
          <p:cNvSpPr txBox="1"/>
          <p:nvPr/>
        </p:nvSpPr>
        <p:spPr>
          <a:xfrm>
            <a:off x="5575300" y="1984499"/>
            <a:ext cx="31550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=SUM(</a:t>
            </a:r>
            <a:r>
              <a:rPr kumimoji="1" lang="en-US" altLang="ja-JP" sz="2400" b="1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C2:C7</a:t>
            </a:r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) 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は，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範囲 </a:t>
            </a:r>
            <a:r>
              <a:rPr kumimoji="1" lang="en-US" altLang="ja-JP" sz="2400" b="1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C2</a:t>
            </a:r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から </a:t>
            </a:r>
            <a:r>
              <a:rPr kumimoji="1" lang="en-US" altLang="ja-JP" sz="2400" b="1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C7</a:t>
            </a:r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合計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を求める</a:t>
            </a:r>
          </a:p>
        </p:txBody>
      </p:sp>
    </p:spTree>
    <p:extLst>
      <p:ext uri="{BB962C8B-B14F-4D97-AF65-F5344CB8AC3E}">
        <p14:creationId xmlns:p14="http://schemas.microsoft.com/office/powerpoint/2010/main" val="7473460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B75714-FAE6-4144-B14B-839922DA3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Excel </a:t>
            </a:r>
            <a:r>
              <a:rPr kumimoji="1" lang="ja-JP" altLang="en-US" dirty="0"/>
              <a:t>で平均を求める </a:t>
            </a:r>
            <a:r>
              <a:rPr kumimoji="1" lang="en-US" altLang="ja-JP" dirty="0"/>
              <a:t>AVERAGE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63FB08D-9503-4A12-92FC-67411ECA0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44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B38A7E6-9324-4C7C-9314-501ECA2A9059}"/>
              </a:ext>
            </a:extLst>
          </p:cNvPr>
          <p:cNvSpPr txBox="1"/>
          <p:nvPr/>
        </p:nvSpPr>
        <p:spPr>
          <a:xfrm>
            <a:off x="5384800" y="1952749"/>
            <a:ext cx="39887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=AVERAGE(</a:t>
            </a:r>
            <a:r>
              <a:rPr kumimoji="1" lang="en-US" altLang="ja-JP" sz="2400" b="1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B2:B7</a:t>
            </a:r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) 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は，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範囲 </a:t>
            </a:r>
            <a:r>
              <a:rPr kumimoji="1" lang="en-US" altLang="ja-JP" sz="2400" b="1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B2</a:t>
            </a:r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から </a:t>
            </a:r>
            <a:r>
              <a:rPr kumimoji="1" lang="en-US" altLang="ja-JP" sz="2400" b="1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B7</a:t>
            </a:r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平均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を求める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0176A02-1CF9-4B1C-BD86-0ADD39A05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77" y="1217547"/>
            <a:ext cx="5318224" cy="353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270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A3F421-22C9-4A92-B072-FD2DF1BB6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平均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D201AA8-5C51-417C-BE10-C69370729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b="1" dirty="0">
                <a:solidFill>
                  <a:srgbClr val="C00000"/>
                </a:solidFill>
              </a:rPr>
              <a:t>平均</a:t>
            </a:r>
            <a:r>
              <a:rPr kumimoji="1" lang="ja-JP" altLang="en-US" dirty="0"/>
              <a:t>の基本，</a:t>
            </a:r>
            <a:r>
              <a:rPr kumimoji="1" lang="ja-JP" altLang="en-US" b="1" dirty="0">
                <a:solidFill>
                  <a:srgbClr val="C00000"/>
                </a:solidFill>
              </a:rPr>
              <a:t>合計</a:t>
            </a:r>
            <a:r>
              <a:rPr kumimoji="1" lang="ja-JP" altLang="en-US" dirty="0"/>
              <a:t>して，</a:t>
            </a:r>
            <a:r>
              <a:rPr kumimoji="1" lang="ja-JP" altLang="en-US" b="1" dirty="0">
                <a:solidFill>
                  <a:srgbClr val="C00000"/>
                </a:solidFill>
              </a:rPr>
              <a:t>データの個数で割る</a:t>
            </a:r>
            <a:endParaRPr kumimoji="1" lang="en-US" altLang="ja-JP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altLang="ja-JP" dirty="0"/>
              <a:t>         10, 40, 30, 40 </a:t>
            </a:r>
            <a:r>
              <a:rPr lang="ja-JP" altLang="en-US" dirty="0"/>
              <a:t>の</a:t>
            </a:r>
            <a:r>
              <a:rPr lang="ja-JP" altLang="en-US" b="1" dirty="0">
                <a:solidFill>
                  <a:srgbClr val="C00000"/>
                </a:solidFill>
              </a:rPr>
              <a:t>平均</a:t>
            </a:r>
            <a:r>
              <a:rPr lang="en-US" altLang="ja-JP" dirty="0"/>
              <a:t>: </a:t>
            </a:r>
            <a:r>
              <a:rPr lang="en-US" altLang="ja-JP" b="1" dirty="0">
                <a:solidFill>
                  <a:srgbClr val="C00000"/>
                </a:solidFill>
              </a:rPr>
              <a:t>120</a:t>
            </a:r>
            <a:r>
              <a:rPr lang="en-US" altLang="ja-JP" dirty="0"/>
              <a:t> ÷ </a:t>
            </a:r>
            <a:r>
              <a:rPr lang="en-US" altLang="ja-JP" b="1" dirty="0">
                <a:solidFill>
                  <a:srgbClr val="C00000"/>
                </a:solidFill>
              </a:rPr>
              <a:t>4</a:t>
            </a:r>
            <a:r>
              <a:rPr lang="en-US" altLang="ja-JP" dirty="0"/>
              <a:t> </a:t>
            </a:r>
            <a:r>
              <a:rPr lang="ja-JP" altLang="en-US" dirty="0"/>
              <a:t>で </a:t>
            </a:r>
            <a:r>
              <a:rPr lang="en-US" altLang="ja-JP" b="1" dirty="0"/>
              <a:t>30</a:t>
            </a:r>
          </a:p>
          <a:p>
            <a:pPr marL="0" indent="0">
              <a:buNone/>
            </a:pPr>
            <a:endParaRPr kumimoji="1" lang="en-US" altLang="ja-JP" b="1" dirty="0"/>
          </a:p>
          <a:p>
            <a:r>
              <a:rPr kumimoji="1" lang="ja-JP" altLang="en-US" b="1" dirty="0"/>
              <a:t>複数の値の組</a:t>
            </a:r>
            <a:r>
              <a:rPr kumimoji="1" lang="ja-JP" altLang="en-US" dirty="0"/>
              <a:t>の</a:t>
            </a:r>
            <a:r>
              <a:rPr kumimoji="1" lang="ja-JP" altLang="en-US" b="1" dirty="0">
                <a:solidFill>
                  <a:srgbClr val="C00000"/>
                </a:solidFill>
              </a:rPr>
              <a:t>平均</a:t>
            </a:r>
            <a:r>
              <a:rPr kumimoji="1" lang="ja-JP" altLang="en-US" dirty="0"/>
              <a:t>を考えることもある</a:t>
            </a: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/>
              <a:t>	(10, 5), (40, 10), (30, 5), (40, 20) </a:t>
            </a:r>
            <a:r>
              <a:rPr lang="ja-JP" altLang="en-US" dirty="0"/>
              <a:t>の平均</a:t>
            </a:r>
            <a:r>
              <a:rPr lang="en-US" altLang="ja-JP" dirty="0"/>
              <a:t>:</a:t>
            </a:r>
          </a:p>
          <a:p>
            <a:pPr marL="0" indent="0">
              <a:buNone/>
            </a:pPr>
            <a:r>
              <a:rPr lang="en-US" altLang="ja-JP" dirty="0"/>
              <a:t>	</a:t>
            </a:r>
            <a:r>
              <a:rPr lang="ja-JP" altLang="en-US" dirty="0"/>
              <a:t>合計は </a:t>
            </a:r>
            <a:r>
              <a:rPr lang="en-US" altLang="ja-JP" dirty="0"/>
              <a:t>120 </a:t>
            </a:r>
            <a:r>
              <a:rPr lang="ja-JP" altLang="en-US" dirty="0"/>
              <a:t>と </a:t>
            </a:r>
            <a:r>
              <a:rPr lang="en-US" altLang="ja-JP" dirty="0"/>
              <a:t>40</a:t>
            </a:r>
            <a:r>
              <a:rPr lang="ja-JP" altLang="en-US" dirty="0" err="1"/>
              <a:t>．</a:t>
            </a:r>
            <a:r>
              <a:rPr lang="en-US" altLang="ja-JP" dirty="0"/>
              <a:t>4</a:t>
            </a:r>
            <a:r>
              <a:rPr lang="ja-JP" altLang="en-US" dirty="0"/>
              <a:t>で割って </a:t>
            </a:r>
            <a:r>
              <a:rPr lang="en-US" altLang="ja-JP" dirty="0"/>
              <a:t>(30, 10)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5B911CE-1ED1-4409-BD49-F1A844592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45</a:t>
            </a:fld>
            <a:endParaRPr kumimoji="1" lang="ja-JP" altLang="en-US"/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40E792E2-C92F-4458-AA19-759406920A6E}"/>
              </a:ext>
            </a:extLst>
          </p:cNvPr>
          <p:cNvCxnSpPr/>
          <p:nvPr/>
        </p:nvCxnSpPr>
        <p:spPr>
          <a:xfrm>
            <a:off x="1873250" y="6356351"/>
            <a:ext cx="23495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E73A5F55-3F25-47F3-BAD1-C363FDCAFB65}"/>
              </a:ext>
            </a:extLst>
          </p:cNvPr>
          <p:cNvCxnSpPr>
            <a:cxnSpLocks/>
          </p:cNvCxnSpPr>
          <p:nvPr/>
        </p:nvCxnSpPr>
        <p:spPr>
          <a:xfrm flipV="1">
            <a:off x="2025650" y="5010151"/>
            <a:ext cx="0" cy="1498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楕円 10">
            <a:extLst>
              <a:ext uri="{FF2B5EF4-FFF2-40B4-BE49-F238E27FC236}">
                <a16:creationId xmlns:a16="http://schemas.microsoft.com/office/drawing/2014/main" id="{39635268-BBF5-498B-A70C-C558D7E1173D}"/>
              </a:ext>
            </a:extLst>
          </p:cNvPr>
          <p:cNvSpPr/>
          <p:nvPr/>
        </p:nvSpPr>
        <p:spPr>
          <a:xfrm>
            <a:off x="2844800" y="5448300"/>
            <a:ext cx="146045" cy="1333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1C9FB27C-3323-49D6-A946-A85AFB1C84B0}"/>
              </a:ext>
            </a:extLst>
          </p:cNvPr>
          <p:cNvSpPr/>
          <p:nvPr/>
        </p:nvSpPr>
        <p:spPr>
          <a:xfrm>
            <a:off x="2997200" y="5600700"/>
            <a:ext cx="146045" cy="1333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0F846ED4-81DC-48F5-A7A4-FA02A262CB89}"/>
              </a:ext>
            </a:extLst>
          </p:cNvPr>
          <p:cNvSpPr/>
          <p:nvPr/>
        </p:nvSpPr>
        <p:spPr>
          <a:xfrm>
            <a:off x="3070222" y="5581650"/>
            <a:ext cx="146045" cy="1333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B58E0C22-5C6F-4076-83D8-5C03D790E5D4}"/>
              </a:ext>
            </a:extLst>
          </p:cNvPr>
          <p:cNvSpPr/>
          <p:nvPr/>
        </p:nvSpPr>
        <p:spPr>
          <a:xfrm>
            <a:off x="2800347" y="5758582"/>
            <a:ext cx="146045" cy="1333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4FB948C7-7072-49BB-A6A8-4A7D050DB214}"/>
              </a:ext>
            </a:extLst>
          </p:cNvPr>
          <p:cNvSpPr/>
          <p:nvPr/>
        </p:nvSpPr>
        <p:spPr>
          <a:xfrm>
            <a:off x="2836858" y="5625232"/>
            <a:ext cx="146045" cy="1333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C1365901-F3EC-4746-926C-754506B173AC}"/>
              </a:ext>
            </a:extLst>
          </p:cNvPr>
          <p:cNvSpPr/>
          <p:nvPr/>
        </p:nvSpPr>
        <p:spPr>
          <a:xfrm>
            <a:off x="2505069" y="5581650"/>
            <a:ext cx="146045" cy="1333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95110E8E-7CC7-49D1-8EBD-C099E3E5149D}"/>
              </a:ext>
            </a:extLst>
          </p:cNvPr>
          <p:cNvSpPr/>
          <p:nvPr/>
        </p:nvSpPr>
        <p:spPr>
          <a:xfrm>
            <a:off x="3176580" y="5258772"/>
            <a:ext cx="146045" cy="1333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396D51DE-9BA8-4FF0-843D-C8CB1BA7879D}"/>
              </a:ext>
            </a:extLst>
          </p:cNvPr>
          <p:cNvSpPr/>
          <p:nvPr/>
        </p:nvSpPr>
        <p:spPr>
          <a:xfrm>
            <a:off x="2651114" y="5117231"/>
            <a:ext cx="146045" cy="1333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269A391D-C478-49E2-8B2A-B337C7795F1F}"/>
              </a:ext>
            </a:extLst>
          </p:cNvPr>
          <p:cNvSpPr/>
          <p:nvPr/>
        </p:nvSpPr>
        <p:spPr>
          <a:xfrm>
            <a:off x="3176579" y="5945072"/>
            <a:ext cx="146045" cy="1333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6C32A0CE-0167-473D-9D16-45327A19629A}"/>
              </a:ext>
            </a:extLst>
          </p:cNvPr>
          <p:cNvSpPr/>
          <p:nvPr/>
        </p:nvSpPr>
        <p:spPr>
          <a:xfrm>
            <a:off x="2382047" y="6055593"/>
            <a:ext cx="146045" cy="1333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B52842C8-34D4-40B0-8271-2BE18F8D74A9}"/>
              </a:ext>
            </a:extLst>
          </p:cNvPr>
          <p:cNvSpPr/>
          <p:nvPr/>
        </p:nvSpPr>
        <p:spPr>
          <a:xfrm>
            <a:off x="2811466" y="5594350"/>
            <a:ext cx="146045" cy="1333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4DB1DB7-C9A5-4F7A-8C6E-81A76B246389}"/>
              </a:ext>
            </a:extLst>
          </p:cNvPr>
          <p:cNvSpPr txBox="1"/>
          <p:nvPr/>
        </p:nvSpPr>
        <p:spPr>
          <a:xfrm>
            <a:off x="2550203" y="603060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平均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36E2250-16AD-4183-8F85-88851E03046D}"/>
              </a:ext>
            </a:extLst>
          </p:cNvPr>
          <p:cNvSpPr txBox="1"/>
          <p:nvPr/>
        </p:nvSpPr>
        <p:spPr>
          <a:xfrm>
            <a:off x="4736690" y="4604250"/>
            <a:ext cx="373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平均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は，</a:t>
            </a:r>
            <a:r>
              <a:rPr kumimoji="1" lang="ja-JP" altLang="en-US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データ集合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r>
              <a:rPr kumimoji="1" lang="ja-JP" altLang="en-US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代表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とみることができる場合がある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D10A6FB-B992-41E8-B9FC-2EB3078C88C9}"/>
              </a:ext>
            </a:extLst>
          </p:cNvPr>
          <p:cNvSpPr txBox="1"/>
          <p:nvPr/>
        </p:nvSpPr>
        <p:spPr>
          <a:xfrm>
            <a:off x="4736690" y="5514975"/>
            <a:ext cx="4046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計測に</a:t>
            </a:r>
            <a:r>
              <a:rPr kumimoji="1" lang="ja-JP" altLang="en-US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誤差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があるとき，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複数の計測を繰り返し，</a:t>
            </a:r>
            <a:r>
              <a:rPr kumimoji="1" lang="ja-JP" altLang="en-US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平均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をとることで，</a:t>
            </a:r>
            <a:r>
              <a:rPr kumimoji="1" lang="ja-JP" altLang="en-US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誤差を軽減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できることも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16832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A3F421-22C9-4A92-B072-FD2DF1BB6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平均を使うときの注意点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5B911CE-1ED1-4409-BD49-F1A844592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46</a:t>
            </a:fld>
            <a:endParaRPr kumimoji="1" lang="ja-JP" altLang="en-US"/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40E792E2-C92F-4458-AA19-759406920A6E}"/>
              </a:ext>
            </a:extLst>
          </p:cNvPr>
          <p:cNvCxnSpPr/>
          <p:nvPr/>
        </p:nvCxnSpPr>
        <p:spPr>
          <a:xfrm>
            <a:off x="1090374" y="3130899"/>
            <a:ext cx="23495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E73A5F55-3F25-47F3-BAD1-C363FDCAFB65}"/>
              </a:ext>
            </a:extLst>
          </p:cNvPr>
          <p:cNvCxnSpPr>
            <a:cxnSpLocks/>
          </p:cNvCxnSpPr>
          <p:nvPr/>
        </p:nvCxnSpPr>
        <p:spPr>
          <a:xfrm flipV="1">
            <a:off x="1242774" y="1784699"/>
            <a:ext cx="0" cy="1498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楕円 10">
            <a:extLst>
              <a:ext uri="{FF2B5EF4-FFF2-40B4-BE49-F238E27FC236}">
                <a16:creationId xmlns:a16="http://schemas.microsoft.com/office/drawing/2014/main" id="{39635268-BBF5-498B-A70C-C558D7E1173D}"/>
              </a:ext>
            </a:extLst>
          </p:cNvPr>
          <p:cNvSpPr/>
          <p:nvPr/>
        </p:nvSpPr>
        <p:spPr>
          <a:xfrm>
            <a:off x="2061924" y="2222848"/>
            <a:ext cx="146045" cy="1333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1C9FB27C-3323-49D6-A946-A85AFB1C84B0}"/>
              </a:ext>
            </a:extLst>
          </p:cNvPr>
          <p:cNvSpPr/>
          <p:nvPr/>
        </p:nvSpPr>
        <p:spPr>
          <a:xfrm>
            <a:off x="2214324" y="2375248"/>
            <a:ext cx="146045" cy="1333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0F846ED4-81DC-48F5-A7A4-FA02A262CB89}"/>
              </a:ext>
            </a:extLst>
          </p:cNvPr>
          <p:cNvSpPr/>
          <p:nvPr/>
        </p:nvSpPr>
        <p:spPr>
          <a:xfrm>
            <a:off x="2287346" y="2356198"/>
            <a:ext cx="146045" cy="1333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B58E0C22-5C6F-4076-83D8-5C03D790E5D4}"/>
              </a:ext>
            </a:extLst>
          </p:cNvPr>
          <p:cNvSpPr/>
          <p:nvPr/>
        </p:nvSpPr>
        <p:spPr>
          <a:xfrm>
            <a:off x="2017471" y="2533130"/>
            <a:ext cx="146045" cy="1333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4FB948C7-7072-49BB-A6A8-4A7D050DB214}"/>
              </a:ext>
            </a:extLst>
          </p:cNvPr>
          <p:cNvSpPr/>
          <p:nvPr/>
        </p:nvSpPr>
        <p:spPr>
          <a:xfrm>
            <a:off x="2053982" y="2399780"/>
            <a:ext cx="146045" cy="1333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C1365901-F3EC-4746-926C-754506B173AC}"/>
              </a:ext>
            </a:extLst>
          </p:cNvPr>
          <p:cNvSpPr/>
          <p:nvPr/>
        </p:nvSpPr>
        <p:spPr>
          <a:xfrm>
            <a:off x="1722193" y="2356198"/>
            <a:ext cx="146045" cy="1333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95110E8E-7CC7-49D1-8EBD-C099E3E5149D}"/>
              </a:ext>
            </a:extLst>
          </p:cNvPr>
          <p:cNvSpPr/>
          <p:nvPr/>
        </p:nvSpPr>
        <p:spPr>
          <a:xfrm>
            <a:off x="2393704" y="2033320"/>
            <a:ext cx="146045" cy="1333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269A391D-C478-49E2-8B2A-B337C7795F1F}"/>
              </a:ext>
            </a:extLst>
          </p:cNvPr>
          <p:cNvSpPr/>
          <p:nvPr/>
        </p:nvSpPr>
        <p:spPr>
          <a:xfrm>
            <a:off x="2393703" y="2719620"/>
            <a:ext cx="146045" cy="1333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6C32A0CE-0167-473D-9D16-45327A19629A}"/>
              </a:ext>
            </a:extLst>
          </p:cNvPr>
          <p:cNvSpPr/>
          <p:nvPr/>
        </p:nvSpPr>
        <p:spPr>
          <a:xfrm>
            <a:off x="1599171" y="2830141"/>
            <a:ext cx="146045" cy="1333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B52842C8-34D4-40B0-8271-2BE18F8D74A9}"/>
              </a:ext>
            </a:extLst>
          </p:cNvPr>
          <p:cNvSpPr/>
          <p:nvPr/>
        </p:nvSpPr>
        <p:spPr>
          <a:xfrm>
            <a:off x="2028590" y="2368898"/>
            <a:ext cx="146045" cy="1333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4DB1DB7-C9A5-4F7A-8C6E-81A76B246389}"/>
              </a:ext>
            </a:extLst>
          </p:cNvPr>
          <p:cNvSpPr txBox="1"/>
          <p:nvPr/>
        </p:nvSpPr>
        <p:spPr>
          <a:xfrm>
            <a:off x="1767327" y="280514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平均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D10A6FB-B992-41E8-B9FC-2EB3078C88C9}"/>
              </a:ext>
            </a:extLst>
          </p:cNvPr>
          <p:cNvSpPr txBox="1"/>
          <p:nvPr/>
        </p:nvSpPr>
        <p:spPr>
          <a:xfrm>
            <a:off x="1995658" y="4994604"/>
            <a:ext cx="5726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データの分布によって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は，</a:t>
            </a:r>
            <a:r>
              <a:rPr kumimoji="1" lang="ja-JP" altLang="en-US" sz="24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平均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では</a:t>
            </a:r>
            <a:r>
              <a:rPr kumimoji="1" lang="ja-JP" altLang="en-US" sz="2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役に立たない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こともある．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（平均は万能ではない）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C587FEAB-6CD2-4A81-B180-8EB5B01365CF}"/>
              </a:ext>
            </a:extLst>
          </p:cNvPr>
          <p:cNvCxnSpPr/>
          <p:nvPr/>
        </p:nvCxnSpPr>
        <p:spPr>
          <a:xfrm>
            <a:off x="4777029" y="3174481"/>
            <a:ext cx="23495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BE293F24-78D4-42B6-BB31-BD6AE7DF1BBB}"/>
              </a:ext>
            </a:extLst>
          </p:cNvPr>
          <p:cNvCxnSpPr>
            <a:cxnSpLocks/>
          </p:cNvCxnSpPr>
          <p:nvPr/>
        </p:nvCxnSpPr>
        <p:spPr>
          <a:xfrm flipV="1">
            <a:off x="4929429" y="1828281"/>
            <a:ext cx="0" cy="1498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楕円 26">
            <a:extLst>
              <a:ext uri="{FF2B5EF4-FFF2-40B4-BE49-F238E27FC236}">
                <a16:creationId xmlns:a16="http://schemas.microsoft.com/office/drawing/2014/main" id="{D099AC8A-92D8-4540-A7C3-B4AFF7D36D84}"/>
              </a:ext>
            </a:extLst>
          </p:cNvPr>
          <p:cNvSpPr/>
          <p:nvPr/>
        </p:nvSpPr>
        <p:spPr>
          <a:xfrm>
            <a:off x="5527004" y="2753644"/>
            <a:ext cx="146045" cy="1333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A9ED5F67-95B7-4EDF-8925-586043A42741}"/>
              </a:ext>
            </a:extLst>
          </p:cNvPr>
          <p:cNvSpPr/>
          <p:nvPr/>
        </p:nvSpPr>
        <p:spPr>
          <a:xfrm>
            <a:off x="6923326" y="2058200"/>
            <a:ext cx="146045" cy="1333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8758B2ED-29D4-4C27-9E4B-7E060569D1B4}"/>
              </a:ext>
            </a:extLst>
          </p:cNvPr>
          <p:cNvSpPr/>
          <p:nvPr/>
        </p:nvSpPr>
        <p:spPr>
          <a:xfrm>
            <a:off x="5527634" y="2584568"/>
            <a:ext cx="146045" cy="1333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683AE0A9-937E-4767-A738-00E1E943DCD6}"/>
              </a:ext>
            </a:extLst>
          </p:cNvPr>
          <p:cNvSpPr/>
          <p:nvPr/>
        </p:nvSpPr>
        <p:spPr>
          <a:xfrm>
            <a:off x="5314632" y="2505853"/>
            <a:ext cx="146045" cy="1333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楕円 32">
            <a:extLst>
              <a:ext uri="{FF2B5EF4-FFF2-40B4-BE49-F238E27FC236}">
                <a16:creationId xmlns:a16="http://schemas.microsoft.com/office/drawing/2014/main" id="{D9A71F6C-BAB2-4E2D-A9A2-D4EE8686D7B6}"/>
              </a:ext>
            </a:extLst>
          </p:cNvPr>
          <p:cNvSpPr/>
          <p:nvPr/>
        </p:nvSpPr>
        <p:spPr>
          <a:xfrm>
            <a:off x="7275762" y="2352155"/>
            <a:ext cx="146045" cy="1333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楕円 34">
            <a:extLst>
              <a:ext uri="{FF2B5EF4-FFF2-40B4-BE49-F238E27FC236}">
                <a16:creationId xmlns:a16="http://schemas.microsoft.com/office/drawing/2014/main" id="{90928F5C-085F-4FF9-88B1-FB407BDF46F5}"/>
              </a:ext>
            </a:extLst>
          </p:cNvPr>
          <p:cNvSpPr/>
          <p:nvPr/>
        </p:nvSpPr>
        <p:spPr>
          <a:xfrm>
            <a:off x="5314632" y="2720455"/>
            <a:ext cx="146045" cy="1333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5B2555F5-CE2A-4FDB-BE01-E7408DF7480C}"/>
              </a:ext>
            </a:extLst>
          </p:cNvPr>
          <p:cNvSpPr txBox="1"/>
          <p:nvPr/>
        </p:nvSpPr>
        <p:spPr>
          <a:xfrm>
            <a:off x="5791878" y="270232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平均</a:t>
            </a:r>
          </a:p>
        </p:txBody>
      </p:sp>
      <p:sp>
        <p:nvSpPr>
          <p:cNvPr id="38" name="楕円 37">
            <a:extLst>
              <a:ext uri="{FF2B5EF4-FFF2-40B4-BE49-F238E27FC236}">
                <a16:creationId xmlns:a16="http://schemas.microsoft.com/office/drawing/2014/main" id="{3A6F99ED-F304-48A5-B794-1B8DD72D067B}"/>
              </a:ext>
            </a:extLst>
          </p:cNvPr>
          <p:cNvSpPr/>
          <p:nvPr/>
        </p:nvSpPr>
        <p:spPr>
          <a:xfrm>
            <a:off x="5968999" y="2487865"/>
            <a:ext cx="146045" cy="1333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2484519-14BD-4F20-A064-87D9231FA69A}"/>
              </a:ext>
            </a:extLst>
          </p:cNvPr>
          <p:cNvSpPr txBox="1"/>
          <p:nvPr/>
        </p:nvSpPr>
        <p:spPr>
          <a:xfrm>
            <a:off x="5062888" y="3686476"/>
            <a:ext cx="2723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このような平均に，</a:t>
            </a:r>
            <a:endParaRPr kumimoji="1" lang="en-US" altLang="ja-JP"/>
          </a:p>
          <a:p>
            <a:r>
              <a:rPr kumimoji="1" lang="ja-JP" altLang="en-US" dirty="0"/>
              <a:t>意味があるでしょうか？</a:t>
            </a:r>
          </a:p>
        </p:txBody>
      </p:sp>
    </p:spTree>
    <p:extLst>
      <p:ext uri="{BB962C8B-B14F-4D97-AF65-F5344CB8AC3E}">
        <p14:creationId xmlns:p14="http://schemas.microsoft.com/office/powerpoint/2010/main" val="31064264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Autofit/>
          </a:bodyPr>
          <a:lstStyle/>
          <a:p>
            <a:r>
              <a:rPr lang="en-US" altLang="ja-JP" dirty="0"/>
              <a:t>2-5</a:t>
            </a:r>
            <a:r>
              <a:rPr lang="ja-JP" altLang="en-US" dirty="0"/>
              <a:t> データの分布、密度（</a:t>
            </a:r>
            <a:r>
              <a:rPr lang="en-US" altLang="ja-JP" dirty="0"/>
              <a:t>Excel </a:t>
            </a:r>
            <a:r>
              <a:rPr lang="ja-JP" altLang="en-US" dirty="0"/>
              <a:t>を使用）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954620"/>
            <a:ext cx="6858000" cy="1655762"/>
          </a:xfrm>
        </p:spPr>
        <p:txBody>
          <a:bodyPr>
            <a:noAutofit/>
          </a:bodyPr>
          <a:lstStyle/>
          <a:p>
            <a:endParaRPr lang="en-US" altLang="ja-JP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47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970040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D0D3584-D0CD-4285-8A0F-39A990ACE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ヒストグラム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3A38B8A-5D70-469B-A903-D593283FD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b="1" dirty="0">
                <a:solidFill>
                  <a:srgbClr val="C00000"/>
                </a:solidFill>
              </a:rPr>
              <a:t>ヒストグラム</a:t>
            </a:r>
            <a:r>
              <a:rPr kumimoji="1" lang="ja-JP" altLang="en-US" dirty="0"/>
              <a:t>は，区間ごとに，データを数え上げたもの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8D5D3AA-19BA-4A04-A1BF-B9C45B6AE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48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1209EED-80D0-4D4D-8A6D-FF0B68DBD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933" y="1631199"/>
            <a:ext cx="6717205" cy="3595601"/>
          </a:xfrm>
          <a:prstGeom prst="rect">
            <a:avLst/>
          </a:prstGeom>
        </p:spPr>
      </p:pic>
      <p:sp>
        <p:nvSpPr>
          <p:cNvPr id="6" name="矢印: 上 5">
            <a:extLst>
              <a:ext uri="{FF2B5EF4-FFF2-40B4-BE49-F238E27FC236}">
                <a16:creationId xmlns:a16="http://schemas.microsoft.com/office/drawing/2014/main" id="{320D6D70-1BA0-47BE-A8D3-B0ED39537CE7}"/>
              </a:ext>
            </a:extLst>
          </p:cNvPr>
          <p:cNvSpPr/>
          <p:nvPr/>
        </p:nvSpPr>
        <p:spPr>
          <a:xfrm>
            <a:off x="892263" y="2284432"/>
            <a:ext cx="482252" cy="89561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01E9FBB-CBFF-47D6-83DD-7D63A163CA87}"/>
              </a:ext>
            </a:extLst>
          </p:cNvPr>
          <p:cNvSpPr txBox="1"/>
          <p:nvPr/>
        </p:nvSpPr>
        <p:spPr>
          <a:xfrm>
            <a:off x="68894" y="3381403"/>
            <a:ext cx="2031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データが</a:t>
            </a:r>
            <a:endParaRPr kumimoji="1" lang="en-US" altLang="ja-JP" sz="2400" b="1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何個あるのか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802FF04-65AD-49A4-8651-2BFC6776737A}"/>
              </a:ext>
            </a:extLst>
          </p:cNvPr>
          <p:cNvSpPr txBox="1"/>
          <p:nvPr/>
        </p:nvSpPr>
        <p:spPr>
          <a:xfrm>
            <a:off x="3202489" y="5890479"/>
            <a:ext cx="28745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区間 </a:t>
            </a:r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0.6 </a:t>
            </a:r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～ </a:t>
            </a:r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1.1 </a:t>
            </a:r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kumimoji="1"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データは </a:t>
            </a:r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10</a:t>
            </a:r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個</a:t>
            </a: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0C4E52E9-FCAC-4F5E-AB66-002F52F29E88}"/>
              </a:ext>
            </a:extLst>
          </p:cNvPr>
          <p:cNvCxnSpPr/>
          <p:nvPr/>
        </p:nvCxnSpPr>
        <p:spPr>
          <a:xfrm flipH="1" flipV="1">
            <a:off x="4152378" y="5287611"/>
            <a:ext cx="50104" cy="564776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72862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Excel </a:t>
            </a:r>
            <a:r>
              <a:rPr kumimoji="1" lang="ja-JP" altLang="en-US" dirty="0" err="1"/>
              <a:t>での</a:t>
            </a:r>
            <a:r>
              <a:rPr kumimoji="1" lang="ja-JP" altLang="en-US" dirty="0"/>
              <a:t>ヒストグラムの作成手順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4353432" y="2898859"/>
            <a:ext cx="4186202" cy="46914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8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①　ヒストグラム化したい</a:t>
            </a:r>
            <a:r>
              <a:rPr kumimoji="1" lang="ja-JP" altLang="en-US" sz="187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列</a:t>
            </a:r>
            <a:r>
              <a:rPr kumimoji="1" lang="ja-JP" altLang="en-US" sz="18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を</a:t>
            </a:r>
            <a:r>
              <a:rPr kumimoji="1" lang="ja-JP" altLang="en-US" sz="187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選択</a:t>
            </a:r>
          </a:p>
        </p:txBody>
      </p:sp>
      <p:sp>
        <p:nvSpPr>
          <p:cNvPr id="10" name="角丸四角形 9"/>
          <p:cNvSpPr/>
          <p:nvPr/>
        </p:nvSpPr>
        <p:spPr>
          <a:xfrm>
            <a:off x="4200089" y="2773381"/>
            <a:ext cx="4258126" cy="531854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" name="コンテンツ プレースホルダー 2"/>
          <p:cNvSpPr txBox="1">
            <a:spLocks/>
          </p:cNvSpPr>
          <p:nvPr/>
        </p:nvSpPr>
        <p:spPr>
          <a:xfrm>
            <a:off x="1793900" y="2658177"/>
            <a:ext cx="3280682" cy="4426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87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元データ</a:t>
            </a:r>
          </a:p>
        </p:txBody>
      </p:sp>
      <p:sp>
        <p:nvSpPr>
          <p:cNvPr id="12" name="右矢印 11"/>
          <p:cNvSpPr/>
          <p:nvPr/>
        </p:nvSpPr>
        <p:spPr>
          <a:xfrm>
            <a:off x="3692142" y="1589220"/>
            <a:ext cx="371591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右矢印 12"/>
          <p:cNvSpPr/>
          <p:nvPr/>
        </p:nvSpPr>
        <p:spPr>
          <a:xfrm>
            <a:off x="230221" y="4460487"/>
            <a:ext cx="371591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" name="右矢印 13"/>
          <p:cNvSpPr/>
          <p:nvPr/>
        </p:nvSpPr>
        <p:spPr>
          <a:xfrm>
            <a:off x="4614113" y="4480341"/>
            <a:ext cx="376987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" name="コンテンツ プレースホルダー 2"/>
          <p:cNvSpPr txBox="1">
            <a:spLocks/>
          </p:cNvSpPr>
          <p:nvPr/>
        </p:nvSpPr>
        <p:spPr>
          <a:xfrm>
            <a:off x="230221" y="6111843"/>
            <a:ext cx="5639921" cy="4426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8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②　リボンで「</a:t>
            </a:r>
            <a:r>
              <a:rPr kumimoji="1" lang="ja-JP" altLang="en-US" sz="187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挿入</a:t>
            </a:r>
            <a:r>
              <a:rPr kumimoji="1" lang="ja-JP" altLang="en-US" sz="18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」→</a:t>
            </a:r>
            <a:r>
              <a:rPr kumimoji="1" lang="ja-JP" altLang="en-US" sz="187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ヒストグラム</a:t>
            </a:r>
            <a:endParaRPr kumimoji="1" lang="en-US" altLang="ja-JP" sz="187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8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　の選択</a:t>
            </a:r>
          </a:p>
        </p:txBody>
      </p:sp>
      <p:sp>
        <p:nvSpPr>
          <p:cNvPr id="16" name="角丸四角形 15"/>
          <p:cNvSpPr/>
          <p:nvPr/>
        </p:nvSpPr>
        <p:spPr>
          <a:xfrm>
            <a:off x="212029" y="6000108"/>
            <a:ext cx="4429545" cy="807438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EAB7C31-8EFF-451F-8AE7-22D54F061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771" y="3334266"/>
            <a:ext cx="2420728" cy="731341"/>
          </a:xfrm>
          <a:prstGeom prst="rect">
            <a:avLst/>
          </a:prstGeom>
        </p:spPr>
      </p:pic>
      <p:sp>
        <p:nvSpPr>
          <p:cNvPr id="17" name="正方形/長方形 16"/>
          <p:cNvSpPr/>
          <p:nvPr/>
        </p:nvSpPr>
        <p:spPr>
          <a:xfrm>
            <a:off x="1768472" y="3346856"/>
            <a:ext cx="303966" cy="13222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3199198" y="3588730"/>
            <a:ext cx="185773" cy="15873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3199198" y="3793975"/>
            <a:ext cx="256624" cy="2045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1" name="コンテンツ プレースホルダー 2"/>
          <p:cNvSpPr txBox="1">
            <a:spLocks/>
          </p:cNvSpPr>
          <p:nvPr/>
        </p:nvSpPr>
        <p:spPr>
          <a:xfrm>
            <a:off x="5581649" y="6135027"/>
            <a:ext cx="2995239" cy="4426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87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ヒストグラムが得られる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5F0DE39-276D-4AE7-A302-F1E54EE5A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532" y="581095"/>
            <a:ext cx="2406107" cy="207295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E528D0C-A1FD-4DA8-B525-D06F72D38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1599" y="3845606"/>
            <a:ext cx="3539151" cy="1954723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912ADAC1-4CE6-47A5-8BAB-05F9857511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110" y="889800"/>
            <a:ext cx="2540131" cy="1666961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486F511-6513-4C7C-AFB5-0E41146B03E6}"/>
              </a:ext>
            </a:extLst>
          </p:cNvPr>
          <p:cNvSpPr txBox="1"/>
          <p:nvPr/>
        </p:nvSpPr>
        <p:spPr>
          <a:xfrm>
            <a:off x="1570013" y="4065607"/>
            <a:ext cx="1864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アプリ版の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Excel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2B170CE1-4A06-4C68-9D3B-2DC5C4B63B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3900" y="4488934"/>
            <a:ext cx="1260532" cy="1189480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38D901E-DEF1-4D7E-A863-61D5D7B57021}"/>
              </a:ext>
            </a:extLst>
          </p:cNvPr>
          <p:cNvSpPr txBox="1"/>
          <p:nvPr/>
        </p:nvSpPr>
        <p:spPr>
          <a:xfrm>
            <a:off x="1349040" y="5635219"/>
            <a:ext cx="2325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オンライン版の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Excel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F7FED27E-92F9-41C6-AAB2-D93DFB905A42}"/>
              </a:ext>
            </a:extLst>
          </p:cNvPr>
          <p:cNvSpPr/>
          <p:nvPr/>
        </p:nvSpPr>
        <p:spPr>
          <a:xfrm>
            <a:off x="1954284" y="4468260"/>
            <a:ext cx="256624" cy="2045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8D964450-0441-40A0-A25E-B135F6DEE35F}"/>
              </a:ext>
            </a:extLst>
          </p:cNvPr>
          <p:cNvSpPr/>
          <p:nvPr/>
        </p:nvSpPr>
        <p:spPr>
          <a:xfrm>
            <a:off x="2876705" y="4525915"/>
            <a:ext cx="256624" cy="2045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6991D23E-445F-4A46-BD33-85B85C6D40FE}"/>
              </a:ext>
            </a:extLst>
          </p:cNvPr>
          <p:cNvSpPr/>
          <p:nvPr/>
        </p:nvSpPr>
        <p:spPr>
          <a:xfrm>
            <a:off x="2685445" y="5425232"/>
            <a:ext cx="256624" cy="2045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084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Autofit/>
          </a:bodyPr>
          <a:lstStyle/>
          <a:p>
            <a:r>
              <a:rPr lang="en-US" altLang="ja-JP" dirty="0"/>
              <a:t>2-2 </a:t>
            </a:r>
            <a:r>
              <a:rPr lang="ja-JP" altLang="en-US" dirty="0"/>
              <a:t>表計算ソフトウエア </a:t>
            </a:r>
            <a:r>
              <a:rPr lang="en-US" altLang="ja-JP" dirty="0"/>
              <a:t>Excel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921024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D0D3584-D0CD-4285-8A0F-39A990ACE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ヒストグラムから読み取れること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8D5D3AA-19BA-4A04-A1BF-B9C45B6AE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50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1209EED-80D0-4D4D-8A6D-FF0B68DBD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397" y="1549780"/>
            <a:ext cx="6717205" cy="359560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802FF04-65AD-49A4-8651-2BFC6776737A}"/>
              </a:ext>
            </a:extLst>
          </p:cNvPr>
          <p:cNvSpPr txBox="1"/>
          <p:nvPr/>
        </p:nvSpPr>
        <p:spPr>
          <a:xfrm>
            <a:off x="3115196" y="834879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密度が高い</a:t>
            </a: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0C4E52E9-FCAC-4F5E-AB66-002F52F29E88}"/>
              </a:ext>
            </a:extLst>
          </p:cNvPr>
          <p:cNvCxnSpPr>
            <a:cxnSpLocks/>
          </p:cNvCxnSpPr>
          <p:nvPr/>
        </p:nvCxnSpPr>
        <p:spPr>
          <a:xfrm flipH="1">
            <a:off x="2455103" y="1346548"/>
            <a:ext cx="720245" cy="876822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92C5512C-C54D-4067-A714-3737C9EDD6F9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3976971" y="1296544"/>
            <a:ext cx="595028" cy="137150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C64366AE-35A4-40C2-B3FB-5947451EDAD1}"/>
              </a:ext>
            </a:extLst>
          </p:cNvPr>
          <p:cNvCxnSpPr>
            <a:cxnSpLocks/>
          </p:cNvCxnSpPr>
          <p:nvPr/>
        </p:nvCxnSpPr>
        <p:spPr>
          <a:xfrm flipV="1">
            <a:off x="3175348" y="5308220"/>
            <a:ext cx="103339" cy="595086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6B18FCD-B923-46E5-BB64-A8D31A4950D1}"/>
              </a:ext>
            </a:extLst>
          </p:cNvPr>
          <p:cNvSpPr txBox="1"/>
          <p:nvPr/>
        </p:nvSpPr>
        <p:spPr>
          <a:xfrm>
            <a:off x="2313573" y="6066145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密度が低い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8FE7409-3C4C-4A9D-9B8F-8E57635C5BA6}"/>
              </a:ext>
            </a:extLst>
          </p:cNvPr>
          <p:cNvSpPr txBox="1"/>
          <p:nvPr/>
        </p:nvSpPr>
        <p:spPr>
          <a:xfrm>
            <a:off x="4552449" y="5482643"/>
            <a:ext cx="44935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全体の傾向</a:t>
            </a:r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  <a:p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山が</a:t>
            </a:r>
            <a:r>
              <a:rPr kumimoji="1" lang="ja-JP" altLang="en-US" sz="2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２つ</a:t>
            </a:r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ある（１つではない）</a:t>
            </a:r>
            <a:endParaRPr kumimoji="1"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ja-JP" altLang="en-US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05375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990C8A-F7B7-4A51-BB22-50FAFCAFB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データサイエンス</a:t>
            </a:r>
            <a:r>
              <a:rPr lang="ja-JP" altLang="en-US" dirty="0"/>
              <a:t>の要点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FF1A94A-866F-4BEF-BAAE-F654EC39D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b="1" dirty="0"/>
              <a:t>データから，正しく知見や結論を導く</a:t>
            </a:r>
            <a:r>
              <a:rPr kumimoji="1" lang="ja-JP" altLang="en-US" dirty="0"/>
              <a:t>こと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r>
              <a:rPr lang="ja-JP" altLang="en-US" dirty="0"/>
              <a:t>決して「難解な数式が出てきて難しい」ものでは</a:t>
            </a:r>
            <a:r>
              <a:rPr lang="ja-JP" altLang="en-US" dirty="0">
                <a:solidFill>
                  <a:srgbClr val="FF0000"/>
                </a:solidFill>
              </a:rPr>
              <a:t>ない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r>
              <a:rPr lang="ja-JP" altLang="en-US" dirty="0"/>
              <a:t>正しい手順を踏んで，データから知見や結論を導くことにつながる</a:t>
            </a:r>
            <a:endParaRPr lang="en-US" altLang="ja-JP" dirty="0"/>
          </a:p>
          <a:p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7EEA5D6-561A-4205-B6C3-861B1AD0A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51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510AE2D-ADD5-4D29-8384-20EDDF8D7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54" y="1570140"/>
            <a:ext cx="3899426" cy="237604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91DFCF6-E5DB-4239-93D6-4320ABF20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704" y="1330925"/>
            <a:ext cx="3905451" cy="285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694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Autofit/>
          </a:bodyPr>
          <a:lstStyle/>
          <a:p>
            <a:r>
              <a:rPr lang="en-US" altLang="ja-JP" dirty="0"/>
              <a:t>2-6</a:t>
            </a:r>
            <a:r>
              <a:rPr lang="ja-JP" altLang="en-US" dirty="0"/>
              <a:t> データの分類，特徴抽出での人工知能の応用</a:t>
            </a:r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954620"/>
            <a:ext cx="6858000" cy="1655762"/>
          </a:xfrm>
        </p:spPr>
        <p:txBody>
          <a:bodyPr>
            <a:noAutofit/>
          </a:bodyPr>
          <a:lstStyle/>
          <a:p>
            <a:endParaRPr lang="en-US" altLang="ja-JP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52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744108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7984C65-1717-4E7C-8BBF-6E40935D1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D8E55D1-1FE2-4A08-89E3-B95E8B413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171" y="1464850"/>
            <a:ext cx="2740769" cy="1258120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大量の</a:t>
            </a:r>
            <a:r>
              <a:rPr kumimoji="1" lang="ja-JP" altLang="en-US" b="1" dirty="0">
                <a:solidFill>
                  <a:srgbClr val="C00000"/>
                </a:solidFill>
              </a:rPr>
              <a:t>分類済み</a:t>
            </a:r>
            <a:endParaRPr kumimoji="1" lang="en-US" altLang="ja-JP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ja-JP" altLang="en-US" b="1" dirty="0">
                <a:solidFill>
                  <a:srgbClr val="C00000"/>
                </a:solidFill>
              </a:rPr>
              <a:t>データ</a:t>
            </a:r>
            <a:endParaRPr kumimoji="1" lang="ja-JP" altLang="en-US" b="1" dirty="0">
              <a:solidFill>
                <a:srgbClr val="C0000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DD1CB9F-CF01-4581-9454-F91C7561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53</a:t>
            </a:fld>
            <a:endParaRPr kumimoji="1" lang="ja-JP" altLang="en-US"/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E1F6843B-28EC-4A59-B50B-51133402EA3C}"/>
              </a:ext>
            </a:extLst>
          </p:cNvPr>
          <p:cNvSpPr/>
          <p:nvPr/>
        </p:nvSpPr>
        <p:spPr>
          <a:xfrm>
            <a:off x="3269293" y="2160740"/>
            <a:ext cx="1302707" cy="5386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979A9927-E4A1-42B0-8005-66BB083A2091}"/>
              </a:ext>
            </a:extLst>
          </p:cNvPr>
          <p:cNvSpPr txBox="1">
            <a:spLocks/>
          </p:cNvSpPr>
          <p:nvPr/>
        </p:nvSpPr>
        <p:spPr>
          <a:xfrm>
            <a:off x="3526078" y="1231130"/>
            <a:ext cx="1302707" cy="704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b="1" dirty="0">
                <a:solidFill>
                  <a:srgbClr val="C00000"/>
                </a:solidFill>
              </a:rPr>
              <a:t>学習</a:t>
            </a:r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0AE06ACA-BA5C-4703-A6E9-8E94982BE4A0}"/>
              </a:ext>
            </a:extLst>
          </p:cNvPr>
          <p:cNvSpPr txBox="1">
            <a:spLocks/>
          </p:cNvSpPr>
          <p:nvPr/>
        </p:nvSpPr>
        <p:spPr>
          <a:xfrm>
            <a:off x="5096349" y="2264318"/>
            <a:ext cx="2331585" cy="92618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dirty="0"/>
              <a:t>学習者</a:t>
            </a:r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41BAFA1E-5FC7-4C90-8201-DE59B86FFA93}"/>
              </a:ext>
            </a:extLst>
          </p:cNvPr>
          <p:cNvSpPr txBox="1">
            <a:spLocks/>
          </p:cNvSpPr>
          <p:nvPr/>
        </p:nvSpPr>
        <p:spPr>
          <a:xfrm>
            <a:off x="4973176" y="3478806"/>
            <a:ext cx="3920303" cy="12581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b="1" dirty="0"/>
              <a:t>データの傾向</a:t>
            </a:r>
            <a:r>
              <a:rPr lang="ja-JP" altLang="en-US" dirty="0"/>
              <a:t>，</a:t>
            </a:r>
            <a:r>
              <a:rPr lang="ja-JP" altLang="en-US" b="1" dirty="0"/>
              <a:t>どういう基準で分類されているか</a:t>
            </a:r>
            <a:r>
              <a:rPr lang="ja-JP" altLang="en-US" dirty="0"/>
              <a:t>などを学習（特徴抽出）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2EFDCAD7-EDBA-486C-AED8-8D5452D2BD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994" y="1017246"/>
            <a:ext cx="856154" cy="93060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81A970B-8D18-4894-9532-F7064ED2B9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644" y="1083450"/>
            <a:ext cx="909404" cy="852567"/>
          </a:xfrm>
          <a:prstGeom prst="rect">
            <a:avLst/>
          </a:prstGeom>
        </p:spPr>
      </p:pic>
      <p:sp>
        <p:nvSpPr>
          <p:cNvPr id="13" name="楕円 12">
            <a:extLst>
              <a:ext uri="{FF2B5EF4-FFF2-40B4-BE49-F238E27FC236}">
                <a16:creationId xmlns:a16="http://schemas.microsoft.com/office/drawing/2014/main" id="{20D8C177-2BB1-45AA-A995-7B1946A69C96}"/>
              </a:ext>
            </a:extLst>
          </p:cNvPr>
          <p:cNvSpPr/>
          <p:nvPr/>
        </p:nvSpPr>
        <p:spPr>
          <a:xfrm>
            <a:off x="1334349" y="2962405"/>
            <a:ext cx="200880" cy="189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F8CAEC21-0A6B-41C8-8107-42AD385568B9}"/>
              </a:ext>
            </a:extLst>
          </p:cNvPr>
          <p:cNvSpPr/>
          <p:nvPr/>
        </p:nvSpPr>
        <p:spPr>
          <a:xfrm>
            <a:off x="1515186" y="3095563"/>
            <a:ext cx="200880" cy="189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3021D202-4DA3-4398-87C6-C0B8BAF666D2}"/>
              </a:ext>
            </a:extLst>
          </p:cNvPr>
          <p:cNvSpPr/>
          <p:nvPr/>
        </p:nvSpPr>
        <p:spPr>
          <a:xfrm>
            <a:off x="1183993" y="3481104"/>
            <a:ext cx="200880" cy="189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CFA02881-1553-4589-8C27-0AB50A119585}"/>
              </a:ext>
            </a:extLst>
          </p:cNvPr>
          <p:cNvSpPr/>
          <p:nvPr/>
        </p:nvSpPr>
        <p:spPr>
          <a:xfrm>
            <a:off x="1043051" y="3057339"/>
            <a:ext cx="200880" cy="189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14FCF42D-B17E-4DE2-884B-5A7A05B4FE19}"/>
              </a:ext>
            </a:extLst>
          </p:cNvPr>
          <p:cNvSpPr/>
          <p:nvPr/>
        </p:nvSpPr>
        <p:spPr>
          <a:xfrm>
            <a:off x="1133469" y="2795220"/>
            <a:ext cx="200880" cy="189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4CF53297-A341-4A12-AC93-DC3761920784}"/>
              </a:ext>
            </a:extLst>
          </p:cNvPr>
          <p:cNvSpPr/>
          <p:nvPr/>
        </p:nvSpPr>
        <p:spPr>
          <a:xfrm>
            <a:off x="1612555" y="2604424"/>
            <a:ext cx="200880" cy="189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33A6CF86-E118-4175-8F0B-E70D39D5A965}"/>
              </a:ext>
            </a:extLst>
          </p:cNvPr>
          <p:cNvSpPr/>
          <p:nvPr/>
        </p:nvSpPr>
        <p:spPr>
          <a:xfrm>
            <a:off x="242171" y="2483318"/>
            <a:ext cx="2740769" cy="17999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ED9FFFA9-7D89-498D-8F6B-0128F29A33EF}"/>
              </a:ext>
            </a:extLst>
          </p:cNvPr>
          <p:cNvSpPr/>
          <p:nvPr/>
        </p:nvSpPr>
        <p:spPr>
          <a:xfrm>
            <a:off x="662862" y="3646503"/>
            <a:ext cx="200880" cy="1898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FE727935-9D95-4B2F-9BBE-EE2325C79066}"/>
              </a:ext>
            </a:extLst>
          </p:cNvPr>
          <p:cNvSpPr/>
          <p:nvPr/>
        </p:nvSpPr>
        <p:spPr>
          <a:xfrm>
            <a:off x="906478" y="3670290"/>
            <a:ext cx="200880" cy="1898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7FD3485B-9292-430A-96BD-FC5EC4FA643E}"/>
              </a:ext>
            </a:extLst>
          </p:cNvPr>
          <p:cNvSpPr/>
          <p:nvPr/>
        </p:nvSpPr>
        <p:spPr>
          <a:xfrm>
            <a:off x="693432" y="3358212"/>
            <a:ext cx="200880" cy="1898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A5794278-1948-45C9-B2F2-27E1E3B2F1A8}"/>
              </a:ext>
            </a:extLst>
          </p:cNvPr>
          <p:cNvSpPr/>
          <p:nvPr/>
        </p:nvSpPr>
        <p:spPr>
          <a:xfrm>
            <a:off x="1432477" y="3353058"/>
            <a:ext cx="200880" cy="1898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FAE6B274-2854-4087-B55A-98BDA5A35AB0}"/>
              </a:ext>
            </a:extLst>
          </p:cNvPr>
          <p:cNvSpPr/>
          <p:nvPr/>
        </p:nvSpPr>
        <p:spPr>
          <a:xfrm>
            <a:off x="863742" y="3923299"/>
            <a:ext cx="200880" cy="1898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05C71A81-2665-4389-BC3C-59E1694A7FFD}"/>
              </a:ext>
            </a:extLst>
          </p:cNvPr>
          <p:cNvSpPr/>
          <p:nvPr/>
        </p:nvSpPr>
        <p:spPr>
          <a:xfrm>
            <a:off x="352077" y="3646231"/>
            <a:ext cx="200880" cy="1898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011B2BD3-B049-44E7-851B-403F57AF757B}"/>
              </a:ext>
            </a:extLst>
          </p:cNvPr>
          <p:cNvSpPr/>
          <p:nvPr/>
        </p:nvSpPr>
        <p:spPr>
          <a:xfrm>
            <a:off x="2255843" y="3828364"/>
            <a:ext cx="200880" cy="18986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6FF05582-08E8-4855-8CC5-6AB25E989EE9}"/>
              </a:ext>
            </a:extLst>
          </p:cNvPr>
          <p:cNvSpPr/>
          <p:nvPr/>
        </p:nvSpPr>
        <p:spPr>
          <a:xfrm>
            <a:off x="2125815" y="3481103"/>
            <a:ext cx="200880" cy="18986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67A2C804-1C95-483A-A04C-20C82CD07CBB}"/>
              </a:ext>
            </a:extLst>
          </p:cNvPr>
          <p:cNvSpPr/>
          <p:nvPr/>
        </p:nvSpPr>
        <p:spPr>
          <a:xfrm>
            <a:off x="2489181" y="3394475"/>
            <a:ext cx="200880" cy="18986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23B38543-0D88-448D-8891-1DCC1A88D3C7}"/>
              </a:ext>
            </a:extLst>
          </p:cNvPr>
          <p:cNvSpPr/>
          <p:nvPr/>
        </p:nvSpPr>
        <p:spPr>
          <a:xfrm>
            <a:off x="1712157" y="3684728"/>
            <a:ext cx="200880" cy="18986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DB1263EA-13C6-4143-B412-63469DBC08B3}"/>
              </a:ext>
            </a:extLst>
          </p:cNvPr>
          <p:cNvSpPr/>
          <p:nvPr/>
        </p:nvSpPr>
        <p:spPr>
          <a:xfrm>
            <a:off x="1883560" y="3945162"/>
            <a:ext cx="200880" cy="18986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F5BBEA85-10FE-4C83-818D-0FDCC0E0C152}"/>
              </a:ext>
            </a:extLst>
          </p:cNvPr>
          <p:cNvSpPr txBox="1"/>
          <p:nvPr/>
        </p:nvSpPr>
        <p:spPr>
          <a:xfrm>
            <a:off x="231111" y="4336193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solidFill>
                  <a:schemeClr val="accent5">
                    <a:lumMod val="75000"/>
                  </a:schemeClr>
                </a:solidFill>
              </a:rPr>
              <a:t>３種類に分類済み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4AA55DAC-3233-4AA8-9336-390E66B9D0FE}"/>
              </a:ext>
            </a:extLst>
          </p:cNvPr>
          <p:cNvSpPr txBox="1"/>
          <p:nvPr/>
        </p:nvSpPr>
        <p:spPr>
          <a:xfrm>
            <a:off x="4905984" y="4946474"/>
            <a:ext cx="35702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solidFill>
                  <a:schemeClr val="accent5">
                    <a:lumMod val="75000"/>
                  </a:schemeClr>
                </a:solidFill>
              </a:rPr>
              <a:t>上にあれば：水色</a:t>
            </a:r>
            <a:endParaRPr kumimoji="1" lang="en-US" altLang="ja-JP" sz="24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kumimoji="1" lang="ja-JP" altLang="en-US" sz="2400" dirty="0">
                <a:solidFill>
                  <a:schemeClr val="accent5">
                    <a:lumMod val="75000"/>
                  </a:schemeClr>
                </a:solidFill>
              </a:rPr>
              <a:t>左下にあれば：オレンジ</a:t>
            </a:r>
            <a:endParaRPr kumimoji="1" lang="en-US" altLang="ja-JP" sz="24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kumimoji="1" lang="ja-JP" altLang="en-US" sz="2400" dirty="0">
                <a:solidFill>
                  <a:schemeClr val="accent5">
                    <a:lumMod val="75000"/>
                  </a:schemeClr>
                </a:solidFill>
              </a:rPr>
              <a:t>右下にあれば：緑色</a:t>
            </a:r>
          </a:p>
        </p:txBody>
      </p:sp>
    </p:spTree>
    <p:extLst>
      <p:ext uri="{BB962C8B-B14F-4D97-AF65-F5344CB8AC3E}">
        <p14:creationId xmlns:p14="http://schemas.microsoft.com/office/powerpoint/2010/main" val="17249676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7984C65-1717-4E7C-8BBF-6E40935D1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DD1CB9F-CF01-4581-9454-F91C7561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54</a:t>
            </a:fld>
            <a:endParaRPr kumimoji="1" lang="ja-JP" altLang="en-US"/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E1F6843B-28EC-4A59-B50B-51133402EA3C}"/>
              </a:ext>
            </a:extLst>
          </p:cNvPr>
          <p:cNvSpPr/>
          <p:nvPr/>
        </p:nvSpPr>
        <p:spPr>
          <a:xfrm>
            <a:off x="3269293" y="2160740"/>
            <a:ext cx="1302707" cy="5386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0AE06ACA-BA5C-4703-A6E9-8E94982BE4A0}"/>
              </a:ext>
            </a:extLst>
          </p:cNvPr>
          <p:cNvSpPr txBox="1">
            <a:spLocks/>
          </p:cNvSpPr>
          <p:nvPr/>
        </p:nvSpPr>
        <p:spPr>
          <a:xfrm>
            <a:off x="5096349" y="2264318"/>
            <a:ext cx="2331585" cy="92618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dirty="0"/>
              <a:t>学習者</a:t>
            </a:r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41BAFA1E-5FC7-4C90-8201-DE59B86FFA93}"/>
              </a:ext>
            </a:extLst>
          </p:cNvPr>
          <p:cNvSpPr txBox="1">
            <a:spLocks/>
          </p:cNvSpPr>
          <p:nvPr/>
        </p:nvSpPr>
        <p:spPr>
          <a:xfrm>
            <a:off x="4643610" y="3429000"/>
            <a:ext cx="3920303" cy="1258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b="1" u="sng" dirty="0">
                <a:solidFill>
                  <a:srgbClr val="FF0000"/>
                </a:solidFill>
              </a:rPr>
              <a:t>新しいデータを自動で</a:t>
            </a:r>
            <a:endParaRPr lang="en-US" altLang="ja-JP" sz="2400" b="1" u="sng" dirty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b="1" u="sng" dirty="0">
                <a:solidFill>
                  <a:srgbClr val="FF0000"/>
                </a:solidFill>
              </a:rPr>
              <a:t>分類できる能力を獲得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2EFDCAD7-EDBA-486C-AED8-8D5452D2BD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994" y="1017246"/>
            <a:ext cx="856154" cy="93060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81A970B-8D18-4894-9532-F7064ED2B9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644" y="1083450"/>
            <a:ext cx="909404" cy="852567"/>
          </a:xfrm>
          <a:prstGeom prst="rect">
            <a:avLst/>
          </a:prstGeom>
        </p:spPr>
      </p:pic>
      <p:sp>
        <p:nvSpPr>
          <p:cNvPr id="13" name="楕円 12">
            <a:extLst>
              <a:ext uri="{FF2B5EF4-FFF2-40B4-BE49-F238E27FC236}">
                <a16:creationId xmlns:a16="http://schemas.microsoft.com/office/drawing/2014/main" id="{20D8C177-2BB1-45AA-A995-7B1946A69C96}"/>
              </a:ext>
            </a:extLst>
          </p:cNvPr>
          <p:cNvSpPr/>
          <p:nvPr/>
        </p:nvSpPr>
        <p:spPr>
          <a:xfrm>
            <a:off x="1365564" y="1946405"/>
            <a:ext cx="200880" cy="189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F8CAEC21-0A6B-41C8-8107-42AD385568B9}"/>
              </a:ext>
            </a:extLst>
          </p:cNvPr>
          <p:cNvSpPr/>
          <p:nvPr/>
        </p:nvSpPr>
        <p:spPr>
          <a:xfrm>
            <a:off x="1546401" y="2079563"/>
            <a:ext cx="200880" cy="189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3021D202-4DA3-4398-87C6-C0B8BAF666D2}"/>
              </a:ext>
            </a:extLst>
          </p:cNvPr>
          <p:cNvSpPr/>
          <p:nvPr/>
        </p:nvSpPr>
        <p:spPr>
          <a:xfrm>
            <a:off x="1215208" y="2465104"/>
            <a:ext cx="200880" cy="189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CFA02881-1553-4589-8C27-0AB50A119585}"/>
              </a:ext>
            </a:extLst>
          </p:cNvPr>
          <p:cNvSpPr/>
          <p:nvPr/>
        </p:nvSpPr>
        <p:spPr>
          <a:xfrm>
            <a:off x="1074266" y="2041339"/>
            <a:ext cx="200880" cy="189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14FCF42D-B17E-4DE2-884B-5A7A05B4FE19}"/>
              </a:ext>
            </a:extLst>
          </p:cNvPr>
          <p:cNvSpPr/>
          <p:nvPr/>
        </p:nvSpPr>
        <p:spPr>
          <a:xfrm>
            <a:off x="1164684" y="1779220"/>
            <a:ext cx="200880" cy="189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33A6CF86-E118-4175-8F0B-E70D39D5A965}"/>
              </a:ext>
            </a:extLst>
          </p:cNvPr>
          <p:cNvSpPr/>
          <p:nvPr/>
        </p:nvSpPr>
        <p:spPr>
          <a:xfrm>
            <a:off x="273386" y="1467318"/>
            <a:ext cx="2740769" cy="17999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ED9FFFA9-7D89-498D-8F6B-0128F29A33EF}"/>
              </a:ext>
            </a:extLst>
          </p:cNvPr>
          <p:cNvSpPr/>
          <p:nvPr/>
        </p:nvSpPr>
        <p:spPr>
          <a:xfrm>
            <a:off x="694077" y="2630503"/>
            <a:ext cx="200880" cy="1898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FE727935-9D95-4B2F-9BBE-EE2325C79066}"/>
              </a:ext>
            </a:extLst>
          </p:cNvPr>
          <p:cNvSpPr/>
          <p:nvPr/>
        </p:nvSpPr>
        <p:spPr>
          <a:xfrm>
            <a:off x="937693" y="2654290"/>
            <a:ext cx="200880" cy="1898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7FD3485B-9292-430A-96BD-FC5EC4FA643E}"/>
              </a:ext>
            </a:extLst>
          </p:cNvPr>
          <p:cNvSpPr/>
          <p:nvPr/>
        </p:nvSpPr>
        <p:spPr>
          <a:xfrm>
            <a:off x="724647" y="2342212"/>
            <a:ext cx="200880" cy="1898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A5794278-1948-45C9-B2F2-27E1E3B2F1A8}"/>
              </a:ext>
            </a:extLst>
          </p:cNvPr>
          <p:cNvSpPr/>
          <p:nvPr/>
        </p:nvSpPr>
        <p:spPr>
          <a:xfrm>
            <a:off x="1463692" y="2337058"/>
            <a:ext cx="200880" cy="1898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FAE6B274-2854-4087-B55A-98BDA5A35AB0}"/>
              </a:ext>
            </a:extLst>
          </p:cNvPr>
          <p:cNvSpPr/>
          <p:nvPr/>
        </p:nvSpPr>
        <p:spPr>
          <a:xfrm>
            <a:off x="894957" y="2907299"/>
            <a:ext cx="200880" cy="1898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05C71A81-2665-4389-BC3C-59E1694A7FFD}"/>
              </a:ext>
            </a:extLst>
          </p:cNvPr>
          <p:cNvSpPr/>
          <p:nvPr/>
        </p:nvSpPr>
        <p:spPr>
          <a:xfrm>
            <a:off x="383292" y="2630231"/>
            <a:ext cx="200880" cy="1898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011B2BD3-B049-44E7-851B-403F57AF757B}"/>
              </a:ext>
            </a:extLst>
          </p:cNvPr>
          <p:cNvSpPr/>
          <p:nvPr/>
        </p:nvSpPr>
        <p:spPr>
          <a:xfrm>
            <a:off x="2287058" y="2812364"/>
            <a:ext cx="200880" cy="18986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6FF05582-08E8-4855-8CC5-6AB25E989EE9}"/>
              </a:ext>
            </a:extLst>
          </p:cNvPr>
          <p:cNvSpPr/>
          <p:nvPr/>
        </p:nvSpPr>
        <p:spPr>
          <a:xfrm>
            <a:off x="2157030" y="2465103"/>
            <a:ext cx="200880" cy="18986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67A2C804-1C95-483A-A04C-20C82CD07CBB}"/>
              </a:ext>
            </a:extLst>
          </p:cNvPr>
          <p:cNvSpPr/>
          <p:nvPr/>
        </p:nvSpPr>
        <p:spPr>
          <a:xfrm>
            <a:off x="2520396" y="2378475"/>
            <a:ext cx="200880" cy="18986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23B38543-0D88-448D-8891-1DCC1A88D3C7}"/>
              </a:ext>
            </a:extLst>
          </p:cNvPr>
          <p:cNvSpPr/>
          <p:nvPr/>
        </p:nvSpPr>
        <p:spPr>
          <a:xfrm>
            <a:off x="1743372" y="2668728"/>
            <a:ext cx="200880" cy="18986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DB1263EA-13C6-4143-B412-63469DBC08B3}"/>
              </a:ext>
            </a:extLst>
          </p:cNvPr>
          <p:cNvSpPr/>
          <p:nvPr/>
        </p:nvSpPr>
        <p:spPr>
          <a:xfrm>
            <a:off x="1914775" y="2929162"/>
            <a:ext cx="200880" cy="18986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F5BBEA85-10FE-4C83-818D-0FDCC0E0C152}"/>
              </a:ext>
            </a:extLst>
          </p:cNvPr>
          <p:cNvSpPr txBox="1"/>
          <p:nvPr/>
        </p:nvSpPr>
        <p:spPr>
          <a:xfrm>
            <a:off x="580087" y="3515496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</a:rPr>
              <a:t>新しいデータ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4AA55DAC-3233-4AA8-9336-390E66B9D0FE}"/>
              </a:ext>
            </a:extLst>
          </p:cNvPr>
          <p:cNvSpPr txBox="1"/>
          <p:nvPr/>
        </p:nvSpPr>
        <p:spPr>
          <a:xfrm>
            <a:off x="4630925" y="4634799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rgbClr val="FF0000"/>
                </a:solidFill>
              </a:rPr>
              <a:t>新しいデータ</a:t>
            </a:r>
            <a:r>
              <a:rPr kumimoji="1" lang="ja-JP" altLang="en-US" sz="2400" dirty="0">
                <a:solidFill>
                  <a:srgbClr val="FF0000"/>
                </a:solidFill>
              </a:rPr>
              <a:t>は：</a:t>
            </a:r>
            <a:r>
              <a:rPr kumimoji="1" lang="ja-JP" altLang="en-US" sz="2400" b="1" dirty="0">
                <a:solidFill>
                  <a:srgbClr val="FF0000"/>
                </a:solidFill>
              </a:rPr>
              <a:t>赤色</a:t>
            </a:r>
          </a:p>
        </p:txBody>
      </p:sp>
      <p:sp>
        <p:nvSpPr>
          <p:cNvPr id="34" name="楕円 33">
            <a:extLst>
              <a:ext uri="{FF2B5EF4-FFF2-40B4-BE49-F238E27FC236}">
                <a16:creationId xmlns:a16="http://schemas.microsoft.com/office/drawing/2014/main" id="{DA24195B-B41C-4D26-8C6F-DF2F5D082318}"/>
              </a:ext>
            </a:extLst>
          </p:cNvPr>
          <p:cNvSpPr/>
          <p:nvPr/>
        </p:nvSpPr>
        <p:spPr>
          <a:xfrm>
            <a:off x="1317084" y="1931620"/>
            <a:ext cx="200880" cy="18986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35" name="コンテンツ プレースホルダー 2">
            <a:extLst>
              <a:ext uri="{FF2B5EF4-FFF2-40B4-BE49-F238E27FC236}">
                <a16:creationId xmlns:a16="http://schemas.microsoft.com/office/drawing/2014/main" id="{A5D438B4-18D9-48E6-94F7-2EE791CB0EA5}"/>
              </a:ext>
            </a:extLst>
          </p:cNvPr>
          <p:cNvSpPr txBox="1">
            <a:spLocks/>
          </p:cNvSpPr>
          <p:nvPr/>
        </p:nvSpPr>
        <p:spPr>
          <a:xfrm>
            <a:off x="4710398" y="5463356"/>
            <a:ext cx="3920303" cy="12581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400" dirty="0"/>
              <a:t>間違えることもある</a:t>
            </a:r>
            <a:endParaRPr lang="en-US" altLang="ja-JP" sz="2400"/>
          </a:p>
          <a:p>
            <a:r>
              <a:rPr lang="ja-JP" altLang="en-US" sz="2400" dirty="0"/>
              <a:t>学習に使うデータは多いほど良い結果になる</a:t>
            </a:r>
          </a:p>
        </p:txBody>
      </p:sp>
    </p:spTree>
    <p:extLst>
      <p:ext uri="{BB962C8B-B14F-4D97-AF65-F5344CB8AC3E}">
        <p14:creationId xmlns:p14="http://schemas.microsoft.com/office/powerpoint/2010/main" val="19335981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フリーフォーム 17"/>
          <p:cNvSpPr/>
          <p:nvPr/>
        </p:nvSpPr>
        <p:spPr>
          <a:xfrm>
            <a:off x="1140626" y="1620285"/>
            <a:ext cx="471371" cy="1150288"/>
          </a:xfrm>
          <a:custGeom>
            <a:avLst/>
            <a:gdLst>
              <a:gd name="connsiteX0" fmla="*/ 437565 w 471371"/>
              <a:gd name="connsiteY0" fmla="*/ 1138792 h 1150288"/>
              <a:gd name="connsiteX1" fmla="*/ 415126 w 471371"/>
              <a:gd name="connsiteY1" fmla="*/ 942449 h 1150288"/>
              <a:gd name="connsiteX2" fmla="*/ 403906 w 471371"/>
              <a:gd name="connsiteY2" fmla="*/ 858302 h 1150288"/>
              <a:gd name="connsiteX3" fmla="*/ 392687 w 471371"/>
              <a:gd name="connsiteY3" fmla="*/ 824643 h 1150288"/>
              <a:gd name="connsiteX4" fmla="*/ 370247 w 471371"/>
              <a:gd name="connsiteY4" fmla="*/ 779764 h 1150288"/>
              <a:gd name="connsiteX5" fmla="*/ 364638 w 471371"/>
              <a:gd name="connsiteY5" fmla="*/ 751715 h 1150288"/>
              <a:gd name="connsiteX6" fmla="*/ 347808 w 471371"/>
              <a:gd name="connsiteY6" fmla="*/ 701227 h 1150288"/>
              <a:gd name="connsiteX7" fmla="*/ 342198 w 471371"/>
              <a:gd name="connsiteY7" fmla="*/ 684397 h 1150288"/>
              <a:gd name="connsiteX8" fmla="*/ 336589 w 471371"/>
              <a:gd name="connsiteY8" fmla="*/ 667568 h 1150288"/>
              <a:gd name="connsiteX9" fmla="*/ 325369 w 471371"/>
              <a:gd name="connsiteY9" fmla="*/ 650738 h 1150288"/>
              <a:gd name="connsiteX10" fmla="*/ 319759 w 471371"/>
              <a:gd name="connsiteY10" fmla="*/ 600250 h 1150288"/>
              <a:gd name="connsiteX11" fmla="*/ 314149 w 471371"/>
              <a:gd name="connsiteY11" fmla="*/ 566591 h 1150288"/>
              <a:gd name="connsiteX12" fmla="*/ 302930 w 471371"/>
              <a:gd name="connsiteY12" fmla="*/ 499273 h 1150288"/>
              <a:gd name="connsiteX13" fmla="*/ 297320 w 471371"/>
              <a:gd name="connsiteY13" fmla="*/ 476834 h 1150288"/>
              <a:gd name="connsiteX14" fmla="*/ 280490 w 471371"/>
              <a:gd name="connsiteY14" fmla="*/ 460005 h 1150288"/>
              <a:gd name="connsiteX15" fmla="*/ 235612 w 471371"/>
              <a:gd name="connsiteY15" fmla="*/ 420736 h 1150288"/>
              <a:gd name="connsiteX16" fmla="*/ 201953 w 471371"/>
              <a:gd name="connsiteY16" fmla="*/ 398297 h 1150288"/>
              <a:gd name="connsiteX17" fmla="*/ 185124 w 471371"/>
              <a:gd name="connsiteY17" fmla="*/ 387077 h 1150288"/>
              <a:gd name="connsiteX18" fmla="*/ 168294 w 471371"/>
              <a:gd name="connsiteY18" fmla="*/ 381467 h 1150288"/>
              <a:gd name="connsiteX19" fmla="*/ 134635 w 471371"/>
              <a:gd name="connsiteY19" fmla="*/ 364638 h 1150288"/>
              <a:gd name="connsiteX20" fmla="*/ 95366 w 471371"/>
              <a:gd name="connsiteY20" fmla="*/ 347808 h 1150288"/>
              <a:gd name="connsiteX21" fmla="*/ 61708 w 471371"/>
              <a:gd name="connsiteY21" fmla="*/ 325369 h 1150288"/>
              <a:gd name="connsiteX22" fmla="*/ 39268 w 471371"/>
              <a:gd name="connsiteY22" fmla="*/ 314149 h 1150288"/>
              <a:gd name="connsiteX23" fmla="*/ 28049 w 471371"/>
              <a:gd name="connsiteY23" fmla="*/ 280491 h 1150288"/>
              <a:gd name="connsiteX24" fmla="*/ 16829 w 471371"/>
              <a:gd name="connsiteY24" fmla="*/ 235612 h 1150288"/>
              <a:gd name="connsiteX25" fmla="*/ 11219 w 471371"/>
              <a:gd name="connsiteY25" fmla="*/ 213173 h 1150288"/>
              <a:gd name="connsiteX26" fmla="*/ 0 w 471371"/>
              <a:gd name="connsiteY26" fmla="*/ 196343 h 1150288"/>
              <a:gd name="connsiteX27" fmla="*/ 5609 w 471371"/>
              <a:gd name="connsiteY27" fmla="*/ 112196 h 1150288"/>
              <a:gd name="connsiteX28" fmla="*/ 11219 w 471371"/>
              <a:gd name="connsiteY28" fmla="*/ 95367 h 1150288"/>
              <a:gd name="connsiteX29" fmla="*/ 28049 w 471371"/>
              <a:gd name="connsiteY29" fmla="*/ 84147 h 1150288"/>
              <a:gd name="connsiteX30" fmla="*/ 56098 w 471371"/>
              <a:gd name="connsiteY30" fmla="*/ 61708 h 1150288"/>
              <a:gd name="connsiteX31" fmla="*/ 89757 w 471371"/>
              <a:gd name="connsiteY31" fmla="*/ 39268 h 1150288"/>
              <a:gd name="connsiteX32" fmla="*/ 106586 w 471371"/>
              <a:gd name="connsiteY32" fmla="*/ 28049 h 1150288"/>
              <a:gd name="connsiteX33" fmla="*/ 145855 w 471371"/>
              <a:gd name="connsiteY33" fmla="*/ 16829 h 1150288"/>
              <a:gd name="connsiteX34" fmla="*/ 179514 w 471371"/>
              <a:gd name="connsiteY34" fmla="*/ 5610 h 1150288"/>
              <a:gd name="connsiteX35" fmla="*/ 196343 w 471371"/>
              <a:gd name="connsiteY35" fmla="*/ 0 h 1150288"/>
              <a:gd name="connsiteX36" fmla="*/ 241222 w 471371"/>
              <a:gd name="connsiteY36" fmla="*/ 5610 h 1150288"/>
              <a:gd name="connsiteX37" fmla="*/ 258051 w 471371"/>
              <a:gd name="connsiteY37" fmla="*/ 16829 h 1150288"/>
              <a:gd name="connsiteX38" fmla="*/ 274881 w 471371"/>
              <a:gd name="connsiteY38" fmla="*/ 22439 h 1150288"/>
              <a:gd name="connsiteX39" fmla="*/ 291710 w 471371"/>
              <a:gd name="connsiteY39" fmla="*/ 33659 h 1150288"/>
              <a:gd name="connsiteX40" fmla="*/ 308539 w 471371"/>
              <a:gd name="connsiteY40" fmla="*/ 39268 h 1150288"/>
              <a:gd name="connsiteX41" fmla="*/ 336589 w 471371"/>
              <a:gd name="connsiteY41" fmla="*/ 61708 h 1150288"/>
              <a:gd name="connsiteX42" fmla="*/ 364638 w 471371"/>
              <a:gd name="connsiteY42" fmla="*/ 84147 h 1150288"/>
              <a:gd name="connsiteX43" fmla="*/ 387077 w 471371"/>
              <a:gd name="connsiteY43" fmla="*/ 123416 h 1150288"/>
              <a:gd name="connsiteX44" fmla="*/ 415126 w 471371"/>
              <a:gd name="connsiteY44" fmla="*/ 173904 h 1150288"/>
              <a:gd name="connsiteX45" fmla="*/ 409516 w 471371"/>
              <a:gd name="connsiteY45" fmla="*/ 342198 h 1150288"/>
              <a:gd name="connsiteX46" fmla="*/ 403906 w 471371"/>
              <a:gd name="connsiteY46" fmla="*/ 359028 h 1150288"/>
              <a:gd name="connsiteX47" fmla="*/ 392687 w 471371"/>
              <a:gd name="connsiteY47" fmla="*/ 420736 h 1150288"/>
              <a:gd name="connsiteX48" fmla="*/ 381467 w 471371"/>
              <a:gd name="connsiteY48" fmla="*/ 493664 h 1150288"/>
              <a:gd name="connsiteX49" fmla="*/ 370247 w 471371"/>
              <a:gd name="connsiteY49" fmla="*/ 527322 h 1150288"/>
              <a:gd name="connsiteX50" fmla="*/ 375857 w 471371"/>
              <a:gd name="connsiteY50" fmla="*/ 650738 h 1150288"/>
              <a:gd name="connsiteX51" fmla="*/ 381467 w 471371"/>
              <a:gd name="connsiteY51" fmla="*/ 667568 h 1150288"/>
              <a:gd name="connsiteX52" fmla="*/ 387077 w 471371"/>
              <a:gd name="connsiteY52" fmla="*/ 807813 h 1150288"/>
              <a:gd name="connsiteX53" fmla="*/ 398297 w 471371"/>
              <a:gd name="connsiteY53" fmla="*/ 936839 h 1150288"/>
              <a:gd name="connsiteX54" fmla="*/ 409516 w 471371"/>
              <a:gd name="connsiteY54" fmla="*/ 976108 h 1150288"/>
              <a:gd name="connsiteX55" fmla="*/ 415126 w 471371"/>
              <a:gd name="connsiteY55" fmla="*/ 1026596 h 1150288"/>
              <a:gd name="connsiteX56" fmla="*/ 426346 w 471371"/>
              <a:gd name="connsiteY56" fmla="*/ 1049035 h 1150288"/>
              <a:gd name="connsiteX57" fmla="*/ 431955 w 471371"/>
              <a:gd name="connsiteY57" fmla="*/ 1065865 h 1150288"/>
              <a:gd name="connsiteX58" fmla="*/ 443175 w 471371"/>
              <a:gd name="connsiteY58" fmla="*/ 1105133 h 1150288"/>
              <a:gd name="connsiteX59" fmla="*/ 454395 w 471371"/>
              <a:gd name="connsiteY59" fmla="*/ 1121963 h 1150288"/>
              <a:gd name="connsiteX60" fmla="*/ 471224 w 471371"/>
              <a:gd name="connsiteY60" fmla="*/ 1127573 h 1150288"/>
              <a:gd name="connsiteX61" fmla="*/ 437565 w 471371"/>
              <a:gd name="connsiteY61" fmla="*/ 1138792 h 1150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471371" h="1150288">
                <a:moveTo>
                  <a:pt x="437565" y="1138792"/>
                </a:moveTo>
                <a:cubicBezTo>
                  <a:pt x="428215" y="1107938"/>
                  <a:pt x="447516" y="1096306"/>
                  <a:pt x="415126" y="942449"/>
                </a:cubicBezTo>
                <a:cubicBezTo>
                  <a:pt x="402672" y="883290"/>
                  <a:pt x="416054" y="906893"/>
                  <a:pt x="403906" y="858302"/>
                </a:cubicBezTo>
                <a:cubicBezTo>
                  <a:pt x="401038" y="846829"/>
                  <a:pt x="395799" y="836053"/>
                  <a:pt x="392687" y="824643"/>
                </a:cubicBezTo>
                <a:cubicBezTo>
                  <a:pt x="381939" y="785232"/>
                  <a:pt x="396800" y="806317"/>
                  <a:pt x="370247" y="779764"/>
                </a:cubicBezTo>
                <a:cubicBezTo>
                  <a:pt x="368377" y="770414"/>
                  <a:pt x="367147" y="760914"/>
                  <a:pt x="364638" y="751715"/>
                </a:cubicBezTo>
                <a:cubicBezTo>
                  <a:pt x="364636" y="751706"/>
                  <a:pt x="350615" y="709646"/>
                  <a:pt x="347808" y="701227"/>
                </a:cubicBezTo>
                <a:lnTo>
                  <a:pt x="342198" y="684397"/>
                </a:lnTo>
                <a:cubicBezTo>
                  <a:pt x="340328" y="678787"/>
                  <a:pt x="339869" y="672488"/>
                  <a:pt x="336589" y="667568"/>
                </a:cubicBezTo>
                <a:lnTo>
                  <a:pt x="325369" y="650738"/>
                </a:lnTo>
                <a:cubicBezTo>
                  <a:pt x="323499" y="633909"/>
                  <a:pt x="321997" y="617034"/>
                  <a:pt x="319759" y="600250"/>
                </a:cubicBezTo>
                <a:cubicBezTo>
                  <a:pt x="318256" y="588975"/>
                  <a:pt x="315652" y="577866"/>
                  <a:pt x="314149" y="566591"/>
                </a:cubicBezTo>
                <a:cubicBezTo>
                  <a:pt x="301615" y="472590"/>
                  <a:pt x="316083" y="545310"/>
                  <a:pt x="302930" y="499273"/>
                </a:cubicBezTo>
                <a:cubicBezTo>
                  <a:pt x="300812" y="491860"/>
                  <a:pt x="301145" y="483528"/>
                  <a:pt x="297320" y="476834"/>
                </a:cubicBezTo>
                <a:cubicBezTo>
                  <a:pt x="293384" y="469946"/>
                  <a:pt x="285569" y="466100"/>
                  <a:pt x="280490" y="460005"/>
                </a:cubicBezTo>
                <a:cubicBezTo>
                  <a:pt x="251270" y="424940"/>
                  <a:pt x="295925" y="460944"/>
                  <a:pt x="235612" y="420736"/>
                </a:cubicBezTo>
                <a:lnTo>
                  <a:pt x="201953" y="398297"/>
                </a:lnTo>
                <a:cubicBezTo>
                  <a:pt x="196343" y="394557"/>
                  <a:pt x="191520" y="389209"/>
                  <a:pt x="185124" y="387077"/>
                </a:cubicBezTo>
                <a:cubicBezTo>
                  <a:pt x="179514" y="385207"/>
                  <a:pt x="173583" y="384112"/>
                  <a:pt x="168294" y="381467"/>
                </a:cubicBezTo>
                <a:cubicBezTo>
                  <a:pt x="124794" y="359718"/>
                  <a:pt x="176939" y="378739"/>
                  <a:pt x="134635" y="364638"/>
                </a:cubicBezTo>
                <a:cubicBezTo>
                  <a:pt x="73387" y="323804"/>
                  <a:pt x="167808" y="384029"/>
                  <a:pt x="95366" y="347808"/>
                </a:cubicBezTo>
                <a:cubicBezTo>
                  <a:pt x="83306" y="341778"/>
                  <a:pt x="73768" y="331399"/>
                  <a:pt x="61708" y="325369"/>
                </a:cubicBezTo>
                <a:lnTo>
                  <a:pt x="39268" y="314149"/>
                </a:lnTo>
                <a:cubicBezTo>
                  <a:pt x="35528" y="302930"/>
                  <a:pt x="30368" y="292088"/>
                  <a:pt x="28049" y="280491"/>
                </a:cubicBezTo>
                <a:cubicBezTo>
                  <a:pt x="16644" y="223464"/>
                  <a:pt x="28329" y="275861"/>
                  <a:pt x="16829" y="235612"/>
                </a:cubicBezTo>
                <a:cubicBezTo>
                  <a:pt x="14711" y="228199"/>
                  <a:pt x="14256" y="220260"/>
                  <a:pt x="11219" y="213173"/>
                </a:cubicBezTo>
                <a:cubicBezTo>
                  <a:pt x="8563" y="206976"/>
                  <a:pt x="3740" y="201953"/>
                  <a:pt x="0" y="196343"/>
                </a:cubicBezTo>
                <a:cubicBezTo>
                  <a:pt x="1870" y="168294"/>
                  <a:pt x="2505" y="140135"/>
                  <a:pt x="5609" y="112196"/>
                </a:cubicBezTo>
                <a:cubicBezTo>
                  <a:pt x="6262" y="106319"/>
                  <a:pt x="7525" y="99984"/>
                  <a:pt x="11219" y="95367"/>
                </a:cubicBezTo>
                <a:cubicBezTo>
                  <a:pt x="15431" y="90102"/>
                  <a:pt x="22439" y="87887"/>
                  <a:pt x="28049" y="84147"/>
                </a:cubicBezTo>
                <a:cubicBezTo>
                  <a:pt x="48779" y="53049"/>
                  <a:pt x="27406" y="77648"/>
                  <a:pt x="56098" y="61708"/>
                </a:cubicBezTo>
                <a:cubicBezTo>
                  <a:pt x="67886" y="55159"/>
                  <a:pt x="78537" y="46748"/>
                  <a:pt x="89757" y="39268"/>
                </a:cubicBezTo>
                <a:cubicBezTo>
                  <a:pt x="95367" y="35528"/>
                  <a:pt x="100190" y="30181"/>
                  <a:pt x="106586" y="28049"/>
                </a:cubicBezTo>
                <a:cubicBezTo>
                  <a:pt x="163128" y="9202"/>
                  <a:pt x="75440" y="37953"/>
                  <a:pt x="145855" y="16829"/>
                </a:cubicBezTo>
                <a:cubicBezTo>
                  <a:pt x="157183" y="13431"/>
                  <a:pt x="168294" y="9350"/>
                  <a:pt x="179514" y="5610"/>
                </a:cubicBezTo>
                <a:lnTo>
                  <a:pt x="196343" y="0"/>
                </a:lnTo>
                <a:cubicBezTo>
                  <a:pt x="211303" y="1870"/>
                  <a:pt x="226677" y="1643"/>
                  <a:pt x="241222" y="5610"/>
                </a:cubicBezTo>
                <a:cubicBezTo>
                  <a:pt x="247726" y="7384"/>
                  <a:pt x="252021" y="13814"/>
                  <a:pt x="258051" y="16829"/>
                </a:cubicBezTo>
                <a:cubicBezTo>
                  <a:pt x="263340" y="19474"/>
                  <a:pt x="269271" y="20569"/>
                  <a:pt x="274881" y="22439"/>
                </a:cubicBezTo>
                <a:cubicBezTo>
                  <a:pt x="280491" y="26179"/>
                  <a:pt x="285680" y="30644"/>
                  <a:pt x="291710" y="33659"/>
                </a:cubicBezTo>
                <a:cubicBezTo>
                  <a:pt x="296999" y="36303"/>
                  <a:pt x="303922" y="35574"/>
                  <a:pt x="308539" y="39268"/>
                </a:cubicBezTo>
                <a:cubicBezTo>
                  <a:pt x="344790" y="68269"/>
                  <a:pt x="294286" y="47607"/>
                  <a:pt x="336589" y="61708"/>
                </a:cubicBezTo>
                <a:cubicBezTo>
                  <a:pt x="368740" y="109936"/>
                  <a:pt x="325929" y="53180"/>
                  <a:pt x="364638" y="84147"/>
                </a:cubicBezTo>
                <a:cubicBezTo>
                  <a:pt x="372100" y="90117"/>
                  <a:pt x="383256" y="117047"/>
                  <a:pt x="387077" y="123416"/>
                </a:cubicBezTo>
                <a:cubicBezTo>
                  <a:pt x="416011" y="171640"/>
                  <a:pt x="403842" y="140053"/>
                  <a:pt x="415126" y="173904"/>
                </a:cubicBezTo>
                <a:cubicBezTo>
                  <a:pt x="413256" y="230002"/>
                  <a:pt x="412912" y="286172"/>
                  <a:pt x="409516" y="342198"/>
                </a:cubicBezTo>
                <a:cubicBezTo>
                  <a:pt x="409158" y="348101"/>
                  <a:pt x="405340" y="353291"/>
                  <a:pt x="403906" y="359028"/>
                </a:cubicBezTo>
                <a:cubicBezTo>
                  <a:pt x="400687" y="371904"/>
                  <a:pt x="394353" y="409078"/>
                  <a:pt x="392687" y="420736"/>
                </a:cubicBezTo>
                <a:cubicBezTo>
                  <a:pt x="389275" y="444619"/>
                  <a:pt x="387895" y="470094"/>
                  <a:pt x="381467" y="493664"/>
                </a:cubicBezTo>
                <a:cubicBezTo>
                  <a:pt x="378355" y="505074"/>
                  <a:pt x="373987" y="516103"/>
                  <a:pt x="370247" y="527322"/>
                </a:cubicBezTo>
                <a:cubicBezTo>
                  <a:pt x="372117" y="568461"/>
                  <a:pt x="372573" y="609688"/>
                  <a:pt x="375857" y="650738"/>
                </a:cubicBezTo>
                <a:cubicBezTo>
                  <a:pt x="376329" y="656633"/>
                  <a:pt x="381046" y="661670"/>
                  <a:pt x="381467" y="667568"/>
                </a:cubicBezTo>
                <a:cubicBezTo>
                  <a:pt x="384800" y="714235"/>
                  <a:pt x="384681" y="761089"/>
                  <a:pt x="387077" y="807813"/>
                </a:cubicBezTo>
                <a:cubicBezTo>
                  <a:pt x="388474" y="835050"/>
                  <a:pt x="393285" y="904260"/>
                  <a:pt x="398297" y="936839"/>
                </a:cubicBezTo>
                <a:cubicBezTo>
                  <a:pt x="400310" y="949925"/>
                  <a:pt x="405326" y="963538"/>
                  <a:pt x="409516" y="976108"/>
                </a:cubicBezTo>
                <a:cubicBezTo>
                  <a:pt x="411386" y="992937"/>
                  <a:pt x="411318" y="1010097"/>
                  <a:pt x="415126" y="1026596"/>
                </a:cubicBezTo>
                <a:cubicBezTo>
                  <a:pt x="417006" y="1034744"/>
                  <a:pt x="423052" y="1041349"/>
                  <a:pt x="426346" y="1049035"/>
                </a:cubicBezTo>
                <a:cubicBezTo>
                  <a:pt x="428675" y="1054470"/>
                  <a:pt x="430331" y="1060179"/>
                  <a:pt x="431955" y="1065865"/>
                </a:cubicBezTo>
                <a:cubicBezTo>
                  <a:pt x="434351" y="1074253"/>
                  <a:pt x="438692" y="1096166"/>
                  <a:pt x="443175" y="1105133"/>
                </a:cubicBezTo>
                <a:cubicBezTo>
                  <a:pt x="446190" y="1111164"/>
                  <a:pt x="449130" y="1117751"/>
                  <a:pt x="454395" y="1121963"/>
                </a:cubicBezTo>
                <a:cubicBezTo>
                  <a:pt x="459012" y="1125657"/>
                  <a:pt x="465935" y="1124928"/>
                  <a:pt x="471224" y="1127573"/>
                </a:cubicBezTo>
                <a:cubicBezTo>
                  <a:pt x="473589" y="1128756"/>
                  <a:pt x="446915" y="1169646"/>
                  <a:pt x="437565" y="1138792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2" name="フリーフォーム 11"/>
          <p:cNvSpPr/>
          <p:nvPr/>
        </p:nvSpPr>
        <p:spPr>
          <a:xfrm>
            <a:off x="1633042" y="2184481"/>
            <a:ext cx="803451" cy="664353"/>
          </a:xfrm>
          <a:custGeom>
            <a:avLst/>
            <a:gdLst>
              <a:gd name="connsiteX0" fmla="*/ 1247 w 803451"/>
              <a:gd name="connsiteY0" fmla="*/ 496059 h 664353"/>
              <a:gd name="connsiteX1" fmla="*/ 6857 w 803451"/>
              <a:gd name="connsiteY1" fmla="*/ 344594 h 664353"/>
              <a:gd name="connsiteX2" fmla="*/ 23687 w 803451"/>
              <a:gd name="connsiteY2" fmla="*/ 322155 h 664353"/>
              <a:gd name="connsiteX3" fmla="*/ 29296 w 803451"/>
              <a:gd name="connsiteY3" fmla="*/ 271666 h 664353"/>
              <a:gd name="connsiteX4" fmla="*/ 34906 w 803451"/>
              <a:gd name="connsiteY4" fmla="*/ 254837 h 664353"/>
              <a:gd name="connsiteX5" fmla="*/ 40516 w 803451"/>
              <a:gd name="connsiteY5" fmla="*/ 232398 h 664353"/>
              <a:gd name="connsiteX6" fmla="*/ 62955 w 803451"/>
              <a:gd name="connsiteY6" fmla="*/ 215568 h 664353"/>
              <a:gd name="connsiteX7" fmla="*/ 68565 w 803451"/>
              <a:gd name="connsiteY7" fmla="*/ 198739 h 664353"/>
              <a:gd name="connsiteX8" fmla="*/ 74175 w 803451"/>
              <a:gd name="connsiteY8" fmla="*/ 176299 h 664353"/>
              <a:gd name="connsiteX9" fmla="*/ 113444 w 803451"/>
              <a:gd name="connsiteY9" fmla="*/ 137031 h 664353"/>
              <a:gd name="connsiteX10" fmla="*/ 124663 w 803451"/>
              <a:gd name="connsiteY10" fmla="*/ 120201 h 664353"/>
              <a:gd name="connsiteX11" fmla="*/ 158322 w 803451"/>
              <a:gd name="connsiteY11" fmla="*/ 103372 h 664353"/>
              <a:gd name="connsiteX12" fmla="*/ 191981 w 803451"/>
              <a:gd name="connsiteY12" fmla="*/ 86542 h 664353"/>
              <a:gd name="connsiteX13" fmla="*/ 231250 w 803451"/>
              <a:gd name="connsiteY13" fmla="*/ 97762 h 664353"/>
              <a:gd name="connsiteX14" fmla="*/ 248079 w 803451"/>
              <a:gd name="connsiteY14" fmla="*/ 103372 h 664353"/>
              <a:gd name="connsiteX15" fmla="*/ 298568 w 803451"/>
              <a:gd name="connsiteY15" fmla="*/ 131421 h 664353"/>
              <a:gd name="connsiteX16" fmla="*/ 309787 w 803451"/>
              <a:gd name="connsiteY16" fmla="*/ 165080 h 664353"/>
              <a:gd name="connsiteX17" fmla="*/ 321007 w 803451"/>
              <a:gd name="connsiteY17" fmla="*/ 215568 h 664353"/>
              <a:gd name="connsiteX18" fmla="*/ 326617 w 803451"/>
              <a:gd name="connsiteY18" fmla="*/ 282886 h 664353"/>
              <a:gd name="connsiteX19" fmla="*/ 315397 w 803451"/>
              <a:gd name="connsiteY19" fmla="*/ 299715 h 664353"/>
              <a:gd name="connsiteX20" fmla="*/ 309787 w 803451"/>
              <a:gd name="connsiteY20" fmla="*/ 350204 h 664353"/>
              <a:gd name="connsiteX21" fmla="*/ 321007 w 803451"/>
              <a:gd name="connsiteY21" fmla="*/ 462400 h 664353"/>
              <a:gd name="connsiteX22" fmla="*/ 326617 w 803451"/>
              <a:gd name="connsiteY22" fmla="*/ 479229 h 664353"/>
              <a:gd name="connsiteX23" fmla="*/ 343446 w 803451"/>
              <a:gd name="connsiteY23" fmla="*/ 490449 h 664353"/>
              <a:gd name="connsiteX24" fmla="*/ 371495 w 803451"/>
              <a:gd name="connsiteY24" fmla="*/ 540937 h 664353"/>
              <a:gd name="connsiteX25" fmla="*/ 388325 w 803451"/>
              <a:gd name="connsiteY25" fmla="*/ 546547 h 664353"/>
              <a:gd name="connsiteX26" fmla="*/ 410764 w 803451"/>
              <a:gd name="connsiteY26" fmla="*/ 568987 h 664353"/>
              <a:gd name="connsiteX27" fmla="*/ 416374 w 803451"/>
              <a:gd name="connsiteY27" fmla="*/ 585816 h 664353"/>
              <a:gd name="connsiteX28" fmla="*/ 438813 w 803451"/>
              <a:gd name="connsiteY28" fmla="*/ 591426 h 664353"/>
              <a:gd name="connsiteX29" fmla="*/ 455642 w 803451"/>
              <a:gd name="connsiteY29" fmla="*/ 597036 h 664353"/>
              <a:gd name="connsiteX30" fmla="*/ 466862 w 803451"/>
              <a:gd name="connsiteY30" fmla="*/ 613865 h 664353"/>
              <a:gd name="connsiteX31" fmla="*/ 500521 w 803451"/>
              <a:gd name="connsiteY31" fmla="*/ 625085 h 664353"/>
              <a:gd name="connsiteX32" fmla="*/ 534180 w 803451"/>
              <a:gd name="connsiteY32" fmla="*/ 647524 h 664353"/>
              <a:gd name="connsiteX33" fmla="*/ 551009 w 803451"/>
              <a:gd name="connsiteY33" fmla="*/ 658744 h 664353"/>
              <a:gd name="connsiteX34" fmla="*/ 590278 w 803451"/>
              <a:gd name="connsiteY34" fmla="*/ 664353 h 664353"/>
              <a:gd name="connsiteX35" fmla="*/ 663206 w 803451"/>
              <a:gd name="connsiteY35" fmla="*/ 653134 h 664353"/>
              <a:gd name="connsiteX36" fmla="*/ 680035 w 803451"/>
              <a:gd name="connsiteY36" fmla="*/ 641914 h 664353"/>
              <a:gd name="connsiteX37" fmla="*/ 702474 w 803451"/>
              <a:gd name="connsiteY37" fmla="*/ 636304 h 664353"/>
              <a:gd name="connsiteX38" fmla="*/ 724914 w 803451"/>
              <a:gd name="connsiteY38" fmla="*/ 625085 h 664353"/>
              <a:gd name="connsiteX39" fmla="*/ 758573 w 803451"/>
              <a:gd name="connsiteY39" fmla="*/ 585816 h 664353"/>
              <a:gd name="connsiteX40" fmla="*/ 775402 w 803451"/>
              <a:gd name="connsiteY40" fmla="*/ 557767 h 664353"/>
              <a:gd name="connsiteX41" fmla="*/ 786622 w 803451"/>
              <a:gd name="connsiteY41" fmla="*/ 501669 h 664353"/>
              <a:gd name="connsiteX42" fmla="*/ 792231 w 803451"/>
              <a:gd name="connsiteY42" fmla="*/ 479229 h 664353"/>
              <a:gd name="connsiteX43" fmla="*/ 803451 w 803451"/>
              <a:gd name="connsiteY43" fmla="*/ 456790 h 664353"/>
              <a:gd name="connsiteX44" fmla="*/ 781012 w 803451"/>
              <a:gd name="connsiteY44" fmla="*/ 389472 h 664353"/>
              <a:gd name="connsiteX45" fmla="*/ 775402 w 803451"/>
              <a:gd name="connsiteY45" fmla="*/ 367033 h 664353"/>
              <a:gd name="connsiteX46" fmla="*/ 764182 w 803451"/>
              <a:gd name="connsiteY46" fmla="*/ 327764 h 664353"/>
              <a:gd name="connsiteX47" fmla="*/ 736133 w 803451"/>
              <a:gd name="connsiteY47" fmla="*/ 277276 h 664353"/>
              <a:gd name="connsiteX48" fmla="*/ 691255 w 803451"/>
              <a:gd name="connsiteY48" fmla="*/ 209958 h 664353"/>
              <a:gd name="connsiteX49" fmla="*/ 646376 w 803451"/>
              <a:gd name="connsiteY49" fmla="*/ 153860 h 664353"/>
              <a:gd name="connsiteX50" fmla="*/ 640766 w 803451"/>
              <a:gd name="connsiteY50" fmla="*/ 137031 h 664353"/>
              <a:gd name="connsiteX51" fmla="*/ 623937 w 803451"/>
              <a:gd name="connsiteY51" fmla="*/ 125811 h 664353"/>
              <a:gd name="connsiteX52" fmla="*/ 590278 w 803451"/>
              <a:gd name="connsiteY52" fmla="*/ 86542 h 664353"/>
              <a:gd name="connsiteX53" fmla="*/ 567839 w 803451"/>
              <a:gd name="connsiteY53" fmla="*/ 75323 h 664353"/>
              <a:gd name="connsiteX54" fmla="*/ 517350 w 803451"/>
              <a:gd name="connsiteY54" fmla="*/ 41664 h 664353"/>
              <a:gd name="connsiteX55" fmla="*/ 461252 w 803451"/>
              <a:gd name="connsiteY55" fmla="*/ 24834 h 664353"/>
              <a:gd name="connsiteX56" fmla="*/ 444423 w 803451"/>
              <a:gd name="connsiteY56" fmla="*/ 19225 h 664353"/>
              <a:gd name="connsiteX57" fmla="*/ 399544 w 803451"/>
              <a:gd name="connsiteY57" fmla="*/ 13615 h 664353"/>
              <a:gd name="connsiteX58" fmla="*/ 270519 w 803451"/>
              <a:gd name="connsiteY58" fmla="*/ 8005 h 664353"/>
              <a:gd name="connsiteX59" fmla="*/ 220030 w 803451"/>
              <a:gd name="connsiteY59" fmla="*/ 36054 h 664353"/>
              <a:gd name="connsiteX60" fmla="*/ 214420 w 803451"/>
              <a:gd name="connsiteY60" fmla="*/ 52883 h 664353"/>
              <a:gd name="connsiteX61" fmla="*/ 175152 w 803451"/>
              <a:gd name="connsiteY61" fmla="*/ 80933 h 664353"/>
              <a:gd name="connsiteX62" fmla="*/ 141493 w 803451"/>
              <a:gd name="connsiteY62" fmla="*/ 148250 h 664353"/>
              <a:gd name="connsiteX63" fmla="*/ 130273 w 803451"/>
              <a:gd name="connsiteY63" fmla="*/ 165080 h 664353"/>
              <a:gd name="connsiteX64" fmla="*/ 113444 w 803451"/>
              <a:gd name="connsiteY64" fmla="*/ 176299 h 664353"/>
              <a:gd name="connsiteX65" fmla="*/ 85395 w 803451"/>
              <a:gd name="connsiteY65" fmla="*/ 204348 h 664353"/>
              <a:gd name="connsiteX66" fmla="*/ 57346 w 803451"/>
              <a:gd name="connsiteY66" fmla="*/ 238007 h 664353"/>
              <a:gd name="connsiteX67" fmla="*/ 34906 w 803451"/>
              <a:gd name="connsiteY67" fmla="*/ 254837 h 664353"/>
              <a:gd name="connsiteX68" fmla="*/ 12467 w 803451"/>
              <a:gd name="connsiteY68" fmla="*/ 294106 h 664353"/>
              <a:gd name="connsiteX69" fmla="*/ 1247 w 803451"/>
              <a:gd name="connsiteY69" fmla="*/ 333374 h 664353"/>
              <a:gd name="connsiteX70" fmla="*/ 6857 w 803451"/>
              <a:gd name="connsiteY70" fmla="*/ 389472 h 664353"/>
              <a:gd name="connsiteX71" fmla="*/ 23687 w 803451"/>
              <a:gd name="connsiteY71" fmla="*/ 434351 h 664353"/>
              <a:gd name="connsiteX72" fmla="*/ 1247 w 803451"/>
              <a:gd name="connsiteY72" fmla="*/ 496059 h 6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803451" h="664353">
                <a:moveTo>
                  <a:pt x="1247" y="496059"/>
                </a:moveTo>
                <a:cubicBezTo>
                  <a:pt x="-1558" y="481100"/>
                  <a:pt x="391" y="394702"/>
                  <a:pt x="6857" y="344594"/>
                </a:cubicBezTo>
                <a:cubicBezTo>
                  <a:pt x="8054" y="335321"/>
                  <a:pt x="20937" y="331091"/>
                  <a:pt x="23687" y="322155"/>
                </a:cubicBezTo>
                <a:cubicBezTo>
                  <a:pt x="28667" y="305971"/>
                  <a:pt x="26512" y="288369"/>
                  <a:pt x="29296" y="271666"/>
                </a:cubicBezTo>
                <a:cubicBezTo>
                  <a:pt x="30268" y="265833"/>
                  <a:pt x="33281" y="260523"/>
                  <a:pt x="34906" y="254837"/>
                </a:cubicBezTo>
                <a:cubicBezTo>
                  <a:pt x="37024" y="247424"/>
                  <a:pt x="36035" y="238672"/>
                  <a:pt x="40516" y="232398"/>
                </a:cubicBezTo>
                <a:cubicBezTo>
                  <a:pt x="45950" y="224790"/>
                  <a:pt x="55475" y="221178"/>
                  <a:pt x="62955" y="215568"/>
                </a:cubicBezTo>
                <a:cubicBezTo>
                  <a:pt x="64825" y="209958"/>
                  <a:pt x="66940" y="204425"/>
                  <a:pt x="68565" y="198739"/>
                </a:cubicBezTo>
                <a:cubicBezTo>
                  <a:pt x="70683" y="191325"/>
                  <a:pt x="70727" y="183195"/>
                  <a:pt x="74175" y="176299"/>
                </a:cubicBezTo>
                <a:cubicBezTo>
                  <a:pt x="84647" y="155355"/>
                  <a:pt x="95492" y="150495"/>
                  <a:pt x="113444" y="137031"/>
                </a:cubicBezTo>
                <a:cubicBezTo>
                  <a:pt x="117184" y="131421"/>
                  <a:pt x="119896" y="124968"/>
                  <a:pt x="124663" y="120201"/>
                </a:cubicBezTo>
                <a:cubicBezTo>
                  <a:pt x="140737" y="104127"/>
                  <a:pt x="140075" y="112496"/>
                  <a:pt x="158322" y="103372"/>
                </a:cubicBezTo>
                <a:cubicBezTo>
                  <a:pt x="201821" y="81622"/>
                  <a:pt x="149682" y="100643"/>
                  <a:pt x="191981" y="86542"/>
                </a:cubicBezTo>
                <a:lnTo>
                  <a:pt x="231250" y="97762"/>
                </a:lnTo>
                <a:cubicBezTo>
                  <a:pt x="236914" y="99461"/>
                  <a:pt x="242910" y="100500"/>
                  <a:pt x="248079" y="103372"/>
                </a:cubicBezTo>
                <a:cubicBezTo>
                  <a:pt x="305946" y="135520"/>
                  <a:pt x="260487" y="118727"/>
                  <a:pt x="298568" y="131421"/>
                </a:cubicBezTo>
                <a:cubicBezTo>
                  <a:pt x="302308" y="142641"/>
                  <a:pt x="307468" y="153483"/>
                  <a:pt x="309787" y="165080"/>
                </a:cubicBezTo>
                <a:cubicBezTo>
                  <a:pt x="316909" y="200689"/>
                  <a:pt x="313084" y="183879"/>
                  <a:pt x="321007" y="215568"/>
                </a:cubicBezTo>
                <a:cubicBezTo>
                  <a:pt x="322877" y="238007"/>
                  <a:pt x="328115" y="260419"/>
                  <a:pt x="326617" y="282886"/>
                </a:cubicBezTo>
                <a:cubicBezTo>
                  <a:pt x="326169" y="289613"/>
                  <a:pt x="317032" y="293174"/>
                  <a:pt x="315397" y="299715"/>
                </a:cubicBezTo>
                <a:cubicBezTo>
                  <a:pt x="311290" y="316143"/>
                  <a:pt x="311657" y="333374"/>
                  <a:pt x="309787" y="350204"/>
                </a:cubicBezTo>
                <a:cubicBezTo>
                  <a:pt x="313875" y="415603"/>
                  <a:pt x="308641" y="419122"/>
                  <a:pt x="321007" y="462400"/>
                </a:cubicBezTo>
                <a:cubicBezTo>
                  <a:pt x="322632" y="468086"/>
                  <a:pt x="322923" y="474612"/>
                  <a:pt x="326617" y="479229"/>
                </a:cubicBezTo>
                <a:cubicBezTo>
                  <a:pt x="330829" y="484494"/>
                  <a:pt x="337836" y="486709"/>
                  <a:pt x="343446" y="490449"/>
                </a:cubicBezTo>
                <a:cubicBezTo>
                  <a:pt x="343560" y="490678"/>
                  <a:pt x="363922" y="534879"/>
                  <a:pt x="371495" y="540937"/>
                </a:cubicBezTo>
                <a:cubicBezTo>
                  <a:pt x="376113" y="544631"/>
                  <a:pt x="382715" y="544677"/>
                  <a:pt x="388325" y="546547"/>
                </a:cubicBezTo>
                <a:cubicBezTo>
                  <a:pt x="403281" y="591423"/>
                  <a:pt x="380847" y="539071"/>
                  <a:pt x="410764" y="568987"/>
                </a:cubicBezTo>
                <a:cubicBezTo>
                  <a:pt x="414945" y="573168"/>
                  <a:pt x="411757" y="582122"/>
                  <a:pt x="416374" y="585816"/>
                </a:cubicBezTo>
                <a:cubicBezTo>
                  <a:pt x="422394" y="590632"/>
                  <a:pt x="431400" y="589308"/>
                  <a:pt x="438813" y="591426"/>
                </a:cubicBezTo>
                <a:cubicBezTo>
                  <a:pt x="444499" y="593051"/>
                  <a:pt x="450032" y="595166"/>
                  <a:pt x="455642" y="597036"/>
                </a:cubicBezTo>
                <a:cubicBezTo>
                  <a:pt x="459382" y="602646"/>
                  <a:pt x="461145" y="610292"/>
                  <a:pt x="466862" y="613865"/>
                </a:cubicBezTo>
                <a:cubicBezTo>
                  <a:pt x="476891" y="620133"/>
                  <a:pt x="500521" y="625085"/>
                  <a:pt x="500521" y="625085"/>
                </a:cubicBezTo>
                <a:cubicBezTo>
                  <a:pt x="532424" y="656988"/>
                  <a:pt x="501704" y="631286"/>
                  <a:pt x="534180" y="647524"/>
                </a:cubicBezTo>
                <a:cubicBezTo>
                  <a:pt x="540210" y="650539"/>
                  <a:pt x="544551" y="656807"/>
                  <a:pt x="551009" y="658744"/>
                </a:cubicBezTo>
                <a:cubicBezTo>
                  <a:pt x="563674" y="662543"/>
                  <a:pt x="577188" y="662483"/>
                  <a:pt x="590278" y="664353"/>
                </a:cubicBezTo>
                <a:cubicBezTo>
                  <a:pt x="614587" y="660613"/>
                  <a:pt x="639345" y="659099"/>
                  <a:pt x="663206" y="653134"/>
                </a:cubicBezTo>
                <a:cubicBezTo>
                  <a:pt x="669747" y="651499"/>
                  <a:pt x="673838" y="644570"/>
                  <a:pt x="680035" y="641914"/>
                </a:cubicBezTo>
                <a:cubicBezTo>
                  <a:pt x="687121" y="638877"/>
                  <a:pt x="695255" y="639011"/>
                  <a:pt x="702474" y="636304"/>
                </a:cubicBezTo>
                <a:cubicBezTo>
                  <a:pt x="710304" y="633368"/>
                  <a:pt x="717434" y="628825"/>
                  <a:pt x="724914" y="625085"/>
                </a:cubicBezTo>
                <a:cubicBezTo>
                  <a:pt x="752254" y="570400"/>
                  <a:pt x="716094" y="634363"/>
                  <a:pt x="758573" y="585816"/>
                </a:cubicBezTo>
                <a:cubicBezTo>
                  <a:pt x="765753" y="577610"/>
                  <a:pt x="769792" y="567117"/>
                  <a:pt x="775402" y="557767"/>
                </a:cubicBezTo>
                <a:cubicBezTo>
                  <a:pt x="779142" y="539068"/>
                  <a:pt x="781998" y="520170"/>
                  <a:pt x="786622" y="501669"/>
                </a:cubicBezTo>
                <a:cubicBezTo>
                  <a:pt x="788492" y="494189"/>
                  <a:pt x="789524" y="486448"/>
                  <a:pt x="792231" y="479229"/>
                </a:cubicBezTo>
                <a:cubicBezTo>
                  <a:pt x="795167" y="471399"/>
                  <a:pt x="799711" y="464270"/>
                  <a:pt x="803451" y="456790"/>
                </a:cubicBezTo>
                <a:cubicBezTo>
                  <a:pt x="792780" y="382092"/>
                  <a:pt x="807546" y="449174"/>
                  <a:pt x="781012" y="389472"/>
                </a:cubicBezTo>
                <a:cubicBezTo>
                  <a:pt x="777881" y="382427"/>
                  <a:pt x="777431" y="374471"/>
                  <a:pt x="775402" y="367033"/>
                </a:cubicBezTo>
                <a:cubicBezTo>
                  <a:pt x="771820" y="353899"/>
                  <a:pt x="769639" y="340236"/>
                  <a:pt x="764182" y="327764"/>
                </a:cubicBezTo>
                <a:cubicBezTo>
                  <a:pt x="756465" y="310126"/>
                  <a:pt x="745100" y="294313"/>
                  <a:pt x="736133" y="277276"/>
                </a:cubicBezTo>
                <a:cubicBezTo>
                  <a:pt x="702550" y="213468"/>
                  <a:pt x="726291" y="233317"/>
                  <a:pt x="691255" y="209958"/>
                </a:cubicBezTo>
                <a:cubicBezTo>
                  <a:pt x="664596" y="156642"/>
                  <a:pt x="701778" y="225090"/>
                  <a:pt x="646376" y="153860"/>
                </a:cubicBezTo>
                <a:cubicBezTo>
                  <a:pt x="642746" y="149192"/>
                  <a:pt x="644460" y="141648"/>
                  <a:pt x="640766" y="137031"/>
                </a:cubicBezTo>
                <a:cubicBezTo>
                  <a:pt x="636554" y="131766"/>
                  <a:pt x="628704" y="130578"/>
                  <a:pt x="623937" y="125811"/>
                </a:cubicBezTo>
                <a:cubicBezTo>
                  <a:pt x="611747" y="113620"/>
                  <a:pt x="603092" y="98075"/>
                  <a:pt x="590278" y="86542"/>
                </a:cubicBezTo>
                <a:cubicBezTo>
                  <a:pt x="584062" y="80948"/>
                  <a:pt x="574930" y="79755"/>
                  <a:pt x="567839" y="75323"/>
                </a:cubicBezTo>
                <a:cubicBezTo>
                  <a:pt x="540205" y="58052"/>
                  <a:pt x="549303" y="56188"/>
                  <a:pt x="517350" y="41664"/>
                </a:cubicBezTo>
                <a:cubicBezTo>
                  <a:pt x="494789" y="31409"/>
                  <a:pt x="483162" y="31094"/>
                  <a:pt x="461252" y="24834"/>
                </a:cubicBezTo>
                <a:cubicBezTo>
                  <a:pt x="455566" y="23210"/>
                  <a:pt x="450241" y="20283"/>
                  <a:pt x="444423" y="19225"/>
                </a:cubicBezTo>
                <a:cubicBezTo>
                  <a:pt x="429590" y="16528"/>
                  <a:pt x="414504" y="15485"/>
                  <a:pt x="399544" y="13615"/>
                </a:cubicBezTo>
                <a:cubicBezTo>
                  <a:pt x="342739" y="-587"/>
                  <a:pt x="342076" y="-5625"/>
                  <a:pt x="270519" y="8005"/>
                </a:cubicBezTo>
                <a:cubicBezTo>
                  <a:pt x="256626" y="10651"/>
                  <a:pt x="233431" y="27120"/>
                  <a:pt x="220030" y="36054"/>
                </a:cubicBezTo>
                <a:cubicBezTo>
                  <a:pt x="218160" y="41664"/>
                  <a:pt x="218205" y="48340"/>
                  <a:pt x="214420" y="52883"/>
                </a:cubicBezTo>
                <a:cubicBezTo>
                  <a:pt x="210071" y="58102"/>
                  <a:pt x="182826" y="75817"/>
                  <a:pt x="175152" y="80933"/>
                </a:cubicBezTo>
                <a:cubicBezTo>
                  <a:pt x="159668" y="127383"/>
                  <a:pt x="170492" y="104751"/>
                  <a:pt x="141493" y="148250"/>
                </a:cubicBezTo>
                <a:cubicBezTo>
                  <a:pt x="137753" y="153860"/>
                  <a:pt x="135883" y="161340"/>
                  <a:pt x="130273" y="165080"/>
                </a:cubicBezTo>
                <a:lnTo>
                  <a:pt x="113444" y="176299"/>
                </a:lnTo>
                <a:cubicBezTo>
                  <a:pt x="92874" y="207155"/>
                  <a:pt x="113444" y="180974"/>
                  <a:pt x="85395" y="204348"/>
                </a:cubicBezTo>
                <a:cubicBezTo>
                  <a:pt x="30249" y="250303"/>
                  <a:pt x="101475" y="193878"/>
                  <a:pt x="57346" y="238007"/>
                </a:cubicBezTo>
                <a:cubicBezTo>
                  <a:pt x="50735" y="244618"/>
                  <a:pt x="42386" y="249227"/>
                  <a:pt x="34906" y="254837"/>
                </a:cubicBezTo>
                <a:cubicBezTo>
                  <a:pt x="23638" y="271739"/>
                  <a:pt x="21008" y="274177"/>
                  <a:pt x="12467" y="294106"/>
                </a:cubicBezTo>
                <a:cubicBezTo>
                  <a:pt x="7638" y="305374"/>
                  <a:pt x="4094" y="321986"/>
                  <a:pt x="1247" y="333374"/>
                </a:cubicBezTo>
                <a:cubicBezTo>
                  <a:pt x="3117" y="352073"/>
                  <a:pt x="2631" y="371161"/>
                  <a:pt x="6857" y="389472"/>
                </a:cubicBezTo>
                <a:cubicBezTo>
                  <a:pt x="22753" y="458354"/>
                  <a:pt x="17621" y="337300"/>
                  <a:pt x="23687" y="434351"/>
                </a:cubicBezTo>
                <a:cubicBezTo>
                  <a:pt x="24970" y="454880"/>
                  <a:pt x="4052" y="511018"/>
                  <a:pt x="1247" y="496059"/>
                </a:cubicBezTo>
                <a:close/>
              </a:path>
            </a:pathLst>
          </a:custGeom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アヤメ属 </a:t>
            </a:r>
            <a:r>
              <a:rPr lang="en-US" altLang="ja-JP" dirty="0"/>
              <a:t>(Iris)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456815" y="834039"/>
            <a:ext cx="5770912" cy="5333166"/>
          </a:xfrm>
        </p:spPr>
        <p:txBody>
          <a:bodyPr>
            <a:noAutofit/>
          </a:bodyPr>
          <a:lstStyle/>
          <a:p>
            <a:r>
              <a:rPr lang="ja-JP" altLang="en-US" dirty="0"/>
              <a:t>多年草</a:t>
            </a:r>
            <a:endParaRPr lang="en-US" altLang="ja-JP" dirty="0"/>
          </a:p>
          <a:p>
            <a:r>
              <a:rPr lang="ja-JP" altLang="en-US" dirty="0"/>
              <a:t>世界に </a:t>
            </a:r>
            <a:r>
              <a:rPr lang="en-US" altLang="ja-JP" dirty="0"/>
              <a:t>150</a:t>
            </a:r>
            <a:r>
              <a:rPr lang="ja-JP" altLang="en-US" dirty="0"/>
              <a:t>種</a:t>
            </a:r>
            <a:r>
              <a:rPr lang="en-US" altLang="ja-JP" dirty="0"/>
              <a:t>. </a:t>
            </a:r>
            <a:r>
              <a:rPr lang="ja-JP" altLang="en-US" dirty="0"/>
              <a:t>日本に </a:t>
            </a:r>
            <a:r>
              <a:rPr lang="en-US" altLang="ja-JP" dirty="0"/>
              <a:t>9</a:t>
            </a:r>
            <a:r>
              <a:rPr lang="ja-JP" altLang="en-US" dirty="0"/>
              <a:t>種</a:t>
            </a:r>
            <a:r>
              <a:rPr lang="en-US" altLang="ja-JP" dirty="0"/>
              <a:t>.</a:t>
            </a:r>
          </a:p>
          <a:p>
            <a:r>
              <a:rPr lang="ja-JP" altLang="en-US" dirty="0"/>
              <a:t>花被片は </a:t>
            </a:r>
            <a:r>
              <a:rPr lang="en-US" altLang="ja-JP" dirty="0"/>
              <a:t>6</a:t>
            </a:r>
            <a:r>
              <a:rPr lang="ja-JP" altLang="en-US" dirty="0"/>
              <a:t>個</a:t>
            </a:r>
            <a:endParaRPr lang="en-US" altLang="ja-JP" dirty="0"/>
          </a:p>
          <a:p>
            <a:r>
              <a:rPr lang="ja-JP" altLang="en-US" dirty="0"/>
              <a:t>外花被片（がいかひへん） </a:t>
            </a:r>
            <a:r>
              <a:rPr lang="en-US" altLang="ja-JP" dirty="0"/>
              <a:t>Sepal</a:t>
            </a:r>
            <a:r>
              <a:rPr lang="ja-JP" altLang="en-US" dirty="0"/>
              <a:t> 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	3</a:t>
            </a:r>
            <a:r>
              <a:rPr lang="ja-JP" altLang="en-US" dirty="0"/>
              <a:t>個（大型で下に垂れる）</a:t>
            </a:r>
            <a:endParaRPr lang="en-US" altLang="ja-JP" dirty="0"/>
          </a:p>
          <a:p>
            <a:r>
              <a:rPr lang="ja-JP" altLang="en-US" dirty="0"/>
              <a:t>内花被片（ないかひへん） </a:t>
            </a:r>
            <a:r>
              <a:rPr lang="en-US" altLang="ja-JP" dirty="0"/>
              <a:t>Petal</a:t>
            </a:r>
          </a:p>
          <a:p>
            <a:pPr marL="0" indent="0">
              <a:buNone/>
            </a:pPr>
            <a:r>
              <a:rPr lang="en-US" altLang="ja-JP" dirty="0"/>
              <a:t>	3</a:t>
            </a:r>
            <a:r>
              <a:rPr lang="ja-JP" altLang="en-US" dirty="0"/>
              <a:t>個（直立する）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CA150-FBCC-4EED-BD77-593698E95F3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フリーフォーム 6"/>
          <p:cNvSpPr/>
          <p:nvPr/>
        </p:nvSpPr>
        <p:spPr>
          <a:xfrm>
            <a:off x="1538154" y="2646881"/>
            <a:ext cx="87054" cy="1240033"/>
          </a:xfrm>
          <a:custGeom>
            <a:avLst/>
            <a:gdLst>
              <a:gd name="connsiteX0" fmla="*/ 73696 w 87054"/>
              <a:gd name="connsiteY0" fmla="*/ 0 h 1240033"/>
              <a:gd name="connsiteX1" fmla="*/ 68086 w 87054"/>
              <a:gd name="connsiteY1" fmla="*/ 28049 h 1240033"/>
              <a:gd name="connsiteX2" fmla="*/ 62476 w 87054"/>
              <a:gd name="connsiteY2" fmla="*/ 201953 h 1240033"/>
              <a:gd name="connsiteX3" fmla="*/ 73696 w 87054"/>
              <a:gd name="connsiteY3" fmla="*/ 241222 h 1240033"/>
              <a:gd name="connsiteX4" fmla="*/ 79306 w 87054"/>
              <a:gd name="connsiteY4" fmla="*/ 448785 h 1240033"/>
              <a:gd name="connsiteX5" fmla="*/ 79306 w 87054"/>
              <a:gd name="connsiteY5" fmla="*/ 751715 h 1240033"/>
              <a:gd name="connsiteX6" fmla="*/ 56867 w 87054"/>
              <a:gd name="connsiteY6" fmla="*/ 807814 h 1240033"/>
              <a:gd name="connsiteX7" fmla="*/ 51257 w 87054"/>
              <a:gd name="connsiteY7" fmla="*/ 830253 h 1240033"/>
              <a:gd name="connsiteX8" fmla="*/ 45647 w 87054"/>
              <a:gd name="connsiteY8" fmla="*/ 976108 h 1240033"/>
              <a:gd name="connsiteX9" fmla="*/ 34427 w 87054"/>
              <a:gd name="connsiteY9" fmla="*/ 1099524 h 1240033"/>
              <a:gd name="connsiteX10" fmla="*/ 11988 w 87054"/>
              <a:gd name="connsiteY10" fmla="*/ 1155622 h 1240033"/>
              <a:gd name="connsiteX11" fmla="*/ 6378 w 87054"/>
              <a:gd name="connsiteY11" fmla="*/ 1178061 h 1240033"/>
              <a:gd name="connsiteX12" fmla="*/ 769 w 87054"/>
              <a:gd name="connsiteY12" fmla="*/ 1228550 h 1240033"/>
              <a:gd name="connsiteX13" fmla="*/ 17598 w 87054"/>
              <a:gd name="connsiteY13" fmla="*/ 1239769 h 1240033"/>
              <a:gd name="connsiteX14" fmla="*/ 23208 w 87054"/>
              <a:gd name="connsiteY14" fmla="*/ 1222940 h 1240033"/>
              <a:gd name="connsiteX15" fmla="*/ 28818 w 87054"/>
              <a:gd name="connsiteY15" fmla="*/ 1200501 h 1240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7054" h="1240033">
                <a:moveTo>
                  <a:pt x="73696" y="0"/>
                </a:moveTo>
                <a:cubicBezTo>
                  <a:pt x="71826" y="9350"/>
                  <a:pt x="69139" y="18572"/>
                  <a:pt x="68086" y="28049"/>
                </a:cubicBezTo>
                <a:cubicBezTo>
                  <a:pt x="59903" y="101698"/>
                  <a:pt x="50433" y="137722"/>
                  <a:pt x="62476" y="201953"/>
                </a:cubicBezTo>
                <a:cubicBezTo>
                  <a:pt x="64985" y="215333"/>
                  <a:pt x="69956" y="228132"/>
                  <a:pt x="73696" y="241222"/>
                </a:cubicBezTo>
                <a:cubicBezTo>
                  <a:pt x="75566" y="310410"/>
                  <a:pt x="76791" y="379618"/>
                  <a:pt x="79306" y="448785"/>
                </a:cubicBezTo>
                <a:cubicBezTo>
                  <a:pt x="84775" y="599183"/>
                  <a:pt x="93596" y="551661"/>
                  <a:pt x="79306" y="751715"/>
                </a:cubicBezTo>
                <a:cubicBezTo>
                  <a:pt x="77525" y="776644"/>
                  <a:pt x="64830" y="786579"/>
                  <a:pt x="56867" y="807814"/>
                </a:cubicBezTo>
                <a:cubicBezTo>
                  <a:pt x="54160" y="815033"/>
                  <a:pt x="53127" y="822773"/>
                  <a:pt x="51257" y="830253"/>
                </a:cubicBezTo>
                <a:cubicBezTo>
                  <a:pt x="49387" y="878871"/>
                  <a:pt x="48077" y="927514"/>
                  <a:pt x="45647" y="976108"/>
                </a:cubicBezTo>
                <a:cubicBezTo>
                  <a:pt x="45549" y="978067"/>
                  <a:pt x="39509" y="1081228"/>
                  <a:pt x="34427" y="1099524"/>
                </a:cubicBezTo>
                <a:cubicBezTo>
                  <a:pt x="29037" y="1118929"/>
                  <a:pt x="16873" y="1136084"/>
                  <a:pt x="11988" y="1155622"/>
                </a:cubicBezTo>
                <a:lnTo>
                  <a:pt x="6378" y="1178061"/>
                </a:lnTo>
                <a:cubicBezTo>
                  <a:pt x="4508" y="1194891"/>
                  <a:pt x="-2260" y="1211890"/>
                  <a:pt x="769" y="1228550"/>
                </a:cubicBezTo>
                <a:cubicBezTo>
                  <a:pt x="1975" y="1235183"/>
                  <a:pt x="11057" y="1241404"/>
                  <a:pt x="17598" y="1239769"/>
                </a:cubicBezTo>
                <a:cubicBezTo>
                  <a:pt x="23335" y="1238335"/>
                  <a:pt x="21583" y="1228626"/>
                  <a:pt x="23208" y="1222940"/>
                </a:cubicBezTo>
                <a:cubicBezTo>
                  <a:pt x="25326" y="1215527"/>
                  <a:pt x="28818" y="1200501"/>
                  <a:pt x="28818" y="120050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フリーフォーム 7"/>
          <p:cNvSpPr/>
          <p:nvPr/>
        </p:nvSpPr>
        <p:spPr>
          <a:xfrm>
            <a:off x="1611850" y="2646881"/>
            <a:ext cx="61708" cy="1250989"/>
          </a:xfrm>
          <a:custGeom>
            <a:avLst/>
            <a:gdLst>
              <a:gd name="connsiteX0" fmla="*/ 61708 w 61708"/>
              <a:gd name="connsiteY0" fmla="*/ 0 h 1250989"/>
              <a:gd name="connsiteX1" fmla="*/ 50488 w 61708"/>
              <a:gd name="connsiteY1" fmla="*/ 375858 h 1250989"/>
              <a:gd name="connsiteX2" fmla="*/ 44879 w 61708"/>
              <a:gd name="connsiteY2" fmla="*/ 785374 h 1250989"/>
              <a:gd name="connsiteX3" fmla="*/ 28049 w 61708"/>
              <a:gd name="connsiteY3" fmla="*/ 936839 h 1250989"/>
              <a:gd name="connsiteX4" fmla="*/ 16830 w 61708"/>
              <a:gd name="connsiteY4" fmla="*/ 1105134 h 1250989"/>
              <a:gd name="connsiteX5" fmla="*/ 5610 w 61708"/>
              <a:gd name="connsiteY5" fmla="*/ 1172452 h 1250989"/>
              <a:gd name="connsiteX6" fmla="*/ 0 w 61708"/>
              <a:gd name="connsiteY6" fmla="*/ 1250989 h 125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08" h="1250989">
                <a:moveTo>
                  <a:pt x="61708" y="0"/>
                </a:moveTo>
                <a:cubicBezTo>
                  <a:pt x="57968" y="125286"/>
                  <a:pt x="53173" y="250545"/>
                  <a:pt x="50488" y="375858"/>
                </a:cubicBezTo>
                <a:cubicBezTo>
                  <a:pt x="47563" y="512345"/>
                  <a:pt x="48090" y="648894"/>
                  <a:pt x="44879" y="785374"/>
                </a:cubicBezTo>
                <a:cubicBezTo>
                  <a:pt x="43856" y="828868"/>
                  <a:pt x="33528" y="895750"/>
                  <a:pt x="28049" y="936839"/>
                </a:cubicBezTo>
                <a:cubicBezTo>
                  <a:pt x="25829" y="979018"/>
                  <a:pt x="23061" y="1057358"/>
                  <a:pt x="16830" y="1105134"/>
                </a:cubicBezTo>
                <a:cubicBezTo>
                  <a:pt x="13888" y="1127692"/>
                  <a:pt x="9350" y="1150013"/>
                  <a:pt x="5610" y="1172452"/>
                </a:cubicBezTo>
                <a:lnTo>
                  <a:pt x="0" y="1250989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フリーフォーム 8"/>
          <p:cNvSpPr/>
          <p:nvPr/>
        </p:nvSpPr>
        <p:spPr>
          <a:xfrm>
            <a:off x="428179" y="2551514"/>
            <a:ext cx="1153025" cy="869522"/>
          </a:xfrm>
          <a:custGeom>
            <a:avLst/>
            <a:gdLst>
              <a:gd name="connsiteX0" fmla="*/ 1150012 w 1153025"/>
              <a:gd name="connsiteY0" fmla="*/ 72928 h 869522"/>
              <a:gd name="connsiteX1" fmla="*/ 1144402 w 1153025"/>
              <a:gd name="connsiteY1" fmla="*/ 22439 h 869522"/>
              <a:gd name="connsiteX2" fmla="*/ 1099524 w 1153025"/>
              <a:gd name="connsiteY2" fmla="*/ 5610 h 869522"/>
              <a:gd name="connsiteX3" fmla="*/ 1020986 w 1153025"/>
              <a:gd name="connsiteY3" fmla="*/ 0 h 869522"/>
              <a:gd name="connsiteX4" fmla="*/ 908790 w 1153025"/>
              <a:gd name="connsiteY4" fmla="*/ 5610 h 869522"/>
              <a:gd name="connsiteX5" fmla="*/ 891961 w 1153025"/>
              <a:gd name="connsiteY5" fmla="*/ 16830 h 869522"/>
              <a:gd name="connsiteX6" fmla="*/ 869521 w 1153025"/>
              <a:gd name="connsiteY6" fmla="*/ 22439 h 869522"/>
              <a:gd name="connsiteX7" fmla="*/ 852692 w 1153025"/>
              <a:gd name="connsiteY7" fmla="*/ 28049 h 869522"/>
              <a:gd name="connsiteX8" fmla="*/ 785374 w 1153025"/>
              <a:gd name="connsiteY8" fmla="*/ 50488 h 869522"/>
              <a:gd name="connsiteX9" fmla="*/ 740496 w 1153025"/>
              <a:gd name="connsiteY9" fmla="*/ 78538 h 869522"/>
              <a:gd name="connsiteX10" fmla="*/ 706837 w 1153025"/>
              <a:gd name="connsiteY10" fmla="*/ 95367 h 869522"/>
              <a:gd name="connsiteX11" fmla="*/ 690007 w 1153025"/>
              <a:gd name="connsiteY11" fmla="*/ 129026 h 869522"/>
              <a:gd name="connsiteX12" fmla="*/ 678788 w 1153025"/>
              <a:gd name="connsiteY12" fmla="*/ 145855 h 869522"/>
              <a:gd name="connsiteX13" fmla="*/ 667568 w 1153025"/>
              <a:gd name="connsiteY13" fmla="*/ 173904 h 869522"/>
              <a:gd name="connsiteX14" fmla="*/ 650739 w 1153025"/>
              <a:gd name="connsiteY14" fmla="*/ 190734 h 869522"/>
              <a:gd name="connsiteX15" fmla="*/ 633909 w 1153025"/>
              <a:gd name="connsiteY15" fmla="*/ 235612 h 869522"/>
              <a:gd name="connsiteX16" fmla="*/ 622690 w 1153025"/>
              <a:gd name="connsiteY16" fmla="*/ 280491 h 869522"/>
              <a:gd name="connsiteX17" fmla="*/ 605860 w 1153025"/>
              <a:gd name="connsiteY17" fmla="*/ 308540 h 869522"/>
              <a:gd name="connsiteX18" fmla="*/ 600250 w 1153025"/>
              <a:gd name="connsiteY18" fmla="*/ 325369 h 869522"/>
              <a:gd name="connsiteX19" fmla="*/ 589031 w 1153025"/>
              <a:gd name="connsiteY19" fmla="*/ 353419 h 869522"/>
              <a:gd name="connsiteX20" fmla="*/ 549762 w 1153025"/>
              <a:gd name="connsiteY20" fmla="*/ 443176 h 869522"/>
              <a:gd name="connsiteX21" fmla="*/ 516103 w 1153025"/>
              <a:gd name="connsiteY21" fmla="*/ 504884 h 869522"/>
              <a:gd name="connsiteX22" fmla="*/ 499274 w 1153025"/>
              <a:gd name="connsiteY22" fmla="*/ 560982 h 869522"/>
              <a:gd name="connsiteX23" fmla="*/ 493664 w 1153025"/>
              <a:gd name="connsiteY23" fmla="*/ 577811 h 869522"/>
              <a:gd name="connsiteX24" fmla="*/ 488054 w 1153025"/>
              <a:gd name="connsiteY24" fmla="*/ 605860 h 869522"/>
              <a:gd name="connsiteX25" fmla="*/ 465615 w 1153025"/>
              <a:gd name="connsiteY25" fmla="*/ 729276 h 869522"/>
              <a:gd name="connsiteX26" fmla="*/ 448785 w 1153025"/>
              <a:gd name="connsiteY26" fmla="*/ 768545 h 869522"/>
              <a:gd name="connsiteX27" fmla="*/ 420736 w 1153025"/>
              <a:gd name="connsiteY27" fmla="*/ 785374 h 869522"/>
              <a:gd name="connsiteX28" fmla="*/ 375858 w 1153025"/>
              <a:gd name="connsiteY28" fmla="*/ 813423 h 869522"/>
              <a:gd name="connsiteX29" fmla="*/ 359028 w 1153025"/>
              <a:gd name="connsiteY29" fmla="*/ 824643 h 869522"/>
              <a:gd name="connsiteX30" fmla="*/ 308540 w 1153025"/>
              <a:gd name="connsiteY30" fmla="*/ 841473 h 869522"/>
              <a:gd name="connsiteX31" fmla="*/ 280491 w 1153025"/>
              <a:gd name="connsiteY31" fmla="*/ 852692 h 869522"/>
              <a:gd name="connsiteX32" fmla="*/ 263661 w 1153025"/>
              <a:gd name="connsiteY32" fmla="*/ 863912 h 869522"/>
              <a:gd name="connsiteX33" fmla="*/ 218783 w 1153025"/>
              <a:gd name="connsiteY33" fmla="*/ 869522 h 869522"/>
              <a:gd name="connsiteX34" fmla="*/ 145855 w 1153025"/>
              <a:gd name="connsiteY34" fmla="*/ 863912 h 869522"/>
              <a:gd name="connsiteX35" fmla="*/ 123416 w 1153025"/>
              <a:gd name="connsiteY35" fmla="*/ 841473 h 869522"/>
              <a:gd name="connsiteX36" fmla="*/ 84147 w 1153025"/>
              <a:gd name="connsiteY36" fmla="*/ 813423 h 869522"/>
              <a:gd name="connsiteX37" fmla="*/ 72928 w 1153025"/>
              <a:gd name="connsiteY37" fmla="*/ 796594 h 869522"/>
              <a:gd name="connsiteX38" fmla="*/ 56098 w 1153025"/>
              <a:gd name="connsiteY38" fmla="*/ 785374 h 869522"/>
              <a:gd name="connsiteX39" fmla="*/ 44878 w 1153025"/>
              <a:gd name="connsiteY39" fmla="*/ 751715 h 869522"/>
              <a:gd name="connsiteX40" fmla="*/ 39269 w 1153025"/>
              <a:gd name="connsiteY40" fmla="*/ 734886 h 869522"/>
              <a:gd name="connsiteX41" fmla="*/ 28049 w 1153025"/>
              <a:gd name="connsiteY41" fmla="*/ 718057 h 869522"/>
              <a:gd name="connsiteX42" fmla="*/ 22439 w 1153025"/>
              <a:gd name="connsiteY42" fmla="*/ 690008 h 869522"/>
              <a:gd name="connsiteX43" fmla="*/ 11220 w 1153025"/>
              <a:gd name="connsiteY43" fmla="*/ 673178 h 869522"/>
              <a:gd name="connsiteX44" fmla="*/ 0 w 1153025"/>
              <a:gd name="connsiteY44" fmla="*/ 594641 h 869522"/>
              <a:gd name="connsiteX45" fmla="*/ 5610 w 1153025"/>
              <a:gd name="connsiteY45" fmla="*/ 460005 h 869522"/>
              <a:gd name="connsiteX46" fmla="*/ 16829 w 1153025"/>
              <a:gd name="connsiteY46" fmla="*/ 437566 h 869522"/>
              <a:gd name="connsiteX47" fmla="*/ 28049 w 1153025"/>
              <a:gd name="connsiteY47" fmla="*/ 403907 h 869522"/>
              <a:gd name="connsiteX48" fmla="*/ 39269 w 1153025"/>
              <a:gd name="connsiteY48" fmla="*/ 364638 h 869522"/>
              <a:gd name="connsiteX49" fmla="*/ 67318 w 1153025"/>
              <a:gd name="connsiteY49" fmla="*/ 325369 h 869522"/>
              <a:gd name="connsiteX50" fmla="*/ 84147 w 1153025"/>
              <a:gd name="connsiteY50" fmla="*/ 280491 h 869522"/>
              <a:gd name="connsiteX51" fmla="*/ 106586 w 1153025"/>
              <a:gd name="connsiteY51" fmla="*/ 258052 h 869522"/>
              <a:gd name="connsiteX52" fmla="*/ 117806 w 1153025"/>
              <a:gd name="connsiteY52" fmla="*/ 241222 h 869522"/>
              <a:gd name="connsiteX53" fmla="*/ 140245 w 1153025"/>
              <a:gd name="connsiteY53" fmla="*/ 218783 h 869522"/>
              <a:gd name="connsiteX54" fmla="*/ 173904 w 1153025"/>
              <a:gd name="connsiteY54" fmla="*/ 185124 h 869522"/>
              <a:gd name="connsiteX55" fmla="*/ 185124 w 1153025"/>
              <a:gd name="connsiteY55" fmla="*/ 168295 h 869522"/>
              <a:gd name="connsiteX56" fmla="*/ 201953 w 1153025"/>
              <a:gd name="connsiteY56" fmla="*/ 162685 h 869522"/>
              <a:gd name="connsiteX57" fmla="*/ 218783 w 1153025"/>
              <a:gd name="connsiteY57" fmla="*/ 151465 h 869522"/>
              <a:gd name="connsiteX58" fmla="*/ 246832 w 1153025"/>
              <a:gd name="connsiteY58" fmla="*/ 123416 h 869522"/>
              <a:gd name="connsiteX59" fmla="*/ 269271 w 1153025"/>
              <a:gd name="connsiteY59" fmla="*/ 117806 h 869522"/>
              <a:gd name="connsiteX60" fmla="*/ 347809 w 1153025"/>
              <a:gd name="connsiteY60" fmla="*/ 84147 h 869522"/>
              <a:gd name="connsiteX61" fmla="*/ 387077 w 1153025"/>
              <a:gd name="connsiteY61" fmla="*/ 78538 h 869522"/>
              <a:gd name="connsiteX62" fmla="*/ 403907 w 1153025"/>
              <a:gd name="connsiteY62" fmla="*/ 72928 h 869522"/>
              <a:gd name="connsiteX63" fmla="*/ 448785 w 1153025"/>
              <a:gd name="connsiteY63" fmla="*/ 67318 h 869522"/>
              <a:gd name="connsiteX64" fmla="*/ 465615 w 1153025"/>
              <a:gd name="connsiteY64" fmla="*/ 56098 h 869522"/>
              <a:gd name="connsiteX65" fmla="*/ 499274 w 1153025"/>
              <a:gd name="connsiteY65" fmla="*/ 50488 h 869522"/>
              <a:gd name="connsiteX66" fmla="*/ 521713 w 1153025"/>
              <a:gd name="connsiteY66" fmla="*/ 44879 h 869522"/>
              <a:gd name="connsiteX67" fmla="*/ 572201 w 1153025"/>
              <a:gd name="connsiteY67" fmla="*/ 28049 h 869522"/>
              <a:gd name="connsiteX68" fmla="*/ 639519 w 1153025"/>
              <a:gd name="connsiteY68" fmla="*/ 11220 h 869522"/>
              <a:gd name="connsiteX69" fmla="*/ 875131 w 1153025"/>
              <a:gd name="connsiteY69" fmla="*/ 16830 h 869522"/>
              <a:gd name="connsiteX70" fmla="*/ 897571 w 1153025"/>
              <a:gd name="connsiteY70" fmla="*/ 22439 h 869522"/>
              <a:gd name="connsiteX71" fmla="*/ 931229 w 1153025"/>
              <a:gd name="connsiteY71" fmla="*/ 28049 h 869522"/>
              <a:gd name="connsiteX72" fmla="*/ 1015377 w 1153025"/>
              <a:gd name="connsiteY72" fmla="*/ 33659 h 869522"/>
              <a:gd name="connsiteX73" fmla="*/ 1082694 w 1153025"/>
              <a:gd name="connsiteY73" fmla="*/ 44879 h 869522"/>
              <a:gd name="connsiteX74" fmla="*/ 1105134 w 1153025"/>
              <a:gd name="connsiteY74" fmla="*/ 50488 h 869522"/>
              <a:gd name="connsiteX75" fmla="*/ 1150012 w 1153025"/>
              <a:gd name="connsiteY75" fmla="*/ 72928 h 86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153025" h="869522">
                <a:moveTo>
                  <a:pt x="1150012" y="72928"/>
                </a:moveTo>
                <a:cubicBezTo>
                  <a:pt x="1156557" y="68253"/>
                  <a:pt x="1151409" y="37854"/>
                  <a:pt x="1144402" y="22439"/>
                </a:cubicBezTo>
                <a:cubicBezTo>
                  <a:pt x="1141144" y="15272"/>
                  <a:pt x="1106033" y="6333"/>
                  <a:pt x="1099524" y="5610"/>
                </a:cubicBezTo>
                <a:cubicBezTo>
                  <a:pt x="1073439" y="2712"/>
                  <a:pt x="1047165" y="1870"/>
                  <a:pt x="1020986" y="0"/>
                </a:cubicBezTo>
                <a:cubicBezTo>
                  <a:pt x="983587" y="1870"/>
                  <a:pt x="945921" y="767"/>
                  <a:pt x="908790" y="5610"/>
                </a:cubicBezTo>
                <a:cubicBezTo>
                  <a:pt x="902105" y="6482"/>
                  <a:pt x="898158" y="14174"/>
                  <a:pt x="891961" y="16830"/>
                </a:cubicBezTo>
                <a:cubicBezTo>
                  <a:pt x="884874" y="19867"/>
                  <a:pt x="876935" y="20321"/>
                  <a:pt x="869521" y="22439"/>
                </a:cubicBezTo>
                <a:cubicBezTo>
                  <a:pt x="863835" y="24063"/>
                  <a:pt x="858229" y="25973"/>
                  <a:pt x="852692" y="28049"/>
                </a:cubicBezTo>
                <a:cubicBezTo>
                  <a:pt x="800616" y="47578"/>
                  <a:pt x="849720" y="32105"/>
                  <a:pt x="785374" y="50488"/>
                </a:cubicBezTo>
                <a:cubicBezTo>
                  <a:pt x="742480" y="82660"/>
                  <a:pt x="783609" y="53902"/>
                  <a:pt x="740496" y="78538"/>
                </a:cubicBezTo>
                <a:cubicBezTo>
                  <a:pt x="710049" y="95936"/>
                  <a:pt x="737690" y="85082"/>
                  <a:pt x="706837" y="95367"/>
                </a:cubicBezTo>
                <a:cubicBezTo>
                  <a:pt x="674689" y="143586"/>
                  <a:pt x="713228" y="82583"/>
                  <a:pt x="690007" y="129026"/>
                </a:cubicBezTo>
                <a:cubicBezTo>
                  <a:pt x="686992" y="135056"/>
                  <a:pt x="681803" y="139825"/>
                  <a:pt x="678788" y="145855"/>
                </a:cubicBezTo>
                <a:cubicBezTo>
                  <a:pt x="674285" y="154862"/>
                  <a:pt x="672905" y="165365"/>
                  <a:pt x="667568" y="173904"/>
                </a:cubicBezTo>
                <a:cubicBezTo>
                  <a:pt x="663363" y="180632"/>
                  <a:pt x="656349" y="185124"/>
                  <a:pt x="650739" y="190734"/>
                </a:cubicBezTo>
                <a:cubicBezTo>
                  <a:pt x="645883" y="202873"/>
                  <a:pt x="637677" y="221796"/>
                  <a:pt x="633909" y="235612"/>
                </a:cubicBezTo>
                <a:cubicBezTo>
                  <a:pt x="629852" y="250489"/>
                  <a:pt x="630624" y="267269"/>
                  <a:pt x="622690" y="280491"/>
                </a:cubicBezTo>
                <a:cubicBezTo>
                  <a:pt x="617080" y="289841"/>
                  <a:pt x="610736" y="298788"/>
                  <a:pt x="605860" y="308540"/>
                </a:cubicBezTo>
                <a:cubicBezTo>
                  <a:pt x="603215" y="313829"/>
                  <a:pt x="602326" y="319832"/>
                  <a:pt x="600250" y="325369"/>
                </a:cubicBezTo>
                <a:cubicBezTo>
                  <a:pt x="596714" y="334798"/>
                  <a:pt x="592998" y="344163"/>
                  <a:pt x="589031" y="353419"/>
                </a:cubicBezTo>
                <a:cubicBezTo>
                  <a:pt x="576167" y="383436"/>
                  <a:pt x="562783" y="413227"/>
                  <a:pt x="549762" y="443176"/>
                </a:cubicBezTo>
                <a:cubicBezTo>
                  <a:pt x="528543" y="491979"/>
                  <a:pt x="541940" y="470433"/>
                  <a:pt x="516103" y="504884"/>
                </a:cubicBezTo>
                <a:cubicBezTo>
                  <a:pt x="489440" y="584868"/>
                  <a:pt x="516229" y="501635"/>
                  <a:pt x="499274" y="560982"/>
                </a:cubicBezTo>
                <a:cubicBezTo>
                  <a:pt x="497650" y="566668"/>
                  <a:pt x="495098" y="572074"/>
                  <a:pt x="493664" y="577811"/>
                </a:cubicBezTo>
                <a:cubicBezTo>
                  <a:pt x="491351" y="587061"/>
                  <a:pt x="489924" y="596510"/>
                  <a:pt x="488054" y="605860"/>
                </a:cubicBezTo>
                <a:cubicBezTo>
                  <a:pt x="480993" y="683528"/>
                  <a:pt x="487383" y="653085"/>
                  <a:pt x="465615" y="729276"/>
                </a:cubicBezTo>
                <a:cubicBezTo>
                  <a:pt x="462933" y="738664"/>
                  <a:pt x="454769" y="762561"/>
                  <a:pt x="448785" y="768545"/>
                </a:cubicBezTo>
                <a:cubicBezTo>
                  <a:pt x="441075" y="776255"/>
                  <a:pt x="429808" y="779326"/>
                  <a:pt x="420736" y="785374"/>
                </a:cubicBezTo>
                <a:cubicBezTo>
                  <a:pt x="340288" y="839007"/>
                  <a:pt x="452560" y="769594"/>
                  <a:pt x="375858" y="813423"/>
                </a:cubicBezTo>
                <a:cubicBezTo>
                  <a:pt x="370004" y="816768"/>
                  <a:pt x="365059" y="821628"/>
                  <a:pt x="359028" y="824643"/>
                </a:cubicBezTo>
                <a:cubicBezTo>
                  <a:pt x="323915" y="842200"/>
                  <a:pt x="340676" y="830761"/>
                  <a:pt x="308540" y="841473"/>
                </a:cubicBezTo>
                <a:cubicBezTo>
                  <a:pt x="298987" y="844657"/>
                  <a:pt x="289498" y="848189"/>
                  <a:pt x="280491" y="852692"/>
                </a:cubicBezTo>
                <a:cubicBezTo>
                  <a:pt x="274460" y="855707"/>
                  <a:pt x="270166" y="862138"/>
                  <a:pt x="263661" y="863912"/>
                </a:cubicBezTo>
                <a:cubicBezTo>
                  <a:pt x="249116" y="867879"/>
                  <a:pt x="233742" y="867652"/>
                  <a:pt x="218783" y="869522"/>
                </a:cubicBezTo>
                <a:cubicBezTo>
                  <a:pt x="194474" y="867652"/>
                  <a:pt x="169245" y="870792"/>
                  <a:pt x="145855" y="863912"/>
                </a:cubicBezTo>
                <a:cubicBezTo>
                  <a:pt x="135707" y="860927"/>
                  <a:pt x="131377" y="848439"/>
                  <a:pt x="123416" y="841473"/>
                </a:cubicBezTo>
                <a:cubicBezTo>
                  <a:pt x="112279" y="831728"/>
                  <a:pt x="96716" y="821803"/>
                  <a:pt x="84147" y="813423"/>
                </a:cubicBezTo>
                <a:cubicBezTo>
                  <a:pt x="80407" y="807813"/>
                  <a:pt x="77695" y="801361"/>
                  <a:pt x="72928" y="796594"/>
                </a:cubicBezTo>
                <a:cubicBezTo>
                  <a:pt x="68160" y="791826"/>
                  <a:pt x="59672" y="791091"/>
                  <a:pt x="56098" y="785374"/>
                </a:cubicBezTo>
                <a:cubicBezTo>
                  <a:pt x="49830" y="775345"/>
                  <a:pt x="48618" y="762935"/>
                  <a:pt x="44878" y="751715"/>
                </a:cubicBezTo>
                <a:cubicBezTo>
                  <a:pt x="43008" y="746105"/>
                  <a:pt x="42549" y="739806"/>
                  <a:pt x="39269" y="734886"/>
                </a:cubicBezTo>
                <a:lnTo>
                  <a:pt x="28049" y="718057"/>
                </a:lnTo>
                <a:cubicBezTo>
                  <a:pt x="26179" y="708707"/>
                  <a:pt x="25787" y="698936"/>
                  <a:pt x="22439" y="690008"/>
                </a:cubicBezTo>
                <a:cubicBezTo>
                  <a:pt x="20072" y="683695"/>
                  <a:pt x="12764" y="679741"/>
                  <a:pt x="11220" y="673178"/>
                </a:cubicBezTo>
                <a:cubicBezTo>
                  <a:pt x="5163" y="647436"/>
                  <a:pt x="0" y="594641"/>
                  <a:pt x="0" y="594641"/>
                </a:cubicBezTo>
                <a:cubicBezTo>
                  <a:pt x="1870" y="549762"/>
                  <a:pt x="825" y="504667"/>
                  <a:pt x="5610" y="460005"/>
                </a:cubicBezTo>
                <a:cubicBezTo>
                  <a:pt x="6501" y="451690"/>
                  <a:pt x="13723" y="445330"/>
                  <a:pt x="16829" y="437566"/>
                </a:cubicBezTo>
                <a:cubicBezTo>
                  <a:pt x="21221" y="426585"/>
                  <a:pt x="25181" y="415380"/>
                  <a:pt x="28049" y="403907"/>
                </a:cubicBezTo>
                <a:cubicBezTo>
                  <a:pt x="29846" y="396717"/>
                  <a:pt x="35245" y="372686"/>
                  <a:pt x="39269" y="364638"/>
                </a:cubicBezTo>
                <a:cubicBezTo>
                  <a:pt x="43371" y="356434"/>
                  <a:pt x="63506" y="330452"/>
                  <a:pt x="67318" y="325369"/>
                </a:cubicBezTo>
                <a:cubicBezTo>
                  <a:pt x="71575" y="308341"/>
                  <a:pt x="73148" y="295157"/>
                  <a:pt x="84147" y="280491"/>
                </a:cubicBezTo>
                <a:cubicBezTo>
                  <a:pt x="90494" y="272029"/>
                  <a:pt x="99702" y="266083"/>
                  <a:pt x="106586" y="258052"/>
                </a:cubicBezTo>
                <a:cubicBezTo>
                  <a:pt x="110974" y="252933"/>
                  <a:pt x="113418" y="246341"/>
                  <a:pt x="117806" y="241222"/>
                </a:cubicBezTo>
                <a:cubicBezTo>
                  <a:pt x="124690" y="233191"/>
                  <a:pt x="133279" y="226744"/>
                  <a:pt x="140245" y="218783"/>
                </a:cubicBezTo>
                <a:cubicBezTo>
                  <a:pt x="169470" y="185384"/>
                  <a:pt x="143275" y="205545"/>
                  <a:pt x="173904" y="185124"/>
                </a:cubicBezTo>
                <a:cubicBezTo>
                  <a:pt x="177644" y="179514"/>
                  <a:pt x="179859" y="172507"/>
                  <a:pt x="185124" y="168295"/>
                </a:cubicBezTo>
                <a:cubicBezTo>
                  <a:pt x="189741" y="164601"/>
                  <a:pt x="196664" y="165330"/>
                  <a:pt x="201953" y="162685"/>
                </a:cubicBezTo>
                <a:cubicBezTo>
                  <a:pt x="207984" y="159670"/>
                  <a:pt x="213173" y="155205"/>
                  <a:pt x="218783" y="151465"/>
                </a:cubicBezTo>
                <a:cubicBezTo>
                  <a:pt x="228756" y="136505"/>
                  <a:pt x="229379" y="130896"/>
                  <a:pt x="246832" y="123416"/>
                </a:cubicBezTo>
                <a:cubicBezTo>
                  <a:pt x="253918" y="120379"/>
                  <a:pt x="262185" y="120843"/>
                  <a:pt x="269271" y="117806"/>
                </a:cubicBezTo>
                <a:cubicBezTo>
                  <a:pt x="318486" y="96714"/>
                  <a:pt x="310168" y="90990"/>
                  <a:pt x="347809" y="84147"/>
                </a:cubicBezTo>
                <a:cubicBezTo>
                  <a:pt x="360818" y="81782"/>
                  <a:pt x="373988" y="80408"/>
                  <a:pt x="387077" y="78538"/>
                </a:cubicBezTo>
                <a:cubicBezTo>
                  <a:pt x="392687" y="76668"/>
                  <a:pt x="398089" y="73986"/>
                  <a:pt x="403907" y="72928"/>
                </a:cubicBezTo>
                <a:cubicBezTo>
                  <a:pt x="418740" y="70231"/>
                  <a:pt x="434240" y="71285"/>
                  <a:pt x="448785" y="67318"/>
                </a:cubicBezTo>
                <a:cubicBezTo>
                  <a:pt x="455290" y="65544"/>
                  <a:pt x="459219" y="58230"/>
                  <a:pt x="465615" y="56098"/>
                </a:cubicBezTo>
                <a:cubicBezTo>
                  <a:pt x="476406" y="52501"/>
                  <a:pt x="488120" y="52719"/>
                  <a:pt x="499274" y="50488"/>
                </a:cubicBezTo>
                <a:cubicBezTo>
                  <a:pt x="506834" y="48976"/>
                  <a:pt x="514344" y="47146"/>
                  <a:pt x="521713" y="44879"/>
                </a:cubicBezTo>
                <a:cubicBezTo>
                  <a:pt x="538668" y="39662"/>
                  <a:pt x="554703" y="30965"/>
                  <a:pt x="572201" y="28049"/>
                </a:cubicBezTo>
                <a:cubicBezTo>
                  <a:pt x="617526" y="20495"/>
                  <a:pt x="595069" y="26036"/>
                  <a:pt x="639519" y="11220"/>
                </a:cubicBezTo>
                <a:lnTo>
                  <a:pt x="875131" y="16830"/>
                </a:lnTo>
                <a:cubicBezTo>
                  <a:pt x="882834" y="17165"/>
                  <a:pt x="890011" y="20927"/>
                  <a:pt x="897571" y="22439"/>
                </a:cubicBezTo>
                <a:cubicBezTo>
                  <a:pt x="908724" y="24670"/>
                  <a:pt x="919906" y="26971"/>
                  <a:pt x="931229" y="28049"/>
                </a:cubicBezTo>
                <a:cubicBezTo>
                  <a:pt x="959214" y="30714"/>
                  <a:pt x="987328" y="31789"/>
                  <a:pt x="1015377" y="33659"/>
                </a:cubicBezTo>
                <a:cubicBezTo>
                  <a:pt x="1037816" y="37399"/>
                  <a:pt x="1060624" y="39363"/>
                  <a:pt x="1082694" y="44879"/>
                </a:cubicBezTo>
                <a:cubicBezTo>
                  <a:pt x="1090174" y="46749"/>
                  <a:pt x="1097436" y="50060"/>
                  <a:pt x="1105134" y="50488"/>
                </a:cubicBezTo>
                <a:cubicBezTo>
                  <a:pt x="1131273" y="51940"/>
                  <a:pt x="1143467" y="77603"/>
                  <a:pt x="1150012" y="72928"/>
                </a:cubicBezTo>
                <a:close/>
              </a:path>
            </a:pathLst>
          </a:custGeom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" name="フリーフォーム 9"/>
          <p:cNvSpPr/>
          <p:nvPr/>
        </p:nvSpPr>
        <p:spPr>
          <a:xfrm>
            <a:off x="1650899" y="2534685"/>
            <a:ext cx="1033365" cy="1020986"/>
          </a:xfrm>
          <a:custGeom>
            <a:avLst/>
            <a:gdLst>
              <a:gd name="connsiteX0" fmla="*/ 11439 w 1033365"/>
              <a:gd name="connsiteY0" fmla="*/ 134635 h 1020986"/>
              <a:gd name="connsiteX1" fmla="*/ 39489 w 1033365"/>
              <a:gd name="connsiteY1" fmla="*/ 112196 h 1020986"/>
              <a:gd name="connsiteX2" fmla="*/ 50708 w 1033365"/>
              <a:gd name="connsiteY2" fmla="*/ 78537 h 1020986"/>
              <a:gd name="connsiteX3" fmla="*/ 89977 w 1033365"/>
              <a:gd name="connsiteY3" fmla="*/ 61708 h 1020986"/>
              <a:gd name="connsiteX4" fmla="*/ 129246 w 1033365"/>
              <a:gd name="connsiteY4" fmla="*/ 33659 h 1020986"/>
              <a:gd name="connsiteX5" fmla="*/ 190954 w 1033365"/>
              <a:gd name="connsiteY5" fmla="*/ 22439 h 1020986"/>
              <a:gd name="connsiteX6" fmla="*/ 353638 w 1033365"/>
              <a:gd name="connsiteY6" fmla="*/ 39268 h 1020986"/>
              <a:gd name="connsiteX7" fmla="*/ 415346 w 1033365"/>
              <a:gd name="connsiteY7" fmla="*/ 56098 h 1020986"/>
              <a:gd name="connsiteX8" fmla="*/ 437785 w 1033365"/>
              <a:gd name="connsiteY8" fmla="*/ 61708 h 1020986"/>
              <a:gd name="connsiteX9" fmla="*/ 460225 w 1033365"/>
              <a:gd name="connsiteY9" fmla="*/ 89757 h 1020986"/>
              <a:gd name="connsiteX10" fmla="*/ 471444 w 1033365"/>
              <a:gd name="connsiteY10" fmla="*/ 106586 h 1020986"/>
              <a:gd name="connsiteX11" fmla="*/ 488274 w 1033365"/>
              <a:gd name="connsiteY11" fmla="*/ 134635 h 1020986"/>
              <a:gd name="connsiteX12" fmla="*/ 499493 w 1033365"/>
              <a:gd name="connsiteY12" fmla="*/ 179514 h 1020986"/>
              <a:gd name="connsiteX13" fmla="*/ 510713 w 1033365"/>
              <a:gd name="connsiteY13" fmla="*/ 241222 h 1020986"/>
              <a:gd name="connsiteX14" fmla="*/ 505103 w 1033365"/>
              <a:gd name="connsiteY14" fmla="*/ 387077 h 1020986"/>
              <a:gd name="connsiteX15" fmla="*/ 493884 w 1033365"/>
              <a:gd name="connsiteY15" fmla="*/ 471224 h 1020986"/>
              <a:gd name="connsiteX16" fmla="*/ 488274 w 1033365"/>
              <a:gd name="connsiteY16" fmla="*/ 488054 h 1020986"/>
              <a:gd name="connsiteX17" fmla="*/ 477054 w 1033365"/>
              <a:gd name="connsiteY17" fmla="*/ 527322 h 1020986"/>
              <a:gd name="connsiteX18" fmla="*/ 471444 w 1033365"/>
              <a:gd name="connsiteY18" fmla="*/ 549762 h 1020986"/>
              <a:gd name="connsiteX19" fmla="*/ 460225 w 1033365"/>
              <a:gd name="connsiteY19" fmla="*/ 566591 h 1020986"/>
              <a:gd name="connsiteX20" fmla="*/ 449005 w 1033365"/>
              <a:gd name="connsiteY20" fmla="*/ 639519 h 1020986"/>
              <a:gd name="connsiteX21" fmla="*/ 443395 w 1033365"/>
              <a:gd name="connsiteY21" fmla="*/ 667568 h 1020986"/>
              <a:gd name="connsiteX22" fmla="*/ 432176 w 1033365"/>
              <a:gd name="connsiteY22" fmla="*/ 695617 h 1020986"/>
              <a:gd name="connsiteX23" fmla="*/ 426566 w 1033365"/>
              <a:gd name="connsiteY23" fmla="*/ 718056 h 1020986"/>
              <a:gd name="connsiteX24" fmla="*/ 437785 w 1033365"/>
              <a:gd name="connsiteY24" fmla="*/ 824643 h 1020986"/>
              <a:gd name="connsiteX25" fmla="*/ 449005 w 1033365"/>
              <a:gd name="connsiteY25" fmla="*/ 841472 h 1020986"/>
              <a:gd name="connsiteX26" fmla="*/ 465835 w 1033365"/>
              <a:gd name="connsiteY26" fmla="*/ 847082 h 1020986"/>
              <a:gd name="connsiteX27" fmla="*/ 482664 w 1033365"/>
              <a:gd name="connsiteY27" fmla="*/ 858302 h 1020986"/>
              <a:gd name="connsiteX28" fmla="*/ 499493 w 1033365"/>
              <a:gd name="connsiteY28" fmla="*/ 863911 h 1020986"/>
              <a:gd name="connsiteX29" fmla="*/ 516323 w 1033365"/>
              <a:gd name="connsiteY29" fmla="*/ 886351 h 1020986"/>
              <a:gd name="connsiteX30" fmla="*/ 538762 w 1033365"/>
              <a:gd name="connsiteY30" fmla="*/ 903180 h 1020986"/>
              <a:gd name="connsiteX31" fmla="*/ 549982 w 1033365"/>
              <a:gd name="connsiteY31" fmla="*/ 920010 h 1020986"/>
              <a:gd name="connsiteX32" fmla="*/ 566811 w 1033365"/>
              <a:gd name="connsiteY32" fmla="*/ 925619 h 1020986"/>
              <a:gd name="connsiteX33" fmla="*/ 589251 w 1033365"/>
              <a:gd name="connsiteY33" fmla="*/ 936839 h 1020986"/>
              <a:gd name="connsiteX34" fmla="*/ 606080 w 1033365"/>
              <a:gd name="connsiteY34" fmla="*/ 948059 h 1020986"/>
              <a:gd name="connsiteX35" fmla="*/ 639739 w 1033365"/>
              <a:gd name="connsiteY35" fmla="*/ 976108 h 1020986"/>
              <a:gd name="connsiteX36" fmla="*/ 656568 w 1033365"/>
              <a:gd name="connsiteY36" fmla="*/ 981717 h 1020986"/>
              <a:gd name="connsiteX37" fmla="*/ 684617 w 1033365"/>
              <a:gd name="connsiteY37" fmla="*/ 992937 h 1020986"/>
              <a:gd name="connsiteX38" fmla="*/ 718276 w 1033365"/>
              <a:gd name="connsiteY38" fmla="*/ 1009767 h 1020986"/>
              <a:gd name="connsiteX39" fmla="*/ 768765 w 1033365"/>
              <a:gd name="connsiteY39" fmla="*/ 1020986 h 1020986"/>
              <a:gd name="connsiteX40" fmla="*/ 892181 w 1033365"/>
              <a:gd name="connsiteY40" fmla="*/ 1004157 h 1020986"/>
              <a:gd name="connsiteX41" fmla="*/ 948279 w 1033365"/>
              <a:gd name="connsiteY41" fmla="*/ 959278 h 1020986"/>
              <a:gd name="connsiteX42" fmla="*/ 959498 w 1033365"/>
              <a:gd name="connsiteY42" fmla="*/ 942449 h 1020986"/>
              <a:gd name="connsiteX43" fmla="*/ 993157 w 1033365"/>
              <a:gd name="connsiteY43" fmla="*/ 903180 h 1020986"/>
              <a:gd name="connsiteX44" fmla="*/ 1015597 w 1033365"/>
              <a:gd name="connsiteY44" fmla="*/ 841472 h 1020986"/>
              <a:gd name="connsiteX45" fmla="*/ 1021206 w 1033365"/>
              <a:gd name="connsiteY45" fmla="*/ 802203 h 1020986"/>
              <a:gd name="connsiteX46" fmla="*/ 1032426 w 1033365"/>
              <a:gd name="connsiteY46" fmla="*/ 768544 h 1020986"/>
              <a:gd name="connsiteX47" fmla="*/ 1021206 w 1033365"/>
              <a:gd name="connsiteY47" fmla="*/ 544152 h 1020986"/>
              <a:gd name="connsiteX48" fmla="*/ 1009987 w 1033365"/>
              <a:gd name="connsiteY48" fmla="*/ 510493 h 1020986"/>
              <a:gd name="connsiteX49" fmla="*/ 998767 w 1033365"/>
              <a:gd name="connsiteY49" fmla="*/ 471224 h 1020986"/>
              <a:gd name="connsiteX50" fmla="*/ 965108 w 1033365"/>
              <a:gd name="connsiteY50" fmla="*/ 420736 h 1020986"/>
              <a:gd name="connsiteX51" fmla="*/ 953889 w 1033365"/>
              <a:gd name="connsiteY51" fmla="*/ 381467 h 1020986"/>
              <a:gd name="connsiteX52" fmla="*/ 925839 w 1033365"/>
              <a:gd name="connsiteY52" fmla="*/ 347808 h 1020986"/>
              <a:gd name="connsiteX53" fmla="*/ 909010 w 1033365"/>
              <a:gd name="connsiteY53" fmla="*/ 325369 h 1020986"/>
              <a:gd name="connsiteX54" fmla="*/ 875351 w 1033365"/>
              <a:gd name="connsiteY54" fmla="*/ 274881 h 1020986"/>
              <a:gd name="connsiteX55" fmla="*/ 852912 w 1033365"/>
              <a:gd name="connsiteY55" fmla="*/ 252441 h 1020986"/>
              <a:gd name="connsiteX56" fmla="*/ 847302 w 1033365"/>
              <a:gd name="connsiteY56" fmla="*/ 235612 h 1020986"/>
              <a:gd name="connsiteX57" fmla="*/ 824863 w 1033365"/>
              <a:gd name="connsiteY57" fmla="*/ 218783 h 1020986"/>
              <a:gd name="connsiteX58" fmla="*/ 819253 w 1033365"/>
              <a:gd name="connsiteY58" fmla="*/ 201953 h 1020986"/>
              <a:gd name="connsiteX59" fmla="*/ 779984 w 1033365"/>
              <a:gd name="connsiteY59" fmla="*/ 185124 h 1020986"/>
              <a:gd name="connsiteX60" fmla="*/ 768765 w 1033365"/>
              <a:gd name="connsiteY60" fmla="*/ 168294 h 1020986"/>
              <a:gd name="connsiteX61" fmla="*/ 751935 w 1033365"/>
              <a:gd name="connsiteY61" fmla="*/ 162684 h 1020986"/>
              <a:gd name="connsiteX62" fmla="*/ 735106 w 1033365"/>
              <a:gd name="connsiteY62" fmla="*/ 151465 h 1020986"/>
              <a:gd name="connsiteX63" fmla="*/ 695837 w 1033365"/>
              <a:gd name="connsiteY63" fmla="*/ 134635 h 1020986"/>
              <a:gd name="connsiteX64" fmla="*/ 679008 w 1033365"/>
              <a:gd name="connsiteY64" fmla="*/ 112196 h 1020986"/>
              <a:gd name="connsiteX65" fmla="*/ 656568 w 1033365"/>
              <a:gd name="connsiteY65" fmla="*/ 106586 h 1020986"/>
              <a:gd name="connsiteX66" fmla="*/ 617300 w 1033365"/>
              <a:gd name="connsiteY66" fmla="*/ 89757 h 1020986"/>
              <a:gd name="connsiteX67" fmla="*/ 600470 w 1033365"/>
              <a:gd name="connsiteY67" fmla="*/ 72927 h 1020986"/>
              <a:gd name="connsiteX68" fmla="*/ 572421 w 1033365"/>
              <a:gd name="connsiteY68" fmla="*/ 67317 h 1020986"/>
              <a:gd name="connsiteX69" fmla="*/ 555592 w 1033365"/>
              <a:gd name="connsiteY69" fmla="*/ 61708 h 1020986"/>
              <a:gd name="connsiteX70" fmla="*/ 527543 w 1033365"/>
              <a:gd name="connsiteY70" fmla="*/ 50488 h 1020986"/>
              <a:gd name="connsiteX71" fmla="*/ 505103 w 1033365"/>
              <a:gd name="connsiteY71" fmla="*/ 44878 h 1020986"/>
              <a:gd name="connsiteX72" fmla="*/ 454615 w 1033365"/>
              <a:gd name="connsiteY72" fmla="*/ 28049 h 1020986"/>
              <a:gd name="connsiteX73" fmla="*/ 432176 w 1033365"/>
              <a:gd name="connsiteY73" fmla="*/ 22439 h 1020986"/>
              <a:gd name="connsiteX74" fmla="*/ 415346 w 1033365"/>
              <a:gd name="connsiteY74" fmla="*/ 16829 h 1020986"/>
              <a:gd name="connsiteX75" fmla="*/ 381687 w 1033365"/>
              <a:gd name="connsiteY75" fmla="*/ 11219 h 1020986"/>
              <a:gd name="connsiteX76" fmla="*/ 359248 w 1033365"/>
              <a:gd name="connsiteY76" fmla="*/ 5610 h 1020986"/>
              <a:gd name="connsiteX77" fmla="*/ 331199 w 1033365"/>
              <a:gd name="connsiteY77" fmla="*/ 0 h 1020986"/>
              <a:gd name="connsiteX78" fmla="*/ 174124 w 1033365"/>
              <a:gd name="connsiteY78" fmla="*/ 5610 h 1020986"/>
              <a:gd name="connsiteX79" fmla="*/ 157295 w 1033365"/>
              <a:gd name="connsiteY79" fmla="*/ 11219 h 1020986"/>
              <a:gd name="connsiteX80" fmla="*/ 134855 w 1033365"/>
              <a:gd name="connsiteY80" fmla="*/ 16829 h 1020986"/>
              <a:gd name="connsiteX81" fmla="*/ 101197 w 1033365"/>
              <a:gd name="connsiteY81" fmla="*/ 28049 h 1020986"/>
              <a:gd name="connsiteX82" fmla="*/ 89977 w 1033365"/>
              <a:gd name="connsiteY82" fmla="*/ 44878 h 1020986"/>
              <a:gd name="connsiteX83" fmla="*/ 73147 w 1033365"/>
              <a:gd name="connsiteY83" fmla="*/ 50488 h 1020986"/>
              <a:gd name="connsiteX84" fmla="*/ 56318 w 1033365"/>
              <a:gd name="connsiteY84" fmla="*/ 61708 h 1020986"/>
              <a:gd name="connsiteX85" fmla="*/ 11439 w 1033365"/>
              <a:gd name="connsiteY85" fmla="*/ 95367 h 1020986"/>
              <a:gd name="connsiteX86" fmla="*/ 220 w 1033365"/>
              <a:gd name="connsiteY86" fmla="*/ 112196 h 1020986"/>
              <a:gd name="connsiteX87" fmla="*/ 5830 w 1033365"/>
              <a:gd name="connsiteY87" fmla="*/ 145855 h 1020986"/>
              <a:gd name="connsiteX88" fmla="*/ 11439 w 1033365"/>
              <a:gd name="connsiteY88" fmla="*/ 134635 h 1020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1033365" h="1020986">
                <a:moveTo>
                  <a:pt x="11439" y="134635"/>
                </a:moveTo>
                <a:cubicBezTo>
                  <a:pt x="17049" y="129025"/>
                  <a:pt x="32623" y="122005"/>
                  <a:pt x="39489" y="112196"/>
                </a:cubicBezTo>
                <a:cubicBezTo>
                  <a:pt x="46271" y="102507"/>
                  <a:pt x="39488" y="82277"/>
                  <a:pt x="50708" y="78537"/>
                </a:cubicBezTo>
                <a:cubicBezTo>
                  <a:pt x="67066" y="73084"/>
                  <a:pt x="74135" y="71610"/>
                  <a:pt x="89977" y="61708"/>
                </a:cubicBezTo>
                <a:cubicBezTo>
                  <a:pt x="94169" y="59088"/>
                  <a:pt x="121684" y="36900"/>
                  <a:pt x="129246" y="33659"/>
                </a:cubicBezTo>
                <a:cubicBezTo>
                  <a:pt x="142473" y="27991"/>
                  <a:pt x="181851" y="23739"/>
                  <a:pt x="190954" y="22439"/>
                </a:cubicBezTo>
                <a:cubicBezTo>
                  <a:pt x="405665" y="31028"/>
                  <a:pt x="277536" y="6654"/>
                  <a:pt x="353638" y="39268"/>
                </a:cubicBezTo>
                <a:cubicBezTo>
                  <a:pt x="368319" y="45560"/>
                  <a:pt x="408480" y="54381"/>
                  <a:pt x="415346" y="56098"/>
                </a:cubicBezTo>
                <a:lnTo>
                  <a:pt x="437785" y="61708"/>
                </a:lnTo>
                <a:cubicBezTo>
                  <a:pt x="466155" y="80619"/>
                  <a:pt x="446677" y="62661"/>
                  <a:pt x="460225" y="89757"/>
                </a:cubicBezTo>
                <a:cubicBezTo>
                  <a:pt x="463240" y="95787"/>
                  <a:pt x="467871" y="100869"/>
                  <a:pt x="471444" y="106586"/>
                </a:cubicBezTo>
                <a:cubicBezTo>
                  <a:pt x="477223" y="115832"/>
                  <a:pt x="483398" y="124883"/>
                  <a:pt x="488274" y="134635"/>
                </a:cubicBezTo>
                <a:cubicBezTo>
                  <a:pt x="493836" y="145758"/>
                  <a:pt x="497664" y="169452"/>
                  <a:pt x="499493" y="179514"/>
                </a:cubicBezTo>
                <a:cubicBezTo>
                  <a:pt x="513834" y="258394"/>
                  <a:pt x="496867" y="171996"/>
                  <a:pt x="510713" y="241222"/>
                </a:cubicBezTo>
                <a:cubicBezTo>
                  <a:pt x="508843" y="289840"/>
                  <a:pt x="507802" y="338498"/>
                  <a:pt x="505103" y="387077"/>
                </a:cubicBezTo>
                <a:cubicBezTo>
                  <a:pt x="503601" y="414106"/>
                  <a:pt x="500612" y="444309"/>
                  <a:pt x="493884" y="471224"/>
                </a:cubicBezTo>
                <a:cubicBezTo>
                  <a:pt x="492450" y="476961"/>
                  <a:pt x="489973" y="482390"/>
                  <a:pt x="488274" y="488054"/>
                </a:cubicBezTo>
                <a:cubicBezTo>
                  <a:pt x="484362" y="501093"/>
                  <a:pt x="480636" y="514189"/>
                  <a:pt x="477054" y="527322"/>
                </a:cubicBezTo>
                <a:cubicBezTo>
                  <a:pt x="475025" y="534761"/>
                  <a:pt x="474481" y="542675"/>
                  <a:pt x="471444" y="549762"/>
                </a:cubicBezTo>
                <a:cubicBezTo>
                  <a:pt x="468788" y="555959"/>
                  <a:pt x="463965" y="560981"/>
                  <a:pt x="460225" y="566591"/>
                </a:cubicBezTo>
                <a:cubicBezTo>
                  <a:pt x="456023" y="596007"/>
                  <a:pt x="454194" y="610979"/>
                  <a:pt x="449005" y="639519"/>
                </a:cubicBezTo>
                <a:cubicBezTo>
                  <a:pt x="447299" y="648900"/>
                  <a:pt x="446135" y="658435"/>
                  <a:pt x="443395" y="667568"/>
                </a:cubicBezTo>
                <a:cubicBezTo>
                  <a:pt x="440502" y="677213"/>
                  <a:pt x="435360" y="686064"/>
                  <a:pt x="432176" y="695617"/>
                </a:cubicBezTo>
                <a:cubicBezTo>
                  <a:pt x="429738" y="702931"/>
                  <a:pt x="428436" y="710576"/>
                  <a:pt x="426566" y="718056"/>
                </a:cubicBezTo>
                <a:cubicBezTo>
                  <a:pt x="430306" y="753585"/>
                  <a:pt x="431394" y="789494"/>
                  <a:pt x="437785" y="824643"/>
                </a:cubicBezTo>
                <a:cubicBezTo>
                  <a:pt x="438991" y="831276"/>
                  <a:pt x="443740" y="837260"/>
                  <a:pt x="449005" y="841472"/>
                </a:cubicBezTo>
                <a:cubicBezTo>
                  <a:pt x="453623" y="845166"/>
                  <a:pt x="460225" y="845212"/>
                  <a:pt x="465835" y="847082"/>
                </a:cubicBezTo>
                <a:cubicBezTo>
                  <a:pt x="471445" y="850822"/>
                  <a:pt x="476634" y="855287"/>
                  <a:pt x="482664" y="858302"/>
                </a:cubicBezTo>
                <a:cubicBezTo>
                  <a:pt x="487953" y="860946"/>
                  <a:pt x="494950" y="860126"/>
                  <a:pt x="499493" y="863911"/>
                </a:cubicBezTo>
                <a:cubicBezTo>
                  <a:pt x="506676" y="869897"/>
                  <a:pt x="509712" y="879740"/>
                  <a:pt x="516323" y="886351"/>
                </a:cubicBezTo>
                <a:cubicBezTo>
                  <a:pt x="522934" y="892962"/>
                  <a:pt x="531282" y="897570"/>
                  <a:pt x="538762" y="903180"/>
                </a:cubicBezTo>
                <a:cubicBezTo>
                  <a:pt x="542502" y="908790"/>
                  <a:pt x="544717" y="915798"/>
                  <a:pt x="549982" y="920010"/>
                </a:cubicBezTo>
                <a:cubicBezTo>
                  <a:pt x="554599" y="923704"/>
                  <a:pt x="561376" y="923290"/>
                  <a:pt x="566811" y="925619"/>
                </a:cubicBezTo>
                <a:cubicBezTo>
                  <a:pt x="574498" y="928913"/>
                  <a:pt x="581990" y="932690"/>
                  <a:pt x="589251" y="936839"/>
                </a:cubicBezTo>
                <a:cubicBezTo>
                  <a:pt x="595105" y="940184"/>
                  <a:pt x="600901" y="943743"/>
                  <a:pt x="606080" y="948059"/>
                </a:cubicBezTo>
                <a:cubicBezTo>
                  <a:pt x="624688" y="963566"/>
                  <a:pt x="618848" y="965663"/>
                  <a:pt x="639739" y="976108"/>
                </a:cubicBezTo>
                <a:cubicBezTo>
                  <a:pt x="645028" y="978752"/>
                  <a:pt x="651031" y="979641"/>
                  <a:pt x="656568" y="981717"/>
                </a:cubicBezTo>
                <a:cubicBezTo>
                  <a:pt x="665997" y="985253"/>
                  <a:pt x="675450" y="988770"/>
                  <a:pt x="684617" y="992937"/>
                </a:cubicBezTo>
                <a:cubicBezTo>
                  <a:pt x="696037" y="998128"/>
                  <a:pt x="706629" y="1005108"/>
                  <a:pt x="718276" y="1009767"/>
                </a:cubicBezTo>
                <a:cubicBezTo>
                  <a:pt x="726191" y="1012933"/>
                  <a:pt x="762558" y="1019744"/>
                  <a:pt x="768765" y="1020986"/>
                </a:cubicBezTo>
                <a:cubicBezTo>
                  <a:pt x="809904" y="1015376"/>
                  <a:pt x="851583" y="1012857"/>
                  <a:pt x="892181" y="1004157"/>
                </a:cubicBezTo>
                <a:cubicBezTo>
                  <a:pt x="922856" y="997584"/>
                  <a:pt x="931072" y="982220"/>
                  <a:pt x="948279" y="959278"/>
                </a:cubicBezTo>
                <a:cubicBezTo>
                  <a:pt x="952324" y="953884"/>
                  <a:pt x="955182" y="947628"/>
                  <a:pt x="959498" y="942449"/>
                </a:cubicBezTo>
                <a:cubicBezTo>
                  <a:pt x="975879" y="922791"/>
                  <a:pt x="979887" y="927507"/>
                  <a:pt x="993157" y="903180"/>
                </a:cubicBezTo>
                <a:cubicBezTo>
                  <a:pt x="1003465" y="884283"/>
                  <a:pt x="1011708" y="862862"/>
                  <a:pt x="1015597" y="841472"/>
                </a:cubicBezTo>
                <a:cubicBezTo>
                  <a:pt x="1017962" y="828463"/>
                  <a:pt x="1018233" y="815087"/>
                  <a:pt x="1021206" y="802203"/>
                </a:cubicBezTo>
                <a:cubicBezTo>
                  <a:pt x="1023865" y="790679"/>
                  <a:pt x="1032426" y="768544"/>
                  <a:pt x="1032426" y="768544"/>
                </a:cubicBezTo>
                <a:cubicBezTo>
                  <a:pt x="1031934" y="751335"/>
                  <a:pt x="1038872" y="608929"/>
                  <a:pt x="1021206" y="544152"/>
                </a:cubicBezTo>
                <a:cubicBezTo>
                  <a:pt x="1018094" y="532742"/>
                  <a:pt x="1013465" y="521797"/>
                  <a:pt x="1009987" y="510493"/>
                </a:cubicBezTo>
                <a:cubicBezTo>
                  <a:pt x="1005984" y="497481"/>
                  <a:pt x="1004003" y="483790"/>
                  <a:pt x="998767" y="471224"/>
                </a:cubicBezTo>
                <a:cubicBezTo>
                  <a:pt x="992003" y="454991"/>
                  <a:pt x="975724" y="434891"/>
                  <a:pt x="965108" y="420736"/>
                </a:cubicBezTo>
                <a:cubicBezTo>
                  <a:pt x="961368" y="407646"/>
                  <a:pt x="960343" y="393453"/>
                  <a:pt x="953889" y="381467"/>
                </a:cubicBezTo>
                <a:cubicBezTo>
                  <a:pt x="946965" y="368608"/>
                  <a:pt x="934963" y="359212"/>
                  <a:pt x="925839" y="347808"/>
                </a:cubicBezTo>
                <a:cubicBezTo>
                  <a:pt x="919998" y="340507"/>
                  <a:pt x="914332" y="333056"/>
                  <a:pt x="909010" y="325369"/>
                </a:cubicBezTo>
                <a:cubicBezTo>
                  <a:pt x="897497" y="308739"/>
                  <a:pt x="875351" y="274881"/>
                  <a:pt x="875351" y="274881"/>
                </a:cubicBezTo>
                <a:cubicBezTo>
                  <a:pt x="860391" y="230002"/>
                  <a:pt x="882830" y="282359"/>
                  <a:pt x="852912" y="252441"/>
                </a:cubicBezTo>
                <a:cubicBezTo>
                  <a:pt x="848731" y="248260"/>
                  <a:pt x="851088" y="240155"/>
                  <a:pt x="847302" y="235612"/>
                </a:cubicBezTo>
                <a:cubicBezTo>
                  <a:pt x="841316" y="228430"/>
                  <a:pt x="832343" y="224393"/>
                  <a:pt x="824863" y="218783"/>
                </a:cubicBezTo>
                <a:cubicBezTo>
                  <a:pt x="822993" y="213173"/>
                  <a:pt x="822947" y="206571"/>
                  <a:pt x="819253" y="201953"/>
                </a:cubicBezTo>
                <a:cubicBezTo>
                  <a:pt x="809567" y="189845"/>
                  <a:pt x="793460" y="188492"/>
                  <a:pt x="779984" y="185124"/>
                </a:cubicBezTo>
                <a:cubicBezTo>
                  <a:pt x="776244" y="179514"/>
                  <a:pt x="774030" y="172506"/>
                  <a:pt x="768765" y="168294"/>
                </a:cubicBezTo>
                <a:cubicBezTo>
                  <a:pt x="764147" y="164600"/>
                  <a:pt x="757224" y="165329"/>
                  <a:pt x="751935" y="162684"/>
                </a:cubicBezTo>
                <a:cubicBezTo>
                  <a:pt x="745905" y="159669"/>
                  <a:pt x="740960" y="154810"/>
                  <a:pt x="735106" y="151465"/>
                </a:cubicBezTo>
                <a:cubicBezTo>
                  <a:pt x="715696" y="140374"/>
                  <a:pt x="714718" y="140929"/>
                  <a:pt x="695837" y="134635"/>
                </a:cubicBezTo>
                <a:cubicBezTo>
                  <a:pt x="690227" y="127155"/>
                  <a:pt x="686616" y="117630"/>
                  <a:pt x="679008" y="112196"/>
                </a:cubicBezTo>
                <a:cubicBezTo>
                  <a:pt x="672734" y="107715"/>
                  <a:pt x="663982" y="108704"/>
                  <a:pt x="656568" y="106586"/>
                </a:cubicBezTo>
                <a:cubicBezTo>
                  <a:pt x="637311" y="101084"/>
                  <a:pt x="637243" y="99728"/>
                  <a:pt x="617300" y="89757"/>
                </a:cubicBezTo>
                <a:cubicBezTo>
                  <a:pt x="611690" y="84147"/>
                  <a:pt x="607566" y="76475"/>
                  <a:pt x="600470" y="72927"/>
                </a:cubicBezTo>
                <a:cubicBezTo>
                  <a:pt x="591942" y="68663"/>
                  <a:pt x="581671" y="69629"/>
                  <a:pt x="572421" y="67317"/>
                </a:cubicBezTo>
                <a:cubicBezTo>
                  <a:pt x="566684" y="65883"/>
                  <a:pt x="561129" y="63784"/>
                  <a:pt x="555592" y="61708"/>
                </a:cubicBezTo>
                <a:cubicBezTo>
                  <a:pt x="546163" y="58172"/>
                  <a:pt x="537096" y="53672"/>
                  <a:pt x="527543" y="50488"/>
                </a:cubicBezTo>
                <a:cubicBezTo>
                  <a:pt x="520228" y="48050"/>
                  <a:pt x="512472" y="47145"/>
                  <a:pt x="505103" y="44878"/>
                </a:cubicBezTo>
                <a:cubicBezTo>
                  <a:pt x="488148" y="39661"/>
                  <a:pt x="471825" y="32352"/>
                  <a:pt x="454615" y="28049"/>
                </a:cubicBezTo>
                <a:cubicBezTo>
                  <a:pt x="447135" y="26179"/>
                  <a:pt x="439589" y="24557"/>
                  <a:pt x="432176" y="22439"/>
                </a:cubicBezTo>
                <a:cubicBezTo>
                  <a:pt x="426490" y="20814"/>
                  <a:pt x="421119" y="18112"/>
                  <a:pt x="415346" y="16829"/>
                </a:cubicBezTo>
                <a:cubicBezTo>
                  <a:pt x="404242" y="14361"/>
                  <a:pt x="392841" y="13450"/>
                  <a:pt x="381687" y="11219"/>
                </a:cubicBezTo>
                <a:cubicBezTo>
                  <a:pt x="374127" y="9707"/>
                  <a:pt x="366774" y="7282"/>
                  <a:pt x="359248" y="5610"/>
                </a:cubicBezTo>
                <a:cubicBezTo>
                  <a:pt x="349940" y="3542"/>
                  <a:pt x="340549" y="1870"/>
                  <a:pt x="331199" y="0"/>
                </a:cubicBezTo>
                <a:cubicBezTo>
                  <a:pt x="278841" y="1870"/>
                  <a:pt x="226407" y="2237"/>
                  <a:pt x="174124" y="5610"/>
                </a:cubicBezTo>
                <a:cubicBezTo>
                  <a:pt x="168223" y="5991"/>
                  <a:pt x="162981" y="9595"/>
                  <a:pt x="157295" y="11219"/>
                </a:cubicBezTo>
                <a:cubicBezTo>
                  <a:pt x="149881" y="13337"/>
                  <a:pt x="142240" y="14613"/>
                  <a:pt x="134855" y="16829"/>
                </a:cubicBezTo>
                <a:cubicBezTo>
                  <a:pt x="123528" y="20227"/>
                  <a:pt x="101197" y="28049"/>
                  <a:pt x="101197" y="28049"/>
                </a:cubicBezTo>
                <a:cubicBezTo>
                  <a:pt x="97457" y="33659"/>
                  <a:pt x="95242" y="40666"/>
                  <a:pt x="89977" y="44878"/>
                </a:cubicBezTo>
                <a:cubicBezTo>
                  <a:pt x="85359" y="48572"/>
                  <a:pt x="78436" y="47843"/>
                  <a:pt x="73147" y="50488"/>
                </a:cubicBezTo>
                <a:cubicBezTo>
                  <a:pt x="67117" y="53503"/>
                  <a:pt x="61771" y="57742"/>
                  <a:pt x="56318" y="61708"/>
                </a:cubicBezTo>
                <a:cubicBezTo>
                  <a:pt x="41195" y="72707"/>
                  <a:pt x="26399" y="84147"/>
                  <a:pt x="11439" y="95367"/>
                </a:cubicBezTo>
                <a:cubicBezTo>
                  <a:pt x="7699" y="100977"/>
                  <a:pt x="964" y="105495"/>
                  <a:pt x="220" y="112196"/>
                </a:cubicBezTo>
                <a:cubicBezTo>
                  <a:pt x="-1036" y="123501"/>
                  <a:pt x="3363" y="134751"/>
                  <a:pt x="5830" y="145855"/>
                </a:cubicBezTo>
                <a:cubicBezTo>
                  <a:pt x="12030" y="173758"/>
                  <a:pt x="5829" y="140245"/>
                  <a:pt x="11439" y="134635"/>
                </a:cubicBezTo>
                <a:close/>
              </a:path>
            </a:pathLst>
          </a:custGeom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フリーフォーム 12"/>
          <p:cNvSpPr/>
          <p:nvPr/>
        </p:nvSpPr>
        <p:spPr>
          <a:xfrm>
            <a:off x="1323475" y="1693212"/>
            <a:ext cx="350083" cy="1194891"/>
          </a:xfrm>
          <a:custGeom>
            <a:avLst/>
            <a:gdLst>
              <a:gd name="connsiteX0" fmla="*/ 299595 w 350083"/>
              <a:gd name="connsiteY0" fmla="*/ 1121964 h 1194891"/>
              <a:gd name="connsiteX1" fmla="*/ 293985 w 350083"/>
              <a:gd name="connsiteY1" fmla="*/ 1093914 h 1194891"/>
              <a:gd name="connsiteX2" fmla="*/ 282765 w 350083"/>
              <a:gd name="connsiteY2" fmla="*/ 1071475 h 1194891"/>
              <a:gd name="connsiteX3" fmla="*/ 277155 w 350083"/>
              <a:gd name="connsiteY3" fmla="*/ 1026597 h 1194891"/>
              <a:gd name="connsiteX4" fmla="*/ 265936 w 350083"/>
              <a:gd name="connsiteY4" fmla="*/ 992938 h 1194891"/>
              <a:gd name="connsiteX5" fmla="*/ 260326 w 350083"/>
              <a:gd name="connsiteY5" fmla="*/ 970498 h 1194891"/>
              <a:gd name="connsiteX6" fmla="*/ 249106 w 350083"/>
              <a:gd name="connsiteY6" fmla="*/ 936840 h 1194891"/>
              <a:gd name="connsiteX7" fmla="*/ 232277 w 350083"/>
              <a:gd name="connsiteY7" fmla="*/ 908790 h 1194891"/>
              <a:gd name="connsiteX8" fmla="*/ 221057 w 350083"/>
              <a:gd name="connsiteY8" fmla="*/ 875132 h 1194891"/>
              <a:gd name="connsiteX9" fmla="*/ 215448 w 350083"/>
              <a:gd name="connsiteY9" fmla="*/ 858302 h 1194891"/>
              <a:gd name="connsiteX10" fmla="*/ 204228 w 350083"/>
              <a:gd name="connsiteY10" fmla="*/ 841473 h 1194891"/>
              <a:gd name="connsiteX11" fmla="*/ 193008 w 350083"/>
              <a:gd name="connsiteY11" fmla="*/ 813424 h 1194891"/>
              <a:gd name="connsiteX12" fmla="*/ 176179 w 350083"/>
              <a:gd name="connsiteY12" fmla="*/ 762935 h 1194891"/>
              <a:gd name="connsiteX13" fmla="*/ 142520 w 350083"/>
              <a:gd name="connsiteY13" fmla="*/ 706837 h 1194891"/>
              <a:gd name="connsiteX14" fmla="*/ 136910 w 350083"/>
              <a:gd name="connsiteY14" fmla="*/ 690008 h 1194891"/>
              <a:gd name="connsiteX15" fmla="*/ 120081 w 350083"/>
              <a:gd name="connsiteY15" fmla="*/ 650739 h 1194891"/>
              <a:gd name="connsiteX16" fmla="*/ 114471 w 350083"/>
              <a:gd name="connsiteY16" fmla="*/ 628300 h 1194891"/>
              <a:gd name="connsiteX17" fmla="*/ 97641 w 350083"/>
              <a:gd name="connsiteY17" fmla="*/ 617080 h 1194891"/>
              <a:gd name="connsiteX18" fmla="*/ 92032 w 350083"/>
              <a:gd name="connsiteY18" fmla="*/ 600251 h 1194891"/>
              <a:gd name="connsiteX19" fmla="*/ 86422 w 350083"/>
              <a:gd name="connsiteY19" fmla="*/ 577811 h 1194891"/>
              <a:gd name="connsiteX20" fmla="*/ 75202 w 350083"/>
              <a:gd name="connsiteY20" fmla="*/ 549762 h 1194891"/>
              <a:gd name="connsiteX21" fmla="*/ 52763 w 350083"/>
              <a:gd name="connsiteY21" fmla="*/ 504884 h 1194891"/>
              <a:gd name="connsiteX22" fmla="*/ 35933 w 350083"/>
              <a:gd name="connsiteY22" fmla="*/ 465615 h 1194891"/>
              <a:gd name="connsiteX23" fmla="*/ 24714 w 350083"/>
              <a:gd name="connsiteY23" fmla="*/ 409517 h 1194891"/>
              <a:gd name="connsiteX24" fmla="*/ 19104 w 350083"/>
              <a:gd name="connsiteY24" fmla="*/ 381468 h 1194891"/>
              <a:gd name="connsiteX25" fmla="*/ 7884 w 350083"/>
              <a:gd name="connsiteY25" fmla="*/ 364638 h 1194891"/>
              <a:gd name="connsiteX26" fmla="*/ 13494 w 350083"/>
              <a:gd name="connsiteY26" fmla="*/ 95367 h 1194891"/>
              <a:gd name="connsiteX27" fmla="*/ 24714 w 350083"/>
              <a:gd name="connsiteY27" fmla="*/ 50489 h 1194891"/>
              <a:gd name="connsiteX28" fmla="*/ 41543 w 350083"/>
              <a:gd name="connsiteY28" fmla="*/ 39269 h 1194891"/>
              <a:gd name="connsiteX29" fmla="*/ 47153 w 350083"/>
              <a:gd name="connsiteY29" fmla="*/ 22440 h 1194891"/>
              <a:gd name="connsiteX30" fmla="*/ 69592 w 350083"/>
              <a:gd name="connsiteY30" fmla="*/ 16830 h 1194891"/>
              <a:gd name="connsiteX31" fmla="*/ 108861 w 350083"/>
              <a:gd name="connsiteY31" fmla="*/ 0 h 1194891"/>
              <a:gd name="connsiteX32" fmla="*/ 204228 w 350083"/>
              <a:gd name="connsiteY32" fmla="*/ 11220 h 1194891"/>
              <a:gd name="connsiteX33" fmla="*/ 221057 w 350083"/>
              <a:gd name="connsiteY33" fmla="*/ 22440 h 1194891"/>
              <a:gd name="connsiteX34" fmla="*/ 265936 w 350083"/>
              <a:gd name="connsiteY34" fmla="*/ 61708 h 1194891"/>
              <a:gd name="connsiteX35" fmla="*/ 265936 w 350083"/>
              <a:gd name="connsiteY35" fmla="*/ 61708 h 1194891"/>
              <a:gd name="connsiteX36" fmla="*/ 305205 w 350083"/>
              <a:gd name="connsiteY36" fmla="*/ 106587 h 1194891"/>
              <a:gd name="connsiteX37" fmla="*/ 316424 w 350083"/>
              <a:gd name="connsiteY37" fmla="*/ 140246 h 1194891"/>
              <a:gd name="connsiteX38" fmla="*/ 327644 w 350083"/>
              <a:gd name="connsiteY38" fmla="*/ 185124 h 1194891"/>
              <a:gd name="connsiteX39" fmla="*/ 338863 w 350083"/>
              <a:gd name="connsiteY39" fmla="*/ 201954 h 1194891"/>
              <a:gd name="connsiteX40" fmla="*/ 333254 w 350083"/>
              <a:gd name="connsiteY40" fmla="*/ 342199 h 1194891"/>
              <a:gd name="connsiteX41" fmla="*/ 322034 w 350083"/>
              <a:gd name="connsiteY41" fmla="*/ 364638 h 1194891"/>
              <a:gd name="connsiteX42" fmla="*/ 316424 w 350083"/>
              <a:gd name="connsiteY42" fmla="*/ 381468 h 1194891"/>
              <a:gd name="connsiteX43" fmla="*/ 305205 w 350083"/>
              <a:gd name="connsiteY43" fmla="*/ 431956 h 1194891"/>
              <a:gd name="connsiteX44" fmla="*/ 282765 w 350083"/>
              <a:gd name="connsiteY44" fmla="*/ 482444 h 1194891"/>
              <a:gd name="connsiteX45" fmla="*/ 271546 w 350083"/>
              <a:gd name="connsiteY45" fmla="*/ 544152 h 1194891"/>
              <a:gd name="connsiteX46" fmla="*/ 260326 w 350083"/>
              <a:gd name="connsiteY46" fmla="*/ 572202 h 1194891"/>
              <a:gd name="connsiteX47" fmla="*/ 265936 w 350083"/>
              <a:gd name="connsiteY47" fmla="*/ 819033 h 1194891"/>
              <a:gd name="connsiteX48" fmla="*/ 293985 w 350083"/>
              <a:gd name="connsiteY48" fmla="*/ 914400 h 1194891"/>
              <a:gd name="connsiteX49" fmla="*/ 305205 w 350083"/>
              <a:gd name="connsiteY49" fmla="*/ 948059 h 1194891"/>
              <a:gd name="connsiteX50" fmla="*/ 316424 w 350083"/>
              <a:gd name="connsiteY50" fmla="*/ 981718 h 1194891"/>
              <a:gd name="connsiteX51" fmla="*/ 327644 w 350083"/>
              <a:gd name="connsiteY51" fmla="*/ 1004157 h 1194891"/>
              <a:gd name="connsiteX52" fmla="*/ 338863 w 350083"/>
              <a:gd name="connsiteY52" fmla="*/ 1020987 h 1194891"/>
              <a:gd name="connsiteX53" fmla="*/ 350083 w 350083"/>
              <a:gd name="connsiteY53" fmla="*/ 1054646 h 1194891"/>
              <a:gd name="connsiteX54" fmla="*/ 344473 w 350083"/>
              <a:gd name="connsiteY54" fmla="*/ 1088305 h 1194891"/>
              <a:gd name="connsiteX55" fmla="*/ 333254 w 350083"/>
              <a:gd name="connsiteY55" fmla="*/ 1116354 h 1194891"/>
              <a:gd name="connsiteX56" fmla="*/ 322034 w 350083"/>
              <a:gd name="connsiteY56" fmla="*/ 1150013 h 1194891"/>
              <a:gd name="connsiteX57" fmla="*/ 316424 w 350083"/>
              <a:gd name="connsiteY57" fmla="*/ 1166842 h 1194891"/>
              <a:gd name="connsiteX58" fmla="*/ 310814 w 350083"/>
              <a:gd name="connsiteY58" fmla="*/ 1194891 h 1194891"/>
              <a:gd name="connsiteX59" fmla="*/ 282765 w 350083"/>
              <a:gd name="connsiteY59" fmla="*/ 1150013 h 1194891"/>
              <a:gd name="connsiteX60" fmla="*/ 271546 w 350083"/>
              <a:gd name="connsiteY60" fmla="*/ 1116354 h 1194891"/>
              <a:gd name="connsiteX61" fmla="*/ 254716 w 350083"/>
              <a:gd name="connsiteY61" fmla="*/ 1105134 h 1194891"/>
              <a:gd name="connsiteX62" fmla="*/ 299595 w 350083"/>
              <a:gd name="connsiteY62" fmla="*/ 1121964 h 119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350083" h="1194891">
                <a:moveTo>
                  <a:pt x="299595" y="1121964"/>
                </a:moveTo>
                <a:cubicBezTo>
                  <a:pt x="306140" y="1120094"/>
                  <a:pt x="297000" y="1102960"/>
                  <a:pt x="293985" y="1093914"/>
                </a:cubicBezTo>
                <a:cubicBezTo>
                  <a:pt x="291340" y="1085981"/>
                  <a:pt x="284793" y="1079588"/>
                  <a:pt x="282765" y="1071475"/>
                </a:cubicBezTo>
                <a:cubicBezTo>
                  <a:pt x="279108" y="1056849"/>
                  <a:pt x="280314" y="1041338"/>
                  <a:pt x="277155" y="1026597"/>
                </a:cubicBezTo>
                <a:cubicBezTo>
                  <a:pt x="274677" y="1015033"/>
                  <a:pt x="268804" y="1004411"/>
                  <a:pt x="265936" y="992938"/>
                </a:cubicBezTo>
                <a:cubicBezTo>
                  <a:pt x="264066" y="985458"/>
                  <a:pt x="262542" y="977883"/>
                  <a:pt x="260326" y="970498"/>
                </a:cubicBezTo>
                <a:cubicBezTo>
                  <a:pt x="256928" y="959171"/>
                  <a:pt x="255190" y="946981"/>
                  <a:pt x="249106" y="936840"/>
                </a:cubicBezTo>
                <a:cubicBezTo>
                  <a:pt x="243496" y="927490"/>
                  <a:pt x="236789" y="918716"/>
                  <a:pt x="232277" y="908790"/>
                </a:cubicBezTo>
                <a:cubicBezTo>
                  <a:pt x="227383" y="898024"/>
                  <a:pt x="224797" y="886351"/>
                  <a:pt x="221057" y="875132"/>
                </a:cubicBezTo>
                <a:cubicBezTo>
                  <a:pt x="219187" y="869522"/>
                  <a:pt x="218728" y="863222"/>
                  <a:pt x="215448" y="858302"/>
                </a:cubicBezTo>
                <a:cubicBezTo>
                  <a:pt x="211708" y="852692"/>
                  <a:pt x="207243" y="847503"/>
                  <a:pt x="204228" y="841473"/>
                </a:cubicBezTo>
                <a:cubicBezTo>
                  <a:pt x="199724" y="832466"/>
                  <a:pt x="196395" y="822907"/>
                  <a:pt x="193008" y="813424"/>
                </a:cubicBezTo>
                <a:cubicBezTo>
                  <a:pt x="187041" y="796718"/>
                  <a:pt x="185306" y="778147"/>
                  <a:pt x="176179" y="762935"/>
                </a:cubicBezTo>
                <a:cubicBezTo>
                  <a:pt x="164959" y="744236"/>
                  <a:pt x="149416" y="727525"/>
                  <a:pt x="142520" y="706837"/>
                </a:cubicBezTo>
                <a:cubicBezTo>
                  <a:pt x="140650" y="701227"/>
                  <a:pt x="139239" y="695443"/>
                  <a:pt x="136910" y="690008"/>
                </a:cubicBezTo>
                <a:cubicBezTo>
                  <a:pt x="124085" y="660084"/>
                  <a:pt x="127599" y="677054"/>
                  <a:pt x="120081" y="650739"/>
                </a:cubicBezTo>
                <a:cubicBezTo>
                  <a:pt x="117963" y="643326"/>
                  <a:pt x="118748" y="634715"/>
                  <a:pt x="114471" y="628300"/>
                </a:cubicBezTo>
                <a:cubicBezTo>
                  <a:pt x="110731" y="622690"/>
                  <a:pt x="103251" y="620820"/>
                  <a:pt x="97641" y="617080"/>
                </a:cubicBezTo>
                <a:cubicBezTo>
                  <a:pt x="95771" y="611470"/>
                  <a:pt x="93656" y="605937"/>
                  <a:pt x="92032" y="600251"/>
                </a:cubicBezTo>
                <a:cubicBezTo>
                  <a:pt x="89914" y="592837"/>
                  <a:pt x="88860" y="585126"/>
                  <a:pt x="86422" y="577811"/>
                </a:cubicBezTo>
                <a:cubicBezTo>
                  <a:pt x="83238" y="568258"/>
                  <a:pt x="79422" y="558905"/>
                  <a:pt x="75202" y="549762"/>
                </a:cubicBezTo>
                <a:cubicBezTo>
                  <a:pt x="68193" y="534576"/>
                  <a:pt x="56819" y="521110"/>
                  <a:pt x="52763" y="504884"/>
                </a:cubicBezTo>
                <a:cubicBezTo>
                  <a:pt x="45518" y="475903"/>
                  <a:pt x="51430" y="488859"/>
                  <a:pt x="35933" y="465615"/>
                </a:cubicBezTo>
                <a:cubicBezTo>
                  <a:pt x="22193" y="369417"/>
                  <a:pt x="37768" y="461731"/>
                  <a:pt x="24714" y="409517"/>
                </a:cubicBezTo>
                <a:cubicBezTo>
                  <a:pt x="22401" y="400267"/>
                  <a:pt x="22452" y="390396"/>
                  <a:pt x="19104" y="381468"/>
                </a:cubicBezTo>
                <a:cubicBezTo>
                  <a:pt x="16737" y="375155"/>
                  <a:pt x="11624" y="370248"/>
                  <a:pt x="7884" y="364638"/>
                </a:cubicBezTo>
                <a:cubicBezTo>
                  <a:pt x="-5216" y="246725"/>
                  <a:pt x="-1061" y="308841"/>
                  <a:pt x="13494" y="95367"/>
                </a:cubicBezTo>
                <a:cubicBezTo>
                  <a:pt x="13572" y="94221"/>
                  <a:pt x="20239" y="56083"/>
                  <a:pt x="24714" y="50489"/>
                </a:cubicBezTo>
                <a:cubicBezTo>
                  <a:pt x="28926" y="45224"/>
                  <a:pt x="35933" y="43009"/>
                  <a:pt x="41543" y="39269"/>
                </a:cubicBezTo>
                <a:cubicBezTo>
                  <a:pt x="43413" y="33659"/>
                  <a:pt x="42536" y="26134"/>
                  <a:pt x="47153" y="22440"/>
                </a:cubicBezTo>
                <a:cubicBezTo>
                  <a:pt x="53173" y="17624"/>
                  <a:pt x="62506" y="19867"/>
                  <a:pt x="69592" y="16830"/>
                </a:cubicBezTo>
                <a:cubicBezTo>
                  <a:pt x="123829" y="-6415"/>
                  <a:pt x="44442" y="16106"/>
                  <a:pt x="108861" y="0"/>
                </a:cubicBezTo>
                <a:cubicBezTo>
                  <a:pt x="121268" y="886"/>
                  <a:pt x="178728" y="-1530"/>
                  <a:pt x="204228" y="11220"/>
                </a:cubicBezTo>
                <a:cubicBezTo>
                  <a:pt x="210258" y="14235"/>
                  <a:pt x="215447" y="18700"/>
                  <a:pt x="221057" y="22440"/>
                </a:cubicBezTo>
                <a:cubicBezTo>
                  <a:pt x="239757" y="50488"/>
                  <a:pt x="226667" y="35529"/>
                  <a:pt x="265936" y="61708"/>
                </a:cubicBezTo>
                <a:lnTo>
                  <a:pt x="265936" y="61708"/>
                </a:lnTo>
                <a:lnTo>
                  <a:pt x="305205" y="106587"/>
                </a:lnTo>
                <a:cubicBezTo>
                  <a:pt x="308945" y="117807"/>
                  <a:pt x="313556" y="128773"/>
                  <a:pt x="316424" y="140246"/>
                </a:cubicBezTo>
                <a:cubicBezTo>
                  <a:pt x="320164" y="155205"/>
                  <a:pt x="322374" y="170633"/>
                  <a:pt x="327644" y="185124"/>
                </a:cubicBezTo>
                <a:cubicBezTo>
                  <a:pt x="329948" y="191460"/>
                  <a:pt x="335123" y="196344"/>
                  <a:pt x="338863" y="201954"/>
                </a:cubicBezTo>
                <a:cubicBezTo>
                  <a:pt x="336993" y="248702"/>
                  <a:pt x="338068" y="295662"/>
                  <a:pt x="333254" y="342199"/>
                </a:cubicBezTo>
                <a:cubicBezTo>
                  <a:pt x="332394" y="350517"/>
                  <a:pt x="325328" y="356952"/>
                  <a:pt x="322034" y="364638"/>
                </a:cubicBezTo>
                <a:cubicBezTo>
                  <a:pt x="319705" y="370073"/>
                  <a:pt x="317858" y="375731"/>
                  <a:pt x="316424" y="381468"/>
                </a:cubicBezTo>
                <a:cubicBezTo>
                  <a:pt x="313761" y="392119"/>
                  <a:pt x="309520" y="420448"/>
                  <a:pt x="305205" y="431956"/>
                </a:cubicBezTo>
                <a:cubicBezTo>
                  <a:pt x="275871" y="510182"/>
                  <a:pt x="313481" y="390299"/>
                  <a:pt x="282765" y="482444"/>
                </a:cubicBezTo>
                <a:cubicBezTo>
                  <a:pt x="271043" y="517608"/>
                  <a:pt x="283226" y="497429"/>
                  <a:pt x="271546" y="544152"/>
                </a:cubicBezTo>
                <a:cubicBezTo>
                  <a:pt x="269104" y="553922"/>
                  <a:pt x="264066" y="562852"/>
                  <a:pt x="260326" y="572202"/>
                </a:cubicBezTo>
                <a:cubicBezTo>
                  <a:pt x="262196" y="654479"/>
                  <a:pt x="261196" y="736871"/>
                  <a:pt x="265936" y="819033"/>
                </a:cubicBezTo>
                <a:cubicBezTo>
                  <a:pt x="267019" y="837810"/>
                  <a:pt x="288889" y="899111"/>
                  <a:pt x="293985" y="914400"/>
                </a:cubicBezTo>
                <a:lnTo>
                  <a:pt x="305205" y="948059"/>
                </a:lnTo>
                <a:cubicBezTo>
                  <a:pt x="305209" y="948070"/>
                  <a:pt x="316419" y="981707"/>
                  <a:pt x="316424" y="981718"/>
                </a:cubicBezTo>
                <a:cubicBezTo>
                  <a:pt x="320164" y="989198"/>
                  <a:pt x="323495" y="996896"/>
                  <a:pt x="327644" y="1004157"/>
                </a:cubicBezTo>
                <a:cubicBezTo>
                  <a:pt x="330989" y="1010011"/>
                  <a:pt x="336125" y="1014826"/>
                  <a:pt x="338863" y="1020987"/>
                </a:cubicBezTo>
                <a:cubicBezTo>
                  <a:pt x="343666" y="1031794"/>
                  <a:pt x="350083" y="1054646"/>
                  <a:pt x="350083" y="1054646"/>
                </a:cubicBezTo>
                <a:cubicBezTo>
                  <a:pt x="348213" y="1065866"/>
                  <a:pt x="347466" y="1077331"/>
                  <a:pt x="344473" y="1088305"/>
                </a:cubicBezTo>
                <a:cubicBezTo>
                  <a:pt x="341824" y="1098020"/>
                  <a:pt x="336695" y="1106890"/>
                  <a:pt x="333254" y="1116354"/>
                </a:cubicBezTo>
                <a:cubicBezTo>
                  <a:pt x="329212" y="1127469"/>
                  <a:pt x="325774" y="1138793"/>
                  <a:pt x="322034" y="1150013"/>
                </a:cubicBezTo>
                <a:cubicBezTo>
                  <a:pt x="320164" y="1155623"/>
                  <a:pt x="317584" y="1161044"/>
                  <a:pt x="316424" y="1166842"/>
                </a:cubicBezTo>
                <a:lnTo>
                  <a:pt x="310814" y="1194891"/>
                </a:lnTo>
                <a:cubicBezTo>
                  <a:pt x="303111" y="1183337"/>
                  <a:pt x="287595" y="1160640"/>
                  <a:pt x="282765" y="1150013"/>
                </a:cubicBezTo>
                <a:cubicBezTo>
                  <a:pt x="277871" y="1139247"/>
                  <a:pt x="281386" y="1122914"/>
                  <a:pt x="271546" y="1116354"/>
                </a:cubicBezTo>
                <a:cubicBezTo>
                  <a:pt x="265936" y="1112614"/>
                  <a:pt x="249949" y="1109902"/>
                  <a:pt x="254716" y="1105134"/>
                </a:cubicBezTo>
                <a:cubicBezTo>
                  <a:pt x="278969" y="1080877"/>
                  <a:pt x="293050" y="1123834"/>
                  <a:pt x="299595" y="1121964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7" name="フリーフォーム 16"/>
          <p:cNvSpPr/>
          <p:nvPr/>
        </p:nvSpPr>
        <p:spPr>
          <a:xfrm>
            <a:off x="1617429" y="1637114"/>
            <a:ext cx="639550" cy="1077504"/>
          </a:xfrm>
          <a:custGeom>
            <a:avLst/>
            <a:gdLst>
              <a:gd name="connsiteX0" fmla="*/ 5641 w 639550"/>
              <a:gd name="connsiteY0" fmla="*/ 1077085 h 1077504"/>
              <a:gd name="connsiteX1" fmla="*/ 5641 w 639550"/>
              <a:gd name="connsiteY1" fmla="*/ 959279 h 1077504"/>
              <a:gd name="connsiteX2" fmla="*/ 33690 w 639550"/>
              <a:gd name="connsiteY2" fmla="*/ 914400 h 1077504"/>
              <a:gd name="connsiteX3" fmla="*/ 50519 w 639550"/>
              <a:gd name="connsiteY3" fmla="*/ 875131 h 1077504"/>
              <a:gd name="connsiteX4" fmla="*/ 67349 w 639550"/>
              <a:gd name="connsiteY4" fmla="*/ 841473 h 1077504"/>
              <a:gd name="connsiteX5" fmla="*/ 84178 w 639550"/>
              <a:gd name="connsiteY5" fmla="*/ 830253 h 1077504"/>
              <a:gd name="connsiteX6" fmla="*/ 106617 w 639550"/>
              <a:gd name="connsiteY6" fmla="*/ 779765 h 1077504"/>
              <a:gd name="connsiteX7" fmla="*/ 134667 w 639550"/>
              <a:gd name="connsiteY7" fmla="*/ 751715 h 1077504"/>
              <a:gd name="connsiteX8" fmla="*/ 151496 w 639550"/>
              <a:gd name="connsiteY8" fmla="*/ 723666 h 1077504"/>
              <a:gd name="connsiteX9" fmla="*/ 162716 w 639550"/>
              <a:gd name="connsiteY9" fmla="*/ 706837 h 1077504"/>
              <a:gd name="connsiteX10" fmla="*/ 185155 w 639550"/>
              <a:gd name="connsiteY10" fmla="*/ 661958 h 1077504"/>
              <a:gd name="connsiteX11" fmla="*/ 190765 w 639550"/>
              <a:gd name="connsiteY11" fmla="*/ 639519 h 1077504"/>
              <a:gd name="connsiteX12" fmla="*/ 207594 w 639550"/>
              <a:gd name="connsiteY12" fmla="*/ 594641 h 1077504"/>
              <a:gd name="connsiteX13" fmla="*/ 218814 w 639550"/>
              <a:gd name="connsiteY13" fmla="*/ 572201 h 1077504"/>
              <a:gd name="connsiteX14" fmla="*/ 224424 w 639550"/>
              <a:gd name="connsiteY14" fmla="*/ 544152 h 1077504"/>
              <a:gd name="connsiteX15" fmla="*/ 235643 w 639550"/>
              <a:gd name="connsiteY15" fmla="*/ 168295 h 1077504"/>
              <a:gd name="connsiteX16" fmla="*/ 246863 w 639550"/>
              <a:gd name="connsiteY16" fmla="*/ 117806 h 1077504"/>
              <a:gd name="connsiteX17" fmla="*/ 263692 w 639550"/>
              <a:gd name="connsiteY17" fmla="*/ 100977 h 1077504"/>
              <a:gd name="connsiteX18" fmla="*/ 286132 w 639550"/>
              <a:gd name="connsiteY18" fmla="*/ 67318 h 1077504"/>
              <a:gd name="connsiteX19" fmla="*/ 319790 w 639550"/>
              <a:gd name="connsiteY19" fmla="*/ 44879 h 1077504"/>
              <a:gd name="connsiteX20" fmla="*/ 342230 w 639550"/>
              <a:gd name="connsiteY20" fmla="*/ 33659 h 1077504"/>
              <a:gd name="connsiteX21" fmla="*/ 359059 w 639550"/>
              <a:gd name="connsiteY21" fmla="*/ 28049 h 1077504"/>
              <a:gd name="connsiteX22" fmla="*/ 409547 w 639550"/>
              <a:gd name="connsiteY22" fmla="*/ 0 h 1077504"/>
              <a:gd name="connsiteX23" fmla="*/ 527354 w 639550"/>
              <a:gd name="connsiteY23" fmla="*/ 5610 h 1077504"/>
              <a:gd name="connsiteX24" fmla="*/ 561013 w 639550"/>
              <a:gd name="connsiteY24" fmla="*/ 16830 h 1077504"/>
              <a:gd name="connsiteX25" fmla="*/ 566622 w 639550"/>
              <a:gd name="connsiteY25" fmla="*/ 33659 h 1077504"/>
              <a:gd name="connsiteX26" fmla="*/ 611501 w 639550"/>
              <a:gd name="connsiteY26" fmla="*/ 72928 h 1077504"/>
              <a:gd name="connsiteX27" fmla="*/ 633940 w 639550"/>
              <a:gd name="connsiteY27" fmla="*/ 112196 h 1077504"/>
              <a:gd name="connsiteX28" fmla="*/ 639550 w 639550"/>
              <a:gd name="connsiteY28" fmla="*/ 140246 h 1077504"/>
              <a:gd name="connsiteX29" fmla="*/ 628330 w 639550"/>
              <a:gd name="connsiteY29" fmla="*/ 235612 h 1077504"/>
              <a:gd name="connsiteX30" fmla="*/ 577842 w 639550"/>
              <a:gd name="connsiteY30" fmla="*/ 314150 h 1077504"/>
              <a:gd name="connsiteX31" fmla="*/ 566622 w 639550"/>
              <a:gd name="connsiteY31" fmla="*/ 342199 h 1077504"/>
              <a:gd name="connsiteX32" fmla="*/ 538573 w 639550"/>
              <a:gd name="connsiteY32" fmla="*/ 375858 h 1077504"/>
              <a:gd name="connsiteX33" fmla="*/ 504914 w 639550"/>
              <a:gd name="connsiteY33" fmla="*/ 398297 h 1077504"/>
              <a:gd name="connsiteX34" fmla="*/ 488085 w 639550"/>
              <a:gd name="connsiteY34" fmla="*/ 420736 h 1077504"/>
              <a:gd name="connsiteX35" fmla="*/ 471255 w 639550"/>
              <a:gd name="connsiteY35" fmla="*/ 431956 h 1077504"/>
              <a:gd name="connsiteX36" fmla="*/ 443206 w 639550"/>
              <a:gd name="connsiteY36" fmla="*/ 448785 h 1077504"/>
              <a:gd name="connsiteX37" fmla="*/ 431987 w 639550"/>
              <a:gd name="connsiteY37" fmla="*/ 465615 h 1077504"/>
              <a:gd name="connsiteX38" fmla="*/ 392718 w 639550"/>
              <a:gd name="connsiteY38" fmla="*/ 493664 h 1077504"/>
              <a:gd name="connsiteX39" fmla="*/ 370279 w 639550"/>
              <a:gd name="connsiteY39" fmla="*/ 527323 h 1077504"/>
              <a:gd name="connsiteX40" fmla="*/ 336620 w 639550"/>
              <a:gd name="connsiteY40" fmla="*/ 549762 h 1077504"/>
              <a:gd name="connsiteX41" fmla="*/ 331010 w 639550"/>
              <a:gd name="connsiteY41" fmla="*/ 566592 h 1077504"/>
              <a:gd name="connsiteX42" fmla="*/ 297351 w 639550"/>
              <a:gd name="connsiteY42" fmla="*/ 594641 h 1077504"/>
              <a:gd name="connsiteX43" fmla="*/ 286132 w 639550"/>
              <a:gd name="connsiteY43" fmla="*/ 628300 h 1077504"/>
              <a:gd name="connsiteX44" fmla="*/ 274912 w 639550"/>
              <a:gd name="connsiteY44" fmla="*/ 673178 h 1077504"/>
              <a:gd name="connsiteX45" fmla="*/ 258082 w 639550"/>
              <a:gd name="connsiteY45" fmla="*/ 684398 h 1077504"/>
              <a:gd name="connsiteX46" fmla="*/ 235643 w 639550"/>
              <a:gd name="connsiteY46" fmla="*/ 712447 h 1077504"/>
              <a:gd name="connsiteX47" fmla="*/ 213204 w 639550"/>
              <a:gd name="connsiteY47" fmla="*/ 746106 h 1077504"/>
              <a:gd name="connsiteX48" fmla="*/ 179545 w 639550"/>
              <a:gd name="connsiteY48" fmla="*/ 757325 h 1077504"/>
              <a:gd name="connsiteX49" fmla="*/ 162716 w 639550"/>
              <a:gd name="connsiteY49" fmla="*/ 774155 h 1077504"/>
              <a:gd name="connsiteX50" fmla="*/ 134667 w 639550"/>
              <a:gd name="connsiteY50" fmla="*/ 813423 h 1077504"/>
              <a:gd name="connsiteX51" fmla="*/ 123447 w 639550"/>
              <a:gd name="connsiteY51" fmla="*/ 835863 h 1077504"/>
              <a:gd name="connsiteX52" fmla="*/ 117837 w 639550"/>
              <a:gd name="connsiteY52" fmla="*/ 852692 h 1077504"/>
              <a:gd name="connsiteX53" fmla="*/ 101008 w 639550"/>
              <a:gd name="connsiteY53" fmla="*/ 858302 h 1077504"/>
              <a:gd name="connsiteX54" fmla="*/ 95398 w 639550"/>
              <a:gd name="connsiteY54" fmla="*/ 880741 h 1077504"/>
              <a:gd name="connsiteX55" fmla="*/ 72959 w 639550"/>
              <a:gd name="connsiteY55" fmla="*/ 891961 h 1077504"/>
              <a:gd name="connsiteX56" fmla="*/ 61739 w 639550"/>
              <a:gd name="connsiteY56" fmla="*/ 908790 h 1077504"/>
              <a:gd name="connsiteX57" fmla="*/ 44909 w 639550"/>
              <a:gd name="connsiteY57" fmla="*/ 948059 h 1077504"/>
              <a:gd name="connsiteX58" fmla="*/ 28080 w 639550"/>
              <a:gd name="connsiteY58" fmla="*/ 959279 h 1077504"/>
              <a:gd name="connsiteX59" fmla="*/ 5641 w 639550"/>
              <a:gd name="connsiteY59" fmla="*/ 1077085 h 1077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639550" h="1077504">
                <a:moveTo>
                  <a:pt x="5641" y="1077085"/>
                </a:moveTo>
                <a:cubicBezTo>
                  <a:pt x="1901" y="1077085"/>
                  <a:pt x="-4924" y="1036754"/>
                  <a:pt x="5641" y="959279"/>
                </a:cubicBezTo>
                <a:cubicBezTo>
                  <a:pt x="10314" y="925009"/>
                  <a:pt x="11967" y="928882"/>
                  <a:pt x="33690" y="914400"/>
                </a:cubicBezTo>
                <a:cubicBezTo>
                  <a:pt x="46846" y="874933"/>
                  <a:pt x="29724" y="923655"/>
                  <a:pt x="50519" y="875131"/>
                </a:cubicBezTo>
                <a:cubicBezTo>
                  <a:pt x="57363" y="859162"/>
                  <a:pt x="53873" y="854949"/>
                  <a:pt x="67349" y="841473"/>
                </a:cubicBezTo>
                <a:cubicBezTo>
                  <a:pt x="72116" y="836706"/>
                  <a:pt x="78568" y="833993"/>
                  <a:pt x="84178" y="830253"/>
                </a:cubicBezTo>
                <a:cubicBezTo>
                  <a:pt x="87365" y="822286"/>
                  <a:pt x="100145" y="788086"/>
                  <a:pt x="106617" y="779765"/>
                </a:cubicBezTo>
                <a:cubicBezTo>
                  <a:pt x="114735" y="769327"/>
                  <a:pt x="126407" y="762040"/>
                  <a:pt x="134667" y="751715"/>
                </a:cubicBezTo>
                <a:cubicBezTo>
                  <a:pt x="141478" y="743201"/>
                  <a:pt x="145717" y="732912"/>
                  <a:pt x="151496" y="723666"/>
                </a:cubicBezTo>
                <a:cubicBezTo>
                  <a:pt x="155069" y="717949"/>
                  <a:pt x="159701" y="712867"/>
                  <a:pt x="162716" y="706837"/>
                </a:cubicBezTo>
                <a:cubicBezTo>
                  <a:pt x="190166" y="651938"/>
                  <a:pt x="159158" y="700953"/>
                  <a:pt x="185155" y="661958"/>
                </a:cubicBezTo>
                <a:cubicBezTo>
                  <a:pt x="187025" y="654478"/>
                  <a:pt x="188647" y="646932"/>
                  <a:pt x="190765" y="639519"/>
                </a:cubicBezTo>
                <a:cubicBezTo>
                  <a:pt x="194468" y="626559"/>
                  <a:pt x="202847" y="605322"/>
                  <a:pt x="207594" y="594641"/>
                </a:cubicBezTo>
                <a:cubicBezTo>
                  <a:pt x="210991" y="586999"/>
                  <a:pt x="215074" y="579681"/>
                  <a:pt x="218814" y="572201"/>
                </a:cubicBezTo>
                <a:cubicBezTo>
                  <a:pt x="220684" y="562851"/>
                  <a:pt x="224148" y="553683"/>
                  <a:pt x="224424" y="544152"/>
                </a:cubicBezTo>
                <a:cubicBezTo>
                  <a:pt x="235466" y="163191"/>
                  <a:pt x="191918" y="299463"/>
                  <a:pt x="235643" y="168295"/>
                </a:cubicBezTo>
                <a:cubicBezTo>
                  <a:pt x="236322" y="164222"/>
                  <a:pt x="240725" y="127013"/>
                  <a:pt x="246863" y="117806"/>
                </a:cubicBezTo>
                <a:cubicBezTo>
                  <a:pt x="251264" y="111205"/>
                  <a:pt x="258821" y="107239"/>
                  <a:pt x="263692" y="100977"/>
                </a:cubicBezTo>
                <a:cubicBezTo>
                  <a:pt x="271971" y="90333"/>
                  <a:pt x="274912" y="74798"/>
                  <a:pt x="286132" y="67318"/>
                </a:cubicBezTo>
                <a:cubicBezTo>
                  <a:pt x="297351" y="59838"/>
                  <a:pt x="307730" y="50909"/>
                  <a:pt x="319790" y="44879"/>
                </a:cubicBezTo>
                <a:cubicBezTo>
                  <a:pt x="327270" y="41139"/>
                  <a:pt x="334543" y="36953"/>
                  <a:pt x="342230" y="33659"/>
                </a:cubicBezTo>
                <a:cubicBezTo>
                  <a:pt x="347665" y="31330"/>
                  <a:pt x="353655" y="30451"/>
                  <a:pt x="359059" y="28049"/>
                </a:cubicBezTo>
                <a:cubicBezTo>
                  <a:pt x="388830" y="14817"/>
                  <a:pt x="387612" y="14624"/>
                  <a:pt x="409547" y="0"/>
                </a:cubicBezTo>
                <a:cubicBezTo>
                  <a:pt x="448816" y="1870"/>
                  <a:pt x="488281" y="1268"/>
                  <a:pt x="527354" y="5610"/>
                </a:cubicBezTo>
                <a:cubicBezTo>
                  <a:pt x="539108" y="6916"/>
                  <a:pt x="561013" y="16830"/>
                  <a:pt x="561013" y="16830"/>
                </a:cubicBezTo>
                <a:cubicBezTo>
                  <a:pt x="562883" y="22440"/>
                  <a:pt x="563978" y="28370"/>
                  <a:pt x="566622" y="33659"/>
                </a:cubicBezTo>
                <a:cubicBezTo>
                  <a:pt x="578308" y="57031"/>
                  <a:pt x="586260" y="56100"/>
                  <a:pt x="611501" y="72928"/>
                </a:cubicBezTo>
                <a:cubicBezTo>
                  <a:pt x="629864" y="146375"/>
                  <a:pt x="600517" y="45349"/>
                  <a:pt x="633940" y="112196"/>
                </a:cubicBezTo>
                <a:cubicBezTo>
                  <a:pt x="638204" y="120725"/>
                  <a:pt x="637680" y="130896"/>
                  <a:pt x="639550" y="140246"/>
                </a:cubicBezTo>
                <a:cubicBezTo>
                  <a:pt x="635810" y="172035"/>
                  <a:pt x="635800" y="204488"/>
                  <a:pt x="628330" y="235612"/>
                </a:cubicBezTo>
                <a:cubicBezTo>
                  <a:pt x="620517" y="268165"/>
                  <a:pt x="598123" y="289812"/>
                  <a:pt x="577842" y="314150"/>
                </a:cubicBezTo>
                <a:cubicBezTo>
                  <a:pt x="574102" y="323500"/>
                  <a:pt x="571125" y="333192"/>
                  <a:pt x="566622" y="342199"/>
                </a:cubicBezTo>
                <a:cubicBezTo>
                  <a:pt x="560728" y="353986"/>
                  <a:pt x="548725" y="367962"/>
                  <a:pt x="538573" y="375858"/>
                </a:cubicBezTo>
                <a:cubicBezTo>
                  <a:pt x="527929" y="384137"/>
                  <a:pt x="504914" y="398297"/>
                  <a:pt x="504914" y="398297"/>
                </a:cubicBezTo>
                <a:cubicBezTo>
                  <a:pt x="499304" y="405777"/>
                  <a:pt x="494696" y="414125"/>
                  <a:pt x="488085" y="420736"/>
                </a:cubicBezTo>
                <a:cubicBezTo>
                  <a:pt x="483317" y="425504"/>
                  <a:pt x="476973" y="428383"/>
                  <a:pt x="471255" y="431956"/>
                </a:cubicBezTo>
                <a:cubicBezTo>
                  <a:pt x="462009" y="437735"/>
                  <a:pt x="452556" y="443175"/>
                  <a:pt x="443206" y="448785"/>
                </a:cubicBezTo>
                <a:cubicBezTo>
                  <a:pt x="439466" y="454395"/>
                  <a:pt x="436754" y="460847"/>
                  <a:pt x="431987" y="465615"/>
                </a:cubicBezTo>
                <a:cubicBezTo>
                  <a:pt x="401962" y="495641"/>
                  <a:pt x="428061" y="453903"/>
                  <a:pt x="392718" y="493664"/>
                </a:cubicBezTo>
                <a:cubicBezTo>
                  <a:pt x="383760" y="503742"/>
                  <a:pt x="381499" y="519843"/>
                  <a:pt x="370279" y="527323"/>
                </a:cubicBezTo>
                <a:lnTo>
                  <a:pt x="336620" y="549762"/>
                </a:lnTo>
                <a:cubicBezTo>
                  <a:pt x="334750" y="555372"/>
                  <a:pt x="335191" y="562411"/>
                  <a:pt x="331010" y="566592"/>
                </a:cubicBezTo>
                <a:cubicBezTo>
                  <a:pt x="302954" y="594648"/>
                  <a:pt x="312876" y="559709"/>
                  <a:pt x="297351" y="594641"/>
                </a:cubicBezTo>
                <a:cubicBezTo>
                  <a:pt x="292548" y="605448"/>
                  <a:pt x="289000" y="616827"/>
                  <a:pt x="286132" y="628300"/>
                </a:cubicBezTo>
                <a:cubicBezTo>
                  <a:pt x="282392" y="643259"/>
                  <a:pt x="287742" y="664625"/>
                  <a:pt x="274912" y="673178"/>
                </a:cubicBezTo>
                <a:lnTo>
                  <a:pt x="258082" y="684398"/>
                </a:lnTo>
                <a:cubicBezTo>
                  <a:pt x="245451" y="722295"/>
                  <a:pt x="262969" y="681217"/>
                  <a:pt x="235643" y="712447"/>
                </a:cubicBezTo>
                <a:cubicBezTo>
                  <a:pt x="226764" y="722595"/>
                  <a:pt x="225996" y="741842"/>
                  <a:pt x="213204" y="746106"/>
                </a:cubicBezTo>
                <a:lnTo>
                  <a:pt x="179545" y="757325"/>
                </a:lnTo>
                <a:cubicBezTo>
                  <a:pt x="173935" y="762935"/>
                  <a:pt x="166569" y="767220"/>
                  <a:pt x="162716" y="774155"/>
                </a:cubicBezTo>
                <a:cubicBezTo>
                  <a:pt x="138918" y="816993"/>
                  <a:pt x="168070" y="802290"/>
                  <a:pt x="134667" y="813423"/>
                </a:cubicBezTo>
                <a:cubicBezTo>
                  <a:pt x="130927" y="820903"/>
                  <a:pt x="126741" y="828176"/>
                  <a:pt x="123447" y="835863"/>
                </a:cubicBezTo>
                <a:cubicBezTo>
                  <a:pt x="121118" y="841298"/>
                  <a:pt x="122018" y="848511"/>
                  <a:pt x="117837" y="852692"/>
                </a:cubicBezTo>
                <a:cubicBezTo>
                  <a:pt x="113656" y="856873"/>
                  <a:pt x="106618" y="856432"/>
                  <a:pt x="101008" y="858302"/>
                </a:cubicBezTo>
                <a:cubicBezTo>
                  <a:pt x="99138" y="865782"/>
                  <a:pt x="100334" y="874818"/>
                  <a:pt x="95398" y="880741"/>
                </a:cubicBezTo>
                <a:cubicBezTo>
                  <a:pt x="90044" y="887165"/>
                  <a:pt x="79383" y="886607"/>
                  <a:pt x="72959" y="891961"/>
                </a:cubicBezTo>
                <a:cubicBezTo>
                  <a:pt x="67780" y="896277"/>
                  <a:pt x="65479" y="903180"/>
                  <a:pt x="61739" y="908790"/>
                </a:cubicBezTo>
                <a:cubicBezTo>
                  <a:pt x="57447" y="925958"/>
                  <a:pt x="57824" y="935144"/>
                  <a:pt x="44909" y="948059"/>
                </a:cubicBezTo>
                <a:cubicBezTo>
                  <a:pt x="40142" y="952826"/>
                  <a:pt x="33690" y="955539"/>
                  <a:pt x="28080" y="959279"/>
                </a:cubicBezTo>
                <a:cubicBezTo>
                  <a:pt x="22355" y="1090946"/>
                  <a:pt x="9381" y="1077085"/>
                  <a:pt x="5641" y="1077085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1F5A8F6-DE86-4A27-859A-5FE02E4BC8DC}"/>
              </a:ext>
            </a:extLst>
          </p:cNvPr>
          <p:cNvSpPr txBox="1"/>
          <p:nvPr/>
        </p:nvSpPr>
        <p:spPr>
          <a:xfrm>
            <a:off x="2028829" y="95854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内花被片</a:t>
            </a:r>
            <a:endParaRPr kumimoji="1"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4B4E346-40D7-42CF-BC33-82950821657D}"/>
              </a:ext>
            </a:extLst>
          </p:cNvPr>
          <p:cNvSpPr txBox="1"/>
          <p:nvPr/>
        </p:nvSpPr>
        <p:spPr>
          <a:xfrm>
            <a:off x="2444327" y="247049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外花被片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698874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>
                <a:latin typeface="メイリオ" panose="020B0604030504040204" pitchFamily="50" charset="-128"/>
              </a:rPr>
              <a:t>Iris </a:t>
            </a:r>
            <a:r>
              <a:rPr kumimoji="1" lang="ja-JP" altLang="en-US" dirty="0">
                <a:latin typeface="メイリオ" panose="020B0604030504040204" pitchFamily="50" charset="-128"/>
              </a:rPr>
              <a:t>データセット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94071" y="1371773"/>
            <a:ext cx="3768213" cy="3356877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ja-JP" altLang="en-US" sz="2400" dirty="0">
                <a:latin typeface="メイリオ" panose="020B0604030504040204" pitchFamily="50" charset="-128"/>
              </a:rPr>
              <a:t>◆ </a:t>
            </a:r>
            <a:r>
              <a:rPr lang="en-US" altLang="ja-JP" sz="2400" dirty="0">
                <a:latin typeface="メイリオ" panose="020B0604030504040204" pitchFamily="50" charset="-128"/>
              </a:rPr>
              <a:t>3</a:t>
            </a:r>
            <a:r>
              <a:rPr lang="ja-JP" altLang="en-US" sz="2400" dirty="0">
                <a:latin typeface="メイリオ" panose="020B0604030504040204" pitchFamily="50" charset="-128"/>
              </a:rPr>
              <a:t>種のアヤメの</a:t>
            </a:r>
            <a:r>
              <a:rPr lang="ja-JP" altLang="en-US" sz="2400" b="1" dirty="0">
                <a:solidFill>
                  <a:srgbClr val="C00000"/>
                </a:solidFill>
                <a:latin typeface="メイリオ" panose="020B0604030504040204" pitchFamily="50" charset="-128"/>
              </a:rPr>
              <a:t>外花被辺</a:t>
            </a:r>
            <a:r>
              <a:rPr lang="ja-JP" altLang="en-US" sz="2400" dirty="0">
                <a:latin typeface="メイリオ" panose="020B0604030504040204" pitchFamily="50" charset="-128"/>
              </a:rPr>
              <a:t>、</a:t>
            </a:r>
            <a:r>
              <a:rPr lang="ja-JP" altLang="en-US" sz="2400" b="1" dirty="0">
                <a:solidFill>
                  <a:srgbClr val="C00000"/>
                </a:solidFill>
                <a:latin typeface="メイリオ" panose="020B0604030504040204" pitchFamily="50" charset="-128"/>
              </a:rPr>
              <a:t>内花被片</a:t>
            </a:r>
            <a:r>
              <a:rPr lang="ja-JP" altLang="en-US" sz="2400" dirty="0">
                <a:latin typeface="メイリオ" panose="020B0604030504040204" pitchFamily="50" charset="-128"/>
              </a:rPr>
              <a:t>を計測</a:t>
            </a:r>
            <a:endParaRPr lang="en-US" altLang="ja-JP" sz="2400" dirty="0">
              <a:latin typeface="メイリオ" panose="020B0604030504040204" pitchFamily="50" charset="-128"/>
            </a:endParaRPr>
          </a:p>
          <a:p>
            <a:pPr marL="0" indent="0" fontAlgn="base">
              <a:buNone/>
            </a:pPr>
            <a:r>
              <a:rPr lang="ja-JP" altLang="en-US" sz="2400" dirty="0">
                <a:latin typeface="メイリオ" panose="020B0604030504040204" pitchFamily="50" charset="-128"/>
              </a:rPr>
              <a:t>◆</a:t>
            </a:r>
            <a:r>
              <a:rPr lang="ja-JP" altLang="en-US" sz="2400" b="1" dirty="0">
                <a:solidFill>
                  <a:srgbClr val="FF0000"/>
                </a:solidFill>
                <a:latin typeface="メイリオ" panose="020B0604030504040204" pitchFamily="50" charset="-128"/>
              </a:rPr>
              <a:t> </a:t>
            </a:r>
            <a:r>
              <a:rPr lang="ja-JP" altLang="en-US" sz="2400" b="1" u="sng" dirty="0">
                <a:solidFill>
                  <a:srgbClr val="FF0000"/>
                </a:solidFill>
                <a:latin typeface="メイリオ" panose="020B0604030504040204" pitchFamily="50" charset="-128"/>
              </a:rPr>
              <a:t>種類</a:t>
            </a:r>
            <a:r>
              <a:rPr lang="ja-JP" altLang="en-US" sz="2400" dirty="0">
                <a:latin typeface="メイリオ" panose="020B0604030504040204" pitchFamily="50" charset="-128"/>
              </a:rPr>
              <a:t>のデータも</a:t>
            </a:r>
            <a:endParaRPr lang="en-US" altLang="ja-JP" sz="2400" dirty="0">
              <a:latin typeface="メイリオ" panose="020B0604030504040204" pitchFamily="50" charset="-128"/>
            </a:endParaRPr>
          </a:p>
          <a:p>
            <a:pPr marL="0" indent="0" fontAlgn="base">
              <a:buNone/>
            </a:pPr>
            <a:r>
              <a:rPr lang="ja-JP" altLang="en-US" sz="2400" dirty="0">
                <a:latin typeface="メイリオ" panose="020B0604030504040204" pitchFamily="50" charset="-128"/>
              </a:rPr>
              <a:t>　　</a:t>
            </a:r>
            <a:r>
              <a:rPr lang="pt-BR" altLang="ja-JP" sz="2400" b="1" dirty="0">
                <a:latin typeface="メイリオ" panose="020B0604030504040204" pitchFamily="50" charset="-128"/>
              </a:rPr>
              <a:t>setosa</a:t>
            </a:r>
          </a:p>
          <a:p>
            <a:pPr marL="0" indent="0" fontAlgn="base">
              <a:buNone/>
            </a:pPr>
            <a:r>
              <a:rPr lang="ja-JP" altLang="en-US" sz="2400" b="1" dirty="0">
                <a:latin typeface="メイリオ" panose="020B0604030504040204" pitchFamily="50" charset="-128"/>
              </a:rPr>
              <a:t>　　</a:t>
            </a:r>
            <a:r>
              <a:rPr lang="pt-BR" altLang="ja-JP" sz="2400" b="1" dirty="0">
                <a:latin typeface="メイリオ" panose="020B0604030504040204" pitchFamily="50" charset="-128"/>
              </a:rPr>
              <a:t>versicolor</a:t>
            </a:r>
          </a:p>
          <a:p>
            <a:pPr marL="0" indent="0" fontAlgn="base">
              <a:buNone/>
            </a:pPr>
            <a:r>
              <a:rPr lang="ja-JP" altLang="en-US" sz="2400" b="1" dirty="0">
                <a:latin typeface="メイリオ" panose="020B0604030504040204" pitchFamily="50" charset="-128"/>
              </a:rPr>
              <a:t>　　</a:t>
            </a:r>
            <a:r>
              <a:rPr lang="pt-BR" altLang="ja-JP" sz="2400" b="1" dirty="0">
                <a:latin typeface="メイリオ" panose="020B0604030504040204" pitchFamily="50" charset="-128"/>
              </a:rPr>
              <a:t>virginica</a:t>
            </a:r>
          </a:p>
          <a:p>
            <a:pPr marL="0" indent="0" fontAlgn="base">
              <a:buNone/>
            </a:pPr>
            <a:r>
              <a:rPr lang="ja-JP" altLang="en-US" sz="2400" dirty="0">
                <a:latin typeface="メイリオ" panose="020B0604030504040204" pitchFamily="50" charset="-128"/>
              </a:rPr>
              <a:t>◆ データ数は </a:t>
            </a:r>
            <a:r>
              <a:rPr lang="en-US" altLang="ja-JP" sz="2400" b="1" dirty="0">
                <a:latin typeface="メイリオ" panose="020B0604030504040204" pitchFamily="50" charset="-128"/>
              </a:rPr>
              <a:t>50 × 3</a:t>
            </a:r>
          </a:p>
          <a:p>
            <a:pPr marL="0" indent="0">
              <a:buNone/>
            </a:pPr>
            <a:endParaRPr lang="en-US" altLang="ja-JP" sz="2400" dirty="0">
              <a:latin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400" dirty="0">
                <a:latin typeface="メイリオ" panose="020B0604030504040204" pitchFamily="50" charset="-128"/>
              </a:rPr>
              <a:t>作成者：</a:t>
            </a:r>
            <a:r>
              <a:rPr lang="en-US" altLang="ja-JP" sz="2400" dirty="0">
                <a:latin typeface="メイリオ" panose="020B0604030504040204" pitchFamily="50" charset="-128"/>
              </a:rPr>
              <a:t>Ronald Fisher </a:t>
            </a:r>
          </a:p>
          <a:p>
            <a:pPr marL="0" indent="0">
              <a:buNone/>
            </a:pPr>
            <a:r>
              <a:rPr lang="ja-JP" altLang="en-US" sz="2400" dirty="0">
                <a:latin typeface="メイリオ" panose="020B0604030504040204" pitchFamily="50" charset="-128"/>
              </a:rPr>
              <a:t>作成年：</a:t>
            </a:r>
            <a:r>
              <a:rPr lang="en-US" altLang="ja-JP" sz="2400" dirty="0">
                <a:latin typeface="メイリオ" panose="020B0604030504040204" pitchFamily="50" charset="-128"/>
              </a:rPr>
              <a:t>1936</a:t>
            </a:r>
            <a:endParaRPr kumimoji="1" lang="ja-JP" altLang="en-US" sz="2400" dirty="0">
              <a:latin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lang="ja-JP" altLang="en-US" smtClean="0">
                <a:latin typeface="メイリオ" panose="020B0604030504040204" pitchFamily="50" charset="-128"/>
              </a:rPr>
              <a:pPr/>
              <a:t>56</a:t>
            </a:fld>
            <a:endParaRPr lang="ja-JP" altLang="en-US">
              <a:latin typeface="メイリオ" panose="020B0604030504040204" pitchFamily="50" charset="-128"/>
            </a:endParaRPr>
          </a:p>
        </p:txBody>
      </p:sp>
      <p:sp>
        <p:nvSpPr>
          <p:cNvPr id="5" name="右中かっこ 4"/>
          <p:cNvSpPr/>
          <p:nvPr/>
        </p:nvSpPr>
        <p:spPr>
          <a:xfrm rot="5400000">
            <a:off x="1215508" y="4082999"/>
            <a:ext cx="226247" cy="1720953"/>
          </a:xfrm>
          <a:prstGeom prst="rightBrace">
            <a:avLst>
              <a:gd name="adj1" fmla="val 26180"/>
              <a:gd name="adj2" fmla="val 5040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350" dirty="0">
              <a:ea typeface="メイリオ" panose="020B0604030504040204" pitchFamily="50" charset="-128"/>
            </a:endParaRPr>
          </a:p>
        </p:txBody>
      </p:sp>
      <p:sp>
        <p:nvSpPr>
          <p:cNvPr id="7" name="右中かっこ 6"/>
          <p:cNvSpPr/>
          <p:nvPr/>
        </p:nvSpPr>
        <p:spPr>
          <a:xfrm rot="5400000">
            <a:off x="2948101" y="4121966"/>
            <a:ext cx="226249" cy="1616046"/>
          </a:xfrm>
          <a:prstGeom prst="rightBrace">
            <a:avLst>
              <a:gd name="adj1" fmla="val 26180"/>
              <a:gd name="adj2" fmla="val 5040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350" dirty="0">
              <a:ea typeface="メイリオ" panose="020B0604030504040204" pitchFamily="50" charset="-128"/>
            </a:endParaRPr>
          </a:p>
        </p:txBody>
      </p:sp>
      <p:sp>
        <p:nvSpPr>
          <p:cNvPr id="8" name="右中かっこ 7"/>
          <p:cNvSpPr/>
          <p:nvPr/>
        </p:nvSpPr>
        <p:spPr>
          <a:xfrm rot="5400000">
            <a:off x="4233885" y="4567016"/>
            <a:ext cx="249879" cy="725944"/>
          </a:xfrm>
          <a:prstGeom prst="rightBrace">
            <a:avLst>
              <a:gd name="adj1" fmla="val 26180"/>
              <a:gd name="adj2" fmla="val 5040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350" dirty="0">
              <a:ea typeface="メイリオ" panose="020B060403050404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60882" y="5130193"/>
            <a:ext cx="21771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外花被片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en-US" altLang="ja-JP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Sepal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  <a:p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の長さと幅 </a:t>
            </a:r>
            <a:endParaRPr lang="ja-JP" altLang="en-US" sz="2000" dirty="0">
              <a:ea typeface="メイリオ" panose="020B0604030504040204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2073402" y="5187344"/>
            <a:ext cx="21918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内花被片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en-US" altLang="ja-JP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Petal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  <a:p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の長さと幅 </a:t>
            </a:r>
            <a:endParaRPr lang="ja-JP" altLang="en-US" sz="2000" dirty="0">
              <a:ea typeface="メイリオ" panose="020B0604030504040204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4094080" y="5222828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b="1" dirty="0">
                <a:solidFill>
                  <a:srgbClr val="C00000"/>
                </a:solidFill>
                <a:ea typeface="メイリオ" panose="020B0604030504040204" pitchFamily="50" charset="-128"/>
              </a:rPr>
              <a:t>種類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256042" y="902871"/>
            <a:ext cx="5441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altLang="ja-JP" sz="2400" b="1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Iris </a:t>
            </a:r>
            <a:r>
              <a:rPr lang="ja-JP" altLang="en-US" sz="24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データセット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のうち、先頭 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10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行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7AC06118-B4AE-40AC-B3F5-CA54387F5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52" y="1421629"/>
            <a:ext cx="4791248" cy="317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6076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D7057F-71A1-4A5A-9F21-524858147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Iri</a:t>
            </a:r>
            <a:r>
              <a:rPr lang="en-US" altLang="ja-JP"/>
              <a:t>s </a:t>
            </a:r>
            <a:r>
              <a:rPr lang="ja-JP" altLang="en-US" dirty="0"/>
              <a:t>データセットの散布図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098FDF0-68B1-4D3C-B686-9BE5EF450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57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98384BC-6D25-4BAF-981D-44F095D87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677" y="761362"/>
            <a:ext cx="5218193" cy="332804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3747912-BFE6-4592-BCE7-26425BB3DCA1}"/>
              </a:ext>
            </a:extLst>
          </p:cNvPr>
          <p:cNvSpPr/>
          <p:nvPr/>
        </p:nvSpPr>
        <p:spPr>
          <a:xfrm>
            <a:off x="4700471" y="4205871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横軸：内花被片の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長さ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A4D401A-3230-4C25-A1D1-92003F7D52BA}"/>
              </a:ext>
            </a:extLst>
          </p:cNvPr>
          <p:cNvSpPr txBox="1"/>
          <p:nvPr/>
        </p:nvSpPr>
        <p:spPr>
          <a:xfrm>
            <a:off x="2913102" y="1058863"/>
            <a:ext cx="553998" cy="286232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縦軸：内花被片の</a:t>
            </a:r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幅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7BFF21A-5A10-4837-B66D-C175791D297C}"/>
              </a:ext>
            </a:extLst>
          </p:cNvPr>
          <p:cNvSpPr txBox="1"/>
          <p:nvPr/>
        </p:nvSpPr>
        <p:spPr>
          <a:xfrm>
            <a:off x="3927475" y="4874817"/>
            <a:ext cx="4493538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次の</a:t>
            </a:r>
            <a:r>
              <a:rPr kumimoji="1" lang="ja-JP" altLang="en-US" sz="2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</a:t>
            </a:r>
            <a:r>
              <a:rPr lang="ja-JP" altLang="en-US" sz="2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種類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の分類済みのデータ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fontAlgn="base"/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  <a:r>
              <a:rPr lang="pt-BR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setosa</a:t>
            </a:r>
          </a:p>
          <a:p>
            <a:pPr fontAlgn="base"/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  <a:r>
              <a:rPr lang="pt-BR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versicolor</a:t>
            </a:r>
          </a:p>
          <a:p>
            <a:pPr fontAlgn="base"/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  <a:r>
              <a:rPr lang="pt-BR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virginica</a:t>
            </a:r>
          </a:p>
          <a:p>
            <a:endParaRPr kumimoji="1" lang="ja-JP" alt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3457B22D-4AE9-4661-8C6B-9F089C614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38" y="877831"/>
            <a:ext cx="2627732" cy="332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695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3DCA150-FBCC-4EED-BD77-593698E95F33}" type="slidenum">
              <a:rPr lang="ja-JP" altLang="en-US" smtClean="0"/>
              <a:pPr/>
              <a:t>58</a:t>
            </a:fld>
            <a:endParaRPr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5005" y="1019594"/>
            <a:ext cx="4187466" cy="3403896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5987171" y="4648852"/>
            <a:ext cx="1599669" cy="64633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en-US" altLang="ja-JP" sz="2400" b="1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LDA</a:t>
            </a:r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法の結果</a:t>
            </a:r>
            <a:endParaRPr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空間が区分けされた．</a:t>
            </a:r>
            <a:endParaRPr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47F4830E-5642-4DF2-B235-16D7933C1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人工知能分野の手法（</a:t>
            </a:r>
            <a:r>
              <a:rPr kumimoji="1" lang="en-US" altLang="ja-JP"/>
              <a:t>LDA</a:t>
            </a:r>
            <a:r>
              <a:rPr kumimoji="1" lang="ja-JP" altLang="en-US" dirty="0"/>
              <a:t>法）による分析例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1AB40F35-8665-49F0-B0AA-0AE4FA50D889}"/>
              </a:ext>
            </a:extLst>
          </p:cNvPr>
          <p:cNvSpPr/>
          <p:nvPr/>
        </p:nvSpPr>
        <p:spPr>
          <a:xfrm>
            <a:off x="1235727" y="4390205"/>
            <a:ext cx="1599669" cy="64633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元データ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4AB0A25-2F2A-4E93-9052-7D5EE1170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29" y="1575968"/>
            <a:ext cx="3918871" cy="2499363"/>
          </a:xfrm>
          <a:prstGeom prst="rect">
            <a:avLst/>
          </a:prstGeom>
        </p:spPr>
      </p:pic>
      <p:sp>
        <p:nvSpPr>
          <p:cNvPr id="12" name="コンテンツ プレースホルダー 2">
            <a:extLst>
              <a:ext uri="{FF2B5EF4-FFF2-40B4-BE49-F238E27FC236}">
                <a16:creationId xmlns:a16="http://schemas.microsoft.com/office/drawing/2014/main" id="{98398CC1-F628-4BA4-B7B9-EBB5065D9FA1}"/>
              </a:ext>
            </a:extLst>
          </p:cNvPr>
          <p:cNvSpPr txBox="1">
            <a:spLocks/>
          </p:cNvSpPr>
          <p:nvPr/>
        </p:nvSpPr>
        <p:spPr>
          <a:xfrm>
            <a:off x="5132560" y="5599880"/>
            <a:ext cx="3920303" cy="1258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b="1" dirty="0">
                <a:latin typeface="メイリオ" panose="020B0604030504040204" pitchFamily="50" charset="-128"/>
              </a:rPr>
              <a:t>新しいデータを自動で</a:t>
            </a:r>
            <a:endParaRPr lang="en-US" altLang="ja-JP" sz="2400" b="1" dirty="0">
              <a:latin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b="1" dirty="0">
                <a:latin typeface="メイリオ" panose="020B0604030504040204" pitchFamily="50" charset="-128"/>
              </a:rPr>
              <a:t>分類できる能力を獲得</a:t>
            </a:r>
          </a:p>
        </p:txBody>
      </p:sp>
    </p:spTree>
    <p:extLst>
      <p:ext uri="{BB962C8B-B14F-4D97-AF65-F5344CB8AC3E}">
        <p14:creationId xmlns:p14="http://schemas.microsoft.com/office/powerpoint/2010/main" val="13568107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3A181E5-1122-4315-87CE-CDB5CF275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59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698FC15-52DF-4E30-BD8F-A6F1112C6759}"/>
              </a:ext>
            </a:extLst>
          </p:cNvPr>
          <p:cNvSpPr txBox="1"/>
          <p:nvPr/>
        </p:nvSpPr>
        <p:spPr>
          <a:xfrm>
            <a:off x="1740194" y="6115050"/>
            <a:ext cx="53109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MIT Introduction to Deep Learning | 6.S191, </a:t>
            </a:r>
          </a:p>
          <a:p>
            <a:r>
              <a:rPr kumimoji="1" lang="en-US" altLang="ja-JP" sz="1400" dirty="0">
                <a:hlinkClick r:id="rId2"/>
              </a:rPr>
              <a:t>https://www.youtube.com/watch?v=5tvmMX8r_OM</a:t>
            </a:r>
            <a:endParaRPr kumimoji="1" lang="en-US" altLang="ja-JP" sz="1400" dirty="0"/>
          </a:p>
          <a:p>
            <a:r>
              <a:rPr kumimoji="1" lang="ja-JP" altLang="en-US" sz="1400" dirty="0"/>
              <a:t>の「</a:t>
            </a:r>
            <a:r>
              <a:rPr kumimoji="1" lang="en-US" altLang="ja-JP" sz="1400" dirty="0"/>
              <a:t>Why Deep Learning</a:t>
            </a:r>
            <a:r>
              <a:rPr kumimoji="1" lang="ja-JP" altLang="en-US" sz="1400" dirty="0"/>
              <a:t>」のページ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946EBE8-5A67-456A-BAAE-BDFB95163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347" y="1187309"/>
            <a:ext cx="8525306" cy="3954109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29AE705-3D3E-458E-871C-D3B30C28E361}"/>
              </a:ext>
            </a:extLst>
          </p:cNvPr>
          <p:cNvSpPr txBox="1"/>
          <p:nvPr/>
        </p:nvSpPr>
        <p:spPr>
          <a:xfrm>
            <a:off x="428847" y="200988"/>
            <a:ext cx="74392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人工知能の一種である</a:t>
            </a:r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ニューラルネットワーク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は，「</a:t>
            </a:r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データからのパターンの抽出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」を行っているという考え方も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ja-JP" altLang="en-US" dirty="0"/>
          </a:p>
        </p:txBody>
      </p:sp>
      <p:sp>
        <p:nvSpPr>
          <p:cNvPr id="8" name="矢印: 上 7">
            <a:extLst>
              <a:ext uri="{FF2B5EF4-FFF2-40B4-BE49-F238E27FC236}">
                <a16:creationId xmlns:a16="http://schemas.microsoft.com/office/drawing/2014/main" id="{354874D6-12E1-4154-ABE9-5A99BCE09CD8}"/>
              </a:ext>
            </a:extLst>
          </p:cNvPr>
          <p:cNvSpPr/>
          <p:nvPr/>
        </p:nvSpPr>
        <p:spPr>
          <a:xfrm>
            <a:off x="1509823" y="5215270"/>
            <a:ext cx="377456" cy="28707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矢印: 上 8">
            <a:extLst>
              <a:ext uri="{FF2B5EF4-FFF2-40B4-BE49-F238E27FC236}">
                <a16:creationId xmlns:a16="http://schemas.microsoft.com/office/drawing/2014/main" id="{50AC8386-007A-43AA-8F98-43F484EFC831}"/>
              </a:ext>
            </a:extLst>
          </p:cNvPr>
          <p:cNvSpPr/>
          <p:nvPr/>
        </p:nvSpPr>
        <p:spPr>
          <a:xfrm>
            <a:off x="3639879" y="5215269"/>
            <a:ext cx="377456" cy="28707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矢印: 上 9">
            <a:extLst>
              <a:ext uri="{FF2B5EF4-FFF2-40B4-BE49-F238E27FC236}">
                <a16:creationId xmlns:a16="http://schemas.microsoft.com/office/drawing/2014/main" id="{2EB872D0-9DB1-4FFE-AD86-52BCDC1FBCD4}"/>
              </a:ext>
            </a:extLst>
          </p:cNvPr>
          <p:cNvSpPr/>
          <p:nvPr/>
        </p:nvSpPr>
        <p:spPr>
          <a:xfrm>
            <a:off x="5769935" y="5215268"/>
            <a:ext cx="377456" cy="28707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3349EF7-5923-4199-8C8F-7738C9BA4060}"/>
              </a:ext>
            </a:extLst>
          </p:cNvPr>
          <p:cNvSpPr txBox="1"/>
          <p:nvPr/>
        </p:nvSpPr>
        <p:spPr>
          <a:xfrm>
            <a:off x="103667" y="5593475"/>
            <a:ext cx="8936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ニューラルネットワークが扱うさまざまなレベルのパターン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23137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F8256C-E74C-44EB-AAB3-EF71C2742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パソコンの威力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9328931-DA66-4511-BEAD-B9F79AD713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ja-JP" altLang="en-US" sz="2400" b="1" dirty="0"/>
              <a:t>ワープロ</a:t>
            </a:r>
            <a:endParaRPr lang="en-US" altLang="ja-JP" sz="2400" b="1" dirty="0"/>
          </a:p>
          <a:p>
            <a:pPr marL="0" indent="0">
              <a:lnSpc>
                <a:spcPct val="110000"/>
              </a:lnSpc>
              <a:buNone/>
            </a:pPr>
            <a:r>
              <a:rPr lang="en-US" altLang="ja-JP" sz="2400" dirty="0"/>
              <a:t>	</a:t>
            </a:r>
            <a:r>
              <a:rPr lang="ja-JP" altLang="en-US" sz="2400" dirty="0"/>
              <a:t>文書の編集、清書．目次、表の作成など</a:t>
            </a:r>
            <a:endParaRPr lang="en-US" altLang="ja-JP" sz="2400" dirty="0"/>
          </a:p>
          <a:p>
            <a:pPr>
              <a:lnSpc>
                <a:spcPct val="110000"/>
              </a:lnSpc>
            </a:pPr>
            <a:r>
              <a:rPr lang="ja-JP" altLang="en-US" sz="2400" b="1" dirty="0"/>
              <a:t>表計算</a:t>
            </a:r>
            <a:endParaRPr lang="en-US" altLang="ja-JP" sz="2400" b="1" dirty="0"/>
          </a:p>
          <a:p>
            <a:pPr marL="0" indent="0">
              <a:lnSpc>
                <a:spcPct val="110000"/>
              </a:lnSpc>
              <a:buNone/>
            </a:pPr>
            <a:r>
              <a:rPr lang="en-US" altLang="ja-JP" sz="2400" dirty="0"/>
              <a:t>	</a:t>
            </a:r>
            <a:r>
              <a:rPr lang="ja-JP" altLang="en-US" sz="2400" dirty="0"/>
              <a:t>データの管理、計算、グラフ作成など</a:t>
            </a:r>
            <a:endParaRPr lang="en-US" altLang="ja-JP" sz="2400" dirty="0"/>
          </a:p>
          <a:p>
            <a:pPr>
              <a:lnSpc>
                <a:spcPct val="110000"/>
              </a:lnSpc>
            </a:pPr>
            <a:r>
              <a:rPr lang="ja-JP" altLang="en-US" sz="2400" b="1" dirty="0"/>
              <a:t>プレゼン</a:t>
            </a:r>
            <a:endParaRPr lang="en-US" altLang="ja-JP" sz="2400" b="1" dirty="0"/>
          </a:p>
          <a:p>
            <a:pPr marL="0" indent="0">
              <a:lnSpc>
                <a:spcPct val="110000"/>
              </a:lnSpc>
              <a:buNone/>
            </a:pPr>
            <a:r>
              <a:rPr lang="en-US" altLang="ja-JP" sz="2400" dirty="0"/>
              <a:t>	</a:t>
            </a:r>
            <a:r>
              <a:rPr lang="ja-JP" altLang="en-US" sz="2400" dirty="0"/>
              <a:t>ビジュアル資料作成</a:t>
            </a:r>
            <a:endParaRPr lang="en-US" altLang="ja-JP" sz="2400" dirty="0"/>
          </a:p>
          <a:p>
            <a:pPr>
              <a:lnSpc>
                <a:spcPct val="110000"/>
              </a:lnSpc>
            </a:pPr>
            <a:r>
              <a:rPr lang="ja-JP" altLang="en-US" sz="2400" b="1" dirty="0"/>
              <a:t>インターネット</a:t>
            </a:r>
            <a:endParaRPr lang="en-US" altLang="ja-JP" sz="2400" b="1" dirty="0"/>
          </a:p>
          <a:p>
            <a:pPr marL="0" indent="0">
              <a:lnSpc>
                <a:spcPct val="110000"/>
              </a:lnSpc>
              <a:buNone/>
            </a:pPr>
            <a:r>
              <a:rPr lang="en-US" altLang="ja-JP" sz="2400" dirty="0"/>
              <a:t>	</a:t>
            </a:r>
            <a:r>
              <a:rPr lang="ja-JP" altLang="en-US" sz="2400" dirty="0"/>
              <a:t>情報収集、コミュニケーション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982E3C7-FAA3-474F-8D0B-7CF979ACA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C0A21124-FB19-4FFD-B0D8-1B27AF949C3A}"/>
              </a:ext>
            </a:extLst>
          </p:cNvPr>
          <p:cNvSpPr txBox="1">
            <a:spLocks/>
          </p:cNvSpPr>
          <p:nvPr/>
        </p:nvSpPr>
        <p:spPr>
          <a:xfrm>
            <a:off x="697258" y="5492727"/>
            <a:ext cx="6815759" cy="104618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データはすべて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デジタル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（ファイル）．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管理、共有、交換が簡単</a:t>
            </a:r>
          </a:p>
        </p:txBody>
      </p:sp>
    </p:spTree>
    <p:extLst>
      <p:ext uri="{BB962C8B-B14F-4D97-AF65-F5344CB8AC3E}">
        <p14:creationId xmlns:p14="http://schemas.microsoft.com/office/powerpoint/2010/main" val="16105059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11289B-16AF-47F9-8F63-E9FB22723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画像分類を行うオンラインサービス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236BCE3-F02C-4F27-8F27-7E224FF5A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4542354"/>
            <a:ext cx="2507982" cy="684164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元画像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8F3DF40-3A52-44D7-83DC-E488BA229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60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23FED45-F1E5-4CE8-8DA9-251C46B8E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413365"/>
            <a:ext cx="2645839" cy="1946879"/>
          </a:xfrm>
          <a:prstGeom prst="rect">
            <a:avLst/>
          </a:prstGeom>
        </p:spPr>
      </p:pic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6A7D6FE4-320C-45B2-80C5-B98420D06DC2}"/>
              </a:ext>
            </a:extLst>
          </p:cNvPr>
          <p:cNvSpPr txBox="1">
            <a:spLocks/>
          </p:cNvSpPr>
          <p:nvPr/>
        </p:nvSpPr>
        <p:spPr>
          <a:xfrm>
            <a:off x="4840572" y="5245259"/>
            <a:ext cx="2507982" cy="684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画像分類の結果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099BAEC3-BBA9-4170-A080-235270910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019" y="1498390"/>
            <a:ext cx="6039452" cy="3533405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28192E-78E3-4B1A-A535-4CCAB4DFA554}"/>
              </a:ext>
            </a:extLst>
          </p:cNvPr>
          <p:cNvSpPr txBox="1"/>
          <p:nvPr/>
        </p:nvSpPr>
        <p:spPr>
          <a:xfrm>
            <a:off x="1533091" y="6181742"/>
            <a:ext cx="5815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URL</a:t>
            </a:r>
            <a:r>
              <a:rPr kumimoji="1" lang="ja-JP" altLang="en-US" dirty="0"/>
              <a:t>：</a:t>
            </a:r>
            <a:r>
              <a:rPr kumimoji="1" lang="en-US" altLang="ja-JP" dirty="0"/>
              <a:t>https://cloud.google.com/vision/docs/drag-and-drop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822007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データの分類，特徴抽出での人工知能の応用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1248776"/>
            <a:ext cx="8037549" cy="4360448"/>
          </a:xfrm>
        </p:spPr>
        <p:txBody>
          <a:bodyPr/>
          <a:lstStyle/>
          <a:p>
            <a:r>
              <a:rPr lang="ja-JP" altLang="en-US" dirty="0"/>
              <a:t>データによる</a:t>
            </a:r>
            <a:r>
              <a:rPr lang="ja-JP" altLang="en-US" b="1" dirty="0">
                <a:solidFill>
                  <a:srgbClr val="C00000"/>
                </a:solidFill>
              </a:rPr>
              <a:t>学習</a:t>
            </a:r>
            <a:r>
              <a:rPr lang="ja-JP" altLang="en-US" dirty="0"/>
              <a:t>を行う</a:t>
            </a:r>
            <a:endParaRPr lang="en-US" altLang="ja-JP" dirty="0"/>
          </a:p>
          <a:p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学習を重ねることで上達する</a:t>
            </a:r>
            <a:endParaRPr kumimoji="1" lang="en-US" altLang="ja-JP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b="1" dirty="0">
                <a:latin typeface="メイリオ" panose="020B0604030504040204" pitchFamily="50" charset="-128"/>
              </a:rPr>
              <a:t>データは大量にあればあるほど良い</a:t>
            </a:r>
            <a:endParaRPr lang="en-US" altLang="ja-JP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b="1" u="sng" dirty="0">
              <a:solidFill>
                <a:srgbClr val="FF0000"/>
              </a:solidFill>
              <a:latin typeface="メイリオ" panose="020B0604030504040204" pitchFamily="50" charset="-128"/>
            </a:endParaRPr>
          </a:p>
          <a:p>
            <a:r>
              <a:rPr lang="ja-JP" altLang="en-US" dirty="0">
                <a:latin typeface="メイリオ" panose="020B0604030504040204" pitchFamily="50" charset="-128"/>
              </a:rPr>
              <a:t>「</a:t>
            </a:r>
            <a:r>
              <a:rPr lang="ja-JP" altLang="en-US" b="1" dirty="0">
                <a:solidFill>
                  <a:srgbClr val="C00000"/>
                </a:solidFill>
                <a:latin typeface="メイリオ" panose="020B0604030504040204" pitchFamily="50" charset="-128"/>
              </a:rPr>
              <a:t>学習</a:t>
            </a:r>
            <a:r>
              <a:rPr lang="ja-JP" altLang="en-US" dirty="0">
                <a:latin typeface="メイリオ" panose="020B0604030504040204" pitchFamily="50" charset="-128"/>
              </a:rPr>
              <a:t>によって，</a:t>
            </a:r>
            <a:r>
              <a:rPr lang="ja-JP" altLang="en-US" b="1" dirty="0"/>
              <a:t>未知のデータに対しても当てはまるパターンや規則を抽出（特徴抽出）</a:t>
            </a:r>
            <a:r>
              <a:rPr lang="ja-JP" altLang="en-US" dirty="0"/>
              <a:t>している」という考え方もある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2324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EDD25E-C040-433A-B68F-20F511AA0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人工知能の利用での注意点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E41D959-DD7E-4894-BC6A-5D4120F82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400" b="1" dirty="0"/>
              <a:t>思い込みを疑い，根拠を確認すること</a:t>
            </a:r>
            <a:r>
              <a:rPr lang="ja-JP" altLang="en-US" sz="2400" dirty="0"/>
              <a:t>が大切．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/>
              <a:t>《</a:t>
            </a:r>
            <a:r>
              <a:rPr lang="ja-JP" altLang="en-US" sz="2400" dirty="0"/>
              <a:t>思い込みの例</a:t>
            </a:r>
            <a:r>
              <a:rPr lang="en-US" altLang="ja-JP" sz="2400" dirty="0"/>
              <a:t>》</a:t>
            </a:r>
          </a:p>
          <a:p>
            <a:r>
              <a:rPr kumimoji="1" lang="ja-JP" altLang="en-US" sz="2400" dirty="0"/>
              <a:t>「人工知能だから，１００％正解」</a:t>
            </a:r>
            <a:endParaRPr kumimoji="1" lang="en-US" altLang="ja-JP" sz="2400" dirty="0"/>
          </a:p>
          <a:p>
            <a:endParaRPr kumimoji="1" lang="en-US" altLang="ja-JP" sz="2400" dirty="0"/>
          </a:p>
          <a:p>
            <a:r>
              <a:rPr kumimoji="1" lang="ja-JP" altLang="en-US" sz="2400" dirty="0"/>
              <a:t>「人工知能</a:t>
            </a:r>
            <a:r>
              <a:rPr lang="ja-JP" altLang="en-US" sz="2400" dirty="0"/>
              <a:t>の</a:t>
            </a:r>
            <a:r>
              <a:rPr kumimoji="1" lang="ja-JP" altLang="en-US" sz="2400" dirty="0"/>
              <a:t>能力は，必ず，人間を上回る」</a:t>
            </a:r>
            <a:endParaRPr kumimoji="1" lang="en-US" altLang="ja-JP" sz="2400" dirty="0"/>
          </a:p>
          <a:p>
            <a:endParaRPr lang="en-US" altLang="ja-JP" sz="2400" dirty="0"/>
          </a:p>
          <a:p>
            <a:r>
              <a:rPr lang="ja-JP" altLang="en-US" sz="2400" dirty="0"/>
              <a:t>「人工知能に，すべてを任せても大丈夫」</a:t>
            </a:r>
            <a:endParaRPr lang="en-US" altLang="ja-JP" sz="2400" dirty="0"/>
          </a:p>
          <a:p>
            <a:endParaRPr lang="en-US" altLang="ja-JP" sz="2400" dirty="0"/>
          </a:p>
          <a:p>
            <a:pPr marL="0" indent="0">
              <a:buNone/>
            </a:pPr>
            <a:r>
              <a:rPr lang="ja-JP" altLang="en-US" sz="2400" b="1" dirty="0">
                <a:solidFill>
                  <a:srgbClr val="C00000"/>
                </a:solidFill>
              </a:rPr>
              <a:t>人工知能</a:t>
            </a:r>
            <a:r>
              <a:rPr lang="ja-JP" altLang="en-US" sz="2400" dirty="0"/>
              <a:t>は，</a:t>
            </a:r>
            <a:r>
              <a:rPr lang="ja-JP" altLang="en-US" sz="2400" b="1" u="sng" dirty="0">
                <a:solidFill>
                  <a:srgbClr val="FF0000"/>
                </a:solidFill>
              </a:rPr>
              <a:t>データによる学習，知的なプログラム</a:t>
            </a:r>
            <a:r>
              <a:rPr lang="ja-JP" altLang="en-US" sz="2400" dirty="0"/>
              <a:t>で動く．間違った結果を出すこともある．万能ではない．</a:t>
            </a:r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pPr marL="0" indent="0">
              <a:buNone/>
            </a:pPr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CDCC5AE-951A-4BCA-A5E6-6D23C031B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8556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08610" y="1769269"/>
            <a:ext cx="8515350" cy="143494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ja-JP" altLang="en-US" sz="2400" dirty="0"/>
              <a:t>データの記録、保管、共有</a:t>
            </a:r>
            <a:endParaRPr lang="en-US" altLang="ja-JP" sz="2400" dirty="0"/>
          </a:p>
          <a:p>
            <a:pPr>
              <a:lnSpc>
                <a:spcPct val="110000"/>
              </a:lnSpc>
            </a:pPr>
            <a:r>
              <a:rPr lang="ja-JP" altLang="en-US" sz="2400" dirty="0"/>
              <a:t>表計算の機能　＝　集計・集約、グラフ作成など</a:t>
            </a:r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308610" y="427121"/>
            <a:ext cx="7886700" cy="503396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表計算ソフトウエアは何の役に立つのか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10" y="2943377"/>
            <a:ext cx="3549685" cy="105960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629" y="2943378"/>
            <a:ext cx="4102997" cy="220477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64" y="4216259"/>
            <a:ext cx="3516631" cy="159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515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61415" y="339635"/>
            <a:ext cx="7886700" cy="503396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例えば、こんなことが簡単にできます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423" y="1840134"/>
            <a:ext cx="5198845" cy="1551894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3573961" y="3531760"/>
            <a:ext cx="1533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Excel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の画面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423" y="4068987"/>
            <a:ext cx="5198845" cy="1551894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648748" y="5654501"/>
            <a:ext cx="1533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Excel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の画面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3015343" y="4621139"/>
            <a:ext cx="1236617" cy="313943"/>
          </a:xfrm>
          <a:prstGeom prst="rect">
            <a:avLst/>
          </a:prstGeom>
          <a:noFill/>
          <a:ln w="508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5432650" y="4621139"/>
            <a:ext cx="1236617" cy="313943"/>
          </a:xfrm>
          <a:prstGeom prst="rect">
            <a:avLst/>
          </a:prstGeom>
          <a:noFill/>
          <a:ln w="508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5432650" y="5195063"/>
            <a:ext cx="1236617" cy="313943"/>
          </a:xfrm>
          <a:prstGeom prst="rect">
            <a:avLst/>
          </a:prstGeom>
          <a:noFill/>
          <a:ln w="508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" name="角丸四角形吹き出し 9"/>
          <p:cNvSpPr/>
          <p:nvPr/>
        </p:nvSpPr>
        <p:spPr>
          <a:xfrm>
            <a:off x="7115175" y="4360796"/>
            <a:ext cx="1757363" cy="945080"/>
          </a:xfrm>
          <a:prstGeom prst="wedgeRoundRectCallout">
            <a:avLst>
              <a:gd name="adj1" fmla="val -67174"/>
              <a:gd name="adj2" fmla="val 2772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" name="角丸四角形吹き出し 10"/>
          <p:cNvSpPr/>
          <p:nvPr/>
        </p:nvSpPr>
        <p:spPr>
          <a:xfrm>
            <a:off x="308610" y="3596447"/>
            <a:ext cx="2478980" cy="609292"/>
          </a:xfrm>
          <a:prstGeom prst="wedgeRoundRectCallout">
            <a:avLst>
              <a:gd name="adj1" fmla="val 89818"/>
              <a:gd name="adj2" fmla="val 139574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70373" y="3704884"/>
            <a:ext cx="260840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単価を書き変えると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144661" y="4475545"/>
            <a:ext cx="18004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合計が</a:t>
            </a:r>
            <a:r>
              <a:rPr kumimoji="1" lang="ja-JP" altLang="en-US" sz="21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自動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で</a:t>
            </a:r>
            <a:endParaRPr kumimoji="1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再計算される</a:t>
            </a:r>
            <a:endParaRPr kumimoji="1" lang="ja-JP" alt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70373" y="1502199"/>
            <a:ext cx="12618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表の作成</a:t>
            </a:r>
            <a:endParaRPr kumimoji="1" lang="ja-JP" alt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574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0409" y="531842"/>
            <a:ext cx="7886700" cy="503396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例えば、こんなことが簡単にできます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70374" y="1502199"/>
            <a:ext cx="99257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グラフ</a:t>
            </a: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988" y="1899483"/>
            <a:ext cx="7458075" cy="400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7352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825</TotalTime>
  <Words>2517</Words>
  <Application>Microsoft Office PowerPoint</Application>
  <PresentationFormat>画面に合わせる (4:3)</PresentationFormat>
  <Paragraphs>458</Paragraphs>
  <Slides>62</Slides>
  <Notes>8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62</vt:i4>
      </vt:variant>
    </vt:vector>
  </HeadingPairs>
  <TitlesOfParts>
    <vt:vector size="72" baseType="lpstr">
      <vt:lpstr>ＭＳ Ｐゴシック</vt:lpstr>
      <vt:lpstr>メイリオ</vt:lpstr>
      <vt:lpstr>游ゴシック</vt:lpstr>
      <vt:lpstr>游明朝</vt:lpstr>
      <vt:lpstr>Arial</vt:lpstr>
      <vt:lpstr>Calibri</vt:lpstr>
      <vt:lpstr>Segoe UI</vt:lpstr>
      <vt:lpstr>Times New Roman</vt:lpstr>
      <vt:lpstr>Office テーマ</vt:lpstr>
      <vt:lpstr>Worksheet</vt:lpstr>
      <vt:lpstr>2. データサイエンス・AI の事例</vt:lpstr>
      <vt:lpstr>アウトライン</vt:lpstr>
      <vt:lpstr>2-1 データサイエンスでできること </vt:lpstr>
      <vt:lpstr>データサイエンスでできること</vt:lpstr>
      <vt:lpstr>2-2 表計算ソフトウエア Excel </vt:lpstr>
      <vt:lpstr>パソコンの威力</vt:lpstr>
      <vt:lpstr>表計算ソフトウエアは何の役に立つのか</vt:lpstr>
      <vt:lpstr>例えば、こんなことが簡単にできます</vt:lpstr>
      <vt:lpstr>例えば、こんなことが簡単にできます</vt:lpstr>
      <vt:lpstr>例えば、こんなことが簡単にできます</vt:lpstr>
      <vt:lpstr>Office 365 の主な機能</vt:lpstr>
      <vt:lpstr>Office 365 の種類</vt:lpstr>
      <vt:lpstr>Office 365 オンライン版で Excel を起動</vt:lpstr>
      <vt:lpstr>Office 365 オンライン版で Excel を起動</vt:lpstr>
      <vt:lpstr>Office 365 オンライン版で Excel を起動</vt:lpstr>
      <vt:lpstr>Office 365 オンライン版で Excel を起動</vt:lpstr>
      <vt:lpstr>Office 365 アプリ版のインストールと  Excel の起動</vt:lpstr>
      <vt:lpstr>Office 365 アプリ版のインストールと  Excel の起動</vt:lpstr>
      <vt:lpstr>Office 365 アプリ版のインストールと  Excel の起動</vt:lpstr>
      <vt:lpstr>Office 365 アプリ版のインストールと  Excel の起動</vt:lpstr>
      <vt:lpstr>Office 365 アプリ版のインストールと  Excel の起動</vt:lpstr>
      <vt:lpstr>オンライン版の Excel の画面（メニュー、リボン、ワークシートなど）</vt:lpstr>
      <vt:lpstr>アプリ版の Excel の画面（メニュー、リボン、ワークシートなど）</vt:lpstr>
      <vt:lpstr>Excel のワークシート</vt:lpstr>
      <vt:lpstr>Excel のブック</vt:lpstr>
      <vt:lpstr>Excel のスタート画面</vt:lpstr>
      <vt:lpstr>アクティブセル</vt:lpstr>
      <vt:lpstr>アクティブセルでの数式の入力　</vt:lpstr>
      <vt:lpstr>数式バーで数式の確認①</vt:lpstr>
      <vt:lpstr>数式バーで数式の確認②</vt:lpstr>
      <vt:lpstr>アクティブセルでの数式の入力　</vt:lpstr>
      <vt:lpstr>Excel の数式</vt:lpstr>
      <vt:lpstr>セルの数式と値のクリア</vt:lpstr>
      <vt:lpstr>セルの数値と値のクリア</vt:lpstr>
      <vt:lpstr>元に戻す操作</vt:lpstr>
      <vt:lpstr>2-3 散布図（Excel を使用） </vt:lpstr>
      <vt:lpstr>散布図の用途</vt:lpstr>
      <vt:lpstr>分布から読み取れること</vt:lpstr>
      <vt:lpstr>Excel での散布図の作成手順</vt:lpstr>
      <vt:lpstr>Excel での散布図の種類の選択</vt:lpstr>
      <vt:lpstr>PowerPoint プレゼンテーション</vt:lpstr>
      <vt:lpstr>2-4 データの合計、平均（Excel を使用） </vt:lpstr>
      <vt:lpstr>Excel で合計を求める SUM</vt:lpstr>
      <vt:lpstr>Excel で平均を求める AVERAGE</vt:lpstr>
      <vt:lpstr>平均</vt:lpstr>
      <vt:lpstr>平均を使うときの注意点</vt:lpstr>
      <vt:lpstr>2-5 データの分布、密度（Excel を使用） </vt:lpstr>
      <vt:lpstr>ヒストグラム</vt:lpstr>
      <vt:lpstr>Excel でのヒストグラムの作成手順</vt:lpstr>
      <vt:lpstr>ヒストグラムから読み取れること</vt:lpstr>
      <vt:lpstr>データサイエンスの要点</vt:lpstr>
      <vt:lpstr>2-6 データの分類，特徴抽出での人工知能の応用</vt:lpstr>
      <vt:lpstr>PowerPoint プレゼンテーション</vt:lpstr>
      <vt:lpstr>PowerPoint プレゼンテーション</vt:lpstr>
      <vt:lpstr>アヤメ属 (Iris)</vt:lpstr>
      <vt:lpstr>Iris データセット</vt:lpstr>
      <vt:lpstr>Iris データセットの散布図</vt:lpstr>
      <vt:lpstr>人工知能分野の手法（LDA法）による分析例</vt:lpstr>
      <vt:lpstr>PowerPoint プレゼンテーション</vt:lpstr>
      <vt:lpstr>画像分類を行うオンラインサービス</vt:lpstr>
      <vt:lpstr>データの分類，特徴抽出での人工知能の応用</vt:lpstr>
      <vt:lpstr>人工知能の利用での注意点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人工知能</dc:title>
  <dc:creator>kunihiko</dc:creator>
  <cp:lastModifiedBy>金子　邦彦</cp:lastModifiedBy>
  <cp:revision>89</cp:revision>
  <cp:lastPrinted>2020-05-07T12:29:12Z</cp:lastPrinted>
  <dcterms:created xsi:type="dcterms:W3CDTF">2020-05-07T08:06:06Z</dcterms:created>
  <dcterms:modified xsi:type="dcterms:W3CDTF">2022-06-24T00:39:33Z</dcterms:modified>
</cp:coreProperties>
</file>