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544" r:id="rId2"/>
    <p:sldId id="918" r:id="rId3"/>
    <p:sldId id="968" r:id="rId4"/>
    <p:sldId id="939" r:id="rId5"/>
    <p:sldId id="966" r:id="rId6"/>
    <p:sldId id="964" r:id="rId7"/>
    <p:sldId id="965" r:id="rId8"/>
    <p:sldId id="970" r:id="rId9"/>
    <p:sldId id="973" r:id="rId10"/>
    <p:sldId id="974" r:id="rId11"/>
    <p:sldId id="1001" r:id="rId12"/>
    <p:sldId id="979" r:id="rId13"/>
    <p:sldId id="980" r:id="rId14"/>
    <p:sldId id="981" r:id="rId15"/>
    <p:sldId id="982" r:id="rId16"/>
    <p:sldId id="983" r:id="rId17"/>
    <p:sldId id="984" r:id="rId18"/>
    <p:sldId id="985" r:id="rId19"/>
    <p:sldId id="986" r:id="rId20"/>
    <p:sldId id="987" r:id="rId21"/>
    <p:sldId id="1294" r:id="rId22"/>
    <p:sldId id="1293" r:id="rId23"/>
    <p:sldId id="1299" r:id="rId24"/>
    <p:sldId id="1295" r:id="rId25"/>
    <p:sldId id="1298" r:id="rId26"/>
    <p:sldId id="1300" r:id="rId27"/>
    <p:sldId id="975" r:id="rId28"/>
    <p:sldId id="972" r:id="rId29"/>
    <p:sldId id="988" r:id="rId30"/>
    <p:sldId id="597" r:id="rId31"/>
    <p:sldId id="598" r:id="rId32"/>
    <p:sldId id="599" r:id="rId33"/>
    <p:sldId id="600" r:id="rId34"/>
    <p:sldId id="601" r:id="rId35"/>
    <p:sldId id="602" r:id="rId36"/>
    <p:sldId id="989" r:id="rId37"/>
    <p:sldId id="990" r:id="rId38"/>
    <p:sldId id="991" r:id="rId39"/>
    <p:sldId id="993" r:id="rId40"/>
    <p:sldId id="994" r:id="rId41"/>
    <p:sldId id="259" r:id="rId42"/>
    <p:sldId id="261" r:id="rId43"/>
    <p:sldId id="995" r:id="rId44"/>
    <p:sldId id="1002" r:id="rId45"/>
    <p:sldId id="996" r:id="rId46"/>
    <p:sldId id="997" r:id="rId47"/>
    <p:sldId id="998" r:id="rId48"/>
    <p:sldId id="999" r:id="rId49"/>
    <p:sldId id="1000" r:id="rId50"/>
    <p:sldId id="969" r:id="rId51"/>
    <p:sldId id="976" r:id="rId52"/>
    <p:sldId id="967" r:id="rId53"/>
    <p:sldId id="977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6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8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8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4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0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94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実</a:t>
            </a:r>
            <a:r>
              <a:rPr lang="ja-JP" altLang="en-US" dirty="0" smtClean="0"/>
              <a:t>データによる</a:t>
            </a:r>
            <a:r>
              <a:rPr lang="ja-JP" altLang="en-US" dirty="0" smtClean="0"/>
              <a:t>データサイエンス</a:t>
            </a:r>
            <a:r>
              <a:rPr lang="ja-JP" altLang="en-US" dirty="0"/>
              <a:t>・</a:t>
            </a:r>
            <a:r>
              <a:rPr lang="en-US" altLang="ja-JP" dirty="0"/>
              <a:t>AI </a:t>
            </a:r>
            <a:r>
              <a:rPr lang="ja-JP" altLang="en-US" dirty="0"/>
              <a:t>の演習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59E33764-4586-4FA4-A7E4-F8989EA41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家計調査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全国約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千世帯を対象として、</a:t>
            </a:r>
            <a:r>
              <a:rPr kumimoji="1" lang="ja-JP" altLang="en-US" sz="2400" b="1" dirty="0"/>
              <a:t>家計の収入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支出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貯蓄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負債</a:t>
            </a:r>
            <a:r>
              <a:rPr kumimoji="1" lang="ja-JP" altLang="en-US" sz="2400" dirty="0"/>
              <a:t>などを毎月調査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8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プリン</a:t>
            </a:r>
            <a:r>
              <a:rPr lang="ja-JP" altLang="en-US" sz="2400" dirty="0"/>
              <a:t>」にお金を使うことが多い都市は？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謝辞</a:t>
            </a: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1800" dirty="0">
                <a:latin typeface="+mn-ea"/>
                <a:ea typeface="+mn-ea"/>
              </a:rPr>
              <a:t>https://www.youtube.com/watch?v=0RSIrNTFnJw</a:t>
            </a:r>
            <a:endParaRPr kumimoji="1" lang="ja-JP" altLang="en-US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を参考にし，説明の追加等を行っている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E06729-78D0-42EE-96CA-6135B422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77" y="1593763"/>
            <a:ext cx="5237343" cy="251544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FAD7F7-5F22-4DD4-B711-35039D5F80AA}"/>
              </a:ext>
            </a:extLst>
          </p:cNvPr>
          <p:cNvSpPr/>
          <p:nvPr/>
        </p:nvSpPr>
        <p:spPr>
          <a:xfrm>
            <a:off x="6072188" y="2738438"/>
            <a:ext cx="1166812" cy="15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D7BEA3-58B6-466D-9228-9A1E2A50F7EE}"/>
              </a:ext>
            </a:extLst>
          </p:cNvPr>
          <p:cNvSpPr/>
          <p:nvPr/>
        </p:nvSpPr>
        <p:spPr>
          <a:xfrm>
            <a:off x="5755347" y="453497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数量による把握</a:t>
            </a:r>
          </a:p>
        </p:txBody>
      </p:sp>
    </p:spTree>
    <p:extLst>
      <p:ext uri="{BB962C8B-B14F-4D97-AF65-F5344CB8AC3E}">
        <p14:creationId xmlns:p14="http://schemas.microsoft.com/office/powerpoint/2010/main" val="18942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統計データの検索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検索結果から「</a:t>
            </a:r>
            <a:r>
              <a:rPr lang="ja-JP" altLang="en-US" b="1" dirty="0"/>
              <a:t>家計調査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823B77-F28F-E675-B6FB-C38121D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1" y="2573966"/>
            <a:ext cx="6482179" cy="5692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D61231-075F-EFA0-B299-FB24C334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21" y="4203678"/>
            <a:ext cx="7254762" cy="119382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843F1B-8F36-7E5A-59AC-255935D27CB5}"/>
              </a:ext>
            </a:extLst>
          </p:cNvPr>
          <p:cNvSpPr/>
          <p:nvPr/>
        </p:nvSpPr>
        <p:spPr>
          <a:xfrm>
            <a:off x="4730750" y="4828216"/>
            <a:ext cx="908050" cy="728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86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DC74D-B402-14A0-E279-7DC17A97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75E96-4219-96F1-448E-ADB4611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dirty="0"/>
              <a:t>種類を選ぶ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81891-8A50-B154-B67A-BC329E4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CD5D20-DE61-9CF9-5A84-D9CB784D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5" y="1479436"/>
            <a:ext cx="5337449" cy="443252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5F65A-688F-3A87-FDF1-95E30061589B}"/>
              </a:ext>
            </a:extLst>
          </p:cNvPr>
          <p:cNvSpPr/>
          <p:nvPr/>
        </p:nvSpPr>
        <p:spPr>
          <a:xfrm>
            <a:off x="1593850" y="23685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C0F08-7BE5-AB8C-9C54-E378EBBA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9FABE-1D8C-D5C1-0A08-F7905D94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品目区分（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年改訂）（総数：金額）を選ぶ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645FB-7CF2-E103-DCA8-BA5F9CE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9D7E3-78FA-27DD-C1C9-53F1F73F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5" y="1488807"/>
            <a:ext cx="6807550" cy="523266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24D52C-9EFF-F2F3-04D8-C3534CB8640D}"/>
              </a:ext>
            </a:extLst>
          </p:cNvPr>
          <p:cNvSpPr/>
          <p:nvPr/>
        </p:nvSpPr>
        <p:spPr>
          <a:xfrm>
            <a:off x="6591300" y="45148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5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C9899-8738-8422-FF83-7D0055D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「表示項目選択」を展開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71CA0F-71BC-0FFE-7175-C050ABED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15" y="1409626"/>
            <a:ext cx="5743870" cy="285764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1414315" y="1917700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⑥ 「</a:t>
            </a:r>
            <a:r>
              <a:rPr lang="ja-JP" altLang="en-US" dirty="0"/>
              <a:t>品目分類」の「項目を選択」をクリック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「プリン」で検索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「プリン」にチェック．「確定」をクリック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78C5D-0E63-DDAD-2FAD-55BC51F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7" y="762000"/>
            <a:ext cx="5753662" cy="512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C519769-0855-F78D-CB0B-33F0672C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43" y="4073945"/>
            <a:ext cx="4168557" cy="6689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229350" y="786120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911350" y="4167501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11CC5F-63DD-9D6F-03ED-45FEAAA62455}"/>
              </a:ext>
            </a:extLst>
          </p:cNvPr>
          <p:cNvSpPr/>
          <p:nvPr/>
        </p:nvSpPr>
        <p:spPr>
          <a:xfrm>
            <a:off x="5043571" y="4148450"/>
            <a:ext cx="709529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6CE71A-5DDE-7F68-E536-AF39193FC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43" y="5746336"/>
            <a:ext cx="2677941" cy="9751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25FEB4-FC82-6312-9AF9-1DE4F612826F}"/>
              </a:ext>
            </a:extLst>
          </p:cNvPr>
          <p:cNvSpPr/>
          <p:nvPr/>
        </p:nvSpPr>
        <p:spPr>
          <a:xfrm>
            <a:off x="2193263" y="5989962"/>
            <a:ext cx="1210337" cy="366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09" y="5830234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6470650" y="5943600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7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C249983-25AA-9990-BE39-695A5BE1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95" y="4013997"/>
            <a:ext cx="2143235" cy="10700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B85B8A6-7C7C-1AE9-8B27-3776A942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40" y="920574"/>
            <a:ext cx="6102672" cy="4878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kumimoji="1" lang="ja-JP" altLang="en-US" dirty="0"/>
              <a:t>「時間軸（月次）</a:t>
            </a:r>
            <a:r>
              <a:rPr lang="ja-JP" altLang="en-US" dirty="0"/>
              <a:t>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スクロールし，「</a:t>
            </a:r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月」をチェック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612060" y="918897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895877" y="4851400"/>
            <a:ext cx="1841500" cy="232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81" y="5794250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3548622" y="5907616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9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EBB9F63-C565-EA89-C2BC-8869A0EB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51" y="749119"/>
            <a:ext cx="854119" cy="25179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</a:t>
            </a:r>
            <a:r>
              <a:rPr kumimoji="1" lang="ja-JP" altLang="en-US" dirty="0"/>
              <a:t> 「レイアウト設定」をクリック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⑨ </a:t>
            </a:r>
            <a:r>
              <a:rPr lang="ja-JP" altLang="en-US" dirty="0"/>
              <a:t>「地域区分」は「行」のところにドラッグ＆ドロップ．「設定して表示を更新」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2176816" y="1804871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89977C-CB82-80D3-31B4-153C41D5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50" y="4244979"/>
            <a:ext cx="3784750" cy="2511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DB8F23-0052-A98D-5C4E-C04398F67151}"/>
              </a:ext>
            </a:extLst>
          </p:cNvPr>
          <p:cNvSpPr/>
          <p:nvPr/>
        </p:nvSpPr>
        <p:spPr>
          <a:xfrm>
            <a:off x="1650850" y="6082285"/>
            <a:ext cx="1886100" cy="274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B9AC0A-FF27-11EC-725A-AC72ED33192C}"/>
              </a:ext>
            </a:extLst>
          </p:cNvPr>
          <p:cNvSpPr/>
          <p:nvPr/>
        </p:nvSpPr>
        <p:spPr>
          <a:xfrm>
            <a:off x="4426884" y="6482423"/>
            <a:ext cx="951566" cy="2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8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7885B-5651-AD24-C182-5FF3D59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874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⑩ プリンについての結果を確認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⑪ 「ダウンロード」をクリック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8605C-5F6C-0283-E50F-76812FCC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0330325-F907-D68C-0FB0-E28FD9FD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76" y="830981"/>
            <a:ext cx="2883048" cy="33402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77DAE4-ACF0-2603-B992-5B1A2977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84" y="4991944"/>
            <a:ext cx="3069686" cy="697655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A70D66F-9E5E-F992-8DF5-8DF0D887DDD3}"/>
              </a:ext>
            </a:extLst>
          </p:cNvPr>
          <p:cNvSpPr/>
          <p:nvPr/>
        </p:nvSpPr>
        <p:spPr>
          <a:xfrm>
            <a:off x="4711848" y="507089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90612B-7E33-5151-26FD-973C68D6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52" y="4947051"/>
            <a:ext cx="3308232" cy="6976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CDF938-CBCF-9475-C0BB-6202D1B04273}"/>
              </a:ext>
            </a:extLst>
          </p:cNvPr>
          <p:cNvSpPr/>
          <p:nvPr/>
        </p:nvSpPr>
        <p:spPr>
          <a:xfrm>
            <a:off x="1714892" y="4831843"/>
            <a:ext cx="1371207" cy="546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B54FE9-17F4-295E-D1F8-DE914649B1AB}"/>
              </a:ext>
            </a:extLst>
          </p:cNvPr>
          <p:cNvSpPr/>
          <p:nvPr/>
        </p:nvSpPr>
        <p:spPr>
          <a:xfrm>
            <a:off x="7039912" y="4948402"/>
            <a:ext cx="1500838" cy="56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83F0F63-C6DC-B9BE-43DC-20BEE2F20A39}"/>
              </a:ext>
            </a:extLst>
          </p:cNvPr>
          <p:cNvSpPr/>
          <p:nvPr/>
        </p:nvSpPr>
        <p:spPr>
          <a:xfrm>
            <a:off x="1714892" y="592926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DDC224-89C0-970D-AC96-3B3ED15F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526" y="5757366"/>
            <a:ext cx="6312224" cy="104145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FB6C28-1C50-AFAF-E98D-5B0514DDCD4C}"/>
              </a:ext>
            </a:extLst>
          </p:cNvPr>
          <p:cNvSpPr/>
          <p:nvPr/>
        </p:nvSpPr>
        <p:spPr>
          <a:xfrm>
            <a:off x="7575550" y="6024418"/>
            <a:ext cx="908050" cy="33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0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84C99-58E1-407D-8674-AE2348FA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AE4BB-E36A-40EB-8EA1-0AC4B5C5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政府統計データ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クロス集計表（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相関（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平均，誤差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オープンデータ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9A3BD-F771-41CE-A324-8C25B651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9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⑫ ダウンロードしたファイルを </a:t>
            </a:r>
            <a:r>
              <a:rPr kumimoji="1" lang="en-US" altLang="ja-JP" b="1" dirty="0"/>
              <a:t>Excel </a:t>
            </a:r>
            <a:r>
              <a:rPr lang="ja-JP" altLang="en-US" dirty="0"/>
              <a:t>で開くことができる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⑬ ヒストグラムの作成（範囲を選び，「挿入」でヒストグラム）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1C13A5-D76B-BDAA-D436-FDFBE229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77" y="1803313"/>
            <a:ext cx="5237343" cy="25154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AF7DF1-987D-4E08-11AA-859ECE4C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46" y="5068768"/>
            <a:ext cx="2992554" cy="17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/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2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品目分類：プリン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時間軸（月次）：最新月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ページ，行，列の設定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4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36C87-FF6A-F0B1-5A66-26417B7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241DE-2FF3-E3D6-D4BE-3513D79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各自で，</a:t>
            </a:r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家計調査データで，「プリン」や，それ以外の品目について調べてみる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ja-JP" altLang="en-US" dirty="0"/>
              <a:t>を使い，ヒストグラムを作成してみる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70AFA5-367F-13F2-73E1-508C2927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01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 </a:t>
            </a:r>
            <a:r>
              <a:rPr lang="ja-JP" altLang="en-US" dirty="0"/>
              <a:t>クロス集計表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0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AC2A9-CDAA-B8C3-6A90-60B6EED0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06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人工知能と統計の関係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F08FA-A976-AF20-9FB5-7AAFB802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06" y="1734401"/>
            <a:ext cx="3075405" cy="12428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調査によって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得られたデータ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179FF8-AABC-AAD5-D66A-2DF655B4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5732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B465E9E-C562-9964-3692-82696972DA18}"/>
              </a:ext>
            </a:extLst>
          </p:cNvPr>
          <p:cNvSpPr/>
          <p:nvPr/>
        </p:nvSpPr>
        <p:spPr>
          <a:xfrm>
            <a:off x="4282311" y="2152650"/>
            <a:ext cx="5270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5DA920-DB40-52FC-12CC-309BEED06D86}"/>
              </a:ext>
            </a:extLst>
          </p:cNvPr>
          <p:cNvSpPr txBox="1"/>
          <p:nvPr/>
        </p:nvSpPr>
        <p:spPr>
          <a:xfrm>
            <a:off x="5291961" y="1561405"/>
            <a:ext cx="1980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数量による</a:t>
            </a:r>
            <a:endParaRPr kumimoji="1" lang="en-US" altLang="ja-JP" sz="2800" dirty="0"/>
          </a:p>
          <a:p>
            <a:r>
              <a:rPr kumimoji="1" lang="ja-JP" altLang="en-US" sz="2800" dirty="0"/>
              <a:t>現象の把握</a:t>
            </a:r>
            <a:endParaRPr kumimoji="1" lang="en-US" altLang="ja-JP" sz="2800" dirty="0"/>
          </a:p>
          <a:p>
            <a:r>
              <a:rPr kumimoji="1" lang="ja-JP" altLang="en-US" sz="2800" dirty="0"/>
              <a:t>（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統計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07C82E5-ADD5-7184-F123-E8DE8C67C425}"/>
              </a:ext>
            </a:extLst>
          </p:cNvPr>
          <p:cNvSpPr/>
          <p:nvPr/>
        </p:nvSpPr>
        <p:spPr>
          <a:xfrm rot="2085307">
            <a:off x="4351135" y="3740149"/>
            <a:ext cx="5270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AB6DB4-3D01-6602-C91D-FDD792FD93E6}"/>
              </a:ext>
            </a:extLst>
          </p:cNvPr>
          <p:cNvSpPr txBox="1"/>
          <p:nvPr/>
        </p:nvSpPr>
        <p:spPr>
          <a:xfrm>
            <a:off x="5291961" y="3815655"/>
            <a:ext cx="2698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データを用いた</a:t>
            </a:r>
            <a:endParaRPr kumimoji="1" lang="en-US" altLang="ja-JP" sz="2800" dirty="0"/>
          </a:p>
          <a:p>
            <a:r>
              <a:rPr kumimoji="1" lang="ja-JP" altLang="en-US" sz="2800" dirty="0"/>
              <a:t>学習による上達</a:t>
            </a:r>
            <a:endParaRPr kumimoji="1" lang="en-US" altLang="ja-JP" sz="2800" dirty="0"/>
          </a:p>
          <a:p>
            <a:r>
              <a:rPr kumimoji="1" lang="ja-JP" altLang="en-US" sz="2800" dirty="0"/>
              <a:t>（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人工知能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C6A6FF-908F-F27B-A57C-4C6A649B3DD1}"/>
              </a:ext>
            </a:extLst>
          </p:cNvPr>
          <p:cNvSpPr txBox="1"/>
          <p:nvPr/>
        </p:nvSpPr>
        <p:spPr>
          <a:xfrm>
            <a:off x="529461" y="5707955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人工知能</a:t>
            </a:r>
            <a:r>
              <a:rPr kumimoji="1" lang="ja-JP" altLang="en-US" sz="2800" dirty="0"/>
              <a:t>が「</a:t>
            </a:r>
            <a:r>
              <a:rPr kumimoji="1" lang="ja-JP" altLang="en-US" sz="2800" b="1" dirty="0"/>
              <a:t>統計による結論</a:t>
            </a:r>
            <a:r>
              <a:rPr kumimoji="1" lang="ja-JP" altLang="en-US" sz="2800" dirty="0"/>
              <a:t>」とは違った振る舞い</a:t>
            </a:r>
            <a:endParaRPr kumimoji="1" lang="en-US" altLang="ja-JP" sz="2800" dirty="0"/>
          </a:p>
          <a:p>
            <a:r>
              <a:rPr kumimoji="1" lang="ja-JP" altLang="en-US" sz="2800" dirty="0"/>
              <a:t>をするとは考えにくい</a:t>
            </a:r>
          </a:p>
        </p:txBody>
      </p:sp>
    </p:spTree>
    <p:extLst>
      <p:ext uri="{BB962C8B-B14F-4D97-AF65-F5344CB8AC3E}">
        <p14:creationId xmlns:p14="http://schemas.microsoft.com/office/powerpoint/2010/main" val="3453546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ピボットテーブル（クロス集計表）の例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124459" y="3401347"/>
            <a:ext cx="477038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9483" y="5075797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（クロス集計表）の例</a:t>
            </a:r>
          </a:p>
        </p:txBody>
      </p:sp>
    </p:spTree>
    <p:extLst>
      <p:ext uri="{BB962C8B-B14F-4D97-AF65-F5344CB8AC3E}">
        <p14:creationId xmlns:p14="http://schemas.microsoft.com/office/powerpoint/2010/main" val="328437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5" y="4457556"/>
            <a:ext cx="4254005" cy="14090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13" y="1725636"/>
            <a:ext cx="2851085" cy="1771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28424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でピボットテーブル（クロス集計用）を作成（１／５）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44358" y="498728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049881" y="357466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27" name="右矢印 26"/>
          <p:cNvSpPr/>
          <p:nvPr/>
        </p:nvSpPr>
        <p:spPr>
          <a:xfrm>
            <a:off x="3396787" y="25458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861361" y="3524155"/>
            <a:ext cx="510166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左上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（これは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261066" y="1773200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5586" y="4658777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9757" y="4904923"/>
            <a:ext cx="692580" cy="770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1155070" y="6067317"/>
            <a:ext cx="5703951" cy="286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1049881" y="5935133"/>
            <a:ext cx="540390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662955"/>
            <a:ext cx="3198437" cy="1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7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73" y="1682197"/>
            <a:ext cx="3683653" cy="3442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4" y="1835305"/>
            <a:ext cx="3481707" cy="3136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09761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でピボットテーブル（クロス集計用）を作成（２／５）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66128" y="4581371"/>
            <a:ext cx="866547" cy="276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7973" y="2883289"/>
            <a:ext cx="1856352" cy="459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59446" y="5435226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1993" y="5227589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88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79373" y="5218421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365808" y="5313188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</a:p>
        </p:txBody>
      </p:sp>
    </p:spTree>
    <p:extLst>
      <p:ext uri="{BB962C8B-B14F-4D97-AF65-F5344CB8AC3E}">
        <p14:creationId xmlns:p14="http://schemas.microsoft.com/office/powerpoint/2010/main" val="3969728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2" y="1763681"/>
            <a:ext cx="3401783" cy="3108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1723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でピボットテーブル（クロス集計用）を作成（３／５）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51065" y="282515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6961" y="4935957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列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」が来るように，</a:t>
            </a: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ドラッグして調整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09551" y="4860691"/>
            <a:ext cx="3913475" cy="103766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2441" y="381569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42" y="960043"/>
            <a:ext cx="3401783" cy="4804853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7200900" y="3959466"/>
            <a:ext cx="1762125" cy="1554263"/>
          </a:xfrm>
          <a:prstGeom prst="cloudCallout">
            <a:avLst>
              <a:gd name="adj1" fmla="val -214886"/>
              <a:gd name="adj2" fmla="val -70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37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A375BFD-FBE7-E236-C270-4675DB5E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68" y="3429000"/>
            <a:ext cx="2336534" cy="18767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3814C5-ADEC-262E-7249-514337F6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" y="1452062"/>
            <a:ext cx="2186108" cy="38536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32F3E4-14B8-16E7-25F8-E3D6461C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3" y="3588488"/>
            <a:ext cx="2565532" cy="1657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232" y="2909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でピボットテーブル（クロス集計用）を作成（４／５）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0" y="226549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4728" y="2336800"/>
            <a:ext cx="1364249" cy="351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448431" y="5395623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行の下の「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ドラッグして，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4301" y="5423067"/>
            <a:ext cx="261530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72876" y="2239370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7568" y="485341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2573" y="5415820"/>
            <a:ext cx="2626288" cy="90902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325" y="557281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  <a:endParaRPr lang="ja-JP" altLang="en-US" sz="1875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778536" y="447768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63435" y="5415820"/>
            <a:ext cx="236622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476685" y="541569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値の下にドロップ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465066" y="477456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09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5913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でピボットテーブル（クロス集計用）を作成（５／５）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238865" y="280519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088647" y="6121635"/>
            <a:ext cx="4966705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ピボットテーブル（クロス集計表）ができた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C555AE-7255-0082-D9B2-285638D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4" y="1504891"/>
            <a:ext cx="5518226" cy="4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86984-7181-2143-53B4-D45679B9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B2C13-09C5-D995-3318-47D569EC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6166073"/>
            <a:ext cx="8461208" cy="80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e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Stat </a:t>
            </a:r>
            <a:r>
              <a:rPr lang="ja-JP" altLang="en-US" sz="2400" b="1" dirty="0"/>
              <a:t>社会保障・人口問題基本調査（人口移動調査）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人口移動調査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第８回人口移動調査 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DDCF9-784D-BD34-667E-C3D34A9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46BF476-ACAF-C87E-DC70-15EE6D573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70432"/>
              </p:ext>
            </p:extLst>
          </p:nvPr>
        </p:nvGraphicFramePr>
        <p:xfrm>
          <a:off x="920750" y="2261587"/>
          <a:ext cx="741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41262152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59812546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8040101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897615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まだ卒業していない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現在と同じ居住地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3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63.0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72.1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605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5F285-49F3-587F-1626-B03DE477D14A}"/>
              </a:ext>
            </a:extLst>
          </p:cNvPr>
          <p:cNvSpPr txBox="1"/>
          <p:nvPr/>
        </p:nvSpPr>
        <p:spPr>
          <a:xfrm>
            <a:off x="920750" y="443393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ja-JP" altLang="en-US" sz="2400" dirty="0"/>
              <a:t>ここから導かれる結論は？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性別と居住地についての関連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49D2DE-667E-1D17-1356-52E44461BEEA}"/>
              </a:ext>
            </a:extLst>
          </p:cNvPr>
          <p:cNvSpPr txBox="1"/>
          <p:nvPr/>
        </p:nvSpPr>
        <p:spPr>
          <a:xfrm>
            <a:off x="920750" y="69192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最終卒業学校卒業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のあと，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引っ越しをして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いない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のは全体の何パーセントか？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最終卒業学校卒業時の居住地（男女別）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C17C-B9DF-7C7F-0E84-D1A799D5CD19}"/>
              </a:ext>
            </a:extLst>
          </p:cNvPr>
          <p:cNvSpPr txBox="1"/>
          <p:nvPr/>
        </p:nvSpPr>
        <p:spPr>
          <a:xfrm>
            <a:off x="6614001" y="40448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パーセント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2D55B-012C-4369-993A-051D847C9217}"/>
              </a:ext>
            </a:extLst>
          </p:cNvPr>
          <p:cNvSpPr txBox="1"/>
          <p:nvPr/>
        </p:nvSpPr>
        <p:spPr>
          <a:xfrm>
            <a:off x="6049340" y="455246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その他：</a:t>
            </a:r>
            <a:endParaRPr kumimoji="1" lang="en-US" altLang="ja-JP" sz="2400" dirty="0"/>
          </a:p>
          <a:p>
            <a:r>
              <a:rPr kumimoji="1" lang="ja-JP" altLang="en-US" sz="2400" dirty="0"/>
              <a:t>居住地が違う，不詳</a:t>
            </a:r>
            <a:endParaRPr kumimoji="1" lang="en-US" altLang="ja-JP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87BBBA-8BAD-42AD-940E-F3BBDD07ACF6}"/>
              </a:ext>
            </a:extLst>
          </p:cNvPr>
          <p:cNvSpPr/>
          <p:nvPr/>
        </p:nvSpPr>
        <p:spPr>
          <a:xfrm>
            <a:off x="4572000" y="3114381"/>
            <a:ext cx="1846162" cy="93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5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相関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28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一方が変化すれば、もう一方も変化する関係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/>
              <a:t>相関あり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</a:t>
            </a:r>
            <a:r>
              <a:rPr lang="ja-JP" altLang="en-US" dirty="0"/>
              <a:t>が増えている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 </a:t>
            </a:r>
            <a:r>
              <a:rPr lang="ja-JP" altLang="en-US" dirty="0"/>
              <a:t>が減っている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相関なし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4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</a:t>
            </a:r>
            <a:endParaRPr kumimoji="1"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</a:t>
            </a:r>
            <a:r>
              <a:rPr lang="ja-JP" altLang="en-US" b="1" dirty="0"/>
              <a:t>正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相関</a:t>
            </a:r>
            <a:r>
              <a:rPr lang="ja-JP" altLang="en-US" dirty="0"/>
              <a:t>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</a:t>
            </a:r>
            <a:r>
              <a:rPr kumimoji="1" lang="ja-JP" altLang="en-US" b="1" dirty="0"/>
              <a:t>　負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関係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政府統計データ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の散布図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9" y="1332481"/>
            <a:ext cx="5002048" cy="385469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39360" y="5177609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775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92527" y="497205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93398" y="2989326"/>
            <a:ext cx="3358736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正の相関関係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9313" y="846253"/>
            <a:ext cx="3663740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79355" y="5075995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49613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負の相関関係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4" y="1412291"/>
            <a:ext cx="4621559" cy="356148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51000" y="580622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正の相関関係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　負の相関関係</a:t>
            </a:r>
            <a:endParaRPr kumimoji="1" lang="en-US" altLang="ja-JP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正の相関関係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8494" y="6263691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負の相関関係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プリン</a:t>
            </a:r>
            <a:r>
              <a:rPr lang="ja-JP" altLang="en-US" sz="2400" dirty="0">
                <a:latin typeface="メイリオ" panose="020B0604030504040204" pitchFamily="50" charset="-128"/>
              </a:rPr>
              <a:t>」にお金を使うことと，「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ケーキ</a:t>
            </a:r>
            <a:r>
              <a:rPr lang="ja-JP" altLang="en-US" sz="2400" dirty="0">
                <a:latin typeface="メイリオ" panose="020B0604030504040204" pitchFamily="50" charset="-128"/>
              </a:rPr>
              <a:t>」に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お金を使うことに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相関</a:t>
            </a:r>
            <a:r>
              <a:rPr lang="ja-JP" altLang="en-US" sz="2400" dirty="0">
                <a:latin typeface="メイリオ" panose="020B0604030504040204" pitchFamily="50" charset="-128"/>
              </a:rPr>
              <a:t>があるか？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46FF13-D02B-486D-A424-D20FFD57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9" y="1994141"/>
            <a:ext cx="5978823" cy="3622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D579E-5674-4B88-B45E-86A2C776AF26}"/>
              </a:ext>
            </a:extLst>
          </p:cNvPr>
          <p:cNvSpPr txBox="1"/>
          <p:nvPr/>
        </p:nvSpPr>
        <p:spPr>
          <a:xfrm>
            <a:off x="2004149" y="5893382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横軸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ケーキ</a:t>
            </a:r>
            <a:r>
              <a:rPr kumimoji="1" lang="ja-JP" altLang="en-US" sz="2800" dirty="0"/>
              <a:t>，</a:t>
            </a:r>
            <a:r>
              <a:rPr kumimoji="1" lang="ja-JP" altLang="en-US" sz="2800" b="1" dirty="0"/>
              <a:t>縦軸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プリン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97AD21-25A6-406D-BCB8-CDF581699743}"/>
              </a:ext>
            </a:extLst>
          </p:cNvPr>
          <p:cNvSpPr/>
          <p:nvPr/>
        </p:nvSpPr>
        <p:spPr>
          <a:xfrm>
            <a:off x="3142527" y="1932972"/>
            <a:ext cx="2482769" cy="60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011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DBFB-3AA1-85A1-041E-3DCA4037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家計調査のデータの準備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3D5C05-3A59-88B2-4E4C-8CAA43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55455" cy="5333166"/>
          </a:xfrm>
        </p:spPr>
        <p:txBody>
          <a:bodyPr/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で，表示項目として，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データをダウンロード，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で開く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BA8E6-2C01-20A0-90DC-E6C8128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061155-6970-9D5A-CD2E-F2D666B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98" y="1573159"/>
            <a:ext cx="3476804" cy="206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B06DE-2188-1541-10B2-43C8EF20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8" y="4559717"/>
            <a:ext cx="3091099" cy="2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3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675300-D30F-FA88-F970-6097327A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D45F-16F5-506F-E0DF-FDA6AC5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3" y="674628"/>
            <a:ext cx="8119260" cy="49197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AD76F-EA96-2551-75E4-48245A7E006A}"/>
              </a:ext>
            </a:extLst>
          </p:cNvPr>
          <p:cNvSpPr txBox="1"/>
          <p:nvPr/>
        </p:nvSpPr>
        <p:spPr>
          <a:xfrm>
            <a:off x="1460500" y="6077248"/>
            <a:ext cx="49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横軸：ケーキ，縦軸：プリン</a:t>
            </a:r>
          </a:p>
        </p:txBody>
      </p:sp>
    </p:spTree>
    <p:extLst>
      <p:ext uri="{BB962C8B-B14F-4D97-AF65-F5344CB8AC3E}">
        <p14:creationId xmlns:p14="http://schemas.microsoft.com/office/powerpoint/2010/main" val="1614646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5BA29-7AAD-2081-F8ED-0D015F1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で相関係数を求める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C0E07-89E3-FD8F-4C05-720E2E6C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相関係数を求めたいセルを選んでおく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メニューの「数式」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③「その他の関数」，「統計」，「</a:t>
            </a:r>
            <a:r>
              <a:rPr lang="en-US" altLang="ja-JP" dirty="0"/>
              <a:t>CORREL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配列１と配列２の範囲を指定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2B25D-C66B-B8A4-9DB5-60121FD6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D4F17D-5EAC-32D5-3558-99D02C7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" y="3492476"/>
            <a:ext cx="7176759" cy="199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6E4F6-D1A5-9594-BB3E-086942D25610}"/>
              </a:ext>
            </a:extLst>
          </p:cNvPr>
          <p:cNvSpPr txBox="1"/>
          <p:nvPr/>
        </p:nvSpPr>
        <p:spPr>
          <a:xfrm>
            <a:off x="1250950" y="5901476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相関係数として </a:t>
            </a:r>
            <a:r>
              <a:rPr kumimoji="1" lang="en-US" altLang="ja-JP" sz="2400" dirty="0"/>
              <a:t>0.3247 </a:t>
            </a:r>
            <a:r>
              <a:rPr kumimoji="1" lang="ja-JP" altLang="en-US" sz="2400" dirty="0"/>
              <a:t>が求まった</a:t>
            </a:r>
            <a:endParaRPr kumimoji="1" lang="en-US" altLang="ja-JP" sz="2400" dirty="0"/>
          </a:p>
          <a:p>
            <a:r>
              <a:rPr kumimoji="1" lang="ja-JP" altLang="en-US" sz="2400" dirty="0"/>
              <a:t>→　「相関がある」とは言い切れない</a:t>
            </a:r>
          </a:p>
        </p:txBody>
      </p:sp>
    </p:spTree>
    <p:extLst>
      <p:ext uri="{BB962C8B-B14F-4D97-AF65-F5344CB8AC3E}">
        <p14:creationId xmlns:p14="http://schemas.microsoft.com/office/powerpoint/2010/main" val="2421226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誤差，平均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470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5126BA-38F9-60AA-BEC0-9A0B437E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7" name="図 6" descr="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B194BDB7-984B-8B26-2230-742337F2E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905000"/>
            <a:ext cx="28448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EE584E-8A2A-3CA1-894A-83F0A05823F3}"/>
              </a:ext>
            </a:extLst>
          </p:cNvPr>
          <p:cNvSpPr txBox="1"/>
          <p:nvPr/>
        </p:nvSpPr>
        <p:spPr>
          <a:xfrm>
            <a:off x="3042650" y="1390650"/>
            <a:ext cx="61013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 同じものを計測する．但し，誤差を含む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 繰り返し計測し，平均をとる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計測値　＝　全体の平均　＋　誤差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という考え方も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 多数の計測の繰り返しが重要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50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D9067-086F-516F-ECC4-E454E6C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統計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0F1C-1CDE-5685-C555-B49913E8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統計</a:t>
            </a:r>
            <a:r>
              <a:rPr kumimoji="1" lang="ja-JP" altLang="en-US" dirty="0"/>
              <a:t>（とうけい、</a:t>
            </a:r>
            <a:r>
              <a:rPr kumimoji="1" lang="en-US" altLang="ja-JP" dirty="0"/>
              <a:t>statistic</a:t>
            </a:r>
            <a:r>
              <a:rPr kumimoji="1" lang="ja-JP" altLang="en-US" dirty="0"/>
              <a:t>）は、</a:t>
            </a:r>
            <a:r>
              <a:rPr kumimoji="1" lang="ja-JP" altLang="en-US" b="1" dirty="0"/>
              <a:t>現象を調査</a:t>
            </a:r>
            <a:r>
              <a:rPr kumimoji="1" lang="ja-JP" altLang="en-US" dirty="0"/>
              <a:t>することによって</a:t>
            </a:r>
            <a:r>
              <a:rPr kumimoji="1" lang="ja-JP" altLang="en-US" b="1" dirty="0"/>
              <a:t>数量で把握</a:t>
            </a:r>
            <a:r>
              <a:rPr kumimoji="1" lang="ja-JP" altLang="en-US" dirty="0"/>
              <a:t>すること、または、</a:t>
            </a:r>
            <a:r>
              <a:rPr kumimoji="1" lang="ja-JP" altLang="en-US" b="1" dirty="0"/>
              <a:t>調査</a:t>
            </a:r>
            <a:r>
              <a:rPr kumimoji="1" lang="ja-JP" altLang="en-US" dirty="0"/>
              <a:t>によって得られた</a:t>
            </a:r>
            <a:r>
              <a:rPr kumimoji="1" lang="ja-JP" altLang="en-US" b="1" dirty="0"/>
              <a:t>数量データ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統計量</a:t>
            </a:r>
            <a:r>
              <a:rPr kumimoji="1" lang="en-US" altLang="ja-JP" b="1" dirty="0"/>
              <a:t>)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err="1"/>
              <a:t>WikiPedia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B03C-BC62-10F5-AB94-96EF38C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34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3-5 </a:t>
            </a:r>
            <a:r>
              <a:rPr lang="ja-JP" altLang="en-US" dirty="0"/>
              <a:t>オープンデータ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977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ビックデータによる課題解決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膨大な量のデータ（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ビッグデータ</a:t>
            </a:r>
            <a:r>
              <a:rPr kumimoji="1" lang="ja-JP" altLang="en-US" dirty="0"/>
              <a:t>）を活用．</a:t>
            </a:r>
            <a:r>
              <a:rPr kumimoji="1" lang="ja-JP" altLang="en-US" b="1" dirty="0"/>
              <a:t>課題解決，効率化，透明化の向上を達成</a:t>
            </a:r>
            <a:endParaRPr kumimoji="1" lang="en-US" altLang="ja-JP" b="1" dirty="0"/>
          </a:p>
          <a:p>
            <a:r>
              <a:rPr lang="ja-JP" altLang="en-US" dirty="0"/>
              <a:t>プライバシ保護は当然</a:t>
            </a:r>
            <a:endParaRPr lang="en-US" altLang="ja-JP" dirty="0"/>
          </a:p>
          <a:p>
            <a:r>
              <a:rPr kumimoji="1" lang="ja-JP" altLang="en-US" dirty="0"/>
              <a:t>公益性の高いデータは</a:t>
            </a:r>
            <a:r>
              <a:rPr kumimoji="1" lang="ja-JP" altLang="en-US" b="1" dirty="0"/>
              <a:t>オープンデータ</a:t>
            </a:r>
            <a:r>
              <a:rPr kumimoji="1" lang="ja-JP" altLang="en-US" dirty="0"/>
              <a:t>として公開される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767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15C527-99ED-0ED8-98FE-061C1117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B4147F-F305-1455-CAC4-BF7B4228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1" y="696332"/>
            <a:ext cx="7808468" cy="50079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C01E30-C3AB-4268-6AB6-014C53C967B2}"/>
              </a:ext>
            </a:extLst>
          </p:cNvPr>
          <p:cNvSpPr txBox="1"/>
          <p:nvPr/>
        </p:nvSpPr>
        <p:spPr>
          <a:xfrm>
            <a:off x="874643" y="5943600"/>
            <a:ext cx="352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不動産販売価格予測サイト </a:t>
            </a:r>
            <a:r>
              <a:rPr kumimoji="1" lang="en-US" altLang="ja-JP" dirty="0"/>
              <a:t>GEEO</a:t>
            </a:r>
          </a:p>
          <a:p>
            <a:r>
              <a:rPr kumimoji="1" lang="en-US" altLang="ja-JP" dirty="0"/>
              <a:t>https://geeo.otani.co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4A8EA-76E6-4BFA-AABE-8EE2E2C40020}"/>
              </a:ext>
            </a:extLst>
          </p:cNvPr>
          <p:cNvSpPr txBox="1"/>
          <p:nvPr/>
        </p:nvSpPr>
        <p:spPr>
          <a:xfrm>
            <a:off x="242888" y="15930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新サービス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の例</a:t>
            </a:r>
          </a:p>
        </p:txBody>
      </p:sp>
    </p:spTree>
    <p:extLst>
      <p:ext uri="{BB962C8B-B14F-4D97-AF65-F5344CB8AC3E}">
        <p14:creationId xmlns:p14="http://schemas.microsoft.com/office/powerpoint/2010/main" val="4249760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0145E-6D8F-D9E4-B773-1CB61A84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96846-E8F0-40A8-FE1F-4F856F80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営利目的，非営利目的を問わず二次利用可能なルールがされたもの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機械判読に適したもの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無償で利用できるもの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総務省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オープンデータの基本指針</a:t>
            </a:r>
            <a:r>
              <a:rPr kumimoji="1" lang="ja-JP" altLang="en-US" dirty="0"/>
              <a:t>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A274AE-028E-E78C-FC5C-D4C0DD47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93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BD6D1-16E7-0641-428F-D30A3C4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</a:t>
            </a:r>
            <a:r>
              <a:rPr lang="ja-JP" altLang="en-US" dirty="0"/>
              <a:t>統計局</a:t>
            </a:r>
            <a:r>
              <a:rPr kumimoji="1" lang="ja-JP" altLang="en-US" dirty="0"/>
              <a:t>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C0249-99AA-ECB5-E4F1-0D582AF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人口・世帯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kumimoji="1" lang="ja-JP" altLang="en-US" sz="2400" b="1" dirty="0"/>
              <a:t>企業活動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産業構造・波及効果分析</a:t>
            </a:r>
            <a:r>
              <a:rPr lang="ja-JP" altLang="en-US" sz="2400" dirty="0"/>
              <a:t>や各種経済統計の基準値となる統計</a:t>
            </a:r>
            <a:endParaRPr lang="en-US" altLang="ja-JP" sz="2400" dirty="0"/>
          </a:p>
          <a:p>
            <a:r>
              <a:rPr kumimoji="1" lang="ja-JP" altLang="en-US" sz="2400" b="1" dirty="0"/>
              <a:t>情報通信・科学技術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労働・賃金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物価・地価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住宅・土地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lang="ja-JP" altLang="en-US" sz="2400" b="1" dirty="0"/>
              <a:t>家計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文化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dirty="0"/>
              <a:t>総合統計書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C4AC6-B0F2-DDD3-8AA8-1BA0AD6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BB914-5865-268A-A34D-6669A21D66EC}"/>
              </a:ext>
            </a:extLst>
          </p:cNvPr>
          <p:cNvSpPr txBox="1"/>
          <p:nvPr/>
        </p:nvSpPr>
        <p:spPr>
          <a:xfrm>
            <a:off x="772767" y="6075145"/>
            <a:ext cx="759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ダウンロードページ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https://www.stat.go.jp/data/guide/download/index.html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770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D2AD-0AF4-E305-B585-1BBE99A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総務省統計局が公開する統計表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54B4D-4BB9-114A-CEFF-17CB106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オンラインで公開</a:t>
            </a:r>
            <a:endParaRPr kumimoji="1" lang="en-US" altLang="ja-JP" sz="2400" dirty="0"/>
          </a:p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48B86-881D-8F5A-5912-4F6938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FE3F7-B5DE-EF8B-DF39-E063CD994F40}"/>
              </a:ext>
            </a:extLst>
          </p:cNvPr>
          <p:cNvSpPr txBox="1"/>
          <p:nvPr/>
        </p:nvSpPr>
        <p:spPr>
          <a:xfrm>
            <a:off x="417444" y="23398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人口推計の結果の概要</a:t>
            </a:r>
            <a:endParaRPr lang="en-US" altLang="ja-JP" b="1" dirty="0"/>
          </a:p>
          <a:p>
            <a:r>
              <a:rPr lang="ja-JP" altLang="en-US" b="1" dirty="0"/>
              <a:t>令和４年４月報より（抜粋）</a:t>
            </a:r>
            <a:endParaRPr lang="en-US" altLang="ja-JP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7802E1-163E-28D7-9CB7-4B1701AE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2993393"/>
            <a:ext cx="2546481" cy="35879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AC0E0A-E847-9650-5919-8ECC29B852F5}"/>
              </a:ext>
            </a:extLst>
          </p:cNvPr>
          <p:cNvSpPr txBox="1"/>
          <p:nvPr/>
        </p:nvSpPr>
        <p:spPr>
          <a:xfrm>
            <a:off x="3587489" y="23805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労働力調査（基本集計）</a:t>
            </a:r>
            <a:r>
              <a:rPr lang="en-US" altLang="ja-JP" b="1" dirty="0"/>
              <a:t>2022</a:t>
            </a:r>
            <a:r>
              <a:rPr lang="ja-JP" altLang="en-US" b="1" dirty="0"/>
              <a:t>年</a:t>
            </a:r>
            <a:endParaRPr lang="en-US" altLang="ja-JP" b="1" dirty="0"/>
          </a:p>
          <a:p>
            <a:r>
              <a:rPr lang="ja-JP" altLang="en-US" b="1" dirty="0"/>
              <a:t>（令和</a:t>
            </a:r>
            <a:r>
              <a:rPr lang="en-US" altLang="ja-JP" b="1" dirty="0"/>
              <a:t>4</a:t>
            </a:r>
            <a:r>
              <a:rPr lang="ja-JP" altLang="en-US" b="1" dirty="0"/>
              <a:t>年）</a:t>
            </a:r>
            <a:r>
              <a:rPr lang="en-US" altLang="ja-JP" b="1" dirty="0"/>
              <a:t>3</a:t>
            </a:r>
            <a:r>
              <a:rPr lang="ja-JP" altLang="en-US" b="1" dirty="0"/>
              <a:t>月分結果より（抜粋</a:t>
            </a:r>
            <a:r>
              <a:rPr lang="ja-JP" altLang="en-US" dirty="0"/>
              <a:t>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CE4089-B536-B837-9D72-033582C4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250" y="2916220"/>
            <a:ext cx="5107715" cy="90013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5B4CB-D88B-9A39-12F9-CC6E289DAB9E}"/>
              </a:ext>
            </a:extLst>
          </p:cNvPr>
          <p:cNvSpPr txBox="1"/>
          <p:nvPr/>
        </p:nvSpPr>
        <p:spPr>
          <a:xfrm>
            <a:off x="3542502" y="4245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2020</a:t>
            </a:r>
            <a:r>
              <a:rPr lang="ja-JP" altLang="en-US" b="1" dirty="0"/>
              <a:t>年基準　消費者物価指数　全国　</a:t>
            </a:r>
            <a:r>
              <a:rPr lang="en-US" altLang="ja-JP" b="1" dirty="0"/>
              <a:t>2022</a:t>
            </a:r>
            <a:r>
              <a:rPr lang="ja-JP" altLang="en-US" b="1" dirty="0"/>
              <a:t>年（令和</a:t>
            </a:r>
            <a:r>
              <a:rPr lang="en-US" altLang="ja-JP" b="1" dirty="0"/>
              <a:t>4</a:t>
            </a:r>
            <a:r>
              <a:rPr lang="ja-JP" altLang="en-US" b="1" dirty="0"/>
              <a:t>年）</a:t>
            </a:r>
            <a:r>
              <a:rPr lang="en-US" altLang="ja-JP" b="1" dirty="0"/>
              <a:t>3</a:t>
            </a:r>
            <a:r>
              <a:rPr lang="ja-JP" altLang="en-US" b="1" dirty="0"/>
              <a:t>月分より（抜粋）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F845F2-9C82-F551-47EA-F324279E0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9" y="4992883"/>
            <a:ext cx="5073739" cy="10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1EAC-253C-3FD3-E910-66F0C5CC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e-Stat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6FD6E-8797-DBBE-011A-6EC3BF4C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政府統計（総務省統計局以外も網羅）のポータルサイト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7C340-6A0F-CFA8-35A8-FCE2CAAC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BAC7CD-07D5-85A1-0438-51D9B96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2" y="1798509"/>
            <a:ext cx="7549376" cy="45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e-Stat </a:t>
            </a:r>
            <a:r>
              <a:rPr kumimoji="1" lang="ja-JP" altLang="en-US" dirty="0"/>
              <a:t>での統計データの検索からダウンロード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分野</a:t>
            </a:r>
            <a:r>
              <a:rPr lang="ja-JP" altLang="en-US" dirty="0"/>
              <a:t>による検索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キーワード</a:t>
            </a:r>
            <a:r>
              <a:rPr lang="ja-JP" altLang="en-US" dirty="0"/>
              <a:t>による検索，その他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手元のパソコンにファイルがダウンロードされる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5529EC-A3AC-02D4-618A-F54AE65D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3" y="1792256"/>
            <a:ext cx="1828345" cy="7061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D6B49F-16A3-22DA-E152-3015051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46" y="1792255"/>
            <a:ext cx="1429399" cy="7061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F39DFA7-821E-C46C-4BEC-888D0BB8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03" y="1792255"/>
            <a:ext cx="2124794" cy="7061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B069B5-F193-0D4A-DE80-636EB695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23" y="1792256"/>
            <a:ext cx="2124792" cy="706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BAABA33-1B79-500E-10FA-3A81CA8C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515" y="1792256"/>
            <a:ext cx="659752" cy="601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379345-00CE-40A0-B449-F0F33AFE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72" y="3386767"/>
            <a:ext cx="4302346" cy="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1402</Words>
  <Application>Microsoft Office PowerPoint</Application>
  <PresentationFormat>画面に合わせる (4:3)</PresentationFormat>
  <Paragraphs>404</Paragraphs>
  <Slides>53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2" baseType="lpstr">
      <vt:lpstr>ＭＳ Ｐゴシック</vt:lpstr>
      <vt:lpstr>メイリオ</vt:lpstr>
      <vt:lpstr>游ゴシック</vt:lpstr>
      <vt:lpstr>游明朝</vt:lpstr>
      <vt:lpstr>Arial</vt:lpstr>
      <vt:lpstr>Calibri</vt:lpstr>
      <vt:lpstr>Segoe UI</vt:lpstr>
      <vt:lpstr>Times New Roman</vt:lpstr>
      <vt:lpstr>Office テーマ</vt:lpstr>
      <vt:lpstr>3. 実データによるデータサイエンス・AI の演習</vt:lpstr>
      <vt:lpstr>アウトライン</vt:lpstr>
      <vt:lpstr>人工知能と統計の関係</vt:lpstr>
      <vt:lpstr>3-1 政府統計データ </vt:lpstr>
      <vt:lpstr>統計</vt:lpstr>
      <vt:lpstr>総務省統計局が公開する統計表</vt:lpstr>
      <vt:lpstr>総務省統計局が公開する統計表</vt:lpstr>
      <vt:lpstr>e-Stat</vt:lpstr>
      <vt:lpstr>e-Stat での統計データの検索からダウンロード</vt:lpstr>
      <vt:lpstr>家計調査</vt:lpstr>
      <vt:lpstr>e Stat 家計調査のデータを用いた分析</vt:lpstr>
      <vt:lpstr>e Stat 家計調査データのダウンロード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Office 365 の主な機能</vt:lpstr>
      <vt:lpstr>Office 365 の種類</vt:lpstr>
      <vt:lpstr>Office 365 オンライン版で Excel を起動</vt:lpstr>
      <vt:lpstr>Office 365 オンライン版で Excel を起動</vt:lpstr>
      <vt:lpstr>Office 365 オンライン版で Excel を起動</vt:lpstr>
      <vt:lpstr>Office 365 オンライン版で Excel を起動</vt:lpstr>
      <vt:lpstr>まとめ</vt:lpstr>
      <vt:lpstr>演習</vt:lpstr>
      <vt:lpstr>3-2 クロス集計表 </vt:lpstr>
      <vt:lpstr>ピボットテーブル（クロス集計表）の例</vt:lpstr>
      <vt:lpstr>Excel でピボットテーブル（クロス集計用）を作成（１／５）</vt:lpstr>
      <vt:lpstr>Excel でピボットテーブル（クロス集計用）を作成（２／５）</vt:lpstr>
      <vt:lpstr>Excel でピボットテーブル（クロス集計用）を作成（３／５）</vt:lpstr>
      <vt:lpstr>Excel でピボットテーブル（クロス集計用）を作成（４／５）</vt:lpstr>
      <vt:lpstr>Excel でピボットテーブル（クロス集計用）を作成（５／５）</vt:lpstr>
      <vt:lpstr>クロス集計表の例</vt:lpstr>
      <vt:lpstr>3-3 相関 </vt:lpstr>
      <vt:lpstr>相関</vt:lpstr>
      <vt:lpstr>相関係数</vt:lpstr>
      <vt:lpstr>２つの変数の例</vt:lpstr>
      <vt:lpstr>２つの変数の例</vt:lpstr>
      <vt:lpstr>２つの変数の例</vt:lpstr>
      <vt:lpstr>相関係数</vt:lpstr>
      <vt:lpstr>e Stat 家計調査のデータを用いた分析</vt:lpstr>
      <vt:lpstr>e Stat 家計調査のデータの準備</vt:lpstr>
      <vt:lpstr>PowerPoint プレゼンテーション</vt:lpstr>
      <vt:lpstr>Excel で相関係数を求める</vt:lpstr>
      <vt:lpstr>3-4 誤差，平均</vt:lpstr>
      <vt:lpstr>PowerPoint プレゼンテーション</vt:lpstr>
      <vt:lpstr>3-5 オープンデータ </vt:lpstr>
      <vt:lpstr>ビックデータによる課題解決</vt:lpstr>
      <vt:lpstr>PowerPoint プレゼンテーション</vt:lpstr>
      <vt:lpstr>オープンデータ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me</cp:lastModifiedBy>
  <cp:revision>85</cp:revision>
  <cp:lastPrinted>2020-05-07T12:29:12Z</cp:lastPrinted>
  <dcterms:created xsi:type="dcterms:W3CDTF">2020-05-07T08:06:06Z</dcterms:created>
  <dcterms:modified xsi:type="dcterms:W3CDTF">2023-02-09T00:51:51Z</dcterms:modified>
</cp:coreProperties>
</file>