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874" r:id="rId2"/>
    <p:sldId id="918" r:id="rId3"/>
    <p:sldId id="939" r:id="rId4"/>
    <p:sldId id="257" r:id="rId5"/>
    <p:sldId id="850" r:id="rId6"/>
    <p:sldId id="955" r:id="rId7"/>
    <p:sldId id="260" r:id="rId8"/>
    <p:sldId id="547" r:id="rId9"/>
    <p:sldId id="567" r:id="rId10"/>
    <p:sldId id="889" r:id="rId11"/>
    <p:sldId id="940" r:id="rId12"/>
    <p:sldId id="258" r:id="rId13"/>
    <p:sldId id="262" r:id="rId14"/>
    <p:sldId id="553" r:id="rId15"/>
    <p:sldId id="956" r:id="rId16"/>
    <p:sldId id="261" r:id="rId17"/>
    <p:sldId id="552" r:id="rId18"/>
    <p:sldId id="970" r:id="rId19"/>
    <p:sldId id="941" r:id="rId20"/>
    <p:sldId id="958" r:id="rId21"/>
    <p:sldId id="259" r:id="rId22"/>
    <p:sldId id="957" r:id="rId23"/>
    <p:sldId id="266" r:id="rId24"/>
    <p:sldId id="959" r:id="rId25"/>
    <p:sldId id="961" r:id="rId26"/>
    <p:sldId id="960" r:id="rId27"/>
    <p:sldId id="962" r:id="rId28"/>
    <p:sldId id="963" r:id="rId29"/>
    <p:sldId id="1301" r:id="rId30"/>
    <p:sldId id="1302" r:id="rId31"/>
    <p:sldId id="1317" r:id="rId32"/>
    <p:sldId id="1318" r:id="rId33"/>
    <p:sldId id="1319" r:id="rId34"/>
    <p:sldId id="1320" r:id="rId35"/>
    <p:sldId id="1315" r:id="rId36"/>
    <p:sldId id="1316" r:id="rId37"/>
    <p:sldId id="1321" r:id="rId38"/>
    <p:sldId id="1322" r:id="rId39"/>
    <p:sldId id="965" r:id="rId40"/>
    <p:sldId id="966" r:id="rId41"/>
    <p:sldId id="573" r:id="rId42"/>
    <p:sldId id="574" r:id="rId43"/>
    <p:sldId id="578" r:id="rId44"/>
    <p:sldId id="967" r:id="rId45"/>
    <p:sldId id="581" r:id="rId46"/>
    <p:sldId id="942" r:id="rId47"/>
    <p:sldId id="1323" r:id="rId48"/>
    <p:sldId id="1324" r:id="rId49"/>
    <p:sldId id="1325" r:id="rId50"/>
    <p:sldId id="1326" r:id="rId51"/>
    <p:sldId id="1327" r:id="rId52"/>
    <p:sldId id="1328" r:id="rId53"/>
    <p:sldId id="1329" r:id="rId54"/>
    <p:sldId id="1330" r:id="rId55"/>
    <p:sldId id="944" r:id="rId56"/>
    <p:sldId id="945" r:id="rId57"/>
    <p:sldId id="1331" r:id="rId58"/>
    <p:sldId id="1332" r:id="rId59"/>
    <p:sldId id="1333" r:id="rId60"/>
    <p:sldId id="1334" r:id="rId6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1141" autoAdjust="0"/>
    <p:restoredTop sz="94660"/>
  </p:normalViewPr>
  <p:slideViewPr>
    <p:cSldViewPr snapToGrid="0">
      <p:cViewPr varScale="1">
        <p:scale>
          <a:sx n="51" d="100"/>
          <a:sy n="51" d="100"/>
        </p:scale>
        <p:origin x="600" y="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56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2022/6/24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487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707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10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975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F3FA4-16F8-084B-957F-59CF15D3FD0A}" type="slidenum"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4860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F3FA4-16F8-084B-957F-59CF15D3FD0A}" type="slidenum"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0751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1070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6896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2683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008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40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3700-ECA0-4650-B098-EE1D8F15E2A2}" type="datetime1">
              <a:rPr kumimoji="1" lang="ja-JP" altLang="en-US" smtClean="0"/>
              <a:t>2022/6/24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52C4-D277-43DC-89CC-17031ECCBBEF}" type="datetime1">
              <a:rPr kumimoji="1" lang="ja-JP" altLang="en-US" smtClean="0"/>
              <a:t>2022/6/24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7BBF-D7BE-47DD-9C7C-7D8AE2361E55}" type="datetime1">
              <a:rPr kumimoji="1" lang="ja-JP" altLang="en-US" smtClean="0"/>
              <a:t>2022/6/24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A9B4-57BA-44AF-99F0-303BDE19016E}" type="datetime1">
              <a:rPr kumimoji="1" lang="ja-JP" altLang="en-US" smtClean="0"/>
              <a:t>2022/6/24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B99B-EB01-47C4-BFBC-FDB367D3D5E6}" type="datetime1">
              <a:rPr kumimoji="1" lang="ja-JP" altLang="en-US" smtClean="0"/>
              <a:t>2022/6/24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search/cs?searchtype=author&amp;query=Brock%2C+A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search/cs?searchtype=author&amp;query=Simonyan%2C+K" TargetMode="External"/><Relationship Id="rId4" Type="http://schemas.openxmlformats.org/officeDocument/2006/relationships/hyperlink" Target="https://arxiv.org/search/cs?searchtype=author&amp;query=Donahue%2C+J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4815" y="1122363"/>
            <a:ext cx="8223463" cy="1655762"/>
          </a:xfrm>
        </p:spPr>
        <p:txBody>
          <a:bodyPr>
            <a:noAutofit/>
          </a:bodyPr>
          <a:lstStyle/>
          <a:p>
            <a:r>
              <a:rPr lang="en-US" altLang="ja-JP" dirty="0"/>
              <a:t>4. </a:t>
            </a:r>
            <a:r>
              <a:rPr lang="ja-JP" altLang="en-US" dirty="0"/>
              <a:t>機械学習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60BDCFAE-0CB6-4198-952A-A1E06A4E2A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027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lang="ja-JP" altLang="en-US" dirty="0"/>
              <a:t>ここまでのまとめ</a:t>
            </a:r>
            <a:endParaRPr kumimoji="1" lang="ja-JP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26" y="2221992"/>
            <a:ext cx="8477774" cy="4636008"/>
          </a:xfrm>
        </p:spPr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lang="ja-JP" altLang="en-US" sz="2400" dirty="0"/>
              <a:t>の</a:t>
            </a:r>
            <a:r>
              <a:rPr lang="ja-JP" altLang="en-US" sz="2400" b="1" dirty="0">
                <a:solidFill>
                  <a:srgbClr val="C00000"/>
                </a:solidFill>
              </a:rPr>
              <a:t>学習</a:t>
            </a:r>
            <a:r>
              <a:rPr lang="ja-JP" altLang="en-US" sz="2400" dirty="0"/>
              <a:t>は，</a:t>
            </a:r>
            <a:r>
              <a:rPr lang="ja-JP" altLang="en-US" sz="2400" b="1" dirty="0"/>
              <a:t>ニューラルネットワークの結合の重みが変化</a:t>
            </a:r>
            <a:r>
              <a:rPr lang="ja-JP" altLang="en-US" sz="2400" b="1"/>
              <a:t>する</a:t>
            </a:r>
            <a:r>
              <a:rPr lang="ja-JP" altLang="en-US" sz="2400"/>
              <a:t>もの．その技術は１９５０年以降変わりない．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より効率よく学習できる技術が進展．</a:t>
            </a:r>
            <a:r>
              <a:rPr lang="ja-JP" altLang="en-US" sz="2400" b="1" dirty="0"/>
              <a:t>学習による上達</a:t>
            </a:r>
            <a:r>
              <a:rPr lang="ja-JP" altLang="en-US" sz="2400" dirty="0"/>
              <a:t>で，ゲームなどを人間よりも上手にできるようになってきた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自動運転など，</a:t>
            </a:r>
            <a:r>
              <a:rPr lang="ja-JP" altLang="en-US" sz="2400" b="1" dirty="0"/>
              <a:t>さまざまな作業</a:t>
            </a:r>
            <a:r>
              <a:rPr lang="ja-JP" altLang="en-US" sz="2400" dirty="0"/>
              <a:t>について，人工知能が学習し，上達できる可能性が出てきた</a:t>
            </a:r>
            <a:endParaRPr lang="en-US" altLang="ja-JP" sz="24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40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4-2 </a:t>
            </a:r>
            <a:r>
              <a:rPr lang="ja-JP" altLang="en-US" dirty="0"/>
              <a:t>機械学習の現状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6931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E42B2A-C7DA-4FBE-A997-32D5EB0A3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機械学習の能力，応用分野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78A961-A72E-418D-A89F-C27951179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能力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分類，検出，識別，認識（文字認識，画像の認識，音声認識），予測，合成，翻訳，特徴抽出，ランク付け，情報推薦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ja-JP" altLang="en-US" dirty="0"/>
              <a:t>応用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経済，金融，ロボット，医療，医学研究（遺伝子解析）など</a:t>
            </a:r>
            <a:r>
              <a:rPr kumimoji="1" lang="ja-JP" altLang="en-US" b="1" dirty="0"/>
              <a:t>幅広い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A4D78A-016F-CFAB-87AE-FC1CBCA0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5634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C262CD-6A3A-43EE-841C-15B9BBBBB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人工知能の宿泊サイトでの応用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64CAA9-1C51-4563-90E6-5601712D1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宿泊予約サイト </a:t>
            </a:r>
            <a:r>
              <a:rPr kumimoji="1" lang="en-US" altLang="ja-JP" dirty="0"/>
              <a:t>Booking.com</a:t>
            </a:r>
          </a:p>
          <a:p>
            <a:pPr marL="0" indent="0">
              <a:buNone/>
            </a:pPr>
            <a:r>
              <a:rPr kumimoji="1" lang="ja-JP" altLang="en-US" dirty="0"/>
              <a:t>情報推薦，表示の改良，好みの予測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FDAD212-846E-D47F-0020-A42CE849B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314" y="1887211"/>
            <a:ext cx="4772270" cy="4873875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742EC8-BF5A-4D2F-07E9-96164AB5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8610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11585-22F8-4530-92B2-DB32DBE6C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医療での人工知能の応用のニュース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97CE0A-8207-4348-9CE3-E24EE0FA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44" y="6059084"/>
            <a:ext cx="8567512" cy="774071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MAMMOSCREEN</a:t>
            </a:r>
            <a:r>
              <a:rPr kumimoji="1" lang="ja-JP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社のニュース</a:t>
            </a:r>
            <a:endParaRPr kumimoji="1"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https://www.mammoscreen.com/how-it-works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99FDA6-8F44-41D4-8B4D-1C58BF8D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A589200-B879-4542-8CF1-F0E0FC250D34}"/>
              </a:ext>
            </a:extLst>
          </p:cNvPr>
          <p:cNvSpPr/>
          <p:nvPr/>
        </p:nvSpPr>
        <p:spPr>
          <a:xfrm>
            <a:off x="723416" y="751332"/>
            <a:ext cx="78765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画像診断について，さまざまなニュースが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インターネットで公開されている．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胸部の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X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線画像について，自分自身で，人工知能アプリを動かし，ヒントを得る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9797130-D317-479C-9F58-0466B9DD1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16" y="2320992"/>
            <a:ext cx="6649657" cy="37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2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D1E1EB-BA5A-76C0-85D8-5AA25322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医学での人工知能の応用のニュース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8F4E0C-6358-D3B3-C26E-BADA7A666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500312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血液検査による癌の検査（人間の免疫機能によって破壊されたがん細胞の検出）に関するニュース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2E086C-4107-ADE0-C5AE-36AA4746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6FC465-9979-4D27-7877-65BF24535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480" y="1933698"/>
            <a:ext cx="3263050" cy="433418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3D339DA-81DF-05CF-02EF-7CBA5582F2F0}"/>
              </a:ext>
            </a:extLst>
          </p:cNvPr>
          <p:cNvSpPr txBox="1"/>
          <p:nvPr/>
        </p:nvSpPr>
        <p:spPr>
          <a:xfrm>
            <a:off x="321844" y="6075145"/>
            <a:ext cx="7792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https://www.theguardian.com/science/2020/mar/31/new-blood-test-can-detect-50-types-of-cancer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1898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2698EB-71FA-49EF-BFC0-2379ED59F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人工知能とゲーム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68D19E-DBD1-4688-9CAF-C78D7AF64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17" y="1001028"/>
            <a:ext cx="4932946" cy="5524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能力の向上が続いている．</a:t>
            </a:r>
            <a:endParaRPr lang="en-US" altLang="ja-JP" dirty="0"/>
          </a:p>
          <a:p>
            <a:r>
              <a:rPr lang="en-US" altLang="ja-JP" dirty="0"/>
              <a:t>1997</a:t>
            </a:r>
            <a:r>
              <a:rPr lang="ja-JP" altLang="en-US" dirty="0"/>
              <a:t>年： ディープ・ブルーが，</a:t>
            </a:r>
            <a:r>
              <a:rPr lang="ja-JP" altLang="en-US" b="1" dirty="0"/>
              <a:t>チェス</a:t>
            </a:r>
            <a:r>
              <a:rPr lang="ja-JP" altLang="en-US" dirty="0"/>
              <a:t>世界チャンピョンに勝利</a:t>
            </a:r>
            <a:endParaRPr lang="en-US" altLang="ja-JP" dirty="0"/>
          </a:p>
          <a:p>
            <a:r>
              <a:rPr lang="en-US" altLang="ja-JP" dirty="0"/>
              <a:t>2017</a:t>
            </a:r>
            <a:r>
              <a:rPr lang="ja-JP" altLang="en-US" dirty="0"/>
              <a:t>年：</a:t>
            </a:r>
            <a:r>
              <a:rPr lang="en-US" altLang="ja-JP" dirty="0"/>
              <a:t> </a:t>
            </a:r>
            <a:r>
              <a:rPr lang="ja-JP" altLang="en-US" dirty="0"/>
              <a:t>人工知能 </a:t>
            </a:r>
            <a:r>
              <a:rPr lang="en-US" altLang="ja-JP" dirty="0" err="1"/>
              <a:t>AlphaZero</a:t>
            </a:r>
            <a:r>
              <a:rPr lang="en-US" altLang="ja-JP" dirty="0"/>
              <a:t> </a:t>
            </a:r>
            <a:r>
              <a:rPr lang="ja-JP" altLang="en-US" dirty="0"/>
              <a:t>の登場．自己対戦による向上の能力を持つ</a:t>
            </a:r>
            <a:endParaRPr lang="en-US" altLang="ja-JP" dirty="0"/>
          </a:p>
          <a:p>
            <a:r>
              <a:rPr lang="en-US" altLang="ja-JP" dirty="0"/>
              <a:t>2017</a:t>
            </a:r>
            <a:r>
              <a:rPr lang="ja-JP" altLang="en-US" dirty="0"/>
              <a:t>年</a:t>
            </a:r>
            <a:r>
              <a:rPr lang="en-US" altLang="ja-JP" dirty="0"/>
              <a:t>5</a:t>
            </a:r>
            <a:r>
              <a:rPr lang="ja-JP" altLang="en-US" dirty="0"/>
              <a:t>月</a:t>
            </a:r>
            <a:r>
              <a:rPr lang="en-US" altLang="ja-JP" dirty="0"/>
              <a:t>: </a:t>
            </a:r>
            <a:r>
              <a:rPr lang="ja-JP" altLang="en-US" b="1" dirty="0"/>
              <a:t>囲碁</a:t>
            </a:r>
            <a:r>
              <a:rPr lang="ja-JP" altLang="en-US" dirty="0"/>
              <a:t>で，世界レベルの選手に </a:t>
            </a:r>
            <a:r>
              <a:rPr lang="en-US" altLang="ja-JP" dirty="0"/>
              <a:t>3</a:t>
            </a:r>
            <a:r>
              <a:rPr lang="ja-JP" altLang="en-US" dirty="0"/>
              <a:t>戦全勝</a:t>
            </a:r>
            <a:endParaRPr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63562AB-DFBE-40A5-98A0-A6153942D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389" y="1788412"/>
            <a:ext cx="3996290" cy="234406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2742AF9-8592-4A1E-ADAC-C268F9DA0507}"/>
              </a:ext>
            </a:extLst>
          </p:cNvPr>
          <p:cNvSpPr/>
          <p:nvPr/>
        </p:nvSpPr>
        <p:spPr>
          <a:xfrm>
            <a:off x="5243963" y="4410058"/>
            <a:ext cx="3996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麻雀</a:t>
            </a:r>
            <a:r>
              <a:rPr lang="en-US" altLang="ja-JP" dirty="0"/>
              <a:t>AI</a:t>
            </a:r>
            <a:r>
              <a:rPr lang="ja-JP" altLang="en-US" dirty="0"/>
              <a:t>についての，インターネットテレビ局「ＡＢＥＭＡ」の番組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30E28D-BE34-CA61-FF03-5148D1BE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6496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11585-22F8-4530-92B2-DB32DBE6C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自動運転のニュース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97CE0A-8207-4348-9CE3-E24EE0FA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706408" cy="6011747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/>
              <a:t>自動運転について，さまざまなニュースが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インターネットで公開されている．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r>
              <a:rPr lang="en-US" altLang="ja-JP" sz="2600" b="1" dirty="0"/>
              <a:t>6 Autonomous Vehicles &amp; Companies to watch in 2021-2022 | Self Driving Cars</a:t>
            </a:r>
            <a:endParaRPr kumimoji="1" lang="en-US" altLang="ja-JP" sz="2600" dirty="0"/>
          </a:p>
          <a:p>
            <a:pPr marL="0" indent="0">
              <a:buNone/>
            </a:pPr>
            <a:r>
              <a:rPr lang="en-US" altLang="ja-JP" sz="2600" dirty="0"/>
              <a:t>https://www.youtube.com/watch?v=bdFi3RToOBk</a:t>
            </a:r>
            <a:endParaRPr kumimoji="1" lang="ja-JP" altLang="en-US" sz="2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99FDA6-8F44-41D4-8B4D-1C58BF8D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616B77A-2612-47A9-9024-B78EBDC0A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7" y="1726215"/>
            <a:ext cx="6108959" cy="34055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2A467A9-FEA7-4E49-A9BF-93FA74577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108" y="1726215"/>
            <a:ext cx="2709145" cy="21756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647716D-02AF-466F-A014-C609AF6A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59" y="3964661"/>
            <a:ext cx="2741694" cy="155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70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7B299D-FBC2-42AF-BB85-E57DC293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人工知能による画像の合成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7FBE0-CC03-4854-8F89-1F432B22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99A6B27-878A-4C41-9B35-DE02BDEE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" y="1265628"/>
            <a:ext cx="8802541" cy="2334220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050CA55-66D1-4046-8B8D-C038BBAEC007}"/>
              </a:ext>
            </a:extLst>
          </p:cNvPr>
          <p:cNvSpPr txBox="1">
            <a:spLocks/>
          </p:cNvSpPr>
          <p:nvPr/>
        </p:nvSpPr>
        <p:spPr>
          <a:xfrm>
            <a:off x="255069" y="4013735"/>
            <a:ext cx="8715913" cy="142453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さまざまな種類の画像を，安定して，高精細に生成することが可能に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B846B44-761E-4884-AFAE-2B7C962FEF1D}"/>
              </a:ext>
            </a:extLst>
          </p:cNvPr>
          <p:cNvSpPr/>
          <p:nvPr/>
        </p:nvSpPr>
        <p:spPr>
          <a:xfrm>
            <a:off x="168442" y="5615583"/>
            <a:ext cx="8461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Large Scale GAN Training for High Fidelity Natural Image Synthesis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3"/>
              </a:rPr>
              <a:t>Andrew Brock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4"/>
              </a:rPr>
              <a:t>Jeff Donahue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5"/>
              </a:rPr>
              <a:t>Karen </a:t>
            </a: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5"/>
              </a:rPr>
              <a:t>Simonyan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https://arxiv.org/abs/1809.11096v2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6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4-3 </a:t>
            </a:r>
            <a:r>
              <a:rPr lang="ja-JP" altLang="en-US" dirty="0"/>
              <a:t>教師あり学習と</a:t>
            </a:r>
            <a:br>
              <a:rPr lang="en-US" altLang="ja-JP" dirty="0"/>
            </a:br>
            <a:r>
              <a:rPr lang="ja-JP" altLang="en-US" dirty="0"/>
              <a:t>教師なし学習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1297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284C99-58E1-407D-8674-AE2348FA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アウトライン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3AE4BB-E36A-40EB-8EA1-0AC4B5C5F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機械学習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機械学習の現状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教師あり学習と教師なし学習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クラスタ分析（教師なし学習の例）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線形近似（教師あり学習の例）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最適化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最適化の用途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59A3BD-F771-41CE-A324-8C25B651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693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9E51E-4B0D-49D5-9438-FB1E8678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21117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機械学習の分類の例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201D35-E4F8-4BA5-BC87-8896C8FE9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01027"/>
            <a:ext cx="7886700" cy="438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① 「</a:t>
            </a:r>
            <a:r>
              <a:rPr lang="ja-JP" altLang="en-US" b="1" dirty="0"/>
              <a:t>花びらの幅と長さ</a:t>
            </a:r>
            <a:r>
              <a:rPr lang="ja-JP" altLang="en-US" dirty="0"/>
              <a:t>」から，花の種類を</a:t>
            </a:r>
            <a:r>
              <a:rPr lang="ja-JP" altLang="en-US" b="1" dirty="0"/>
              <a:t>推論</a:t>
            </a:r>
            <a:r>
              <a:rPr lang="ja-JP" altLang="en-US" dirty="0"/>
              <a:t>したい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花の種類が </a:t>
            </a:r>
            <a:r>
              <a:rPr lang="en-US" altLang="ja-JP" dirty="0"/>
              <a:t>A, B, C </a:t>
            </a:r>
            <a:r>
              <a:rPr lang="ja-JP" altLang="en-US" dirty="0"/>
              <a:t>の３種類のときは，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「</a:t>
            </a:r>
            <a:r>
              <a:rPr lang="ja-JP" altLang="en-US" b="1" dirty="0"/>
              <a:t>花びらの幅と長さ</a:t>
            </a:r>
            <a:r>
              <a:rPr lang="ja-JP" altLang="en-US" dirty="0"/>
              <a:t>」を</a:t>
            </a:r>
            <a:r>
              <a:rPr lang="ja-JP" altLang="en-US" b="1" dirty="0"/>
              <a:t>入力</a:t>
            </a:r>
            <a:r>
              <a:rPr lang="ja-JP" altLang="en-US" dirty="0"/>
              <a:t>とし，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b="1" dirty="0"/>
              <a:t>A </a:t>
            </a:r>
            <a:r>
              <a:rPr lang="ja-JP" altLang="en-US" b="1" dirty="0"/>
              <a:t>または </a:t>
            </a:r>
            <a:r>
              <a:rPr lang="en-US" altLang="ja-JP" b="1" dirty="0"/>
              <a:t>B </a:t>
            </a:r>
            <a:r>
              <a:rPr lang="ja-JP" altLang="en-US" b="1" dirty="0"/>
              <a:t>または </a:t>
            </a:r>
            <a:r>
              <a:rPr lang="en-US" altLang="ja-JP" b="1" dirty="0"/>
              <a:t>C </a:t>
            </a:r>
            <a:r>
              <a:rPr lang="ja-JP" altLang="en-US" dirty="0"/>
              <a:t>を</a:t>
            </a:r>
            <a:r>
              <a:rPr lang="ja-JP" altLang="en-US" b="1" dirty="0"/>
              <a:t>出力</a:t>
            </a:r>
            <a:r>
              <a:rPr lang="ja-JP" altLang="en-US" dirty="0"/>
              <a:t>する分類システム</a:t>
            </a:r>
            <a:endParaRPr lang="en-US" altLang="ja-JP" dirty="0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0E8C4743-065A-CE8C-9404-C7F4D662AEB1}"/>
              </a:ext>
            </a:extLst>
          </p:cNvPr>
          <p:cNvSpPr/>
          <p:nvPr/>
        </p:nvSpPr>
        <p:spPr>
          <a:xfrm>
            <a:off x="1453415" y="4851132"/>
            <a:ext cx="1203158" cy="721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B9B76D0D-F058-3057-D13A-91F6E15C2676}"/>
              </a:ext>
            </a:extLst>
          </p:cNvPr>
          <p:cNvSpPr/>
          <p:nvPr/>
        </p:nvSpPr>
        <p:spPr>
          <a:xfrm>
            <a:off x="6312569" y="4851131"/>
            <a:ext cx="1203158" cy="721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C58D46-393A-5978-06A3-27CC53982C94}"/>
              </a:ext>
            </a:extLst>
          </p:cNvPr>
          <p:cNvSpPr txBox="1"/>
          <p:nvPr/>
        </p:nvSpPr>
        <p:spPr>
          <a:xfrm>
            <a:off x="1453415" y="409073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入力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2DCD21-BE33-3A78-95BB-CF599F6F8934}"/>
              </a:ext>
            </a:extLst>
          </p:cNvPr>
          <p:cNvSpPr txBox="1"/>
          <p:nvPr/>
        </p:nvSpPr>
        <p:spPr>
          <a:xfrm>
            <a:off x="6312569" y="405223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出力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8A7E76-04CA-03C4-E11F-95BFDFC02191}"/>
              </a:ext>
            </a:extLst>
          </p:cNvPr>
          <p:cNvSpPr txBox="1"/>
          <p:nvPr/>
        </p:nvSpPr>
        <p:spPr>
          <a:xfrm>
            <a:off x="3250574" y="4675512"/>
            <a:ext cx="223651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機械学習の</a:t>
            </a:r>
            <a:endParaRPr kumimoji="1" lang="en-US" altLang="ja-JP" sz="3200" dirty="0"/>
          </a:p>
          <a:p>
            <a:r>
              <a:rPr kumimoji="1" lang="ja-JP" altLang="en-US" sz="3200" dirty="0"/>
              <a:t>システム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50A205-FC1C-B854-1C99-C87A6EA535A0}"/>
              </a:ext>
            </a:extLst>
          </p:cNvPr>
          <p:cNvSpPr txBox="1"/>
          <p:nvPr/>
        </p:nvSpPr>
        <p:spPr>
          <a:xfrm>
            <a:off x="5847346" y="5941813"/>
            <a:ext cx="2955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/>
              <a:t>A </a:t>
            </a:r>
            <a:r>
              <a:rPr lang="ja-JP" altLang="en-US" sz="2400" b="1" dirty="0"/>
              <a:t>または </a:t>
            </a:r>
            <a:r>
              <a:rPr lang="en-US" altLang="ja-JP" sz="2400" b="1" dirty="0"/>
              <a:t>B </a:t>
            </a:r>
            <a:r>
              <a:rPr lang="ja-JP" altLang="en-US" sz="2400" b="1" dirty="0"/>
              <a:t>または </a:t>
            </a:r>
            <a:r>
              <a:rPr lang="en-US" altLang="ja-JP" sz="2400" b="1" dirty="0"/>
              <a:t>C </a:t>
            </a:r>
            <a:endParaRPr lang="ja-JP" altLang="en-US" sz="2400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5F93E527-7C55-D652-ACDE-BB263F07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B56413E-67F3-01E2-7FFE-ED69C7D135E4}"/>
              </a:ext>
            </a:extLst>
          </p:cNvPr>
          <p:cNvSpPr txBox="1"/>
          <p:nvPr/>
        </p:nvSpPr>
        <p:spPr>
          <a:xfrm>
            <a:off x="558950" y="594181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/>
              <a:t>花びらの幅と長さ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24092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2FB6E6-57AF-4FDD-8709-25E8DF10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9"/>
            <a:ext cx="8461208" cy="73937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機械学習</a:t>
            </a:r>
            <a:r>
              <a:rPr lang="ja-JP" altLang="en-US" dirty="0"/>
              <a:t>のさまざまな手法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EF47588-C7F6-4363-AE93-6AD88A79144B}"/>
              </a:ext>
            </a:extLst>
          </p:cNvPr>
          <p:cNvSpPr txBox="1"/>
          <p:nvPr/>
        </p:nvSpPr>
        <p:spPr>
          <a:xfrm>
            <a:off x="742749" y="1820191"/>
            <a:ext cx="4005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教師あり学習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◇ 回帰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◇ 分類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F97C08-ED79-4FF7-9B32-3C0BCB980C5A}"/>
              </a:ext>
            </a:extLst>
          </p:cNvPr>
          <p:cNvSpPr txBox="1"/>
          <p:nvPr/>
        </p:nvSpPr>
        <p:spPr>
          <a:xfrm>
            <a:off x="4688905" y="1765930"/>
            <a:ext cx="67105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教師なし学習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◇ クラスタ分析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◇ 次元削減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◇ エンコード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◇ 量子化　　　など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64B6F5D-5565-4F31-8AB5-7A9B2F03FCA9}"/>
              </a:ext>
            </a:extLst>
          </p:cNvPr>
          <p:cNvSpPr/>
          <p:nvPr/>
        </p:nvSpPr>
        <p:spPr>
          <a:xfrm>
            <a:off x="2058202" y="438932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□　知的能力の向上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□　知識の獲得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□　ルールの獲得　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4EC76AD-09D1-885D-C772-21F03A85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B494E0C-25E4-01F6-AB8E-9D9CB1DE9F6F}"/>
              </a:ext>
            </a:extLst>
          </p:cNvPr>
          <p:cNvSpPr/>
          <p:nvPr/>
        </p:nvSpPr>
        <p:spPr>
          <a:xfrm>
            <a:off x="1007443" y="950121"/>
            <a:ext cx="7414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機械学習は，分類以外にもさまざまある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1357A87-DEE8-476E-2B6C-823DB63F76EC}"/>
              </a:ext>
            </a:extLst>
          </p:cNvPr>
          <p:cNvSpPr/>
          <p:nvPr/>
        </p:nvSpPr>
        <p:spPr>
          <a:xfrm>
            <a:off x="201529" y="6198256"/>
            <a:ext cx="8576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ポイント：</a:t>
            </a: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教師あり学習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教師なし学習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２種類</a:t>
            </a:r>
            <a:endParaRPr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1612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9E51E-4B0D-49D5-9438-FB1E8678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21117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教師あり学習と教師なし学習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201D35-E4F8-4BA5-BC87-8896C8FE9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779" y="1395663"/>
            <a:ext cx="7886700" cy="438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教師あり学習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b="1" dirty="0">
                <a:solidFill>
                  <a:srgbClr val="C00000"/>
                </a:solidFill>
              </a:rPr>
              <a:t>訓練データ</a:t>
            </a:r>
            <a:r>
              <a:rPr lang="ja-JP" altLang="en-US" dirty="0"/>
              <a:t>を</a:t>
            </a:r>
            <a:r>
              <a:rPr lang="ja-JP" altLang="en-US" b="1" dirty="0"/>
              <a:t>使う</a:t>
            </a:r>
            <a:endParaRPr lang="en-US" altLang="ja-JP" b="1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教師なし学習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b="1" dirty="0">
                <a:solidFill>
                  <a:srgbClr val="C00000"/>
                </a:solidFill>
              </a:rPr>
              <a:t>訓練データ</a:t>
            </a:r>
            <a:r>
              <a:rPr lang="ja-JP" altLang="en-US" dirty="0"/>
              <a:t>は</a:t>
            </a:r>
            <a:r>
              <a:rPr lang="ja-JP" altLang="en-US" b="1" dirty="0"/>
              <a:t>使わない</a:t>
            </a:r>
            <a:r>
              <a:rPr lang="ja-JP" altLang="en-US" dirty="0"/>
              <a:t>．</a:t>
            </a:r>
            <a:r>
              <a:rPr lang="ja-JP" altLang="en-US" b="1" dirty="0"/>
              <a:t>データは使う</a:t>
            </a:r>
            <a:r>
              <a:rPr lang="ja-JP" altLang="en-US" dirty="0"/>
              <a:t>．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6C6BF2-80C1-0E5E-43F1-E34A55596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2914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9E51E-4B0D-49D5-9438-FB1E8678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21117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訓練データ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201D35-E4F8-4BA5-BC87-8896C8FE9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528" y="1235668"/>
            <a:ext cx="7886700" cy="438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入力と出力のデータ</a:t>
            </a:r>
            <a:r>
              <a:rPr lang="ja-JP" altLang="en-US" dirty="0"/>
              <a:t>：</a:t>
            </a:r>
            <a:endParaRPr lang="en-US" altLang="ja-JP" dirty="0"/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r>
              <a:rPr lang="ja-JP" altLang="en-US" b="1" dirty="0"/>
              <a:t>どういう入力のときに，どういう出力が得られるべきか</a:t>
            </a:r>
            <a:r>
              <a:rPr lang="ja-JP" altLang="en-US" dirty="0"/>
              <a:t>の</a:t>
            </a:r>
            <a:r>
              <a:rPr lang="ja-JP" altLang="en-US" b="1" dirty="0"/>
              <a:t>正解</a:t>
            </a:r>
            <a:r>
              <a:rPr lang="ja-JP" altLang="en-US" dirty="0"/>
              <a:t>のデータ</a:t>
            </a:r>
            <a:endParaRPr lang="en-US" altLang="ja-JP" dirty="0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0E8C4743-065A-CE8C-9404-C7F4D662AEB1}"/>
              </a:ext>
            </a:extLst>
          </p:cNvPr>
          <p:cNvSpPr/>
          <p:nvPr/>
        </p:nvSpPr>
        <p:spPr>
          <a:xfrm>
            <a:off x="1559293" y="4296501"/>
            <a:ext cx="1203158" cy="721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B9B76D0D-F058-3057-D13A-91F6E15C2676}"/>
              </a:ext>
            </a:extLst>
          </p:cNvPr>
          <p:cNvSpPr/>
          <p:nvPr/>
        </p:nvSpPr>
        <p:spPr>
          <a:xfrm>
            <a:off x="6418447" y="4296500"/>
            <a:ext cx="1203158" cy="721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C58D46-393A-5978-06A3-27CC53982C94}"/>
              </a:ext>
            </a:extLst>
          </p:cNvPr>
          <p:cNvSpPr txBox="1"/>
          <p:nvPr/>
        </p:nvSpPr>
        <p:spPr>
          <a:xfrm>
            <a:off x="1559293" y="353610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入力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2DCD21-BE33-3A78-95BB-CF599F6F8934}"/>
              </a:ext>
            </a:extLst>
          </p:cNvPr>
          <p:cNvSpPr txBox="1"/>
          <p:nvPr/>
        </p:nvSpPr>
        <p:spPr>
          <a:xfrm>
            <a:off x="6418447" y="349760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出力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8A7E76-04CA-03C4-E11F-95BFDFC02191}"/>
              </a:ext>
            </a:extLst>
          </p:cNvPr>
          <p:cNvSpPr txBox="1"/>
          <p:nvPr/>
        </p:nvSpPr>
        <p:spPr>
          <a:xfrm>
            <a:off x="3356452" y="4120881"/>
            <a:ext cx="223651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機械学習の</a:t>
            </a:r>
            <a:endParaRPr kumimoji="1" lang="en-US" altLang="ja-JP" sz="3200" dirty="0"/>
          </a:p>
          <a:p>
            <a:r>
              <a:rPr kumimoji="1" lang="ja-JP" altLang="en-US" sz="3200" dirty="0"/>
              <a:t>システム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A8E118C9-3E47-2A45-12B3-18808679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411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9E51E-4B0D-49D5-9438-FB1E8678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21117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訓練データ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201D35-E4F8-4BA5-BC87-8896C8FE9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528" y="1235668"/>
            <a:ext cx="7886700" cy="438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入力と出力のデータ</a:t>
            </a:r>
            <a:r>
              <a:rPr lang="ja-JP" altLang="en-US" dirty="0"/>
              <a:t>：</a:t>
            </a:r>
            <a:endParaRPr lang="en-US" altLang="ja-JP" dirty="0"/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r>
              <a:rPr lang="ja-JP" altLang="en-US" b="1" dirty="0"/>
              <a:t>どういう入力のときに，どういう出力が得られるべきか</a:t>
            </a:r>
            <a:r>
              <a:rPr lang="ja-JP" altLang="en-US" dirty="0"/>
              <a:t>の</a:t>
            </a:r>
            <a:r>
              <a:rPr lang="ja-JP" altLang="en-US" b="1" dirty="0"/>
              <a:t>正解</a:t>
            </a:r>
            <a:r>
              <a:rPr lang="ja-JP" altLang="en-US" dirty="0"/>
              <a:t>のデータ</a:t>
            </a:r>
            <a:endParaRPr lang="en-US" altLang="ja-JP" dirty="0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0E8C4743-065A-CE8C-9404-C7F4D662AEB1}"/>
              </a:ext>
            </a:extLst>
          </p:cNvPr>
          <p:cNvSpPr/>
          <p:nvPr/>
        </p:nvSpPr>
        <p:spPr>
          <a:xfrm>
            <a:off x="1559293" y="4296501"/>
            <a:ext cx="1203158" cy="721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B9B76D0D-F058-3057-D13A-91F6E15C2676}"/>
              </a:ext>
            </a:extLst>
          </p:cNvPr>
          <p:cNvSpPr/>
          <p:nvPr/>
        </p:nvSpPr>
        <p:spPr>
          <a:xfrm>
            <a:off x="6418447" y="4296500"/>
            <a:ext cx="1203158" cy="721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C58D46-393A-5978-06A3-27CC53982C94}"/>
              </a:ext>
            </a:extLst>
          </p:cNvPr>
          <p:cNvSpPr txBox="1"/>
          <p:nvPr/>
        </p:nvSpPr>
        <p:spPr>
          <a:xfrm>
            <a:off x="1559293" y="353610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入力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2DCD21-BE33-3A78-95BB-CF599F6F8934}"/>
              </a:ext>
            </a:extLst>
          </p:cNvPr>
          <p:cNvSpPr txBox="1"/>
          <p:nvPr/>
        </p:nvSpPr>
        <p:spPr>
          <a:xfrm>
            <a:off x="6418447" y="349760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出力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8A7E76-04CA-03C4-E11F-95BFDFC02191}"/>
              </a:ext>
            </a:extLst>
          </p:cNvPr>
          <p:cNvSpPr txBox="1"/>
          <p:nvPr/>
        </p:nvSpPr>
        <p:spPr>
          <a:xfrm>
            <a:off x="3356452" y="4120881"/>
            <a:ext cx="223651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機械学習の</a:t>
            </a:r>
            <a:endParaRPr kumimoji="1" lang="en-US" altLang="ja-JP" sz="3200" dirty="0"/>
          </a:p>
          <a:p>
            <a:r>
              <a:rPr kumimoji="1" lang="ja-JP" altLang="en-US" sz="3200" dirty="0"/>
              <a:t>システム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A8E118C9-3E47-2A45-12B3-18808679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16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9E51E-4B0D-49D5-9438-FB1E8678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21117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訓練データ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201D35-E4F8-4BA5-BC87-8896C8FE9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528" y="1235668"/>
            <a:ext cx="7886700" cy="438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花の種類 </a:t>
            </a:r>
            <a:r>
              <a:rPr lang="en-US" altLang="ja-JP" dirty="0"/>
              <a:t>A, B, C </a:t>
            </a:r>
            <a:r>
              <a:rPr lang="ja-JP" altLang="en-US" dirty="0"/>
              <a:t>を推論するシステム．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訓練データ</a:t>
            </a:r>
            <a:r>
              <a:rPr lang="ja-JP" altLang="en-US" dirty="0"/>
              <a:t>は，</a:t>
            </a:r>
            <a:r>
              <a:rPr lang="ja-JP" altLang="en-US" b="1" dirty="0"/>
              <a:t>入力</a:t>
            </a:r>
            <a:r>
              <a:rPr lang="ja-JP" altLang="en-US" dirty="0"/>
              <a:t>（花びらの幅と長さ）と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出力</a:t>
            </a:r>
            <a:r>
              <a:rPr lang="ja-JP" altLang="en-US" dirty="0"/>
              <a:t>（</a:t>
            </a:r>
            <a:r>
              <a:rPr lang="en-US" altLang="ja-JP" dirty="0"/>
              <a:t>A </a:t>
            </a:r>
            <a:r>
              <a:rPr lang="ja-JP" altLang="en-US" dirty="0"/>
              <a:t>または </a:t>
            </a:r>
            <a:r>
              <a:rPr lang="en-US" altLang="ja-JP" dirty="0"/>
              <a:t>B </a:t>
            </a:r>
            <a:r>
              <a:rPr lang="ja-JP" altLang="en-US" dirty="0"/>
              <a:t>または </a:t>
            </a:r>
            <a:r>
              <a:rPr lang="en-US" altLang="ja-JP" dirty="0"/>
              <a:t>C</a:t>
            </a:r>
            <a:r>
              <a:rPr lang="ja-JP" altLang="en-US" dirty="0"/>
              <a:t>）の両方</a:t>
            </a:r>
            <a:endParaRPr lang="en-US" altLang="ja-JP" dirty="0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0E8C4743-065A-CE8C-9404-C7F4D662AEB1}"/>
              </a:ext>
            </a:extLst>
          </p:cNvPr>
          <p:cNvSpPr/>
          <p:nvPr/>
        </p:nvSpPr>
        <p:spPr>
          <a:xfrm>
            <a:off x="1559293" y="4296501"/>
            <a:ext cx="1203158" cy="721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B9B76D0D-F058-3057-D13A-91F6E15C2676}"/>
              </a:ext>
            </a:extLst>
          </p:cNvPr>
          <p:cNvSpPr/>
          <p:nvPr/>
        </p:nvSpPr>
        <p:spPr>
          <a:xfrm>
            <a:off x="6418447" y="4296500"/>
            <a:ext cx="1203158" cy="721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C58D46-393A-5978-06A3-27CC53982C94}"/>
              </a:ext>
            </a:extLst>
          </p:cNvPr>
          <p:cNvSpPr txBox="1"/>
          <p:nvPr/>
        </p:nvSpPr>
        <p:spPr>
          <a:xfrm>
            <a:off x="1559293" y="353610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入力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2DCD21-BE33-3A78-95BB-CF599F6F8934}"/>
              </a:ext>
            </a:extLst>
          </p:cNvPr>
          <p:cNvSpPr txBox="1"/>
          <p:nvPr/>
        </p:nvSpPr>
        <p:spPr>
          <a:xfrm>
            <a:off x="6418447" y="349760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出力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8A7E76-04CA-03C4-E11F-95BFDFC02191}"/>
              </a:ext>
            </a:extLst>
          </p:cNvPr>
          <p:cNvSpPr txBox="1"/>
          <p:nvPr/>
        </p:nvSpPr>
        <p:spPr>
          <a:xfrm>
            <a:off x="3356452" y="4120881"/>
            <a:ext cx="223651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機械学習の</a:t>
            </a:r>
            <a:endParaRPr kumimoji="1" lang="en-US" altLang="ja-JP" sz="3200" dirty="0"/>
          </a:p>
          <a:p>
            <a:r>
              <a:rPr kumimoji="1" lang="ja-JP" altLang="en-US" sz="3200" dirty="0"/>
              <a:t>システム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A8E118C9-3E47-2A45-12B3-18808679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F0E5542-F903-D0B5-616C-447F1A2BA18E}"/>
              </a:ext>
            </a:extLst>
          </p:cNvPr>
          <p:cNvSpPr txBox="1"/>
          <p:nvPr/>
        </p:nvSpPr>
        <p:spPr>
          <a:xfrm>
            <a:off x="5806081" y="5578419"/>
            <a:ext cx="2955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/>
              <a:t>A </a:t>
            </a:r>
            <a:r>
              <a:rPr lang="ja-JP" altLang="en-US" sz="2400" b="1" dirty="0"/>
              <a:t>または </a:t>
            </a:r>
            <a:r>
              <a:rPr lang="en-US" altLang="ja-JP" sz="2400" b="1" dirty="0"/>
              <a:t>B </a:t>
            </a:r>
            <a:r>
              <a:rPr lang="ja-JP" altLang="en-US" sz="2400" b="1" dirty="0"/>
              <a:t>または </a:t>
            </a:r>
            <a:r>
              <a:rPr lang="en-US" altLang="ja-JP" sz="2400" b="1" dirty="0"/>
              <a:t>C </a:t>
            </a:r>
            <a:endParaRPr lang="ja-JP" altLang="en-US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5EE43D4-78E0-5C41-DEC2-6DD497537F72}"/>
              </a:ext>
            </a:extLst>
          </p:cNvPr>
          <p:cNvSpPr txBox="1"/>
          <p:nvPr/>
        </p:nvSpPr>
        <p:spPr>
          <a:xfrm>
            <a:off x="517685" y="557841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/>
              <a:t>花びらの幅と長さ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824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9E51E-4B0D-49D5-9438-FB1E8678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21117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訓練データ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201D35-E4F8-4BA5-BC87-8896C8FE9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528" y="1235668"/>
            <a:ext cx="7886700" cy="438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花の種類 </a:t>
            </a:r>
            <a:r>
              <a:rPr lang="en-US" altLang="ja-JP" dirty="0"/>
              <a:t>A, B, C </a:t>
            </a:r>
            <a:r>
              <a:rPr lang="ja-JP" altLang="en-US" dirty="0"/>
              <a:t>を推論するシステム．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訓練データ</a:t>
            </a:r>
            <a:r>
              <a:rPr lang="ja-JP" altLang="en-US" dirty="0"/>
              <a:t>は，</a:t>
            </a:r>
            <a:r>
              <a:rPr lang="ja-JP" altLang="en-US" b="1" dirty="0"/>
              <a:t>入力</a:t>
            </a:r>
            <a:r>
              <a:rPr lang="ja-JP" altLang="en-US" dirty="0"/>
              <a:t>（花びらの幅と長さ）と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出力</a:t>
            </a:r>
            <a:r>
              <a:rPr lang="ja-JP" altLang="en-US" dirty="0"/>
              <a:t>（</a:t>
            </a:r>
            <a:r>
              <a:rPr lang="en-US" altLang="ja-JP" dirty="0"/>
              <a:t>A </a:t>
            </a:r>
            <a:r>
              <a:rPr lang="ja-JP" altLang="en-US" dirty="0"/>
              <a:t>または </a:t>
            </a:r>
            <a:r>
              <a:rPr lang="en-US" altLang="ja-JP" dirty="0"/>
              <a:t>B </a:t>
            </a:r>
            <a:r>
              <a:rPr lang="ja-JP" altLang="en-US" dirty="0"/>
              <a:t>または </a:t>
            </a:r>
            <a:r>
              <a:rPr lang="en-US" altLang="ja-JP" dirty="0"/>
              <a:t>C</a:t>
            </a:r>
            <a:r>
              <a:rPr lang="ja-JP" altLang="en-US" dirty="0"/>
              <a:t>）の両方</a:t>
            </a:r>
            <a:endParaRPr lang="en-US" altLang="ja-JP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A8E118C9-3E47-2A45-12B3-18808679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F5E8AA2-9609-888F-1C70-6232F0038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28" y="3285713"/>
            <a:ext cx="3363977" cy="31757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FDFB078-D626-7FEE-2F9C-D81952D1DEC5}"/>
              </a:ext>
            </a:extLst>
          </p:cNvPr>
          <p:cNvSpPr txBox="1"/>
          <p:nvPr/>
        </p:nvSpPr>
        <p:spPr>
          <a:xfrm>
            <a:off x="4677878" y="3994484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縦軸と横軸は，花びらの幅と長さ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色（青，オレンジ，緑）は花の種類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12334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E7E62C-4DD9-4E3D-759E-EDE5595B9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教師あり学習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A64AC1-0D37-7A76-8681-592685874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訓練データ</a:t>
            </a:r>
            <a:r>
              <a:rPr lang="ja-JP" altLang="en-US" dirty="0"/>
              <a:t>を</a:t>
            </a:r>
            <a:r>
              <a:rPr lang="ja-JP" altLang="en-US" b="1" dirty="0"/>
              <a:t>使う</a:t>
            </a:r>
            <a:endParaRPr lang="en-US" altLang="ja-JP" b="1" dirty="0"/>
          </a:p>
          <a:p>
            <a:r>
              <a:rPr lang="ja-JP" altLang="en-US" b="1" dirty="0"/>
              <a:t>「未知のデータを扱える能力を獲得」と考えることもできる</a:t>
            </a:r>
            <a:endParaRPr lang="en-US" altLang="ja-JP" b="1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147BF1-DC8C-22B9-22C7-1D21E6701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E829454-801E-1151-B6AE-5C9B8C6E3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42" y="2265850"/>
            <a:ext cx="4358777" cy="4114929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F5FFDADE-E01E-FA90-792B-3F0E6772C879}"/>
              </a:ext>
            </a:extLst>
          </p:cNvPr>
          <p:cNvSpPr/>
          <p:nvPr/>
        </p:nvSpPr>
        <p:spPr>
          <a:xfrm>
            <a:off x="1938809" y="3100133"/>
            <a:ext cx="247426" cy="24742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A25903-11B1-1527-129A-9FFD7719A4DF}"/>
              </a:ext>
            </a:extLst>
          </p:cNvPr>
          <p:cNvSpPr txBox="1"/>
          <p:nvPr/>
        </p:nvSpPr>
        <p:spPr>
          <a:xfrm>
            <a:off x="2205541" y="282373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未知のデータ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65DCBD-647E-7207-1632-F402E607BD06}"/>
              </a:ext>
            </a:extLst>
          </p:cNvPr>
          <p:cNvSpPr txBox="1"/>
          <p:nvPr/>
        </p:nvSpPr>
        <p:spPr>
          <a:xfrm>
            <a:off x="5784534" y="3112726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この花の種類が何か？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を推論できる能力を獲得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499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4-4 </a:t>
            </a:r>
            <a:r>
              <a:rPr lang="ja-JP" altLang="en-US" dirty="0"/>
              <a:t>クラスタ分析</a:t>
            </a:r>
            <a:br>
              <a:rPr lang="en-US" altLang="ja-JP" dirty="0"/>
            </a:br>
            <a:r>
              <a:rPr lang="ja-JP" altLang="en-US" dirty="0"/>
              <a:t>（教師なし学習の例）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3720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706C73-B57F-409E-B696-ED7B35905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Excel </a:t>
            </a:r>
            <a:r>
              <a:rPr kumimoji="1" lang="ja-JP" altLang="en-US" dirty="0"/>
              <a:t>の散布図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A34B41-FA56-4F61-9468-9FBA6F1C4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817" y="720997"/>
            <a:ext cx="2182122" cy="419021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6A5064-7412-4C4A-BF8D-594D8DAE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A549AD2-6281-4F22-AEF8-0B36D90B3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313" y="2454224"/>
            <a:ext cx="4649417" cy="238890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0E214DF-A81B-4126-BBB5-BC77C1D8B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38" y="1216122"/>
            <a:ext cx="3739792" cy="4562718"/>
          </a:xfrm>
          <a:prstGeom prst="rect">
            <a:avLst/>
          </a:prstGeom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8BF132B7-8082-4F17-BA71-4155ED7351FE}"/>
              </a:ext>
            </a:extLst>
          </p:cNvPr>
          <p:cNvSpPr txBox="1">
            <a:spLocks/>
          </p:cNvSpPr>
          <p:nvPr/>
        </p:nvSpPr>
        <p:spPr>
          <a:xfrm>
            <a:off x="6048702" y="1941970"/>
            <a:ext cx="2182122" cy="799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散布図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CFB0EDF2-1328-4493-944E-88DF82ED25C2}"/>
              </a:ext>
            </a:extLst>
          </p:cNvPr>
          <p:cNvSpPr/>
          <p:nvPr/>
        </p:nvSpPr>
        <p:spPr>
          <a:xfrm>
            <a:off x="4056321" y="3152553"/>
            <a:ext cx="212651" cy="754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右中かっこ 10">
            <a:extLst>
              <a:ext uri="{FF2B5EF4-FFF2-40B4-BE49-F238E27FC236}">
                <a16:creationId xmlns:a16="http://schemas.microsoft.com/office/drawing/2014/main" id="{37963CBD-8F17-4818-92F8-F076C18C42CC}"/>
              </a:ext>
            </a:extLst>
          </p:cNvPr>
          <p:cNvSpPr/>
          <p:nvPr/>
        </p:nvSpPr>
        <p:spPr>
          <a:xfrm rot="5400000">
            <a:off x="1529751" y="4934190"/>
            <a:ext cx="204186" cy="2201446"/>
          </a:xfrm>
          <a:prstGeom prst="rightBrace">
            <a:avLst>
              <a:gd name="adj1" fmla="val 8333"/>
              <a:gd name="adj2" fmla="val 4855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EC393F8-DC20-4461-B34E-691394674957}"/>
              </a:ext>
            </a:extLst>
          </p:cNvPr>
          <p:cNvSpPr txBox="1"/>
          <p:nvPr/>
        </p:nvSpPr>
        <p:spPr>
          <a:xfrm>
            <a:off x="366823" y="626110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この２列で散布図</a:t>
            </a:r>
          </a:p>
        </p:txBody>
      </p:sp>
    </p:spTree>
    <p:extLst>
      <p:ext uri="{BB962C8B-B14F-4D97-AF65-F5344CB8AC3E}">
        <p14:creationId xmlns:p14="http://schemas.microsoft.com/office/powerpoint/2010/main" val="955591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4-1 </a:t>
            </a:r>
            <a:r>
              <a:rPr lang="ja-JP" altLang="en-US" dirty="0"/>
              <a:t>機械学習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2102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706C73-B57F-409E-B696-ED7B35905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Excel </a:t>
            </a:r>
            <a:r>
              <a:rPr kumimoji="1" lang="ja-JP" altLang="en-US" dirty="0"/>
              <a:t>の散布図（色分け）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A34B41-FA56-4F61-9468-9FBA6F1C4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817" y="720997"/>
            <a:ext cx="2182122" cy="419021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6A5064-7412-4C4A-BF8D-594D8DAE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8BF132B7-8082-4F17-BA71-4155ED7351FE}"/>
              </a:ext>
            </a:extLst>
          </p:cNvPr>
          <p:cNvSpPr txBox="1">
            <a:spLocks/>
          </p:cNvSpPr>
          <p:nvPr/>
        </p:nvSpPr>
        <p:spPr>
          <a:xfrm>
            <a:off x="6048702" y="1941970"/>
            <a:ext cx="2182122" cy="799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散布図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CFB0EDF2-1328-4493-944E-88DF82ED25C2}"/>
              </a:ext>
            </a:extLst>
          </p:cNvPr>
          <p:cNvSpPr/>
          <p:nvPr/>
        </p:nvSpPr>
        <p:spPr>
          <a:xfrm>
            <a:off x="4056321" y="3152553"/>
            <a:ext cx="212651" cy="754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右中かっこ 10">
            <a:extLst>
              <a:ext uri="{FF2B5EF4-FFF2-40B4-BE49-F238E27FC236}">
                <a16:creationId xmlns:a16="http://schemas.microsoft.com/office/drawing/2014/main" id="{37963CBD-8F17-4818-92F8-F076C18C42CC}"/>
              </a:ext>
            </a:extLst>
          </p:cNvPr>
          <p:cNvSpPr/>
          <p:nvPr/>
        </p:nvSpPr>
        <p:spPr>
          <a:xfrm rot="5400000">
            <a:off x="1621138" y="3550948"/>
            <a:ext cx="117105" cy="2871298"/>
          </a:xfrm>
          <a:prstGeom prst="rightBrace">
            <a:avLst>
              <a:gd name="adj1" fmla="val 8333"/>
              <a:gd name="adj2" fmla="val 4855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EC393F8-DC20-4461-B34E-691394674957}"/>
              </a:ext>
            </a:extLst>
          </p:cNvPr>
          <p:cNvSpPr txBox="1"/>
          <p:nvPr/>
        </p:nvSpPr>
        <p:spPr>
          <a:xfrm>
            <a:off x="558270" y="5349464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４列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で散布図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4FBFEA5-DE3A-47E8-A574-60CF069A9D08}"/>
              </a:ext>
            </a:extLst>
          </p:cNvPr>
          <p:cNvSpPr txBox="1"/>
          <p:nvPr/>
        </p:nvSpPr>
        <p:spPr>
          <a:xfrm>
            <a:off x="457445" y="5966749"/>
            <a:ext cx="4651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setosa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列，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versicolor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列，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virginica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列（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違う列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4E07C9-E0F7-4B78-BF01-BC59CC76E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864" y="2615065"/>
            <a:ext cx="4438607" cy="200685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A552138-0B32-4F86-869B-71AFA2C5A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1970"/>
            <a:ext cx="3886184" cy="283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08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1AD18F-2D66-4874-A3B8-16215E19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クラスタ分析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A597BD-A694-043C-4D90-45ECD57BD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762417"/>
            <a:ext cx="8461208" cy="5333166"/>
          </a:xfrm>
        </p:spPr>
        <p:txBody>
          <a:bodyPr/>
          <a:lstStyle/>
          <a:p>
            <a:r>
              <a:rPr kumimoji="1" lang="ja-JP" altLang="en-US" b="1" dirty="0"/>
              <a:t>データ</a:t>
            </a:r>
            <a:r>
              <a:rPr lang="ja-JP" altLang="en-US" b="1" dirty="0"/>
              <a:t>を</a:t>
            </a:r>
            <a:r>
              <a:rPr kumimoji="1" lang="ja-JP" altLang="en-US" b="1" dirty="0"/>
              <a:t>使う</a:t>
            </a:r>
            <a:endParaRPr kumimoji="1" lang="en-US" altLang="ja-JP" b="1" dirty="0"/>
          </a:p>
          <a:p>
            <a:r>
              <a:rPr lang="ja-JP" altLang="en-US" b="1" dirty="0"/>
              <a:t>データの密集（クラスタという）を見る</a:t>
            </a:r>
            <a:r>
              <a:rPr lang="ja-JP" altLang="en-US" dirty="0"/>
              <a:t>ことによる分析</a:t>
            </a:r>
            <a:endParaRPr kumimoji="1"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659451-9895-ED2E-6511-38CDE9618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514641A-C93F-4C98-A100-BF1909781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924" y="2684177"/>
            <a:ext cx="6632784" cy="2998925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B2BDD82D-00A7-40A8-9B1A-39EC9A33B479}"/>
              </a:ext>
            </a:extLst>
          </p:cNvPr>
          <p:cNvSpPr/>
          <p:nvPr/>
        </p:nvSpPr>
        <p:spPr>
          <a:xfrm>
            <a:off x="2078665" y="4577316"/>
            <a:ext cx="1461977" cy="106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1AD85B4-0A9A-4777-9A8F-C2FFEFA6C1E3}"/>
              </a:ext>
            </a:extLst>
          </p:cNvPr>
          <p:cNvSpPr/>
          <p:nvPr/>
        </p:nvSpPr>
        <p:spPr>
          <a:xfrm>
            <a:off x="4735033" y="3607981"/>
            <a:ext cx="1461977" cy="106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3D71F7C2-75C3-43BC-9648-AB239D959498}"/>
              </a:ext>
            </a:extLst>
          </p:cNvPr>
          <p:cNvSpPr/>
          <p:nvPr/>
        </p:nvSpPr>
        <p:spPr>
          <a:xfrm>
            <a:off x="5780568" y="3014933"/>
            <a:ext cx="1461977" cy="106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598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111C83-5FBA-4030-8AA7-35308DE4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Titanic </a:t>
            </a:r>
            <a:r>
              <a:rPr lang="ja-JP" altLang="en-US" dirty="0"/>
              <a:t>データセット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4E8766-E0B1-4181-A85A-DAA05750D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50959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タイタニック号のデータ</a:t>
            </a:r>
            <a:endParaRPr lang="en-US" altLang="ja-JP" dirty="0"/>
          </a:p>
          <a:p>
            <a:pPr marL="457200" lvl="1" indent="0">
              <a:buNone/>
            </a:pPr>
            <a:r>
              <a:rPr lang="ja-JP" altLang="en-US" b="1" dirty="0"/>
              <a:t>救出</a:t>
            </a:r>
            <a:r>
              <a:rPr lang="ja-JP" altLang="en-US" dirty="0"/>
              <a:t>、</a:t>
            </a:r>
            <a:r>
              <a:rPr lang="ja-JP" altLang="en-US" b="1" dirty="0"/>
              <a:t>客室種類</a:t>
            </a:r>
            <a:r>
              <a:rPr lang="ja-JP" altLang="en-US" dirty="0"/>
              <a:t>、</a:t>
            </a:r>
            <a:r>
              <a:rPr lang="ja-JP" altLang="en-US" b="1" dirty="0"/>
              <a:t>性別</a:t>
            </a:r>
            <a:r>
              <a:rPr lang="ja-JP" altLang="en-US" dirty="0"/>
              <a:t>、</a:t>
            </a:r>
            <a:r>
              <a:rPr lang="ja-JP" altLang="en-US" b="1" dirty="0"/>
              <a:t>年齢</a:t>
            </a:r>
            <a:r>
              <a:rPr lang="ja-JP" altLang="en-US" dirty="0"/>
              <a:t>、</a:t>
            </a:r>
            <a:r>
              <a:rPr lang="ja-JP" altLang="en-US" b="1" dirty="0"/>
              <a:t>料金</a:t>
            </a:r>
            <a:r>
              <a:rPr lang="ja-JP" altLang="en-US" dirty="0"/>
              <a:t>、</a:t>
            </a:r>
            <a:r>
              <a:rPr lang="ja-JP" altLang="en-US" b="1" dirty="0"/>
              <a:t>家族の有無</a:t>
            </a:r>
            <a:r>
              <a:rPr lang="ja-JP" altLang="en-US" dirty="0"/>
              <a:t>など</a:t>
            </a:r>
            <a:endParaRPr lang="en-US" altLang="ja-JP" dirty="0"/>
          </a:p>
          <a:p>
            <a:pPr marL="457200" lvl="1" indent="0">
              <a:buNone/>
            </a:pPr>
            <a:r>
              <a:rPr lang="en-US" altLang="ja-JP" dirty="0"/>
              <a:t>1309</a:t>
            </a:r>
            <a:r>
              <a:rPr lang="ja-JP" altLang="en-US" dirty="0"/>
              <a:t>名分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75DC83-0288-4181-B716-056830D2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B5D0D64-FF7F-4F0A-95B4-BE3CEF7B0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43" y="2282354"/>
            <a:ext cx="7758473" cy="412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89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2C85E9-9F8B-4490-9984-508CFFBFA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A1D83B-04D2-444F-80CE-945558CE5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20479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① </a:t>
            </a:r>
            <a:r>
              <a:rPr lang="en-US" altLang="ja-JP" dirty="0"/>
              <a:t>Titanic </a:t>
            </a:r>
            <a:r>
              <a:rPr lang="ja-JP" altLang="en-US" dirty="0"/>
              <a:t>データセットから，</a:t>
            </a:r>
            <a:r>
              <a:rPr lang="ja-JP" altLang="en-US" b="1" dirty="0"/>
              <a:t>救出 </a:t>
            </a:r>
            <a:r>
              <a:rPr lang="en-US" altLang="ja-JP" b="1" dirty="0"/>
              <a:t>(survived)</a:t>
            </a:r>
            <a:r>
              <a:rPr lang="ja-JP" altLang="en-US" dirty="0" err="1"/>
              <a:t>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年齢 </a:t>
            </a:r>
            <a:r>
              <a:rPr lang="en-US" altLang="ja-JP" b="1" dirty="0"/>
              <a:t>(age)</a:t>
            </a:r>
            <a:r>
              <a:rPr lang="ja-JP" altLang="en-US" dirty="0" err="1"/>
              <a:t>，</a:t>
            </a:r>
            <a:r>
              <a:rPr lang="ja-JP" altLang="en-US" b="1" dirty="0"/>
              <a:t>料金 </a:t>
            </a:r>
            <a:r>
              <a:rPr lang="en-US" altLang="ja-JP" b="1" dirty="0"/>
              <a:t>(fare) </a:t>
            </a:r>
            <a:r>
              <a:rPr lang="ja-JP" altLang="en-US" dirty="0"/>
              <a:t>の</a:t>
            </a:r>
            <a:r>
              <a:rPr lang="ja-JP" altLang="en-US" b="1" dirty="0"/>
              <a:t>列</a:t>
            </a:r>
            <a:r>
              <a:rPr lang="ja-JP" altLang="en-US" dirty="0"/>
              <a:t>だけを</a:t>
            </a:r>
            <a:r>
              <a:rPr lang="ja-JP" altLang="en-US" b="1" dirty="0"/>
              <a:t>抜き出し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142B60-FC05-4EB9-8ED4-0568FDC0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7E053BF-27F0-4427-9360-7BDC711BA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719" y="2126458"/>
            <a:ext cx="2512863" cy="44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39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08B974-42A1-4AB0-944F-277F34BDF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9BDBF1-55D9-469B-AECC-0E30159E6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② 救出が </a:t>
            </a:r>
            <a:r>
              <a:rPr lang="en-US" altLang="ja-JP" dirty="0"/>
              <a:t>0</a:t>
            </a:r>
            <a:r>
              <a:rPr lang="ja-JP" altLang="en-US" dirty="0"/>
              <a:t> の行が</a:t>
            </a:r>
            <a:r>
              <a:rPr lang="ja-JP" altLang="en-US" b="1" dirty="0"/>
              <a:t>先に</a:t>
            </a:r>
            <a:r>
              <a:rPr lang="ja-JP" altLang="en-US" dirty="0"/>
              <a:t>，救出が </a:t>
            </a:r>
            <a:r>
              <a:rPr lang="en-US" altLang="ja-JP" dirty="0"/>
              <a:t>1 </a:t>
            </a:r>
            <a:r>
              <a:rPr lang="ja-JP" altLang="en-US" dirty="0"/>
              <a:t>の行が</a:t>
            </a:r>
            <a:r>
              <a:rPr lang="ja-JP" altLang="en-US" b="1" dirty="0"/>
              <a:t>後に</a:t>
            </a:r>
            <a:r>
              <a:rPr lang="ja-JP" altLang="en-US" dirty="0"/>
              <a:t>来るように</a:t>
            </a:r>
            <a:r>
              <a:rPr lang="ja-JP" altLang="en-US" b="1" dirty="0"/>
              <a:t>並べ替え</a:t>
            </a:r>
            <a:endParaRPr lang="en-US" altLang="ja-JP" b="1" dirty="0"/>
          </a:p>
          <a:p>
            <a:pPr marL="0" lvl="0" indent="0">
              <a:buNone/>
              <a:defRPr/>
            </a:pPr>
            <a:r>
              <a:rPr lang="ja-JP" altLang="en-US" b="1" dirty="0"/>
              <a:t>　・</a:t>
            </a:r>
            <a:r>
              <a:rPr lang="en-US" altLang="ja-JP" dirty="0">
                <a:solidFill>
                  <a:srgbClr val="C00000"/>
                </a:solidFill>
              </a:rPr>
              <a:t>A,</a:t>
            </a:r>
            <a:r>
              <a:rPr lang="ja-JP" altLang="en-US" dirty="0">
                <a:solidFill>
                  <a:srgbClr val="C00000"/>
                </a:solidFill>
              </a:rPr>
              <a:t> </a:t>
            </a:r>
            <a:r>
              <a:rPr lang="en-US" altLang="ja-JP" dirty="0">
                <a:solidFill>
                  <a:srgbClr val="C00000"/>
                </a:solidFill>
              </a:rPr>
              <a:t>B,</a:t>
            </a:r>
            <a:r>
              <a:rPr lang="ja-JP" altLang="en-US" dirty="0">
                <a:solidFill>
                  <a:srgbClr val="C00000"/>
                </a:solidFill>
              </a:rPr>
              <a:t> </a:t>
            </a:r>
            <a:r>
              <a:rPr lang="en-US" altLang="ja-JP" dirty="0">
                <a:solidFill>
                  <a:srgbClr val="C00000"/>
                </a:solidFill>
              </a:rPr>
              <a:t>C</a:t>
            </a:r>
            <a:r>
              <a:rPr lang="ja-JP" altLang="en-US" dirty="0">
                <a:solidFill>
                  <a:srgbClr val="C00000"/>
                </a:solidFill>
              </a:rPr>
              <a:t> 列を昇順で並べ替える操作</a:t>
            </a:r>
            <a:endParaRPr lang="en-US" altLang="ja-JP" dirty="0">
              <a:solidFill>
                <a:srgbClr val="C00000"/>
              </a:solidFill>
            </a:endParaRPr>
          </a:p>
          <a:p>
            <a:pPr marL="0" lvl="0" indent="0">
              <a:buNone/>
              <a:defRPr/>
            </a:pPr>
            <a:r>
              <a:rPr lang="ja-JP" altLang="en-US" dirty="0">
                <a:solidFill>
                  <a:srgbClr val="C00000"/>
                </a:solidFill>
              </a:rPr>
              <a:t>　（このとき，</a:t>
            </a:r>
            <a:r>
              <a:rPr lang="en-US" altLang="ja-JP" dirty="0">
                <a:solidFill>
                  <a:srgbClr val="C00000"/>
                </a:solidFill>
              </a:rPr>
              <a:t>A </a:t>
            </a:r>
            <a:r>
              <a:rPr lang="ja-JP" altLang="en-US" dirty="0">
                <a:solidFill>
                  <a:srgbClr val="C00000"/>
                </a:solidFill>
              </a:rPr>
              <a:t>列の値を基準として，全体を</a:t>
            </a:r>
            <a:endParaRPr lang="en-US" altLang="ja-JP" dirty="0">
              <a:solidFill>
                <a:srgbClr val="C00000"/>
              </a:solidFill>
            </a:endParaRPr>
          </a:p>
          <a:p>
            <a:pPr marL="0" lvl="0" indent="0">
              <a:buNone/>
              <a:defRPr/>
            </a:pPr>
            <a:r>
              <a:rPr lang="ja-JP" altLang="en-US" dirty="0">
                <a:solidFill>
                  <a:srgbClr val="C00000"/>
                </a:solidFill>
              </a:rPr>
              <a:t>　　並べ替え）</a:t>
            </a:r>
            <a:endParaRPr lang="en-US" altLang="ja-JP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B6B72B8-261E-400F-9CC6-16FFEBED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2940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F02A7E37-9364-40EA-A7E5-DF8563BBB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210" y="1868773"/>
            <a:ext cx="4677015" cy="3178338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51870" y="257655"/>
            <a:ext cx="8753475" cy="38790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オンライン版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Excel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での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並べ替え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A,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B,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C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列を昇順で並べ替える操作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（このとき，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A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列の値を基準として，全体を並べ替え）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0561" y="5921323"/>
            <a:ext cx="2239735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①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範囲選択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829061" y="2226459"/>
            <a:ext cx="522931" cy="2414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012094" y="2475872"/>
            <a:ext cx="476249" cy="5143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3290031" y="3594051"/>
            <a:ext cx="464574" cy="42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4381081" y="5493915"/>
            <a:ext cx="5707721" cy="5078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②　リボンで「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」→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昇順で並べ替え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」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4148316" y="5426592"/>
            <a:ext cx="4418744" cy="910127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386839" y="5813164"/>
            <a:ext cx="2239735" cy="939156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30A3085-8A8B-4C58-AEAB-6039BE4A1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61" y="1868773"/>
            <a:ext cx="2559182" cy="37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0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9968858-DE42-43FE-8A63-935CFBA3C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977" y="1538190"/>
            <a:ext cx="4315047" cy="3781619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88996" y="136524"/>
            <a:ext cx="8753475" cy="38790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アプリ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版での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並べ替え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A,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B,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C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列を昇順で並べ替える操作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（このとき，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A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列の値を基準として，全体を並べ替え）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4697" y="4831692"/>
            <a:ext cx="2152122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①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範囲選択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3374257" y="2911515"/>
            <a:ext cx="464574" cy="42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660976" y="4723533"/>
            <a:ext cx="2235844" cy="939156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651B06A3-8ACD-4F00-8C42-BE0B6D2E8A21}"/>
              </a:ext>
            </a:extLst>
          </p:cNvPr>
          <p:cNvSpPr txBox="1">
            <a:spLocks/>
          </p:cNvSpPr>
          <p:nvPr/>
        </p:nvSpPr>
        <p:spPr>
          <a:xfrm>
            <a:off x="3972035" y="5718863"/>
            <a:ext cx="5707721" cy="5078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②　リボンで「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」→「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昇順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」</a:t>
            </a:r>
          </a:p>
        </p:txBody>
      </p:sp>
      <p:sp>
        <p:nvSpPr>
          <p:cNvPr id="19" name="角丸四角形 25">
            <a:extLst>
              <a:ext uri="{FF2B5EF4-FFF2-40B4-BE49-F238E27FC236}">
                <a16:creationId xmlns:a16="http://schemas.microsoft.com/office/drawing/2014/main" id="{8DF83095-8FFB-44E5-AD21-EEDA1DAA8656}"/>
              </a:ext>
            </a:extLst>
          </p:cNvPr>
          <p:cNvSpPr/>
          <p:nvPr/>
        </p:nvSpPr>
        <p:spPr>
          <a:xfrm>
            <a:off x="3838831" y="5587185"/>
            <a:ext cx="5195130" cy="639508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963838B-1CC6-4E7D-AF1B-E35C5D8F4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09" y="1568924"/>
            <a:ext cx="2619303" cy="2661365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5776DCE-F960-4A2F-B3BB-8599E4DA624B}"/>
              </a:ext>
            </a:extLst>
          </p:cNvPr>
          <p:cNvSpPr/>
          <p:nvPr/>
        </p:nvSpPr>
        <p:spPr>
          <a:xfrm>
            <a:off x="7328746" y="1855478"/>
            <a:ext cx="773263" cy="3463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6C99D72-D8B8-431B-8F15-36DE1ADBD7F5}"/>
              </a:ext>
            </a:extLst>
          </p:cNvPr>
          <p:cNvSpPr/>
          <p:nvPr/>
        </p:nvSpPr>
        <p:spPr>
          <a:xfrm>
            <a:off x="6422472" y="2152827"/>
            <a:ext cx="476249" cy="5143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154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3E5E9C-C571-43E0-A1D1-30983DA7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A592848-3A9B-4CFA-A9A0-20E3F0BDD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③ </a:t>
            </a:r>
            <a:r>
              <a:rPr lang="ja-JP" altLang="en-US" b="1" dirty="0"/>
              <a:t>救出が </a:t>
            </a:r>
            <a:r>
              <a:rPr lang="en-US" altLang="ja-JP" b="1" dirty="0"/>
              <a:t>1</a:t>
            </a:r>
            <a:r>
              <a:rPr lang="ja-JP" altLang="en-US" b="1" dirty="0"/>
              <a:t> の行</a:t>
            </a:r>
            <a:r>
              <a:rPr lang="ja-JP" altLang="en-US" dirty="0"/>
              <a:t>についてのみ，</a:t>
            </a:r>
            <a:r>
              <a:rPr lang="en-US" altLang="ja-JP" b="1" dirty="0"/>
              <a:t>C </a:t>
            </a:r>
            <a:r>
              <a:rPr lang="ja-JP" altLang="en-US" b="1" dirty="0"/>
              <a:t>列</a:t>
            </a:r>
            <a:r>
              <a:rPr lang="ja-JP" altLang="en-US" dirty="0"/>
              <a:t>のデータを </a:t>
            </a:r>
            <a:r>
              <a:rPr lang="en-US" altLang="ja-JP" b="1" dirty="0"/>
              <a:t>D </a:t>
            </a:r>
            <a:r>
              <a:rPr lang="ja-JP" altLang="en-US" b="1" dirty="0"/>
              <a:t>列に移す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（あとで，散布図の色分けをしたい）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C9B675-DC2D-49BC-9D7B-BA16B06D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0AAAEF6-1947-477E-8B00-544F451D2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944" y="2547733"/>
            <a:ext cx="3200564" cy="399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31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ACBACD-618E-4E8F-BD63-96EE37EB4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9D1EBA-6B92-487D-BCE5-3CFDE382E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④ </a:t>
            </a:r>
            <a:r>
              <a:rPr lang="en-US" altLang="ja-JP" dirty="0"/>
              <a:t>B, C, D </a:t>
            </a:r>
            <a:r>
              <a:rPr lang="ja-JP" altLang="en-US" dirty="0"/>
              <a:t>列から散布図を作成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AD3ABC-659A-42A2-A9E6-FAD9D04D9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8CDB66E-5EF7-425B-BF67-1BB1E85DE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11" y="1568136"/>
            <a:ext cx="3105310" cy="142247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2CA375A-F8AE-4227-997E-D0E470534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55225"/>
            <a:ext cx="3805252" cy="263174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DE1377A-B2C5-4782-B879-1F25795BB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08" y="3922103"/>
            <a:ext cx="5525891" cy="297919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B38F02-0F4A-4426-8544-70859DC7CC45}"/>
              </a:ext>
            </a:extLst>
          </p:cNvPr>
          <p:cNvSpPr txBox="1"/>
          <p:nvPr/>
        </p:nvSpPr>
        <p:spPr>
          <a:xfrm>
            <a:off x="6805657" y="5765276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オレンジは上側に，</a:t>
            </a:r>
            <a:endParaRPr kumimoji="1" lang="en-US" altLang="ja-JP" dirty="0"/>
          </a:p>
          <a:p>
            <a:r>
              <a:rPr kumimoji="1" lang="ja-JP" altLang="en-US" dirty="0"/>
              <a:t>青は下側に偏る傾向</a:t>
            </a:r>
            <a:endParaRPr kumimoji="1" lang="en-US" altLang="ja-JP" dirty="0"/>
          </a:p>
          <a:p>
            <a:r>
              <a:rPr kumimoji="1" lang="ja-JP" altLang="en-US" dirty="0"/>
              <a:t>が分かる</a:t>
            </a:r>
          </a:p>
        </p:txBody>
      </p:sp>
    </p:spTree>
    <p:extLst>
      <p:ext uri="{BB962C8B-B14F-4D97-AF65-F5344CB8AC3E}">
        <p14:creationId xmlns:p14="http://schemas.microsoft.com/office/powerpoint/2010/main" val="2317868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928811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4-5 </a:t>
            </a:r>
            <a:r>
              <a:rPr lang="ja-JP" altLang="en-US" dirty="0"/>
              <a:t>線形近似</a:t>
            </a:r>
            <a:br>
              <a:rPr lang="en-US" altLang="ja-JP" dirty="0"/>
            </a:br>
            <a:r>
              <a:rPr lang="ja-JP" altLang="en-US" dirty="0"/>
              <a:t>（教師あり学習の例）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48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38FE56-B326-454C-BC71-5DF82CC68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機械学習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D75875-7D56-4809-AD6F-8660B458D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831" y="1070012"/>
            <a:ext cx="7886700" cy="4946111"/>
          </a:xfrm>
        </p:spPr>
        <p:txBody>
          <a:bodyPr>
            <a:normAutofit lnSpcReduction="10000"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機械学習</a:t>
            </a:r>
            <a:r>
              <a:rPr kumimoji="1" lang="ja-JP" altLang="en-US" dirty="0"/>
              <a:t>は，</a:t>
            </a:r>
            <a:r>
              <a:rPr kumimoji="1" lang="ja-JP" altLang="en-US" b="1" dirty="0"/>
              <a:t>コンピュータ</a:t>
            </a:r>
            <a:r>
              <a:rPr kumimoji="1" lang="ja-JP" altLang="en-US" dirty="0"/>
              <a:t>による</a:t>
            </a:r>
            <a:r>
              <a:rPr kumimoji="1" lang="ja-JP" altLang="en-US" b="1" dirty="0">
                <a:solidFill>
                  <a:srgbClr val="C00000"/>
                </a:solidFill>
              </a:rPr>
              <a:t>学習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学習</a:t>
            </a:r>
            <a:r>
              <a:rPr lang="ja-JP" altLang="en-US" dirty="0"/>
              <a:t>のため，</a:t>
            </a:r>
            <a:r>
              <a:rPr lang="ja-JP" altLang="en-US" b="1" u="sng" dirty="0">
                <a:solidFill>
                  <a:srgbClr val="FF0000"/>
                </a:solidFill>
              </a:rPr>
              <a:t>データを使用</a:t>
            </a:r>
            <a:endParaRPr lang="en-US" altLang="ja-JP" b="1" u="sng" dirty="0">
              <a:solidFill>
                <a:srgbClr val="FF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学習</a:t>
            </a:r>
            <a:r>
              <a:rPr lang="ja-JP" altLang="en-US" dirty="0"/>
              <a:t>による</a:t>
            </a:r>
            <a:r>
              <a:rPr lang="ja-JP" altLang="en-US" b="1" u="sng" dirty="0">
                <a:solidFill>
                  <a:srgbClr val="FF0000"/>
                </a:solidFill>
              </a:rPr>
              <a:t>上達の能力を持つ</a:t>
            </a:r>
            <a:endParaRPr lang="en-US" altLang="ja-JP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知的能力の</a:t>
            </a:r>
            <a:r>
              <a:rPr lang="ja-JP" altLang="en-US" b="1" dirty="0"/>
              <a:t>向上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知識の</a:t>
            </a:r>
            <a:r>
              <a:rPr lang="ja-JP" altLang="en-US" b="1" dirty="0"/>
              <a:t>獲得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ルールの</a:t>
            </a:r>
            <a:r>
              <a:rPr lang="ja-JP" altLang="en-US" b="1" dirty="0"/>
              <a:t>獲得</a:t>
            </a:r>
            <a:r>
              <a:rPr lang="ja-JP" altLang="en-US" dirty="0"/>
              <a:t>　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別の</a:t>
            </a:r>
            <a:r>
              <a:rPr lang="ja-JP" altLang="en-US" dirty="0"/>
              <a:t>方法「知識やルールなどを人間が書き，コンピュータに与える」．その限界を超えることが期待できる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3DF76E-293E-A8C7-6465-B36F2998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5827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1AD18F-2D66-4874-A3B8-16215E19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線形近似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A597BD-A694-043C-4D90-45ECD57BD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762417"/>
            <a:ext cx="8461208" cy="5333166"/>
          </a:xfrm>
        </p:spPr>
        <p:txBody>
          <a:bodyPr/>
          <a:lstStyle/>
          <a:p>
            <a:r>
              <a:rPr kumimoji="1" lang="ja-JP" altLang="en-US" dirty="0"/>
              <a:t>教師あり学習</a:t>
            </a:r>
            <a:endParaRPr kumimoji="1" lang="en-US" altLang="ja-JP" dirty="0"/>
          </a:p>
          <a:p>
            <a:r>
              <a:rPr lang="ja-JP" altLang="en-US" b="1" dirty="0"/>
              <a:t>学習のため，訓練</a:t>
            </a:r>
            <a:r>
              <a:rPr kumimoji="1" lang="ja-JP" altLang="en-US" b="1" dirty="0"/>
              <a:t>データ</a:t>
            </a:r>
            <a:r>
              <a:rPr lang="ja-JP" altLang="en-US" b="1" dirty="0"/>
              <a:t>を</a:t>
            </a:r>
            <a:r>
              <a:rPr kumimoji="1" lang="ja-JP" altLang="en-US" b="1" dirty="0"/>
              <a:t>使う</a:t>
            </a:r>
            <a:endParaRPr kumimoji="1" lang="en-US" altLang="ja-JP" b="1" dirty="0"/>
          </a:p>
          <a:p>
            <a:r>
              <a:rPr lang="ja-JP" altLang="en-US" b="1" dirty="0"/>
              <a:t>未知の入力</a:t>
            </a:r>
            <a:r>
              <a:rPr lang="ja-JP" altLang="en-US" dirty="0"/>
              <a:t>に対する</a:t>
            </a:r>
            <a:r>
              <a:rPr lang="ja-JP" altLang="en-US" b="1" dirty="0"/>
              <a:t>出力</a:t>
            </a:r>
            <a:r>
              <a:rPr lang="ja-JP" altLang="en-US" dirty="0"/>
              <a:t>を</a:t>
            </a:r>
            <a:r>
              <a:rPr lang="ja-JP" altLang="en-US" b="1" dirty="0"/>
              <a:t>推論できる能力</a:t>
            </a:r>
            <a:r>
              <a:rPr lang="ja-JP" altLang="en-US" dirty="0"/>
              <a:t>を獲得</a:t>
            </a:r>
            <a:endParaRPr kumimoji="1"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659451-9895-ED2E-6511-38CDE9618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C3A2834-1D35-3465-733D-E5D789817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620" y="2689678"/>
            <a:ext cx="6010386" cy="30114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0B14788-92A4-F46F-0071-59901CF3CFB9}"/>
              </a:ext>
            </a:extLst>
          </p:cNvPr>
          <p:cNvSpPr/>
          <p:nvPr/>
        </p:nvSpPr>
        <p:spPr>
          <a:xfrm>
            <a:off x="3234138" y="5897864"/>
            <a:ext cx="2100300" cy="105287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散布図＋線形近似</a:t>
            </a:r>
          </a:p>
        </p:txBody>
      </p:sp>
    </p:spTree>
    <p:extLst>
      <p:ext uri="{BB962C8B-B14F-4D97-AF65-F5344CB8AC3E}">
        <p14:creationId xmlns:p14="http://schemas.microsoft.com/office/powerpoint/2010/main" val="3271728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7297" y="355908"/>
            <a:ext cx="8461208" cy="469865"/>
          </a:xfrm>
        </p:spPr>
        <p:txBody>
          <a:bodyPr>
            <a:noAutofit/>
          </a:bodyPr>
          <a:lstStyle/>
          <a:p>
            <a:r>
              <a:rPr lang="en-US" altLang="ja-JP" dirty="0"/>
              <a:t>Excel </a:t>
            </a:r>
            <a:r>
              <a:rPr lang="ja-JP" altLang="en-US" dirty="0"/>
              <a:t>での線形近似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41</a:t>
            </a:fld>
            <a:endParaRPr lang="ja-JP" altLang="en-US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568859"/>
              </p:ext>
            </p:extLst>
          </p:nvPr>
        </p:nvGraphicFramePr>
        <p:xfrm>
          <a:off x="297297" y="1700201"/>
          <a:ext cx="3142162" cy="3146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18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年次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出生数（千人）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死亡数</a:t>
                      </a:r>
                      <a:endParaRPr kumimoji="1" lang="en-US" altLang="ja-JP" sz="1800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（千人）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1985</a:t>
                      </a:r>
                      <a:endParaRPr lang="ja-JP" altLang="en-US" sz="2100" dirty="0">
                        <a:effectLst/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1432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752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1990</a:t>
                      </a:r>
                      <a:endParaRPr lang="ja-JP" altLang="en-US" sz="2100" dirty="0">
                        <a:effectLst/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1222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820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1995</a:t>
                      </a:r>
                      <a:r>
                        <a:rPr lang="ja-JP" altLang="en-US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　　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1187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922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2000</a:t>
                      </a:r>
                      <a:r>
                        <a:rPr lang="ja-JP" altLang="en-US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　　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1191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962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2005</a:t>
                      </a:r>
                      <a:r>
                        <a:rPr lang="ja-JP" altLang="en-US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　　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1063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1084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2010</a:t>
                      </a:r>
                      <a:endParaRPr lang="ja-JP" altLang="en-US" sz="2100" dirty="0">
                        <a:effectLst/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1071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1197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右矢印 6"/>
          <p:cNvSpPr/>
          <p:nvPr/>
        </p:nvSpPr>
        <p:spPr>
          <a:xfrm>
            <a:off x="3710415" y="2931696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97297" y="5837127"/>
            <a:ext cx="4374916" cy="6001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出生数，死亡数の推移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zh-TW" altLang="en-US" sz="1500" dirty="0">
                <a:latin typeface="Arial" panose="020B0604020202020204" pitchFamily="34" charset="0"/>
                <a:ea typeface="メイリオ" panose="020B0604030504040204" pitchFamily="50" charset="-128"/>
              </a:rPr>
              <a:t>出典：総務省「第</a:t>
            </a:r>
            <a:r>
              <a:rPr lang="en-US" altLang="zh-TW" sz="1500" dirty="0">
                <a:latin typeface="Arial" panose="020B0604020202020204" pitchFamily="34" charset="0"/>
                <a:ea typeface="メイリオ" panose="020B0604030504040204" pitchFamily="50" charset="-128"/>
              </a:rPr>
              <a:t>63</a:t>
            </a:r>
            <a:r>
              <a:rPr lang="zh-TW" altLang="en-US" sz="1500" dirty="0">
                <a:latin typeface="Arial" panose="020B0604020202020204" pitchFamily="34" charset="0"/>
                <a:ea typeface="メイリオ" panose="020B0604030504040204" pitchFamily="50" charset="-128"/>
              </a:rPr>
              <a:t>回 日本統計年鑑 平成</a:t>
            </a:r>
            <a:r>
              <a:rPr lang="en-US" altLang="zh-TW" sz="1500" dirty="0">
                <a:latin typeface="Arial" panose="020B0604020202020204" pitchFamily="34" charset="0"/>
                <a:ea typeface="メイリオ" panose="020B0604030504040204" pitchFamily="50" charset="-128"/>
              </a:rPr>
              <a:t>26</a:t>
            </a:r>
            <a:r>
              <a:rPr lang="zh-TW" altLang="en-US" sz="1500" dirty="0">
                <a:latin typeface="Arial" panose="020B0604020202020204" pitchFamily="34" charset="0"/>
                <a:ea typeface="メイリオ" panose="020B0604030504040204" pitchFamily="50" charset="-128"/>
              </a:rPr>
              <a:t>年」</a:t>
            </a:r>
            <a:endParaRPr lang="ja-JP" altLang="en-US" sz="15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710" y="2218623"/>
            <a:ext cx="4216687" cy="2112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正方形/長方形 15"/>
          <p:cNvSpPr/>
          <p:nvPr/>
        </p:nvSpPr>
        <p:spPr>
          <a:xfrm>
            <a:off x="5353883" y="4477772"/>
            <a:ext cx="1531188" cy="7386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散布図＋線形近似</a:t>
            </a:r>
          </a:p>
        </p:txBody>
      </p:sp>
      <p:sp>
        <p:nvSpPr>
          <p:cNvPr id="3" name="右中かっこ 2">
            <a:extLst>
              <a:ext uri="{FF2B5EF4-FFF2-40B4-BE49-F238E27FC236}">
                <a16:creationId xmlns:a16="http://schemas.microsoft.com/office/drawing/2014/main" id="{8536BE7E-B40D-302A-BE75-C98D63B78618}"/>
              </a:ext>
            </a:extLst>
          </p:cNvPr>
          <p:cNvSpPr/>
          <p:nvPr/>
        </p:nvSpPr>
        <p:spPr>
          <a:xfrm rot="5400000">
            <a:off x="689900" y="4715600"/>
            <a:ext cx="320523" cy="73729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中かっこ 16">
            <a:extLst>
              <a:ext uri="{FF2B5EF4-FFF2-40B4-BE49-F238E27FC236}">
                <a16:creationId xmlns:a16="http://schemas.microsoft.com/office/drawing/2014/main" id="{C04671F8-B667-13C5-32FB-4495EA0D9595}"/>
              </a:ext>
            </a:extLst>
          </p:cNvPr>
          <p:cNvSpPr/>
          <p:nvPr/>
        </p:nvSpPr>
        <p:spPr>
          <a:xfrm rot="5400000">
            <a:off x="2199557" y="4092359"/>
            <a:ext cx="317038" cy="198727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7DA4C41-D423-D88C-BFAC-9097A106F7A0}"/>
              </a:ext>
            </a:extLst>
          </p:cNvPr>
          <p:cNvSpPr/>
          <p:nvPr/>
        </p:nvSpPr>
        <p:spPr>
          <a:xfrm>
            <a:off x="469384" y="5315410"/>
            <a:ext cx="1531188" cy="7386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入力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645B2D7-88E0-FEC1-F381-0868337271F7}"/>
              </a:ext>
            </a:extLst>
          </p:cNvPr>
          <p:cNvSpPr/>
          <p:nvPr/>
        </p:nvSpPr>
        <p:spPr>
          <a:xfrm>
            <a:off x="2000572" y="5324884"/>
            <a:ext cx="1531188" cy="7386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出力</a:t>
            </a:r>
          </a:p>
        </p:txBody>
      </p:sp>
    </p:spTree>
    <p:extLst>
      <p:ext uri="{BB962C8B-B14F-4D97-AF65-F5344CB8AC3E}">
        <p14:creationId xmlns:p14="http://schemas.microsoft.com/office/powerpoint/2010/main" val="18888969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線形近似の例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42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07" y="1533526"/>
            <a:ext cx="7312043" cy="3663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正方形/長方形 5"/>
          <p:cNvSpPr/>
          <p:nvPr/>
        </p:nvSpPr>
        <p:spPr>
          <a:xfrm>
            <a:off x="1644387" y="5346594"/>
            <a:ext cx="5840060" cy="41549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線形近似とは，データの分布を近似した補助線</a:t>
            </a:r>
          </a:p>
        </p:txBody>
      </p:sp>
    </p:spTree>
    <p:extLst>
      <p:ext uri="{BB962C8B-B14F-4D97-AF65-F5344CB8AC3E}">
        <p14:creationId xmlns:p14="http://schemas.microsoft.com/office/powerpoint/2010/main" val="2067854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3487"/>
          </a:xfrm>
        </p:spPr>
        <p:txBody>
          <a:bodyPr>
            <a:noAutofit/>
          </a:bodyPr>
          <a:lstStyle/>
          <a:p>
            <a:r>
              <a:rPr lang="en-US" altLang="ja-JP" dirty="0"/>
              <a:t>Excel </a:t>
            </a:r>
            <a:r>
              <a:rPr lang="ja-JP" altLang="en-US" dirty="0"/>
              <a:t>での散布図＋線形近似の作成手順</a:t>
            </a:r>
            <a:br>
              <a:rPr lang="en-US" altLang="ja-JP" dirty="0"/>
            </a:br>
            <a:r>
              <a:rPr lang="ja-JP" altLang="en-US" dirty="0"/>
              <a:t>（１／３）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43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88" y="1228191"/>
            <a:ext cx="2641146" cy="156694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492" y="1195986"/>
            <a:ext cx="2736941" cy="16237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59" y="3747639"/>
            <a:ext cx="3557588" cy="162163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963" y="3804667"/>
            <a:ext cx="3393281" cy="1735931"/>
          </a:xfrm>
          <a:prstGeom prst="rect">
            <a:avLst/>
          </a:prstGeom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164653" y="2874177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①　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データ部分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を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範囲選択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3947837" y="2748698"/>
            <a:ext cx="3385871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1554293" y="2819768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元データ</a:t>
            </a:r>
          </a:p>
        </p:txBody>
      </p:sp>
      <p:sp>
        <p:nvSpPr>
          <p:cNvPr id="12" name="右矢印 11"/>
          <p:cNvSpPr/>
          <p:nvPr/>
        </p:nvSpPr>
        <p:spPr>
          <a:xfrm>
            <a:off x="3452535" y="1795186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87767" y="4228771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4555436" y="4241035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-38914" y="5566837"/>
            <a:ext cx="5639921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②　リボンで「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挿入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」→散布図の選択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0" y="5406617"/>
            <a:ext cx="4200525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361444" y="3883512"/>
            <a:ext cx="481644" cy="2307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986814" y="4815261"/>
            <a:ext cx="481644" cy="5540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986813" y="4469335"/>
            <a:ext cx="270737" cy="1660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5699608" y="5566837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③　散布図を確認</a:t>
            </a:r>
            <a:endParaRPr lang="ja-JP" altLang="en-US" sz="1875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5591422" y="5424171"/>
            <a:ext cx="2448045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39567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44</a:t>
            </a:fld>
            <a:endParaRPr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4" y="1523404"/>
            <a:ext cx="3818258" cy="212798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196" y="1577540"/>
            <a:ext cx="1550194" cy="195024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48" y="4477348"/>
            <a:ext cx="1457325" cy="1607344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2789711" y="1719858"/>
            <a:ext cx="794629" cy="2106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2789711" y="1901500"/>
            <a:ext cx="253527" cy="40714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2077174" y="2398630"/>
            <a:ext cx="1425073" cy="4079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この付近を</a:t>
            </a:r>
            <a:endParaRPr lang="en-US" altLang="ja-JP" sz="1875" b="1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クリック</a:t>
            </a: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520349" y="3707398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④　グラフメニューを出す</a:t>
            </a:r>
            <a:endParaRPr lang="ja-JP" altLang="en-US" sz="1875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303533" y="3581919"/>
            <a:ext cx="3385871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H="1" flipV="1">
            <a:off x="3861258" y="2344441"/>
            <a:ext cx="53517" cy="46216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3474584" y="2834357"/>
            <a:ext cx="1425073" cy="4079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グラフ</a:t>
            </a:r>
            <a:endParaRPr lang="en-US" altLang="ja-JP" sz="1875" b="1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メニュー</a:t>
            </a:r>
          </a:p>
        </p:txBody>
      </p:sp>
      <p:sp>
        <p:nvSpPr>
          <p:cNvPr id="24" name="右矢印 23"/>
          <p:cNvSpPr/>
          <p:nvPr/>
        </p:nvSpPr>
        <p:spPr>
          <a:xfrm>
            <a:off x="4547428" y="2147243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588873" y="1614882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002422" y="2806608"/>
            <a:ext cx="670874" cy="2794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4784059" y="3600335"/>
            <a:ext cx="4040456" cy="6061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⑤　「＋」のボタンをクリックしたのちに，「近似曲線」をクリック</a:t>
            </a:r>
            <a:endParaRPr lang="ja-JP" altLang="en-US" sz="1875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4672432" y="3492108"/>
            <a:ext cx="4152083" cy="671249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9" name="右矢印 28"/>
          <p:cNvSpPr/>
          <p:nvPr/>
        </p:nvSpPr>
        <p:spPr>
          <a:xfrm>
            <a:off x="35644" y="2174992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194137" y="4823379"/>
            <a:ext cx="670874" cy="2794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325595" y="5737984"/>
            <a:ext cx="670874" cy="2794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2" name="コンテンツ プレースホルダー 2"/>
          <p:cNvSpPr txBox="1">
            <a:spLocks/>
          </p:cNvSpPr>
          <p:nvPr/>
        </p:nvSpPr>
        <p:spPr>
          <a:xfrm>
            <a:off x="2669339" y="5078235"/>
            <a:ext cx="2144158" cy="11601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⑥「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系列１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」を</a:t>
            </a:r>
            <a:endParaRPr lang="en-US" altLang="ja-JP" sz="1875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クリックして</a:t>
            </a:r>
            <a:endParaRPr lang="en-US" altLang="ja-JP" sz="1875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「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ＯＫ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</a:t>
            </a:r>
            <a:endParaRPr lang="ja-JP" altLang="en-US" sz="1875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3" name="角丸四角形 32"/>
          <p:cNvSpPr/>
          <p:nvPr/>
        </p:nvSpPr>
        <p:spPr>
          <a:xfrm>
            <a:off x="2651461" y="4951104"/>
            <a:ext cx="1895966" cy="1254823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4" name="右矢印 33"/>
          <p:cNvSpPr/>
          <p:nvPr/>
        </p:nvSpPr>
        <p:spPr>
          <a:xfrm>
            <a:off x="498688" y="4866971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5" name="右矢印 34"/>
          <p:cNvSpPr/>
          <p:nvPr/>
        </p:nvSpPr>
        <p:spPr>
          <a:xfrm>
            <a:off x="4713861" y="4919150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743" y="4586651"/>
            <a:ext cx="2460172" cy="1386563"/>
          </a:xfrm>
          <a:prstGeom prst="rect">
            <a:avLst/>
          </a:prstGeom>
        </p:spPr>
      </p:pic>
      <p:sp>
        <p:nvSpPr>
          <p:cNvPr id="37" name="角丸四角形 36"/>
          <p:cNvSpPr/>
          <p:nvPr/>
        </p:nvSpPr>
        <p:spPr>
          <a:xfrm>
            <a:off x="4899656" y="5731741"/>
            <a:ext cx="3515001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8" name="コンテンツ プレースホルダー 2"/>
          <p:cNvSpPr txBox="1">
            <a:spLocks/>
          </p:cNvSpPr>
          <p:nvPr/>
        </p:nvSpPr>
        <p:spPr>
          <a:xfrm>
            <a:off x="4919019" y="5874407"/>
            <a:ext cx="4061271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⑦　補助線が１つ出るので確認</a:t>
            </a:r>
            <a:endParaRPr lang="ja-JP" altLang="en-US" sz="1875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9" name="タイトル 1"/>
          <p:cNvSpPr txBox="1">
            <a:spLocks/>
          </p:cNvSpPr>
          <p:nvPr/>
        </p:nvSpPr>
        <p:spPr>
          <a:xfrm>
            <a:off x="226815" y="568061"/>
            <a:ext cx="8753475" cy="507206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Excel </a:t>
            </a:r>
            <a:r>
              <a:rPr lang="ja-JP" altLang="en-US" sz="32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での散布図＋線形近似の作成手順</a:t>
            </a:r>
            <a:endParaRPr lang="en-US" altLang="ja-JP" sz="3200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32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（２／３）</a:t>
            </a:r>
          </a:p>
        </p:txBody>
      </p:sp>
    </p:spTree>
    <p:extLst>
      <p:ext uri="{BB962C8B-B14F-4D97-AF65-F5344CB8AC3E}">
        <p14:creationId xmlns:p14="http://schemas.microsoft.com/office/powerpoint/2010/main" val="3824981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コンテンツ プレースホルダー 31">
            <a:extLst>
              <a:ext uri="{FF2B5EF4-FFF2-40B4-BE49-F238E27FC236}">
                <a16:creationId xmlns:a16="http://schemas.microsoft.com/office/drawing/2014/main" id="{E36166BA-7A22-439D-9ACC-24A8C16D5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45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34" y="1448921"/>
            <a:ext cx="1707356" cy="166449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288" y="1411311"/>
            <a:ext cx="2721769" cy="211455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90" y="4524224"/>
            <a:ext cx="1450181" cy="1600200"/>
          </a:xfrm>
          <a:prstGeom prst="rect">
            <a:avLst/>
          </a:prstGeom>
        </p:spPr>
      </p:pic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426366" y="3113415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⑧　もう１度，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グラフメニュー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を出し，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近似曲線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の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右横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の「▶」を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展開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209550" y="3030969"/>
            <a:ext cx="3497498" cy="909950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221439" y="543255"/>
            <a:ext cx="8753475" cy="507206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Excel </a:t>
            </a:r>
            <a:r>
              <a:rPr lang="ja-JP" altLang="en-US" sz="32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での散布図＋線形近似の作成手順</a:t>
            </a:r>
            <a:endParaRPr lang="en-US" altLang="ja-JP" sz="3200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32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（３／３）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729203" y="1499473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825089" y="2667690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右矢印 14"/>
          <p:cNvSpPr/>
          <p:nvPr/>
        </p:nvSpPr>
        <p:spPr>
          <a:xfrm>
            <a:off x="35644" y="2174992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右矢印 15"/>
          <p:cNvSpPr/>
          <p:nvPr/>
        </p:nvSpPr>
        <p:spPr>
          <a:xfrm>
            <a:off x="2895125" y="2046937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右矢印 16"/>
          <p:cNvSpPr/>
          <p:nvPr/>
        </p:nvSpPr>
        <p:spPr>
          <a:xfrm>
            <a:off x="221439" y="4994641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4586287" y="3561514"/>
            <a:ext cx="3111227" cy="464606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243839" y="2691048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4959602" y="3671938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⑨　「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線形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」を選ぶ</a:t>
            </a:r>
            <a:endParaRPr lang="ja-JP" altLang="en-US" sz="1875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2663349" y="4897905"/>
            <a:ext cx="1895966" cy="1254823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2681227" y="5025036"/>
            <a:ext cx="2144158" cy="11601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⑩「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系列２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」を</a:t>
            </a:r>
            <a:endParaRPr lang="en-US" altLang="ja-JP" sz="1875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クリックして</a:t>
            </a:r>
            <a:endParaRPr lang="en-US" altLang="ja-JP" sz="1875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「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ＯＫ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</a:t>
            </a:r>
            <a:endParaRPr lang="ja-JP" altLang="en-US" sz="1875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786124" y="5020501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814556" y="5773442"/>
            <a:ext cx="734470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4825385" y="4932632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792" y="4363679"/>
            <a:ext cx="3044882" cy="15256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5563815" y="5963526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完成</a:t>
            </a:r>
          </a:p>
        </p:txBody>
      </p:sp>
    </p:spTree>
    <p:extLst>
      <p:ext uri="{BB962C8B-B14F-4D97-AF65-F5344CB8AC3E}">
        <p14:creationId xmlns:p14="http://schemas.microsoft.com/office/powerpoint/2010/main" val="9577837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4-6 </a:t>
            </a:r>
            <a:r>
              <a:rPr lang="ja-JP" altLang="en-US" dirty="0"/>
              <a:t>最適化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110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F7E155-503B-4242-80F9-BA1BC02E8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最適化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01E62F-A20D-452E-98D4-5FF5B2385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最適化</a:t>
            </a:r>
            <a:r>
              <a:rPr lang="ja-JP" altLang="en-US" dirty="0"/>
              <a:t>は，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パラメータを調整して、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ある尺度での</a:t>
            </a:r>
            <a:r>
              <a:rPr lang="ja-JP" altLang="en-US" b="1" i="1" dirty="0">
                <a:solidFill>
                  <a:srgbClr val="FF0000"/>
                </a:solidFill>
              </a:rPr>
              <a:t>値</a:t>
            </a:r>
            <a:r>
              <a:rPr lang="ja-JP" altLang="en-US" dirty="0"/>
              <a:t>を</a:t>
            </a:r>
            <a:r>
              <a:rPr lang="ja-JP" altLang="en-US" b="1" dirty="0">
                <a:solidFill>
                  <a:srgbClr val="FF0000"/>
                </a:solidFill>
              </a:rPr>
              <a:t>最適</a:t>
            </a:r>
            <a:r>
              <a:rPr lang="ja-JP" altLang="en-US" dirty="0"/>
              <a:t>にするように，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調整を行うこと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b="1" u="sng" dirty="0">
                <a:solidFill>
                  <a:srgbClr val="FF0000"/>
                </a:solidFill>
              </a:rPr>
              <a:t>誤差を自動で最小化したい</a:t>
            </a:r>
            <a:r>
              <a:rPr lang="ja-JP" altLang="en-US" dirty="0"/>
              <a:t>ときに有効な技術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3A7A11-3E90-4DC4-94FF-488F4DE7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243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66FD93-CBBB-4398-8610-9B73684E0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データの例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1223A5-031E-4E54-A4B8-F61C26FBE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CCEBBE-CC79-465E-AF9B-0BB599386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A07D290-80A3-461E-84A7-EA81514EB40D}"/>
              </a:ext>
            </a:extLst>
          </p:cNvPr>
          <p:cNvSpPr txBox="1">
            <a:spLocks/>
          </p:cNvSpPr>
          <p:nvPr/>
        </p:nvSpPr>
        <p:spPr>
          <a:xfrm>
            <a:off x="481263" y="5208081"/>
            <a:ext cx="8461208" cy="112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 u="sng">
                <a:solidFill>
                  <a:srgbClr val="FF0000"/>
                </a:solidFill>
              </a:rPr>
              <a:t>多数のデータの集まり</a:t>
            </a:r>
            <a:endParaRPr lang="en-US" altLang="ja-JP" b="1" u="sng">
              <a:solidFill>
                <a:srgbClr val="FF0000"/>
              </a:solidFill>
            </a:endParaRPr>
          </a:p>
          <a:p>
            <a:r>
              <a:rPr lang="ja-JP" altLang="en-US"/>
              <a:t>上の図では，点１つで，１つのデータ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AD4E55D-A66B-408E-A6BE-047EE86B8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18" y="821825"/>
            <a:ext cx="5883255" cy="381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060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817CB9-3064-4482-9BED-4F500953F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直線による近似の例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92A733-81D5-437E-9B20-D609AEB3D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A0CA84-A653-4000-BA21-2DA2BB9DE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55534C2-E783-408A-8ABC-ADB946652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0" y="2032859"/>
            <a:ext cx="4530680" cy="293552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EAA9102-08BC-4895-9493-F5C2CF4BE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680" y="2032859"/>
            <a:ext cx="4530680" cy="2935526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46FFBB06-B908-4761-B700-8B52A0D41B2B}"/>
              </a:ext>
            </a:extLst>
          </p:cNvPr>
          <p:cNvCxnSpPr/>
          <p:nvPr/>
        </p:nvCxnSpPr>
        <p:spPr>
          <a:xfrm flipH="1">
            <a:off x="1362808" y="2145323"/>
            <a:ext cx="756138" cy="2426677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F0DCCAB-192D-4190-9778-63049B2C035F}"/>
              </a:ext>
            </a:extLst>
          </p:cNvPr>
          <p:cNvCxnSpPr/>
          <p:nvPr/>
        </p:nvCxnSpPr>
        <p:spPr>
          <a:xfrm flipH="1">
            <a:off x="5137350" y="2145323"/>
            <a:ext cx="3645703" cy="2288567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D8C89C1-02D4-4199-B1B3-7F4DF70912AF}"/>
              </a:ext>
            </a:extLst>
          </p:cNvPr>
          <p:cNvSpPr txBox="1"/>
          <p:nvPr/>
        </p:nvSpPr>
        <p:spPr>
          <a:xfrm>
            <a:off x="880946" y="5298636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最適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</a:t>
            </a:r>
            <a:r>
              <a:rPr kumimoji="1" lang="ja-JP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ない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近似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（誤差大）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A531D16-7DC9-40F3-A196-4407955E0A8A}"/>
              </a:ext>
            </a:extLst>
          </p:cNvPr>
          <p:cNvSpPr txBox="1"/>
          <p:nvPr/>
        </p:nvSpPr>
        <p:spPr>
          <a:xfrm>
            <a:off x="5728193" y="5298636"/>
            <a:ext cx="1980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最適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な近似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（誤差小）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234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人工知能の種類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AFDC5B-72A6-7562-3F31-41DCDDF7AAC0}"/>
              </a:ext>
            </a:extLst>
          </p:cNvPr>
          <p:cNvSpPr txBox="1"/>
          <p:nvPr/>
        </p:nvSpPr>
        <p:spPr>
          <a:xfrm>
            <a:off x="3080545" y="4259809"/>
            <a:ext cx="4484911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知的な </a:t>
            </a:r>
            <a:r>
              <a:rPr lang="en-US" altLang="ja-JP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</a:t>
            </a: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システム</a:t>
            </a:r>
            <a:endParaRPr lang="en-US" altLang="ja-JP" sz="2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ルールや知識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人間が書いた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人工知能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FE8A435-E92F-790D-1BE5-472F2E75CB12}"/>
              </a:ext>
            </a:extLst>
          </p:cNvPr>
          <p:cNvSpPr txBox="1"/>
          <p:nvPr/>
        </p:nvSpPr>
        <p:spPr>
          <a:xfrm>
            <a:off x="3080545" y="2004613"/>
            <a:ext cx="4484912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機械学習</a:t>
            </a:r>
            <a:endParaRPr lang="en-US" altLang="ja-JP" sz="2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学習による上達の能力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持つ人工知能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A57A54D3-7CD7-CC91-EFD2-A43673402149}"/>
              </a:ext>
            </a:extLst>
          </p:cNvPr>
          <p:cNvSpPr/>
          <p:nvPr/>
        </p:nvSpPr>
        <p:spPr>
          <a:xfrm rot="10800000">
            <a:off x="1971338" y="1606518"/>
            <a:ext cx="531230" cy="46228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82B49396-3F7D-9438-045B-3B95AAE72992}"/>
              </a:ext>
            </a:extLst>
          </p:cNvPr>
          <p:cNvSpPr txBox="1">
            <a:spLocks/>
          </p:cNvSpPr>
          <p:nvPr/>
        </p:nvSpPr>
        <p:spPr>
          <a:xfrm>
            <a:off x="136492" y="3552281"/>
            <a:ext cx="2356451" cy="594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人工知能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586466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CAEE49-1888-4140-92B6-C05B08DA1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誤差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5DF83C-B6DA-4009-9143-57458D41C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D930EA8C-1C9C-48E6-BA61-0D5789D26382}"/>
              </a:ext>
            </a:extLst>
          </p:cNvPr>
          <p:cNvSpPr/>
          <p:nvPr/>
        </p:nvSpPr>
        <p:spPr>
          <a:xfrm>
            <a:off x="1717288" y="3464312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B0155DBE-B2D5-4CFC-B1DA-FFF3ACF4F62A}"/>
              </a:ext>
            </a:extLst>
          </p:cNvPr>
          <p:cNvSpPr/>
          <p:nvPr/>
        </p:nvSpPr>
        <p:spPr>
          <a:xfrm>
            <a:off x="4173308" y="3088026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A534A977-6EBC-405B-ACC0-6DE756C4B293}"/>
              </a:ext>
            </a:extLst>
          </p:cNvPr>
          <p:cNvSpPr/>
          <p:nvPr/>
        </p:nvSpPr>
        <p:spPr>
          <a:xfrm>
            <a:off x="4977161" y="2135458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E8B8C0-91B8-41AD-AE4B-F10917FF9199}"/>
              </a:ext>
            </a:extLst>
          </p:cNvPr>
          <p:cNvSpPr txBox="1"/>
          <p:nvPr/>
        </p:nvSpPr>
        <p:spPr>
          <a:xfrm>
            <a:off x="5939912" y="529682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赤点：元データ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0F6F7A16-D02A-4A27-A2D4-D6603CAE6ECD}"/>
              </a:ext>
            </a:extLst>
          </p:cNvPr>
          <p:cNvCxnSpPr/>
          <p:nvPr/>
        </p:nvCxnSpPr>
        <p:spPr>
          <a:xfrm flipV="1">
            <a:off x="490654" y="1717288"/>
            <a:ext cx="5932448" cy="334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上下矢印 12">
            <a:extLst>
              <a:ext uri="{FF2B5EF4-FFF2-40B4-BE49-F238E27FC236}">
                <a16:creationId xmlns:a16="http://schemas.microsoft.com/office/drawing/2014/main" id="{1FE02BB3-E529-44EF-BCA4-2B5F3D13F6B2}"/>
              </a:ext>
            </a:extLst>
          </p:cNvPr>
          <p:cNvSpPr/>
          <p:nvPr/>
        </p:nvSpPr>
        <p:spPr>
          <a:xfrm>
            <a:off x="4977161" y="1734014"/>
            <a:ext cx="379141" cy="5910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上下矢印 13">
            <a:extLst>
              <a:ext uri="{FF2B5EF4-FFF2-40B4-BE49-F238E27FC236}">
                <a16:creationId xmlns:a16="http://schemas.microsoft.com/office/drawing/2014/main" id="{ECB58F35-130E-4531-B464-4FBB99F95C62}"/>
              </a:ext>
            </a:extLst>
          </p:cNvPr>
          <p:cNvSpPr/>
          <p:nvPr/>
        </p:nvSpPr>
        <p:spPr>
          <a:xfrm>
            <a:off x="4173307" y="1742377"/>
            <a:ext cx="379141" cy="153608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上下矢印 14">
            <a:extLst>
              <a:ext uri="{FF2B5EF4-FFF2-40B4-BE49-F238E27FC236}">
                <a16:creationId xmlns:a16="http://schemas.microsoft.com/office/drawing/2014/main" id="{0B743C41-2B45-4092-9977-84EDE1F23B31}"/>
              </a:ext>
            </a:extLst>
          </p:cNvPr>
          <p:cNvSpPr/>
          <p:nvPr/>
        </p:nvSpPr>
        <p:spPr>
          <a:xfrm>
            <a:off x="1717287" y="1742376"/>
            <a:ext cx="379141" cy="193752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78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63DBDC-0932-4053-A9C8-21A55E1B5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直線の上下移動による誤差の変化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EB14FF-14B3-4489-86CE-D870A7F97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FF0110-58AB-43A2-BFB8-E988DA78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51</a:t>
            </a:fld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BB2822EF-5A87-4C36-85F4-1DD64C6AD55B}"/>
              </a:ext>
            </a:extLst>
          </p:cNvPr>
          <p:cNvSpPr/>
          <p:nvPr/>
        </p:nvSpPr>
        <p:spPr>
          <a:xfrm>
            <a:off x="2179257" y="2706029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B62B347B-A4F5-464A-AD3F-E48DE37834A0}"/>
              </a:ext>
            </a:extLst>
          </p:cNvPr>
          <p:cNvSpPr/>
          <p:nvPr/>
        </p:nvSpPr>
        <p:spPr>
          <a:xfrm>
            <a:off x="4635277" y="2329743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245392B0-B46D-4461-824A-CD4035549695}"/>
              </a:ext>
            </a:extLst>
          </p:cNvPr>
          <p:cNvSpPr/>
          <p:nvPr/>
        </p:nvSpPr>
        <p:spPr>
          <a:xfrm>
            <a:off x="5439130" y="1377175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DAE613D-840E-406E-86AA-A15567B64338}"/>
              </a:ext>
            </a:extLst>
          </p:cNvPr>
          <p:cNvSpPr txBox="1"/>
          <p:nvPr/>
        </p:nvSpPr>
        <p:spPr>
          <a:xfrm>
            <a:off x="3015721" y="6290069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赤点：元データ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4153E0D-0BF3-4B39-9CDB-B3799132921D}"/>
              </a:ext>
            </a:extLst>
          </p:cNvPr>
          <p:cNvCxnSpPr/>
          <p:nvPr/>
        </p:nvCxnSpPr>
        <p:spPr>
          <a:xfrm flipV="1">
            <a:off x="952623" y="959005"/>
            <a:ext cx="5932448" cy="334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上下矢印 12">
            <a:extLst>
              <a:ext uri="{FF2B5EF4-FFF2-40B4-BE49-F238E27FC236}">
                <a16:creationId xmlns:a16="http://schemas.microsoft.com/office/drawing/2014/main" id="{03BB34C7-6832-4AA8-A42A-FD8FAA0198DF}"/>
              </a:ext>
            </a:extLst>
          </p:cNvPr>
          <p:cNvSpPr/>
          <p:nvPr/>
        </p:nvSpPr>
        <p:spPr>
          <a:xfrm>
            <a:off x="5439130" y="975731"/>
            <a:ext cx="379141" cy="5910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上下矢印 13">
            <a:extLst>
              <a:ext uri="{FF2B5EF4-FFF2-40B4-BE49-F238E27FC236}">
                <a16:creationId xmlns:a16="http://schemas.microsoft.com/office/drawing/2014/main" id="{3E617DB2-7D30-4A87-8BCE-7D11D57429CD}"/>
              </a:ext>
            </a:extLst>
          </p:cNvPr>
          <p:cNvSpPr/>
          <p:nvPr/>
        </p:nvSpPr>
        <p:spPr>
          <a:xfrm>
            <a:off x="4635276" y="984094"/>
            <a:ext cx="379141" cy="153608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上下矢印 14">
            <a:extLst>
              <a:ext uri="{FF2B5EF4-FFF2-40B4-BE49-F238E27FC236}">
                <a16:creationId xmlns:a16="http://schemas.microsoft.com/office/drawing/2014/main" id="{E13853DB-D833-4C04-BD3E-5C78E93C3A75}"/>
              </a:ext>
            </a:extLst>
          </p:cNvPr>
          <p:cNvSpPr/>
          <p:nvPr/>
        </p:nvSpPr>
        <p:spPr>
          <a:xfrm>
            <a:off x="2179256" y="984093"/>
            <a:ext cx="379141" cy="193752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2DD34D0-89F7-4B2F-A8BC-636CE0D1A94A}"/>
              </a:ext>
            </a:extLst>
          </p:cNvPr>
          <p:cNvSpPr/>
          <p:nvPr/>
        </p:nvSpPr>
        <p:spPr>
          <a:xfrm>
            <a:off x="2179257" y="5553564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845E69D-1A4C-4655-A79B-5EEC685D07CE}"/>
              </a:ext>
            </a:extLst>
          </p:cNvPr>
          <p:cNvSpPr/>
          <p:nvPr/>
        </p:nvSpPr>
        <p:spPr>
          <a:xfrm>
            <a:off x="4635277" y="5177278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5887DAB0-FA6D-49D7-A197-099D36E98E91}"/>
              </a:ext>
            </a:extLst>
          </p:cNvPr>
          <p:cNvSpPr/>
          <p:nvPr/>
        </p:nvSpPr>
        <p:spPr>
          <a:xfrm>
            <a:off x="5439130" y="4224710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D9A835D-441A-4E0E-843C-D38AA4E49B91}"/>
              </a:ext>
            </a:extLst>
          </p:cNvPr>
          <p:cNvCxnSpPr/>
          <p:nvPr/>
        </p:nvCxnSpPr>
        <p:spPr>
          <a:xfrm flipV="1">
            <a:off x="907930" y="4775093"/>
            <a:ext cx="5932448" cy="334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上下矢印 19">
            <a:extLst>
              <a:ext uri="{FF2B5EF4-FFF2-40B4-BE49-F238E27FC236}">
                <a16:creationId xmlns:a16="http://schemas.microsoft.com/office/drawing/2014/main" id="{0F9BF6ED-50D7-4622-861B-CD39A2722C9E}"/>
              </a:ext>
            </a:extLst>
          </p:cNvPr>
          <p:cNvSpPr/>
          <p:nvPr/>
        </p:nvSpPr>
        <p:spPr>
          <a:xfrm>
            <a:off x="5431694" y="4431007"/>
            <a:ext cx="379141" cy="37753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上下矢印 20">
            <a:extLst>
              <a:ext uri="{FF2B5EF4-FFF2-40B4-BE49-F238E27FC236}">
                <a16:creationId xmlns:a16="http://schemas.microsoft.com/office/drawing/2014/main" id="{B2D7AB41-6CC9-4E6F-8346-893A8C210044}"/>
              </a:ext>
            </a:extLst>
          </p:cNvPr>
          <p:cNvSpPr/>
          <p:nvPr/>
        </p:nvSpPr>
        <p:spPr>
          <a:xfrm>
            <a:off x="4635276" y="4775093"/>
            <a:ext cx="379141" cy="59261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上下矢印 21">
            <a:extLst>
              <a:ext uri="{FF2B5EF4-FFF2-40B4-BE49-F238E27FC236}">
                <a16:creationId xmlns:a16="http://schemas.microsoft.com/office/drawing/2014/main" id="{0CAF7655-B973-4AA7-842B-8C47F8419C05}"/>
              </a:ext>
            </a:extLst>
          </p:cNvPr>
          <p:cNvSpPr/>
          <p:nvPr/>
        </p:nvSpPr>
        <p:spPr>
          <a:xfrm>
            <a:off x="2179256" y="4832194"/>
            <a:ext cx="379141" cy="93695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2F67EBB-6B64-4E08-B613-F05DC36600A8}"/>
              </a:ext>
            </a:extLst>
          </p:cNvPr>
          <p:cNvSpPr/>
          <p:nvPr/>
        </p:nvSpPr>
        <p:spPr>
          <a:xfrm>
            <a:off x="490654" y="676507"/>
            <a:ext cx="7092175" cy="2629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4987F77-320D-46C2-A44D-58722EA581B1}"/>
              </a:ext>
            </a:extLst>
          </p:cNvPr>
          <p:cNvSpPr/>
          <p:nvPr/>
        </p:nvSpPr>
        <p:spPr>
          <a:xfrm>
            <a:off x="490653" y="3549341"/>
            <a:ext cx="7092175" cy="2629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DE0469E-AFDD-47C0-9944-8C7B204C7B60}"/>
              </a:ext>
            </a:extLst>
          </p:cNvPr>
          <p:cNvSpPr txBox="1"/>
          <p:nvPr/>
        </p:nvSpPr>
        <p:spPr>
          <a:xfrm>
            <a:off x="7680587" y="194641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誤差大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6A79F3E-EAF8-4617-928D-356E3695B634}"/>
              </a:ext>
            </a:extLst>
          </p:cNvPr>
          <p:cNvSpPr txBox="1"/>
          <p:nvPr/>
        </p:nvSpPr>
        <p:spPr>
          <a:xfrm>
            <a:off x="7680587" y="457058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誤差小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3823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98DE36-83B2-4261-9829-96F3DDBBB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直線の傾きの変化による誤差の変化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D5B8DA-E570-4CEB-9A23-6C435E921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AB7CAF-D3BC-42BC-9E30-BF1EB28CA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52</a:t>
            </a:fld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9950FC74-16F8-4571-8AB7-862C5789C4AA}"/>
              </a:ext>
            </a:extLst>
          </p:cNvPr>
          <p:cNvSpPr/>
          <p:nvPr/>
        </p:nvSpPr>
        <p:spPr>
          <a:xfrm>
            <a:off x="2179257" y="2674415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E9086635-92BF-4E6C-B139-56041139DA0A}"/>
              </a:ext>
            </a:extLst>
          </p:cNvPr>
          <p:cNvSpPr/>
          <p:nvPr/>
        </p:nvSpPr>
        <p:spPr>
          <a:xfrm>
            <a:off x="4635277" y="2298129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900D61A4-45C2-48A8-971E-034834C24C38}"/>
              </a:ext>
            </a:extLst>
          </p:cNvPr>
          <p:cNvSpPr/>
          <p:nvPr/>
        </p:nvSpPr>
        <p:spPr>
          <a:xfrm>
            <a:off x="5439130" y="1345561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BE08CB6-1245-409E-8B64-D09569710D0E}"/>
              </a:ext>
            </a:extLst>
          </p:cNvPr>
          <p:cNvSpPr txBox="1"/>
          <p:nvPr/>
        </p:nvSpPr>
        <p:spPr>
          <a:xfrm>
            <a:off x="3015721" y="625845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赤点：元データ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0B1BB63-2635-435B-B1BF-E46EB23A209A}"/>
              </a:ext>
            </a:extLst>
          </p:cNvPr>
          <p:cNvCxnSpPr/>
          <p:nvPr/>
        </p:nvCxnSpPr>
        <p:spPr>
          <a:xfrm flipV="1">
            <a:off x="952623" y="927391"/>
            <a:ext cx="5932448" cy="334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上下矢印 12">
            <a:extLst>
              <a:ext uri="{FF2B5EF4-FFF2-40B4-BE49-F238E27FC236}">
                <a16:creationId xmlns:a16="http://schemas.microsoft.com/office/drawing/2014/main" id="{05EEF868-BD43-4E7B-9CB5-BC2D49E51CD5}"/>
              </a:ext>
            </a:extLst>
          </p:cNvPr>
          <p:cNvSpPr/>
          <p:nvPr/>
        </p:nvSpPr>
        <p:spPr>
          <a:xfrm>
            <a:off x="5439130" y="944117"/>
            <a:ext cx="379141" cy="5910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上下矢印 13">
            <a:extLst>
              <a:ext uri="{FF2B5EF4-FFF2-40B4-BE49-F238E27FC236}">
                <a16:creationId xmlns:a16="http://schemas.microsoft.com/office/drawing/2014/main" id="{D2371742-7119-4634-8EC0-C115E6ABC1FC}"/>
              </a:ext>
            </a:extLst>
          </p:cNvPr>
          <p:cNvSpPr/>
          <p:nvPr/>
        </p:nvSpPr>
        <p:spPr>
          <a:xfrm>
            <a:off x="4635276" y="952480"/>
            <a:ext cx="379141" cy="153608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上下矢印 14">
            <a:extLst>
              <a:ext uri="{FF2B5EF4-FFF2-40B4-BE49-F238E27FC236}">
                <a16:creationId xmlns:a16="http://schemas.microsoft.com/office/drawing/2014/main" id="{247F04E3-0C5B-435D-B493-142EB8531480}"/>
              </a:ext>
            </a:extLst>
          </p:cNvPr>
          <p:cNvSpPr/>
          <p:nvPr/>
        </p:nvSpPr>
        <p:spPr>
          <a:xfrm>
            <a:off x="2179256" y="952479"/>
            <a:ext cx="379141" cy="193752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990C8E2C-3101-4BC6-88DD-1338B409D4F2}"/>
              </a:ext>
            </a:extLst>
          </p:cNvPr>
          <p:cNvSpPr/>
          <p:nvPr/>
        </p:nvSpPr>
        <p:spPr>
          <a:xfrm>
            <a:off x="2179257" y="5521950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5A5A5EEC-3245-44D7-9B06-82E63F0C30EA}"/>
              </a:ext>
            </a:extLst>
          </p:cNvPr>
          <p:cNvSpPr/>
          <p:nvPr/>
        </p:nvSpPr>
        <p:spPr>
          <a:xfrm>
            <a:off x="4635277" y="5145664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E71C4396-DC3B-4BF3-9A9B-2522A0F12BE4}"/>
              </a:ext>
            </a:extLst>
          </p:cNvPr>
          <p:cNvSpPr/>
          <p:nvPr/>
        </p:nvSpPr>
        <p:spPr>
          <a:xfrm>
            <a:off x="5439130" y="4193096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4AE8118B-B299-4239-BAAB-6B208CF67B05}"/>
              </a:ext>
            </a:extLst>
          </p:cNvPr>
          <p:cNvCxnSpPr/>
          <p:nvPr/>
        </p:nvCxnSpPr>
        <p:spPr>
          <a:xfrm flipV="1">
            <a:off x="1842247" y="3760457"/>
            <a:ext cx="4935071" cy="238709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上下矢印 19">
            <a:extLst>
              <a:ext uri="{FF2B5EF4-FFF2-40B4-BE49-F238E27FC236}">
                <a16:creationId xmlns:a16="http://schemas.microsoft.com/office/drawing/2014/main" id="{E391A4A5-F83F-4B98-9B9C-5F30808F84EC}"/>
              </a:ext>
            </a:extLst>
          </p:cNvPr>
          <p:cNvSpPr/>
          <p:nvPr/>
        </p:nvSpPr>
        <p:spPr>
          <a:xfrm>
            <a:off x="5341371" y="4173398"/>
            <a:ext cx="379141" cy="37753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上下矢印 20">
            <a:extLst>
              <a:ext uri="{FF2B5EF4-FFF2-40B4-BE49-F238E27FC236}">
                <a16:creationId xmlns:a16="http://schemas.microsoft.com/office/drawing/2014/main" id="{7BAB0D38-053B-47E1-A693-738F4E2CE702}"/>
              </a:ext>
            </a:extLst>
          </p:cNvPr>
          <p:cNvSpPr/>
          <p:nvPr/>
        </p:nvSpPr>
        <p:spPr>
          <a:xfrm>
            <a:off x="4635276" y="4659929"/>
            <a:ext cx="379141" cy="67616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上下矢印 21">
            <a:extLst>
              <a:ext uri="{FF2B5EF4-FFF2-40B4-BE49-F238E27FC236}">
                <a16:creationId xmlns:a16="http://schemas.microsoft.com/office/drawing/2014/main" id="{14AD63FF-E3FC-4C34-8D44-16CE33A0EA97}"/>
              </a:ext>
            </a:extLst>
          </p:cNvPr>
          <p:cNvSpPr/>
          <p:nvPr/>
        </p:nvSpPr>
        <p:spPr>
          <a:xfrm>
            <a:off x="2179255" y="5794453"/>
            <a:ext cx="379141" cy="11968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79EBDD1-53B4-4874-9C91-9A9F0B463E7B}"/>
              </a:ext>
            </a:extLst>
          </p:cNvPr>
          <p:cNvSpPr/>
          <p:nvPr/>
        </p:nvSpPr>
        <p:spPr>
          <a:xfrm>
            <a:off x="490654" y="644893"/>
            <a:ext cx="7092175" cy="2629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9338EF7-CE37-4ACD-B038-DF6D2494C185}"/>
              </a:ext>
            </a:extLst>
          </p:cNvPr>
          <p:cNvSpPr/>
          <p:nvPr/>
        </p:nvSpPr>
        <p:spPr>
          <a:xfrm>
            <a:off x="490653" y="3517727"/>
            <a:ext cx="7092175" cy="2629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A033594-05E8-4DA2-8A81-3F224DC34701}"/>
              </a:ext>
            </a:extLst>
          </p:cNvPr>
          <p:cNvSpPr txBox="1"/>
          <p:nvPr/>
        </p:nvSpPr>
        <p:spPr>
          <a:xfrm>
            <a:off x="7680587" y="191480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誤差大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6153F62-8E61-4AE8-926C-B95B76CD55D7}"/>
              </a:ext>
            </a:extLst>
          </p:cNvPr>
          <p:cNvSpPr txBox="1"/>
          <p:nvPr/>
        </p:nvSpPr>
        <p:spPr>
          <a:xfrm>
            <a:off x="7680587" y="453897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誤差小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525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45C63D-16C2-4111-B5CC-37D751D95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誤差の変化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CE3A6D-EAF1-4658-8E76-6BDD6E98E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2703DE9-0042-4B44-BECB-6C3D88DF3994}"/>
              </a:ext>
            </a:extLst>
          </p:cNvPr>
          <p:cNvSpPr txBox="1">
            <a:spLocks/>
          </p:cNvSpPr>
          <p:nvPr/>
        </p:nvSpPr>
        <p:spPr>
          <a:xfrm>
            <a:off x="321845" y="846253"/>
            <a:ext cx="6778202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直線の上下移動や，傾きの変化</a:t>
            </a:r>
            <a:endParaRPr lang="en-US" altLang="ja-JP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/>
              <a:t>　により，</a:t>
            </a:r>
            <a:r>
              <a:rPr lang="ja-JP" altLang="en-US" b="1">
                <a:solidFill>
                  <a:srgbClr val="C00000"/>
                </a:solidFill>
              </a:rPr>
              <a:t>誤差</a:t>
            </a:r>
            <a:r>
              <a:rPr lang="ja-JP" altLang="en-US"/>
              <a:t>が変化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1C90A77-89C0-4DF5-959A-8E96688AE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6" y="2340879"/>
            <a:ext cx="4076244" cy="316380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32A5AA1-CE7F-4625-80AF-94F6CF56F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611" y="2340879"/>
            <a:ext cx="4062775" cy="31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458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DCEE54-A07E-4F79-9E8E-78043E032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最適化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2CBFAE-02CE-40A7-97E6-B4D4EF73D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最適化</a:t>
            </a:r>
            <a:r>
              <a:rPr lang="ja-JP" altLang="en-US" dirty="0"/>
              <a:t>は，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パラメータを調整して、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ある尺度での</a:t>
            </a:r>
            <a:r>
              <a:rPr lang="ja-JP" altLang="en-US" b="1" i="1" dirty="0">
                <a:solidFill>
                  <a:srgbClr val="FF0000"/>
                </a:solidFill>
              </a:rPr>
              <a:t>値</a:t>
            </a:r>
            <a:r>
              <a:rPr lang="ja-JP" altLang="en-US" dirty="0"/>
              <a:t>を</a:t>
            </a:r>
            <a:r>
              <a:rPr lang="ja-JP" altLang="en-US" b="1" dirty="0">
                <a:solidFill>
                  <a:srgbClr val="FF0000"/>
                </a:solidFill>
              </a:rPr>
              <a:t>最適</a:t>
            </a:r>
            <a:r>
              <a:rPr lang="ja-JP" altLang="en-US" dirty="0"/>
              <a:t>にするように，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調整を行うこと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b="1" dirty="0"/>
              <a:t>　ゴール</a:t>
            </a:r>
            <a:r>
              <a:rPr lang="ja-JP" altLang="en-US" dirty="0"/>
              <a:t>：　誤差の最小化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ja-JP" altLang="en-US" b="1" dirty="0"/>
              <a:t>パラメータ</a:t>
            </a:r>
            <a:r>
              <a:rPr lang="ja-JP" altLang="en-US" dirty="0"/>
              <a:t>：　直線の上下の位置と，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　　　　　　　直線の傾き</a:t>
            </a:r>
            <a:endParaRPr lang="en-US" altLang="ja-JP" dirty="0"/>
          </a:p>
          <a:p>
            <a:pPr marL="0" indent="0">
              <a:buNone/>
            </a:pPr>
            <a:endParaRPr lang="en-US" altLang="ja-JP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b="1" u="sng" dirty="0">
                <a:solidFill>
                  <a:srgbClr val="FF0000"/>
                </a:solidFill>
              </a:rPr>
              <a:t>誤差を自動で最小化したい</a:t>
            </a:r>
            <a:r>
              <a:rPr lang="ja-JP" altLang="en-US" dirty="0"/>
              <a:t>ときに有効な技術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7EDCE4-98C2-4B48-81AA-DB72FAD70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184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4-7 </a:t>
            </a:r>
            <a:r>
              <a:rPr lang="ja-JP" altLang="en-US" dirty="0"/>
              <a:t>最適化の用途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185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564261-FE06-4AF5-8125-402F15D3C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最適化の用途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65088E0-4F39-4A40-9EE3-A5191EEE3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① 方程式を解く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 教師あり学習を行う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58D0A9-049E-47AE-8FAC-BD27E782F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64872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23DB1-8833-4155-A9E9-EE93E0B4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① 最適化により方程式を解く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62C20B-9AD7-4EE5-B256-A1C24135A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u="sng" dirty="0">
                <a:solidFill>
                  <a:srgbClr val="FF0000"/>
                </a:solidFill>
              </a:rPr>
              <a:t>次の式の値が最小</a:t>
            </a:r>
            <a:r>
              <a:rPr lang="ja-JP" altLang="en-US" dirty="0"/>
              <a:t>になるように，</a:t>
            </a:r>
            <a:r>
              <a:rPr lang="en-US" altLang="ja-JP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ja-JP" altLang="en-US" b="1" dirty="0">
                <a:solidFill>
                  <a:srgbClr val="FF0000"/>
                </a:solidFill>
              </a:rPr>
              <a:t>の値を定めたい</a:t>
            </a:r>
            <a:r>
              <a:rPr lang="ja-JP" altLang="en-US" dirty="0"/>
              <a:t>．但し，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/>
              <a:t>5</a:t>
            </a:r>
            <a:r>
              <a:rPr lang="ja-JP" altLang="en-US" dirty="0"/>
              <a:t> とする．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/>
              <a:t>https://</a:t>
            </a:r>
            <a:r>
              <a:rPr lang="en-US" altLang="ja-JP" dirty="0" err="1"/>
              <a:t>docs.scipy.org</a:t>
            </a:r>
            <a:r>
              <a:rPr lang="en-US" altLang="ja-JP" dirty="0"/>
              <a:t>/doc/</a:t>
            </a:r>
            <a:r>
              <a:rPr lang="en-US" altLang="ja-JP" dirty="0" err="1"/>
              <a:t>scipy</a:t>
            </a:r>
            <a:r>
              <a:rPr lang="en-US" altLang="ja-JP" dirty="0"/>
              <a:t>/reference/tutorial/</a:t>
            </a:r>
            <a:r>
              <a:rPr lang="en-US" altLang="ja-JP" dirty="0" err="1"/>
              <a:t>optimize.html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6E9D68-B92B-44F3-AF1A-D0E3EABF6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57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2E27E13-ABCF-4549-8B1A-5FA3FB191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4" y="2181224"/>
            <a:ext cx="708977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047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8D139D-9321-496A-9A80-9BDA9780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15572"/>
          </a:xfrm>
        </p:spPr>
        <p:txBody>
          <a:bodyPr/>
          <a:lstStyle/>
          <a:p>
            <a:r>
              <a:rPr lang="ja-JP" altLang="en-US" dirty="0"/>
              <a:t>① 最適化により方程式を解く</a:t>
            </a:r>
            <a:br>
              <a:rPr lang="en-US" altLang="ja-JP" dirty="0"/>
            </a:br>
            <a:r>
              <a:rPr lang="en-US" altLang="ja-JP" dirty="0"/>
              <a:t>Python </a:t>
            </a:r>
            <a:r>
              <a:rPr lang="ja-JP" altLang="en-US" dirty="0"/>
              <a:t>プログラム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142230-F84A-49CC-A4DD-AC555399F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19199"/>
            <a:ext cx="8461208" cy="49602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import </a:t>
            </a:r>
            <a:r>
              <a:rPr lang="en-US" altLang="ja-JP" sz="2400" dirty="0" err="1"/>
              <a:t>numpy</a:t>
            </a:r>
            <a:r>
              <a:rPr lang="en-US" altLang="ja-JP" sz="2400" dirty="0"/>
              <a:t> as np</a:t>
            </a:r>
          </a:p>
          <a:p>
            <a:pPr marL="0" indent="0">
              <a:buNone/>
            </a:pPr>
            <a:r>
              <a:rPr lang="en-US" altLang="ja-JP" sz="2400" dirty="0"/>
              <a:t>from </a:t>
            </a:r>
            <a:r>
              <a:rPr lang="en-US" altLang="ja-JP" sz="2400" dirty="0" err="1"/>
              <a:t>scipy.optimize</a:t>
            </a:r>
            <a:r>
              <a:rPr lang="en-US" altLang="ja-JP" sz="2400" dirty="0"/>
              <a:t> import minimize</a:t>
            </a:r>
          </a:p>
          <a:p>
            <a:pPr marL="0" indent="0">
              <a:buNone/>
            </a:pPr>
            <a:r>
              <a:rPr lang="en-US" altLang="ja-JP" sz="2400" dirty="0"/>
              <a:t>def </a:t>
            </a:r>
            <a:r>
              <a:rPr lang="en-US" altLang="ja-JP" sz="2400" dirty="0" err="1"/>
              <a:t>rosen</a:t>
            </a:r>
            <a:r>
              <a:rPr lang="en-US" altLang="ja-JP" sz="2400" dirty="0"/>
              <a:t>(x):</a:t>
            </a:r>
          </a:p>
          <a:p>
            <a:pPr marL="0" indent="0">
              <a:buNone/>
            </a:pPr>
            <a:r>
              <a:rPr lang="en-US" altLang="ja-JP" sz="2400" dirty="0"/>
              <a:t>    """The </a:t>
            </a:r>
            <a:r>
              <a:rPr lang="en-US" altLang="ja-JP" sz="2400" dirty="0" err="1"/>
              <a:t>Rosenbrock</a:t>
            </a:r>
            <a:r>
              <a:rPr lang="en-US" altLang="ja-JP" sz="2400" dirty="0"/>
              <a:t> function"""</a:t>
            </a:r>
          </a:p>
          <a:p>
            <a:pPr marL="0" indent="0">
              <a:buNone/>
            </a:pPr>
            <a:r>
              <a:rPr lang="en-US" altLang="ja-JP" sz="2400" dirty="0"/>
              <a:t>    return sum(</a:t>
            </a:r>
            <a:r>
              <a:rPr lang="en-US" altLang="ja-JP" sz="2400" b="1" dirty="0"/>
              <a:t>100.0*(x[1:]-x[:-1]**2.0)**2.0 + (1-x[:-1])**2.0</a:t>
            </a:r>
            <a:r>
              <a:rPr lang="en-US" altLang="ja-JP" sz="2400" dirty="0"/>
              <a:t>)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 err="1"/>
              <a:t>x0</a:t>
            </a:r>
            <a:r>
              <a:rPr lang="en-US" altLang="ja-JP" sz="2400" dirty="0"/>
              <a:t> = </a:t>
            </a:r>
            <a:r>
              <a:rPr lang="en-US" altLang="ja-JP" sz="2400" dirty="0" err="1"/>
              <a:t>np.array</a:t>
            </a:r>
            <a:r>
              <a:rPr lang="en-US" altLang="ja-JP" sz="2400" dirty="0"/>
              <a:t>([</a:t>
            </a:r>
            <a:r>
              <a:rPr lang="en-US" altLang="ja-JP" sz="2400" b="1" dirty="0"/>
              <a:t>1.3, 0.7, 0.8, 1.9, 1.2</a:t>
            </a:r>
            <a:r>
              <a:rPr lang="en-US" altLang="ja-JP" sz="2400" dirty="0"/>
              <a:t>])</a:t>
            </a:r>
          </a:p>
          <a:p>
            <a:pPr marL="0" indent="0">
              <a:buNone/>
            </a:pPr>
            <a:r>
              <a:rPr lang="en-US" altLang="ja-JP" sz="2400" dirty="0"/>
              <a:t>res = minimize(</a:t>
            </a:r>
            <a:r>
              <a:rPr lang="en-US" altLang="ja-JP" sz="2400" dirty="0" err="1"/>
              <a:t>rosen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x0</a:t>
            </a:r>
            <a:r>
              <a:rPr lang="en-US" altLang="ja-JP" sz="2400" dirty="0"/>
              <a:t>, method='</a:t>
            </a:r>
            <a:r>
              <a:rPr lang="en-US" altLang="ja-JP" sz="2400" dirty="0" err="1"/>
              <a:t>nelder</a:t>
            </a:r>
            <a:r>
              <a:rPr lang="en-US" altLang="ja-JP" sz="2400" dirty="0"/>
              <a:t>-mead',</a:t>
            </a:r>
          </a:p>
          <a:p>
            <a:pPr marL="0" indent="0">
              <a:buNone/>
            </a:pPr>
            <a:r>
              <a:rPr lang="en-US" altLang="ja-JP" sz="2400" dirty="0"/>
              <a:t>    options={'</a:t>
            </a:r>
            <a:r>
              <a:rPr lang="en-US" altLang="ja-JP" sz="2400" dirty="0" err="1"/>
              <a:t>xtol</a:t>
            </a:r>
            <a:r>
              <a:rPr lang="en-US" altLang="ja-JP" sz="2400" dirty="0"/>
              <a:t>': </a:t>
            </a:r>
            <a:r>
              <a:rPr lang="en-US" altLang="ja-JP" sz="2400" dirty="0" err="1"/>
              <a:t>1e</a:t>
            </a:r>
            <a:r>
              <a:rPr lang="en-US" altLang="ja-JP" sz="2400" dirty="0"/>
              <a:t>-8, '</a:t>
            </a:r>
            <a:r>
              <a:rPr lang="en-US" altLang="ja-JP" sz="2400" dirty="0" err="1"/>
              <a:t>disp</a:t>
            </a:r>
            <a:r>
              <a:rPr lang="en-US" altLang="ja-JP" sz="2400" dirty="0"/>
              <a:t>': True})</a:t>
            </a:r>
          </a:p>
          <a:p>
            <a:pPr marL="0" indent="0">
              <a:buNone/>
            </a:pPr>
            <a:r>
              <a:rPr lang="en-US" altLang="ja-JP" sz="2400" dirty="0"/>
              <a:t>print(</a:t>
            </a:r>
            <a:r>
              <a:rPr lang="en-US" altLang="ja-JP" sz="2400" dirty="0" err="1"/>
              <a:t>res.x</a:t>
            </a:r>
            <a:r>
              <a:rPr lang="en-US" altLang="ja-JP" sz="2400" dirty="0"/>
              <a:t>)</a:t>
            </a:r>
            <a:endParaRPr lang="ja-JP" altLang="en-US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8A63A8-1BD6-4686-A03E-FC3800880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58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60DBC16-881B-4E3F-BEFD-72FD58B13EC4}"/>
              </a:ext>
            </a:extLst>
          </p:cNvPr>
          <p:cNvSpPr txBox="1"/>
          <p:nvPr/>
        </p:nvSpPr>
        <p:spPr>
          <a:xfrm>
            <a:off x="1066713" y="6179418"/>
            <a:ext cx="6360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Python </a:t>
            </a:r>
            <a:r>
              <a:rPr kumimoji="1" lang="ja-JP" altLang="en-US" dirty="0"/>
              <a:t>の </a:t>
            </a:r>
            <a:r>
              <a:rPr kumimoji="1" lang="en-US" altLang="ja-JP" dirty="0" err="1"/>
              <a:t>scipy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の公式サイトのプログラムを使用</a:t>
            </a:r>
            <a:endParaRPr kumimoji="1" lang="en-US" altLang="ja-JP" dirty="0"/>
          </a:p>
          <a:p>
            <a:r>
              <a:rPr kumimoji="1" lang="en-US" altLang="ja-JP" dirty="0"/>
              <a:t>https://</a:t>
            </a:r>
            <a:r>
              <a:rPr kumimoji="1" lang="en-US" altLang="ja-JP" dirty="0" err="1"/>
              <a:t>docs.scipy.org</a:t>
            </a:r>
            <a:r>
              <a:rPr kumimoji="1" lang="en-US" altLang="ja-JP" dirty="0"/>
              <a:t>/doc/</a:t>
            </a:r>
            <a:r>
              <a:rPr kumimoji="1" lang="en-US" altLang="ja-JP" dirty="0" err="1"/>
              <a:t>scipy</a:t>
            </a:r>
            <a:r>
              <a:rPr kumimoji="1" lang="en-US" altLang="ja-JP" dirty="0"/>
              <a:t>/reference/tutorial/</a:t>
            </a:r>
            <a:r>
              <a:rPr kumimoji="1" lang="en-US" altLang="ja-JP" dirty="0" err="1"/>
              <a:t>optimize.html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19367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CE3ACB-9936-4485-A3B1-36200C5BA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917172"/>
          </a:xfrm>
        </p:spPr>
        <p:txBody>
          <a:bodyPr/>
          <a:lstStyle/>
          <a:p>
            <a:r>
              <a:rPr lang="ja-JP" altLang="en-US" dirty="0"/>
              <a:t>① 最適化により方程式を解く</a:t>
            </a:r>
            <a:br>
              <a:rPr lang="en-US" altLang="ja-JP" dirty="0"/>
            </a:br>
            <a:r>
              <a:rPr lang="en-US" altLang="ja-JP" dirty="0"/>
              <a:t>Python </a:t>
            </a:r>
            <a:r>
              <a:rPr lang="ja-JP" altLang="en-US" dirty="0"/>
              <a:t>プログラム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C2D402-F96C-4147-B110-9A02177E9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2FDE7BA-7EAC-4712-A64F-90038AB17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45" y="1102716"/>
            <a:ext cx="7549269" cy="424646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58E2D29-76E3-4A7C-9B9A-17F1B695EBE0}"/>
              </a:ext>
            </a:extLst>
          </p:cNvPr>
          <p:cNvSpPr txBox="1"/>
          <p:nvPr/>
        </p:nvSpPr>
        <p:spPr>
          <a:xfrm>
            <a:off x="937950" y="4967150"/>
            <a:ext cx="75408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x = [1 1 1 1 1]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のとき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（すべての値が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のとき）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最適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であると求まった．</a:t>
            </a:r>
          </a:p>
        </p:txBody>
      </p:sp>
    </p:spTree>
    <p:extLst>
      <p:ext uri="{BB962C8B-B14F-4D97-AF65-F5344CB8AC3E}">
        <p14:creationId xmlns:p14="http://schemas.microsoft.com/office/powerpoint/2010/main" val="3755831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機械学習のメリット，デメリット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AFDC5B-72A6-7562-3F31-41DCDDF7AAC0}"/>
              </a:ext>
            </a:extLst>
          </p:cNvPr>
          <p:cNvSpPr txBox="1"/>
          <p:nvPr/>
        </p:nvSpPr>
        <p:spPr>
          <a:xfrm>
            <a:off x="2309991" y="5094467"/>
            <a:ext cx="4484911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知的な </a:t>
            </a:r>
            <a:r>
              <a:rPr lang="en-US" altLang="ja-JP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</a:t>
            </a: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システム</a:t>
            </a: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ルールや知識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人間が書いた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人工知能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FE8A435-E92F-790D-1BE5-472F2E75CB12}"/>
              </a:ext>
            </a:extLst>
          </p:cNvPr>
          <p:cNvSpPr txBox="1"/>
          <p:nvPr/>
        </p:nvSpPr>
        <p:spPr>
          <a:xfrm>
            <a:off x="2329544" y="1028593"/>
            <a:ext cx="4484912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機械学習</a:t>
            </a:r>
            <a:endParaRPr lang="en-US" altLang="ja-JP" sz="2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学習による上達の能力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持つ人工知能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A08C04CE-A99A-83E5-B641-954AC4A68988}"/>
              </a:ext>
            </a:extLst>
          </p:cNvPr>
          <p:cNvSpPr/>
          <p:nvPr/>
        </p:nvSpPr>
        <p:spPr>
          <a:xfrm>
            <a:off x="4572000" y="2998552"/>
            <a:ext cx="365760" cy="1020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0A1C9649-565A-1D74-2B58-6100C5A74A6B}"/>
              </a:ext>
            </a:extLst>
          </p:cNvPr>
          <p:cNvSpPr/>
          <p:nvPr/>
        </p:nvSpPr>
        <p:spPr>
          <a:xfrm rot="10800000">
            <a:off x="4042309" y="2943191"/>
            <a:ext cx="365760" cy="1020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523C801-F4A5-79AD-C112-0938E7E0FB19}"/>
              </a:ext>
            </a:extLst>
          </p:cNvPr>
          <p:cNvSpPr txBox="1"/>
          <p:nvPr/>
        </p:nvSpPr>
        <p:spPr>
          <a:xfrm>
            <a:off x="5357825" y="2617657"/>
            <a:ext cx="35702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デメリット</a:t>
            </a:r>
            <a:endParaRPr kumimoji="1" lang="en-US" altLang="ja-JP" sz="2400" dirty="0"/>
          </a:p>
          <a:p>
            <a:r>
              <a:rPr kumimoji="1" lang="ja-JP" altLang="en-US" sz="2400" dirty="0"/>
              <a:t>　学習不足，過学習，</a:t>
            </a:r>
            <a:endParaRPr kumimoji="1" lang="en-US" altLang="ja-JP" sz="2400" dirty="0"/>
          </a:p>
          <a:p>
            <a:r>
              <a:rPr kumimoji="1" lang="ja-JP" altLang="en-US" sz="2400" dirty="0"/>
              <a:t>　などの注意点がある．</a:t>
            </a:r>
            <a:endParaRPr kumimoji="1" lang="en-US" altLang="ja-JP" sz="2400" dirty="0"/>
          </a:p>
          <a:p>
            <a:r>
              <a:rPr kumimoji="1" lang="ja-JP" altLang="en-US" sz="2400" dirty="0"/>
              <a:t>　完璧に学習が成功する</a:t>
            </a:r>
            <a:endParaRPr kumimoji="1" lang="en-US" altLang="ja-JP" sz="2400" dirty="0"/>
          </a:p>
          <a:p>
            <a:r>
              <a:rPr kumimoji="1" lang="ja-JP" altLang="en-US" sz="2400" dirty="0"/>
              <a:t>　わけではない．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83852C3-CEF1-C7B7-E964-414F8CF1AEEB}"/>
              </a:ext>
            </a:extLst>
          </p:cNvPr>
          <p:cNvSpPr txBox="1"/>
          <p:nvPr/>
        </p:nvSpPr>
        <p:spPr>
          <a:xfrm>
            <a:off x="215967" y="2675012"/>
            <a:ext cx="35702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メリット</a:t>
            </a:r>
            <a:endParaRPr kumimoji="1" lang="en-US" altLang="ja-JP" sz="2400" dirty="0"/>
          </a:p>
          <a:p>
            <a:r>
              <a:rPr kumimoji="1" lang="ja-JP" altLang="en-US" sz="2400" dirty="0"/>
              <a:t>　「ルールや知識を，人</a:t>
            </a:r>
            <a:endParaRPr kumimoji="1" lang="en-US" altLang="ja-JP" sz="2400" dirty="0"/>
          </a:p>
          <a:p>
            <a:r>
              <a:rPr kumimoji="1" lang="ja-JP" altLang="en-US" sz="2400" dirty="0"/>
              <a:t>　間がプログラムで書か</a:t>
            </a:r>
            <a:endParaRPr kumimoji="1" lang="en-US" altLang="ja-JP" sz="2400" dirty="0"/>
          </a:p>
          <a:p>
            <a:r>
              <a:rPr kumimoji="1" lang="ja-JP" altLang="en-US" sz="2400" dirty="0"/>
              <a:t>　ねばならないことの限</a:t>
            </a:r>
            <a:endParaRPr kumimoji="1" lang="en-US" altLang="ja-JP" sz="2400" dirty="0"/>
          </a:p>
          <a:p>
            <a:r>
              <a:rPr kumimoji="1" lang="ja-JP" altLang="en-US" sz="2400" dirty="0"/>
              <a:t>　界を突破</a:t>
            </a:r>
          </a:p>
        </p:txBody>
      </p:sp>
    </p:spTree>
    <p:extLst>
      <p:ext uri="{BB962C8B-B14F-4D97-AF65-F5344CB8AC3E}">
        <p14:creationId xmlns:p14="http://schemas.microsoft.com/office/powerpoint/2010/main" val="18428701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428D68-FE21-4CB9-A51D-058C8FC57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② 線形近似での最適化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A84E5E-F35C-4833-AC39-CE1C8EB9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42B1309-B69D-4C90-9E8B-ACD2F9613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363" y="2627207"/>
            <a:ext cx="5792501" cy="29022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E069CC-A9AF-4F0E-81A6-F3881BB4DD6C}"/>
              </a:ext>
            </a:extLst>
          </p:cNvPr>
          <p:cNvSpPr txBox="1"/>
          <p:nvPr/>
        </p:nvSpPr>
        <p:spPr>
          <a:xfrm>
            <a:off x="699090" y="846253"/>
            <a:ext cx="8083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線形近似は「誤差が最小になるような直線」と考えることもできる</a:t>
            </a:r>
          </a:p>
        </p:txBody>
      </p:sp>
    </p:spTree>
    <p:extLst>
      <p:ext uri="{BB962C8B-B14F-4D97-AF65-F5344CB8AC3E}">
        <p14:creationId xmlns:p14="http://schemas.microsoft.com/office/powerpoint/2010/main" val="1267731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2698EB-71FA-49EF-BFC0-2379ED59F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機械学習のメリット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68D19E-DBD1-4688-9CAF-C78D7AF64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 lnSpcReduction="10000"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学習</a:t>
            </a:r>
            <a:r>
              <a:rPr lang="ja-JP" altLang="en-US" dirty="0"/>
              <a:t>のため，</a:t>
            </a:r>
            <a:r>
              <a:rPr lang="ja-JP" altLang="en-US" b="1" u="sng" dirty="0">
                <a:solidFill>
                  <a:srgbClr val="FF0000"/>
                </a:solidFill>
              </a:rPr>
              <a:t>データを使用</a:t>
            </a:r>
            <a:endParaRPr lang="en-US" altLang="ja-JP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ja-JP" altLang="en-US" dirty="0"/>
              <a:t>ルールや知識をプログラムとして書く必要が</a:t>
            </a:r>
            <a:r>
              <a:rPr lang="ja-JP" altLang="en-US" b="1" u="sng" dirty="0"/>
              <a:t>ない</a:t>
            </a:r>
            <a:endParaRPr lang="en-US" altLang="ja-JP" b="1" u="sng" dirty="0"/>
          </a:p>
          <a:p>
            <a:pPr marL="0" indent="0">
              <a:buNone/>
            </a:pPr>
            <a:r>
              <a:rPr kumimoji="1" lang="ja-JP" altLang="en-US" dirty="0"/>
              <a:t>→　「機械学習は，データさえあれば，すぐに試す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　</a:t>
            </a:r>
            <a:r>
              <a:rPr kumimoji="1" lang="ja-JP" altLang="en-US" dirty="0"/>
              <a:t>ことができる」と言う人も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ja-JP" altLang="en-US" b="1" dirty="0"/>
              <a:t>データの追加</a:t>
            </a:r>
            <a:r>
              <a:rPr kumimoji="1" lang="ja-JP" altLang="en-US" dirty="0"/>
              <a:t>による</a:t>
            </a:r>
            <a:r>
              <a:rPr kumimoji="1" lang="ja-JP" altLang="en-US" b="1" dirty="0"/>
              <a:t>能力向上</a:t>
            </a:r>
            <a:r>
              <a:rPr kumimoji="1" lang="ja-JP" altLang="en-US" dirty="0"/>
              <a:t>が期待できる</a:t>
            </a:r>
            <a:br>
              <a:rPr kumimoji="1" lang="en-US" altLang="ja-JP" dirty="0"/>
            </a:br>
            <a:endParaRPr kumimoji="1" lang="en-US" altLang="ja-JP" dirty="0"/>
          </a:p>
          <a:p>
            <a:r>
              <a:rPr kumimoji="1" lang="ja-JP" altLang="en-US" dirty="0"/>
              <a:t>「すでに人間の能力を超えている」と考える人も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	</a:t>
            </a:r>
            <a:r>
              <a:rPr kumimoji="1" lang="ja-JP" altLang="en-US" dirty="0"/>
              <a:t>速度，</a:t>
            </a:r>
            <a:r>
              <a:rPr lang="ja-JP" altLang="en-US" dirty="0"/>
              <a:t>いつでも使える，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	</a:t>
            </a:r>
            <a:r>
              <a:rPr kumimoji="1" lang="ja-JP" altLang="en-US" dirty="0"/>
              <a:t>結果が安定している</a:t>
            </a:r>
            <a:endParaRPr kumimoji="1" lang="en-US" altLang="ja-JP" dirty="0"/>
          </a:p>
          <a:p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87137A-942E-01B8-8232-0BCEDC68C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148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30CEF7-60A7-4C1E-A41E-5F59CD53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591926" cy="104738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学習能力をコンピュータに組み込んでおき，あとでデータを与えて学習させる</a:t>
            </a: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7181EE-D0C9-49DD-A0B6-CE20F3822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058" y="5855518"/>
            <a:ext cx="6367713" cy="683395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https://</a:t>
            </a:r>
            <a:r>
              <a:rPr lang="en-US" altLang="ja-JP" dirty="0" err="1"/>
              <a:t>playground.tensorflow.org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1E563E-F9D8-475C-B3C7-3969F8531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D8D0334-60B2-47DC-9553-42B37F842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78" y="1303199"/>
            <a:ext cx="6813117" cy="45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90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1248776"/>
            <a:ext cx="8037549" cy="4360448"/>
          </a:xfrm>
        </p:spPr>
        <p:txBody>
          <a:bodyPr/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機械学習</a:t>
            </a:r>
            <a:r>
              <a:rPr lang="ja-JP" altLang="en-US" sz="2400" dirty="0"/>
              <a:t>では，データによる</a:t>
            </a:r>
            <a:r>
              <a:rPr lang="ja-JP" altLang="en-US" sz="2400" b="1" dirty="0">
                <a:solidFill>
                  <a:srgbClr val="C00000"/>
                </a:solidFill>
              </a:rPr>
              <a:t>学習</a:t>
            </a:r>
            <a:r>
              <a:rPr lang="ja-JP" altLang="en-US" sz="2400" dirty="0"/>
              <a:t>を行う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学習</a:t>
            </a:r>
            <a:r>
              <a:rPr lang="ja-JP" altLang="en-US" sz="2400" dirty="0"/>
              <a:t>に用いるデータのことを，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訓練データ</a:t>
            </a:r>
            <a:r>
              <a:rPr lang="ja-JP" altLang="en-US" sz="2400" dirty="0"/>
              <a:t>などという</a:t>
            </a:r>
            <a:endParaRPr lang="en-US" altLang="ja-JP" sz="2400" dirty="0"/>
          </a:p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学習を重ねることで上達する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400" b="1" u="sng" dirty="0">
              <a:solidFill>
                <a:srgbClr val="FF0000"/>
              </a:solidFill>
              <a:latin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</a:rPr>
              <a:t>「</a:t>
            </a:r>
            <a:r>
              <a:rPr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</a:rPr>
              <a:t>学習</a:t>
            </a:r>
            <a:r>
              <a:rPr lang="ja-JP" altLang="en-US" sz="2400" dirty="0">
                <a:latin typeface="メイリオ" panose="020B0604030504040204" pitchFamily="50" charset="-128"/>
              </a:rPr>
              <a:t>によって，</a:t>
            </a:r>
            <a:r>
              <a:rPr lang="ja-JP" altLang="en-US" sz="2400" b="1" dirty="0"/>
              <a:t>未知のデータに対しても当てはまるパターンや規則</a:t>
            </a:r>
            <a:r>
              <a:rPr lang="ja-JP" altLang="en-US" sz="2400" dirty="0"/>
              <a:t>を，コンピュータが抽出している」という考え方もある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430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2394</Words>
  <Application>Microsoft Office PowerPoint</Application>
  <PresentationFormat>画面に合わせる (4:3)</PresentationFormat>
  <Paragraphs>429</Paragraphs>
  <Slides>60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60</vt:i4>
      </vt:variant>
    </vt:vector>
  </HeadingPairs>
  <TitlesOfParts>
    <vt:vector size="68" baseType="lpstr">
      <vt:lpstr>ＭＳ Ｐ明朝</vt:lpstr>
      <vt:lpstr>メイリオ</vt:lpstr>
      <vt:lpstr>游ゴシック</vt:lpstr>
      <vt:lpstr>Arial</vt:lpstr>
      <vt:lpstr>Calibri</vt:lpstr>
      <vt:lpstr>Segoe UI</vt:lpstr>
      <vt:lpstr>Times New Roman</vt:lpstr>
      <vt:lpstr>Office テーマ</vt:lpstr>
      <vt:lpstr>4. 機械学習</vt:lpstr>
      <vt:lpstr>アウトライン</vt:lpstr>
      <vt:lpstr>4-1 機械学習 </vt:lpstr>
      <vt:lpstr>機械学習</vt:lpstr>
      <vt:lpstr>人工知能の種類</vt:lpstr>
      <vt:lpstr>機械学習のメリット，デメリット</vt:lpstr>
      <vt:lpstr>機械学習のメリット</vt:lpstr>
      <vt:lpstr>学習能力をコンピュータに組み込んでおき，あとでデータを与えて学習させる </vt:lpstr>
      <vt:lpstr>機械学習</vt:lpstr>
      <vt:lpstr>ここまでのまとめ</vt:lpstr>
      <vt:lpstr>4-2 機械学習の現状 </vt:lpstr>
      <vt:lpstr>機械学習の能力，応用分野</vt:lpstr>
      <vt:lpstr>人工知能の宿泊サイトでの応用</vt:lpstr>
      <vt:lpstr>医療での人工知能の応用のニュース</vt:lpstr>
      <vt:lpstr>医学での人工知能の応用のニュース</vt:lpstr>
      <vt:lpstr>人工知能とゲーム</vt:lpstr>
      <vt:lpstr>自動運転のニュース</vt:lpstr>
      <vt:lpstr>人工知能による画像の合成</vt:lpstr>
      <vt:lpstr>4-3 教師あり学習と 教師なし学習 </vt:lpstr>
      <vt:lpstr>機械学習の分類の例</vt:lpstr>
      <vt:lpstr>機械学習のさまざまな手法</vt:lpstr>
      <vt:lpstr>教師あり学習と教師なし学習</vt:lpstr>
      <vt:lpstr>訓練データ</vt:lpstr>
      <vt:lpstr>訓練データ</vt:lpstr>
      <vt:lpstr>訓練データ</vt:lpstr>
      <vt:lpstr>訓練データ</vt:lpstr>
      <vt:lpstr>教師あり学習</vt:lpstr>
      <vt:lpstr>4-4 クラスタ分析 （教師なし学習の例） </vt:lpstr>
      <vt:lpstr>Excel の散布図</vt:lpstr>
      <vt:lpstr>Excel の散布図（色分け）</vt:lpstr>
      <vt:lpstr>クラスタ分析</vt:lpstr>
      <vt:lpstr>Titanic データセット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4-5 線形近似 （教師あり学習の例） </vt:lpstr>
      <vt:lpstr>線形近似</vt:lpstr>
      <vt:lpstr>Excel での線形近似</vt:lpstr>
      <vt:lpstr>線形近似の例</vt:lpstr>
      <vt:lpstr>Excel での散布図＋線形近似の作成手順 （１／３）</vt:lpstr>
      <vt:lpstr>PowerPoint プレゼンテーション</vt:lpstr>
      <vt:lpstr>PowerPoint プレゼンテーション</vt:lpstr>
      <vt:lpstr>4-6 最適化 </vt:lpstr>
      <vt:lpstr>最適化</vt:lpstr>
      <vt:lpstr>データの例</vt:lpstr>
      <vt:lpstr>直線による近似の例</vt:lpstr>
      <vt:lpstr>誤差</vt:lpstr>
      <vt:lpstr>直線の上下移動による誤差の変化</vt:lpstr>
      <vt:lpstr>直線の傾きの変化による誤差の変化</vt:lpstr>
      <vt:lpstr>誤差の変化</vt:lpstr>
      <vt:lpstr>最適化</vt:lpstr>
      <vt:lpstr>4-7 最適化の用途 </vt:lpstr>
      <vt:lpstr>最適化の用途</vt:lpstr>
      <vt:lpstr>① 最適化により方程式を解く</vt:lpstr>
      <vt:lpstr>① 最適化により方程式を解く Python プログラム</vt:lpstr>
      <vt:lpstr>① 最適化により方程式を解く Python プログラム</vt:lpstr>
      <vt:lpstr>② 線形近似での最適化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人工知能</dc:title>
  <dc:creator>kunihiko</dc:creator>
  <cp:lastModifiedBy>金子　邦彦</cp:lastModifiedBy>
  <cp:revision>99</cp:revision>
  <cp:lastPrinted>2020-05-07T11:56:39Z</cp:lastPrinted>
  <dcterms:created xsi:type="dcterms:W3CDTF">2020-05-07T06:42:29Z</dcterms:created>
  <dcterms:modified xsi:type="dcterms:W3CDTF">2022-06-24T01:12:22Z</dcterms:modified>
</cp:coreProperties>
</file>