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4"/>
  </p:notesMasterIdLst>
  <p:sldIdLst>
    <p:sldId id="874" r:id="rId3"/>
    <p:sldId id="1743" r:id="rId4"/>
    <p:sldId id="696" r:id="rId5"/>
    <p:sldId id="569" r:id="rId6"/>
    <p:sldId id="1744" r:id="rId7"/>
    <p:sldId id="1745" r:id="rId8"/>
    <p:sldId id="585" r:id="rId9"/>
    <p:sldId id="1694" r:id="rId10"/>
    <p:sldId id="1754" r:id="rId11"/>
    <p:sldId id="1772" r:id="rId12"/>
    <p:sldId id="1773" r:id="rId13"/>
    <p:sldId id="1774" r:id="rId14"/>
    <p:sldId id="1777" r:id="rId15"/>
    <p:sldId id="1775" r:id="rId16"/>
    <p:sldId id="840" r:id="rId17"/>
    <p:sldId id="841" r:id="rId18"/>
    <p:sldId id="572" r:id="rId19"/>
    <p:sldId id="573" r:id="rId20"/>
    <p:sldId id="575" r:id="rId21"/>
    <p:sldId id="651" r:id="rId22"/>
    <p:sldId id="652" r:id="rId23"/>
    <p:sldId id="1778" r:id="rId24"/>
    <p:sldId id="842" r:id="rId25"/>
    <p:sldId id="653" r:id="rId26"/>
    <p:sldId id="654" r:id="rId27"/>
    <p:sldId id="1787" r:id="rId28"/>
    <p:sldId id="678" r:id="rId29"/>
    <p:sldId id="679" r:id="rId30"/>
    <p:sldId id="681" r:id="rId31"/>
    <p:sldId id="858" r:id="rId32"/>
    <p:sldId id="878" r:id="rId33"/>
    <p:sldId id="843" r:id="rId34"/>
    <p:sldId id="1779" r:id="rId35"/>
    <p:sldId id="877" r:id="rId36"/>
    <p:sldId id="1780" r:id="rId37"/>
    <p:sldId id="848" r:id="rId38"/>
    <p:sldId id="1783" r:id="rId39"/>
    <p:sldId id="1785" r:id="rId40"/>
    <p:sldId id="1786" r:id="rId41"/>
    <p:sldId id="845" r:id="rId42"/>
    <p:sldId id="1781" r:id="rId43"/>
    <p:sldId id="846" r:id="rId44"/>
    <p:sldId id="1782" r:id="rId45"/>
    <p:sldId id="1788" r:id="rId46"/>
    <p:sldId id="852" r:id="rId47"/>
    <p:sldId id="1789" r:id="rId48"/>
    <p:sldId id="879" r:id="rId49"/>
    <p:sldId id="670" r:id="rId50"/>
    <p:sldId id="672" r:id="rId51"/>
    <p:sldId id="669" r:id="rId52"/>
    <p:sldId id="673" r:id="rId53"/>
    <p:sldId id="667" r:id="rId54"/>
    <p:sldId id="1790" r:id="rId55"/>
    <p:sldId id="856" r:id="rId56"/>
    <p:sldId id="680" r:id="rId57"/>
    <p:sldId id="683" r:id="rId58"/>
    <p:sldId id="857" r:id="rId59"/>
    <p:sldId id="682" r:id="rId60"/>
    <p:sldId id="684" r:id="rId61"/>
    <p:sldId id="1791" r:id="rId62"/>
    <p:sldId id="1792" r:id="rId6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58" d="100"/>
          <a:sy n="58" d="100"/>
        </p:scale>
        <p:origin x="418" y="12"/>
      </p:cViewPr>
      <p:guideLst/>
    </p:cSldViewPr>
  </p:slideViewPr>
  <p:notesTextViewPr>
    <p:cViewPr>
      <p:scale>
        <a:sx n="3" d="2"/>
        <a:sy n="3" d="2"/>
      </p:scale>
      <p:origin x="0" y="0"/>
    </p:cViewPr>
  </p:notesTextViewPr>
  <p:sorterViewPr>
    <p:cViewPr varScale="1">
      <p:scale>
        <a:sx n="1" d="1"/>
        <a:sy n="1" d="1"/>
      </p:scale>
      <p:origin x="0" y="-166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2023/6/30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F6A5FB9-5BA3-4E80-A4F1-888B97453D4D}" type="datetime1">
              <a:rPr kumimoji="1" lang="ja-JP" altLang="en-US" smtClean="0"/>
              <a:t>2023/6/30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1714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2023/6/30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91713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07086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642792-6756-4051-9F94-0D6FAA564538}" type="datetime1">
              <a:rPr kumimoji="1" lang="ja-JP" altLang="en-US" smtClean="0"/>
              <a:t>2023/6/30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82369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11F4E1-74CB-4767-940E-415E66CE3E19}" type="datetime1">
              <a:rPr kumimoji="1" lang="ja-JP" altLang="en-US" smtClean="0"/>
              <a:t>2023/6/30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7681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48CCE8-F124-4E38-8021-73C3736673B8}"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4948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A2CDA3-6006-4FF8-8295-72AFA69FA95E}"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17455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DEA69A-4707-4D61-92AB-2A1682BD1357}"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2023/6/30</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257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788814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42630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C8297C-6E44-48D7-9823-EA6FF40F9728}" type="datetime1">
              <a:rPr kumimoji="1" lang="ja-JP" altLang="en-US" smtClean="0"/>
              <a:t>2023/6/30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45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0CCA01-312F-4205-B554-FBADE0633E35}" type="datetime1">
              <a:rPr kumimoji="1" lang="ja-JP" altLang="en-US" smtClean="0"/>
              <a:t>2023/6/30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163437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2023/6/30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 id="2147483685" r:id="rId5"/>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2023/6/30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6462185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Segoe UI" panose="020B0502040204020203"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rinket.io/python/912b1bb2e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visualgo.net/j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sualgo.net/ja"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visualgo.net/e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growingwiththeweb.com/projects/pathfinding-visualiser/"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qiao.github.io/PathFinding.js/visua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0268" y="1253755"/>
            <a:ext cx="8407789" cy="1655762"/>
          </a:xfrm>
        </p:spPr>
        <p:txBody>
          <a:bodyPr>
            <a:noAutofit/>
          </a:bodyPr>
          <a:lstStyle/>
          <a:p>
            <a:r>
              <a:rPr lang="en-US" altLang="ja-JP" sz="4000" dirty="0"/>
              <a:t>11. </a:t>
            </a:r>
            <a:r>
              <a:rPr lang="ja-JP" altLang="en-US" sz="4000" dirty="0"/>
              <a:t>パス，木，発見的探索</a:t>
            </a: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（人工知能）</a:t>
            </a:r>
            <a:endParaRPr lang="en-US" altLang="ja-JP" dirty="0"/>
          </a:p>
          <a:p>
            <a:r>
              <a:rPr lang="en-US" altLang="ja-JP" dirty="0"/>
              <a:t>URL: https://www.kkaneko.jp/ai/mi/index.html</a:t>
            </a:r>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3CC647F6-F62E-4F8C-96B7-5908ACCFC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72027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trinket</a:t>
            </a:r>
            <a:r>
              <a:rPr lang="en-US" altLang="ja-JP" sz="2400" dirty="0"/>
              <a:t> </a:t>
            </a:r>
            <a:r>
              <a:rPr lang="ja-JP" altLang="en-US" sz="2400" dirty="0"/>
              <a:t>は </a:t>
            </a:r>
            <a:r>
              <a:rPr lang="en-US" altLang="ja-JP" sz="2400" b="1" dirty="0"/>
              <a:t>Python, HTML </a:t>
            </a:r>
            <a:r>
              <a:rPr lang="ja-JP" altLang="en-US" sz="2400" b="1" dirty="0"/>
              <a:t>などのプログラムを書き実行できる</a:t>
            </a:r>
            <a:r>
              <a:rPr lang="ja-JP" altLang="en-US" sz="2400" dirty="0"/>
              <a:t>サイト</a:t>
            </a:r>
            <a:endParaRPr lang="en-US" altLang="ja-JP" sz="2400" dirty="0"/>
          </a:p>
          <a:p>
            <a:r>
              <a:rPr lang="en-US" altLang="ja-JP" sz="2400" b="0" i="0" dirty="0">
                <a:effectLst/>
                <a:latin typeface="Merriweather" panose="00000500000000000000" pitchFamily="2" charset="0"/>
                <a:hlinkClick r:id="rId2"/>
              </a:rPr>
              <a:t>https://trinket.io/python/912b1bb2e3</a:t>
            </a:r>
            <a:endParaRPr lang="en-US" altLang="ja-JP" sz="2400" b="0" i="0" dirty="0">
              <a:effectLst/>
              <a:latin typeface="Merriweather" panose="00000500000000000000" pitchFamily="2" charset="0"/>
            </a:endParaRPr>
          </a:p>
          <a:p>
            <a:pPr marL="0" indent="0">
              <a:buNone/>
            </a:pPr>
            <a:r>
              <a:rPr lang="ja-JP" altLang="en-US" sz="2400" dirty="0"/>
              <a:t>のように、違うプログラムには違う </a:t>
            </a:r>
            <a:r>
              <a:rPr lang="en-US" altLang="ja-JP" sz="2400" dirty="0"/>
              <a:t>URL </a:t>
            </a:r>
            <a:r>
              <a:rPr lang="ja-JP" altLang="en-US" sz="2400" dirty="0"/>
              <a:t>が割り当てられる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r>
              <a:rPr lang="ja-JP" altLang="en-US" sz="2400" dirty="0"/>
              <a:t>実行が開始しないときは、「</a:t>
            </a:r>
            <a:r>
              <a:rPr lang="ja-JP" altLang="en-US" sz="2400" b="1" dirty="0"/>
              <a:t>実行ボタン</a:t>
            </a:r>
            <a:r>
              <a:rPr lang="ja-JP" altLang="en-US" sz="2400" dirty="0"/>
              <a:t>」で</a:t>
            </a:r>
            <a:r>
              <a:rPr lang="ja-JP" altLang="en-US" sz="2400" b="1" dirty="0"/>
              <a:t>実行</a:t>
            </a:r>
            <a:endParaRPr lang="en-US" altLang="ja-JP" sz="2400" b="1" dirty="0"/>
          </a:p>
          <a:p>
            <a:r>
              <a:rPr lang="ja-JP" altLang="en-US" sz="2400" dirty="0"/>
              <a:t>ソースコードを</a:t>
            </a:r>
            <a:r>
              <a:rPr lang="ja-JP" altLang="en-US" sz="2400" b="1" dirty="0"/>
              <a:t>書き替えて再度実行</a:t>
            </a:r>
            <a:r>
              <a:rPr lang="ja-JP" altLang="en-US" sz="2400" dirty="0"/>
              <a:t>することも可能</a:t>
            </a:r>
            <a:endParaRPr lang="en-US" altLang="ja-JP" sz="2400" dirty="0"/>
          </a:p>
        </p:txBody>
      </p:sp>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3"/>
          <a:stretch>
            <a:fillRect/>
          </a:stretch>
        </p:blipFill>
        <p:spPr>
          <a:xfrm>
            <a:off x="1240234" y="2327545"/>
            <a:ext cx="4717189" cy="2309060"/>
          </a:xfrm>
          <a:prstGeom prst="rect">
            <a:avLst/>
          </a:prstGeom>
        </p:spPr>
      </p:pic>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 </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5CFE043C-DC4C-4062-B60C-FD394D4CC3EC}"/>
              </a:ext>
            </a:extLst>
          </p:cNvPr>
          <p:cNvSpPr/>
          <p:nvPr/>
        </p:nvSpPr>
        <p:spPr>
          <a:xfrm rot="5400000">
            <a:off x="2472981" y="3758073"/>
            <a:ext cx="218512" cy="2466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右中かっこ 7">
            <a:extLst>
              <a:ext uri="{FF2B5EF4-FFF2-40B4-BE49-F238E27FC236}">
                <a16:creationId xmlns:a16="http://schemas.microsoft.com/office/drawing/2014/main" id="{8854BCCF-7937-49F2-9FE6-C07FB349A19B}"/>
              </a:ext>
            </a:extLst>
          </p:cNvPr>
          <p:cNvSpPr/>
          <p:nvPr/>
        </p:nvSpPr>
        <p:spPr>
          <a:xfrm rot="5400000">
            <a:off x="4687849" y="4209624"/>
            <a:ext cx="170463" cy="16109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96BD922-CC0B-412A-9DF4-A337A36CD975}"/>
              </a:ext>
            </a:extLst>
          </p:cNvPr>
          <p:cNvSpPr txBox="1"/>
          <p:nvPr/>
        </p:nvSpPr>
        <p:spPr>
          <a:xfrm>
            <a:off x="1476153" y="5070208"/>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ソースコードの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メイン画面</a:t>
            </a:r>
          </a:p>
        </p:txBody>
      </p:sp>
      <p:sp>
        <p:nvSpPr>
          <p:cNvPr id="10" name="テキスト ボックス 9">
            <a:extLst>
              <a:ext uri="{FF2B5EF4-FFF2-40B4-BE49-F238E27FC236}">
                <a16:creationId xmlns:a16="http://schemas.microsoft.com/office/drawing/2014/main" id="{902784C6-0936-4E5D-91AB-5FF9C54086F2}"/>
              </a:ext>
            </a:extLst>
          </p:cNvPr>
          <p:cNvSpPr txBox="1"/>
          <p:nvPr/>
        </p:nvSpPr>
        <p:spPr>
          <a:xfrm>
            <a:off x="4077673" y="52338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sp>
        <p:nvSpPr>
          <p:cNvPr id="12" name="正方形/長方形 11">
            <a:extLst>
              <a:ext uri="{FF2B5EF4-FFF2-40B4-BE49-F238E27FC236}">
                <a16:creationId xmlns:a16="http://schemas.microsoft.com/office/drawing/2014/main" id="{F5672B9D-D768-2700-E6C1-AE4C965CF5F4}"/>
              </a:ext>
            </a:extLst>
          </p:cNvPr>
          <p:cNvSpPr/>
          <p:nvPr/>
        </p:nvSpPr>
        <p:spPr>
          <a:xfrm>
            <a:off x="2615459" y="2840145"/>
            <a:ext cx="670867"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3724509" y="2579865"/>
            <a:ext cx="2743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STOP </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Tree>
    <p:extLst>
      <p:ext uri="{BB962C8B-B14F-4D97-AF65-F5344CB8AC3E}">
        <p14:creationId xmlns:p14="http://schemas.microsoft.com/office/powerpoint/2010/main" val="368973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953B6-4D10-D967-0BBA-9511D6AF303C}"/>
              </a:ext>
            </a:extLst>
          </p:cNvPr>
          <p:cNvSpPr>
            <a:spLocks noGrp="1"/>
          </p:cNvSpPr>
          <p:nvPr>
            <p:ph type="title"/>
          </p:nvPr>
        </p:nvSpPr>
        <p:spPr/>
        <p:txBody>
          <a:bodyPr>
            <a:normAutofit fontScale="90000"/>
          </a:bodyPr>
          <a:lstStyle/>
          <a:p>
            <a:r>
              <a:rPr kumimoji="1" lang="ja-JP" altLang="en-US" dirty="0"/>
              <a:t>実行結果</a:t>
            </a:r>
          </a:p>
        </p:txBody>
      </p:sp>
      <p:sp>
        <p:nvSpPr>
          <p:cNvPr id="3" name="コンテンツ プレースホルダー 2">
            <a:extLst>
              <a:ext uri="{FF2B5EF4-FFF2-40B4-BE49-F238E27FC236}">
                <a16:creationId xmlns:a16="http://schemas.microsoft.com/office/drawing/2014/main" id="{401D7631-EA1E-904E-9E32-BC64A15C3F1E}"/>
              </a:ext>
            </a:extLst>
          </p:cNvPr>
          <p:cNvSpPr>
            <a:spLocks noGrp="1"/>
          </p:cNvSpPr>
          <p:nvPr>
            <p:ph idx="1"/>
          </p:nvPr>
        </p:nvSpPr>
        <p:spPr>
          <a:xfrm>
            <a:off x="321845" y="5886485"/>
            <a:ext cx="8461208" cy="469866"/>
          </a:xfrm>
        </p:spPr>
        <p:txBody>
          <a:bodyPr>
            <a:normAutofit fontScale="92500" lnSpcReduction="10000"/>
          </a:bodyPr>
          <a:lstStyle/>
          <a:p>
            <a:pPr marL="0" indent="0">
              <a:buNone/>
            </a:pPr>
            <a:r>
              <a:rPr kumimoji="1" lang="ja-JP" altLang="en-US" dirty="0"/>
              <a:t>アニメーション表示により、経路の理解を深めよう</a:t>
            </a:r>
          </a:p>
        </p:txBody>
      </p:sp>
      <p:sp>
        <p:nvSpPr>
          <p:cNvPr id="4" name="スライド番号プレースホルダー 3">
            <a:extLst>
              <a:ext uri="{FF2B5EF4-FFF2-40B4-BE49-F238E27FC236}">
                <a16:creationId xmlns:a16="http://schemas.microsoft.com/office/drawing/2014/main" id="{83E37F07-3D0D-CF65-DDCC-3B60A0E92B0F}"/>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pic>
        <p:nvPicPr>
          <p:cNvPr id="8" name="図 7">
            <a:extLst>
              <a:ext uri="{FF2B5EF4-FFF2-40B4-BE49-F238E27FC236}">
                <a16:creationId xmlns:a16="http://schemas.microsoft.com/office/drawing/2014/main" id="{792D663A-C5F2-1F7C-ECC5-F8AB54FDD9C9}"/>
              </a:ext>
            </a:extLst>
          </p:cNvPr>
          <p:cNvPicPr>
            <a:picLocks noChangeAspect="1"/>
          </p:cNvPicPr>
          <p:nvPr/>
        </p:nvPicPr>
        <p:blipFill>
          <a:blip r:embed="rId2"/>
          <a:stretch>
            <a:fillRect/>
          </a:stretch>
        </p:blipFill>
        <p:spPr>
          <a:xfrm>
            <a:off x="472111" y="716815"/>
            <a:ext cx="8023707" cy="4991640"/>
          </a:xfrm>
          <a:prstGeom prst="rect">
            <a:avLst/>
          </a:prstGeom>
        </p:spPr>
      </p:pic>
    </p:spTree>
    <p:extLst>
      <p:ext uri="{BB962C8B-B14F-4D97-AF65-F5344CB8AC3E}">
        <p14:creationId xmlns:p14="http://schemas.microsoft.com/office/powerpoint/2010/main" val="141407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9F0F8-85C8-0A57-615B-D3DFA389E9D0}"/>
              </a:ext>
            </a:extLst>
          </p:cNvPr>
          <p:cNvSpPr>
            <a:spLocks noGrp="1"/>
          </p:cNvSpPr>
          <p:nvPr>
            <p:ph type="title"/>
          </p:nvPr>
        </p:nvSpPr>
        <p:spPr/>
        <p:txBody>
          <a:bodyPr>
            <a:normAutofit fontScale="90000"/>
          </a:bodyPr>
          <a:lstStyle/>
          <a:p>
            <a:r>
              <a:rPr kumimoji="1" lang="ja-JP" altLang="en-US" dirty="0"/>
              <a:t>探索におけるパスや木の活用</a:t>
            </a:r>
          </a:p>
        </p:txBody>
      </p:sp>
      <p:sp>
        <p:nvSpPr>
          <p:cNvPr id="3" name="コンテンツ プレースホルダー 2">
            <a:extLst>
              <a:ext uri="{FF2B5EF4-FFF2-40B4-BE49-F238E27FC236}">
                <a16:creationId xmlns:a16="http://schemas.microsoft.com/office/drawing/2014/main" id="{3A5D6839-9D5C-D2E4-57EF-D519EFE453F3}"/>
              </a:ext>
            </a:extLst>
          </p:cNvPr>
          <p:cNvSpPr>
            <a:spLocks noGrp="1"/>
          </p:cNvSpPr>
          <p:nvPr>
            <p:ph idx="1"/>
          </p:nvPr>
        </p:nvSpPr>
        <p:spPr>
          <a:xfrm>
            <a:off x="321845" y="813212"/>
            <a:ext cx="8461208" cy="5333166"/>
          </a:xfrm>
        </p:spPr>
        <p:txBody>
          <a:bodyPr>
            <a:normAutofit/>
          </a:bodyPr>
          <a:lstStyle/>
          <a:p>
            <a:r>
              <a:rPr lang="ja-JP" altLang="en-US" sz="2400" b="1" dirty="0"/>
              <a:t>共通の起点</a:t>
            </a:r>
            <a:r>
              <a:rPr kumimoji="1" lang="ja-JP" altLang="en-US" sz="2400" b="1" dirty="0"/>
              <a:t>から</a:t>
            </a:r>
            <a:r>
              <a:rPr kumimoji="1" lang="ja-JP" altLang="en-US" sz="2400" dirty="0"/>
              <a:t>始まる</a:t>
            </a:r>
            <a:r>
              <a:rPr kumimoji="1" lang="ja-JP" altLang="en-US" sz="2400" b="1" dirty="0"/>
              <a:t>複数のパス</a:t>
            </a:r>
            <a:r>
              <a:rPr kumimoji="1" lang="ja-JP" altLang="en-US" sz="2400" dirty="0"/>
              <a:t>が存在するとき、これらの</a:t>
            </a:r>
            <a:r>
              <a:rPr kumimoji="1" lang="ja-JP" altLang="en-US" sz="2400" b="1" dirty="0"/>
              <a:t>パスの集まり</a:t>
            </a:r>
            <a:r>
              <a:rPr kumimoji="1" lang="ja-JP" altLang="en-US" sz="2400" dirty="0"/>
              <a:t>は「</a:t>
            </a:r>
            <a:r>
              <a:rPr kumimoji="1" lang="ja-JP" altLang="en-US" sz="2400" b="1" dirty="0">
                <a:solidFill>
                  <a:srgbClr val="C00000"/>
                </a:solidFill>
              </a:rPr>
              <a:t>木</a:t>
            </a:r>
            <a:r>
              <a:rPr kumimoji="1" lang="ja-JP" altLang="en-US" sz="2400" dirty="0"/>
              <a:t>」を形成</a:t>
            </a:r>
            <a:endParaRPr kumimoji="1" lang="en-US" altLang="ja-JP" sz="2400" dirty="0"/>
          </a:p>
          <a:p>
            <a:r>
              <a:rPr kumimoji="1" lang="ja-JP" altLang="en-US" sz="2400" b="1" dirty="0">
                <a:solidFill>
                  <a:srgbClr val="C00000"/>
                </a:solidFill>
              </a:rPr>
              <a:t>木</a:t>
            </a:r>
            <a:r>
              <a:rPr kumimoji="1" lang="ja-JP" altLang="en-US" sz="2400" dirty="0"/>
              <a:t>では、</a:t>
            </a:r>
            <a:r>
              <a:rPr lang="ja-JP" altLang="en-US" sz="2400" b="0" i="0" dirty="0">
                <a:solidFill>
                  <a:srgbClr val="374151"/>
                </a:solidFill>
                <a:effectLst/>
                <a:latin typeface="Söhne"/>
              </a:rPr>
              <a:t>それぞれの</a:t>
            </a:r>
            <a:r>
              <a:rPr lang="ja-JP" altLang="en-US" sz="2400" b="1" i="0" dirty="0">
                <a:solidFill>
                  <a:srgbClr val="374151"/>
                </a:solidFill>
                <a:effectLst/>
                <a:latin typeface="Söhne"/>
              </a:rPr>
              <a:t>パス（経路）</a:t>
            </a:r>
            <a:r>
              <a:rPr lang="ja-JP" altLang="en-US" sz="2400" b="0" i="0" dirty="0">
                <a:solidFill>
                  <a:srgbClr val="374151"/>
                </a:solidFill>
                <a:effectLst/>
                <a:latin typeface="Söhne"/>
              </a:rPr>
              <a:t>は、起点から各末端へと向かって進むのが特徴。そして、</a:t>
            </a:r>
            <a:r>
              <a:rPr lang="ja-JP" altLang="en-US" sz="2400" b="1" i="0" dirty="0">
                <a:solidFill>
                  <a:srgbClr val="374151"/>
                </a:solidFill>
                <a:effectLst/>
                <a:latin typeface="Söhne"/>
              </a:rPr>
              <a:t>合流することはない</a:t>
            </a:r>
            <a:endParaRPr kumimoji="1" lang="ja-JP" altLang="en-US" sz="2400" b="1"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DDDBD4E0-8B6E-437B-53FF-3910FB301EED}"/>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pic>
        <p:nvPicPr>
          <p:cNvPr id="20" name="図 19">
            <a:extLst>
              <a:ext uri="{FF2B5EF4-FFF2-40B4-BE49-F238E27FC236}">
                <a16:creationId xmlns:a16="http://schemas.microsoft.com/office/drawing/2014/main" id="{51245439-1A41-CCA2-592B-175D1DC55E35}"/>
              </a:ext>
            </a:extLst>
          </p:cNvPr>
          <p:cNvPicPr>
            <a:picLocks noChangeAspect="1"/>
          </p:cNvPicPr>
          <p:nvPr/>
        </p:nvPicPr>
        <p:blipFill>
          <a:blip r:embed="rId2"/>
          <a:stretch>
            <a:fillRect/>
          </a:stretch>
        </p:blipFill>
        <p:spPr>
          <a:xfrm>
            <a:off x="321845" y="3217217"/>
            <a:ext cx="1857721" cy="2286699"/>
          </a:xfrm>
          <a:prstGeom prst="rect">
            <a:avLst/>
          </a:prstGeom>
        </p:spPr>
      </p:pic>
      <p:sp>
        <p:nvSpPr>
          <p:cNvPr id="22" name="テキスト ボックス 21">
            <a:extLst>
              <a:ext uri="{FF2B5EF4-FFF2-40B4-BE49-F238E27FC236}">
                <a16:creationId xmlns:a16="http://schemas.microsoft.com/office/drawing/2014/main" id="{240CAF97-9614-8CFF-F722-6CBC2C1E472E}"/>
              </a:ext>
            </a:extLst>
          </p:cNvPr>
          <p:cNvSpPr txBox="1"/>
          <p:nvPr/>
        </p:nvSpPr>
        <p:spPr>
          <a:xfrm>
            <a:off x="2624451" y="3627378"/>
            <a:ext cx="2708383"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1, 2</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000" b="1" dirty="0">
                <a:solidFill>
                  <a:prstClr val="black"/>
                </a:solidFill>
                <a:latin typeface="メイリオ" panose="020B0604030504040204" pitchFamily="50" charset="-128"/>
                <a:ea typeface="メイリオ" panose="020B0604030504040204" pitchFamily="50" charset="-128"/>
              </a:rPr>
              <a:t>右、上）</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1, 3</a:t>
            </a:r>
            <a:r>
              <a:rPr kumimoji="1" lang="ja-JP" altLang="en-US" sz="2000" b="1" dirty="0">
                <a:solidFill>
                  <a:prstClr val="black"/>
                </a:solidFill>
                <a:latin typeface="メイリオ" panose="020B0604030504040204" pitchFamily="50" charset="-128"/>
                <a:ea typeface="メイリオ" panose="020B0604030504040204" pitchFamily="50" charset="-128"/>
              </a:rPr>
              <a:t>（右、下）</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3, 1</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（下、右）</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3, 3</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（下、下）</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3, 4</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（下、上）</a:t>
            </a:r>
          </a:p>
        </p:txBody>
      </p:sp>
      <p:sp>
        <p:nvSpPr>
          <p:cNvPr id="23" name="テキスト ボックス 22">
            <a:extLst>
              <a:ext uri="{FF2B5EF4-FFF2-40B4-BE49-F238E27FC236}">
                <a16:creationId xmlns:a16="http://schemas.microsoft.com/office/drawing/2014/main" id="{589FCBCD-C39B-7066-2AD4-08F377D9991A}"/>
              </a:ext>
            </a:extLst>
          </p:cNvPr>
          <p:cNvSpPr txBox="1"/>
          <p:nvPr/>
        </p:nvSpPr>
        <p:spPr>
          <a:xfrm>
            <a:off x="2624451" y="5549782"/>
            <a:ext cx="2954655" cy="830997"/>
          </a:xfrm>
          <a:prstGeom prst="rect">
            <a:avLst/>
          </a:prstGeom>
          <a:noFill/>
        </p:spPr>
        <p:txBody>
          <a:bodyPr wrap="none" rtlCol="0">
            <a:spAutoFit/>
          </a:bodyPr>
          <a:lstStyle/>
          <a:p>
            <a:r>
              <a:rPr kumimoji="1" lang="ja-JP" altLang="en-US" sz="2400" dirty="0"/>
              <a:t>同じ起点から始まる</a:t>
            </a:r>
            <a:endParaRPr kumimoji="1" lang="en-US" altLang="ja-JP" sz="2400" dirty="0"/>
          </a:p>
          <a:p>
            <a:r>
              <a:rPr kumimoji="1" lang="en-US" altLang="ja-JP" sz="2400" dirty="0"/>
              <a:t>5</a:t>
            </a:r>
            <a:r>
              <a:rPr kumimoji="1" lang="ja-JP" altLang="en-US" sz="2400" dirty="0"/>
              <a:t>つの経路</a:t>
            </a:r>
          </a:p>
        </p:txBody>
      </p:sp>
      <p:sp>
        <p:nvSpPr>
          <p:cNvPr id="24" name="テキスト ボックス 23">
            <a:extLst>
              <a:ext uri="{FF2B5EF4-FFF2-40B4-BE49-F238E27FC236}">
                <a16:creationId xmlns:a16="http://schemas.microsoft.com/office/drawing/2014/main" id="{A496A836-BFB6-2B63-6FCD-50420A599B7A}"/>
              </a:ext>
            </a:extLst>
          </p:cNvPr>
          <p:cNvSpPr txBox="1"/>
          <p:nvPr/>
        </p:nvSpPr>
        <p:spPr>
          <a:xfrm>
            <a:off x="5302130" y="3640781"/>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5" name="直線矢印コネクタ 24">
            <a:extLst>
              <a:ext uri="{FF2B5EF4-FFF2-40B4-BE49-F238E27FC236}">
                <a16:creationId xmlns:a16="http://schemas.microsoft.com/office/drawing/2014/main" id="{5C94B206-28DE-F5E3-63C5-8727C49D7CFA}"/>
              </a:ext>
            </a:extLst>
          </p:cNvPr>
          <p:cNvCxnSpPr>
            <a:cxnSpLocks/>
          </p:cNvCxnSpPr>
          <p:nvPr/>
        </p:nvCxnSpPr>
        <p:spPr>
          <a:xfrm flipV="1">
            <a:off x="5975712" y="3440827"/>
            <a:ext cx="502793" cy="37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D44221E-68BF-2326-3C02-EFED51156113}"/>
              </a:ext>
            </a:extLst>
          </p:cNvPr>
          <p:cNvSpPr txBox="1"/>
          <p:nvPr/>
        </p:nvSpPr>
        <p:spPr>
          <a:xfrm>
            <a:off x="6469134" y="2983361"/>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C6E2A625-6213-B250-3A01-D7003D6B7D35}"/>
              </a:ext>
            </a:extLst>
          </p:cNvPr>
          <p:cNvSpPr txBox="1"/>
          <p:nvPr/>
        </p:nvSpPr>
        <p:spPr>
          <a:xfrm>
            <a:off x="6057029" y="3154618"/>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28" name="直線矢印コネクタ 27">
            <a:extLst>
              <a:ext uri="{FF2B5EF4-FFF2-40B4-BE49-F238E27FC236}">
                <a16:creationId xmlns:a16="http://schemas.microsoft.com/office/drawing/2014/main" id="{EFD69AA5-45FB-2FB7-982D-CDCC95D17D58}"/>
              </a:ext>
            </a:extLst>
          </p:cNvPr>
          <p:cNvCxnSpPr>
            <a:cxnSpLocks/>
          </p:cNvCxnSpPr>
          <p:nvPr/>
        </p:nvCxnSpPr>
        <p:spPr>
          <a:xfrm>
            <a:off x="5981478" y="4200719"/>
            <a:ext cx="491260" cy="40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0CCA82B-8CE9-7FFF-B78D-B5AECFADC571}"/>
              </a:ext>
            </a:extLst>
          </p:cNvPr>
          <p:cNvSpPr txBox="1"/>
          <p:nvPr/>
        </p:nvSpPr>
        <p:spPr>
          <a:xfrm>
            <a:off x="6478504" y="4261932"/>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C1737FDC-DE62-F121-805D-93FCD4AE0727}"/>
              </a:ext>
            </a:extLst>
          </p:cNvPr>
          <p:cNvSpPr txBox="1"/>
          <p:nvPr/>
        </p:nvSpPr>
        <p:spPr>
          <a:xfrm>
            <a:off x="6086019" y="3940848"/>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8D6A719D-BCCE-B1E7-55B3-9D3175FBFAD0}"/>
              </a:ext>
            </a:extLst>
          </p:cNvPr>
          <p:cNvSpPr txBox="1"/>
          <p:nvPr/>
        </p:nvSpPr>
        <p:spPr>
          <a:xfrm>
            <a:off x="7768801" y="2357923"/>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1F66A49A-DE2A-8EDB-6017-C80DBBF33180}"/>
              </a:ext>
            </a:extLst>
          </p:cNvPr>
          <p:cNvSpPr txBox="1"/>
          <p:nvPr/>
        </p:nvSpPr>
        <p:spPr>
          <a:xfrm>
            <a:off x="7768801" y="3171975"/>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AA71C80D-B058-2C11-4EDE-9EA9EBC624A2}"/>
              </a:ext>
            </a:extLst>
          </p:cNvPr>
          <p:cNvSpPr txBox="1"/>
          <p:nvPr/>
        </p:nvSpPr>
        <p:spPr>
          <a:xfrm>
            <a:off x="7768801" y="3986027"/>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EFD2F88A-FA86-FF7B-E28C-A6B5C2EE3FD9}"/>
              </a:ext>
            </a:extLst>
          </p:cNvPr>
          <p:cNvSpPr txBox="1"/>
          <p:nvPr/>
        </p:nvSpPr>
        <p:spPr>
          <a:xfrm>
            <a:off x="7768801" y="4800079"/>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2]</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2BFA7FF5-F1F4-6129-ABF6-88B99F3690A5}"/>
              </a:ext>
            </a:extLst>
          </p:cNvPr>
          <p:cNvSpPr txBox="1"/>
          <p:nvPr/>
        </p:nvSpPr>
        <p:spPr>
          <a:xfrm>
            <a:off x="7768801" y="5614131"/>
            <a:ext cx="704039" cy="70788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1C692502-2697-BE5D-AABE-0059417F452F}"/>
              </a:ext>
            </a:extLst>
          </p:cNvPr>
          <p:cNvSpPr txBox="1"/>
          <p:nvPr/>
        </p:nvSpPr>
        <p:spPr>
          <a:xfrm>
            <a:off x="7258375" y="2414511"/>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37" name="直線矢印コネクタ 36">
            <a:extLst>
              <a:ext uri="{FF2B5EF4-FFF2-40B4-BE49-F238E27FC236}">
                <a16:creationId xmlns:a16="http://schemas.microsoft.com/office/drawing/2014/main" id="{C0A7DC82-1070-87D2-002C-BE9361B0195E}"/>
              </a:ext>
            </a:extLst>
          </p:cNvPr>
          <p:cNvCxnSpPr>
            <a:cxnSpLocks/>
            <a:endCxn id="31" idx="1"/>
          </p:cNvCxnSpPr>
          <p:nvPr/>
        </p:nvCxnSpPr>
        <p:spPr>
          <a:xfrm flipV="1">
            <a:off x="7157757" y="2711866"/>
            <a:ext cx="611044" cy="413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669F245D-3611-BCCF-C970-C37CEE94D6F7}"/>
              </a:ext>
            </a:extLst>
          </p:cNvPr>
          <p:cNvCxnSpPr>
            <a:cxnSpLocks/>
            <a:endCxn id="32" idx="1"/>
          </p:cNvCxnSpPr>
          <p:nvPr/>
        </p:nvCxnSpPr>
        <p:spPr>
          <a:xfrm>
            <a:off x="7127146" y="3353191"/>
            <a:ext cx="641655" cy="172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7BE5C5B1-8F03-48FF-5AC3-6B051ADFDBF9}"/>
              </a:ext>
            </a:extLst>
          </p:cNvPr>
          <p:cNvCxnSpPr>
            <a:cxnSpLocks/>
            <a:endCxn id="33" idx="1"/>
          </p:cNvCxnSpPr>
          <p:nvPr/>
        </p:nvCxnSpPr>
        <p:spPr>
          <a:xfrm flipV="1">
            <a:off x="7177026" y="4339970"/>
            <a:ext cx="591775" cy="155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C9CCD3E-666E-8598-413B-2430BD94B70C}"/>
              </a:ext>
            </a:extLst>
          </p:cNvPr>
          <p:cNvCxnSpPr>
            <a:cxnSpLocks/>
            <a:endCxn id="34" idx="1"/>
          </p:cNvCxnSpPr>
          <p:nvPr/>
        </p:nvCxnSpPr>
        <p:spPr>
          <a:xfrm>
            <a:off x="7147373" y="4614513"/>
            <a:ext cx="621428" cy="53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8EDD0572-F053-28E5-AE13-6F148B3DFB53}"/>
              </a:ext>
            </a:extLst>
          </p:cNvPr>
          <p:cNvCxnSpPr>
            <a:cxnSpLocks/>
            <a:endCxn id="35" idx="1"/>
          </p:cNvCxnSpPr>
          <p:nvPr/>
        </p:nvCxnSpPr>
        <p:spPr>
          <a:xfrm>
            <a:off x="7127146" y="4824200"/>
            <a:ext cx="641655" cy="1143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BC13EF01-FD5B-253C-E596-D2ABF32A4964}"/>
              </a:ext>
            </a:extLst>
          </p:cNvPr>
          <p:cNvSpPr txBox="1"/>
          <p:nvPr/>
        </p:nvSpPr>
        <p:spPr>
          <a:xfrm>
            <a:off x="7269716" y="3075834"/>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FFA9B682-539B-F3C9-503A-FC3B77D0A6AD}"/>
              </a:ext>
            </a:extLst>
          </p:cNvPr>
          <p:cNvSpPr txBox="1"/>
          <p:nvPr/>
        </p:nvSpPr>
        <p:spPr>
          <a:xfrm>
            <a:off x="7246094" y="3993965"/>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799FBA80-2DA5-D1B0-DF03-831DC4565B04}"/>
              </a:ext>
            </a:extLst>
          </p:cNvPr>
          <p:cNvSpPr txBox="1"/>
          <p:nvPr/>
        </p:nvSpPr>
        <p:spPr>
          <a:xfrm>
            <a:off x="7323961" y="4494183"/>
            <a:ext cx="3401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2FC7FB9D-968C-6129-BA0B-73A5298504AC}"/>
              </a:ext>
            </a:extLst>
          </p:cNvPr>
          <p:cNvSpPr txBox="1"/>
          <p:nvPr/>
        </p:nvSpPr>
        <p:spPr>
          <a:xfrm>
            <a:off x="7310002" y="4987004"/>
            <a:ext cx="34015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4</a:t>
            </a:r>
            <a:endPar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866DBB09-E429-D5B4-426F-5023DDDD9F9C}"/>
              </a:ext>
            </a:extLst>
          </p:cNvPr>
          <p:cNvSpPr txBox="1"/>
          <p:nvPr/>
        </p:nvSpPr>
        <p:spPr>
          <a:xfrm>
            <a:off x="6105383" y="5703656"/>
            <a:ext cx="492443" cy="461665"/>
          </a:xfrm>
          <a:prstGeom prst="rect">
            <a:avLst/>
          </a:prstGeom>
          <a:noFill/>
        </p:spPr>
        <p:txBody>
          <a:bodyPr wrap="none" rtlCol="0">
            <a:spAutoFit/>
          </a:bodyPr>
          <a:lstStyle/>
          <a:p>
            <a:r>
              <a:rPr kumimoji="1" lang="ja-JP" altLang="en-US" sz="2400" dirty="0"/>
              <a:t>木</a:t>
            </a:r>
          </a:p>
        </p:txBody>
      </p:sp>
    </p:spTree>
    <p:extLst>
      <p:ext uri="{BB962C8B-B14F-4D97-AF65-F5344CB8AC3E}">
        <p14:creationId xmlns:p14="http://schemas.microsoft.com/office/powerpoint/2010/main" val="124597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BCEF6-1F48-AE00-E8CA-D9EFC421D385}"/>
              </a:ext>
            </a:extLst>
          </p:cNvPr>
          <p:cNvSpPr>
            <a:spLocks noGrp="1"/>
          </p:cNvSpPr>
          <p:nvPr>
            <p:ph type="title"/>
          </p:nvPr>
        </p:nvSpPr>
        <p:spPr>
          <a:xfrm>
            <a:off x="0" y="175028"/>
            <a:ext cx="8783053" cy="620452"/>
          </a:xfrm>
        </p:spPr>
        <p:txBody>
          <a:bodyPr>
            <a:normAutofit fontScale="90000"/>
          </a:bodyPr>
          <a:lstStyle/>
          <a:p>
            <a:r>
              <a:rPr kumimoji="1" lang="ja-JP" altLang="en-US" dirty="0"/>
              <a:t>コンピュータによる探索で木を使うことのメリット</a:t>
            </a:r>
          </a:p>
        </p:txBody>
      </p:sp>
      <p:sp>
        <p:nvSpPr>
          <p:cNvPr id="3" name="コンテンツ プレースホルダー 2">
            <a:extLst>
              <a:ext uri="{FF2B5EF4-FFF2-40B4-BE49-F238E27FC236}">
                <a16:creationId xmlns:a16="http://schemas.microsoft.com/office/drawing/2014/main" id="{F8D2F3AF-7CDA-3239-470C-14FAD8F9FF49}"/>
              </a:ext>
            </a:extLst>
          </p:cNvPr>
          <p:cNvSpPr>
            <a:spLocks noGrp="1"/>
          </p:cNvSpPr>
          <p:nvPr>
            <p:ph idx="1"/>
          </p:nvPr>
        </p:nvSpPr>
        <p:spPr/>
        <p:txBody>
          <a:bodyPr>
            <a:normAutofit/>
          </a:bodyPr>
          <a:lstStyle/>
          <a:p>
            <a:r>
              <a:rPr lang="ja-JP" altLang="en-US" sz="2400" dirty="0"/>
              <a:t>コンピュータは、</a:t>
            </a:r>
            <a:r>
              <a:rPr lang="ja-JP" altLang="en-US" sz="2400" b="1" dirty="0">
                <a:solidFill>
                  <a:srgbClr val="C00000"/>
                </a:solidFill>
              </a:rPr>
              <a:t>木</a:t>
            </a:r>
            <a:r>
              <a:rPr lang="ja-JP" altLang="en-US" sz="2400" dirty="0"/>
              <a:t>の利用して探索を行う</a:t>
            </a:r>
            <a:endParaRPr lang="en-US" altLang="ja-JP" sz="2400" dirty="0"/>
          </a:p>
          <a:p>
            <a:r>
              <a:rPr lang="ja-JP" altLang="en-US" sz="2400" b="1" dirty="0"/>
              <a:t>一度試したパスを再び試すことなく、未探索のパスへと進む</a:t>
            </a:r>
            <a:r>
              <a:rPr lang="ja-JP" altLang="en-US" sz="2400" dirty="0"/>
              <a:t>こと（</a:t>
            </a:r>
            <a:r>
              <a:rPr lang="ja-JP" altLang="en-US" sz="2400" b="1" dirty="0"/>
              <a:t>パスを、効率的に１つずつ探索</a:t>
            </a:r>
            <a:r>
              <a:rPr lang="ja-JP" altLang="en-US" sz="2400" dirty="0"/>
              <a:t>すること）がようになる。</a:t>
            </a:r>
            <a:endParaRPr kumimoji="1" lang="ja-JP" altLang="en-US"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E44D0731-27BA-B6DC-83C6-6648202ADADF}"/>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5" name="正方形/長方形 4">
            <a:extLst>
              <a:ext uri="{FF2B5EF4-FFF2-40B4-BE49-F238E27FC236}">
                <a16:creationId xmlns:a16="http://schemas.microsoft.com/office/drawing/2014/main" id="{21678CA6-4319-F15B-A12E-EDCAC99C7D2D}"/>
              </a:ext>
            </a:extLst>
          </p:cNvPr>
          <p:cNvSpPr/>
          <p:nvPr/>
        </p:nvSpPr>
        <p:spPr>
          <a:xfrm>
            <a:off x="1280918" y="4123029"/>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2D36B1CB-BFD0-6078-ACD4-B96170EBB385}"/>
              </a:ext>
            </a:extLst>
          </p:cNvPr>
          <p:cNvSpPr/>
          <p:nvPr/>
        </p:nvSpPr>
        <p:spPr>
          <a:xfrm>
            <a:off x="2559003" y="3521152"/>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A67BC318-65B8-0F3B-4A7E-199BF4CC328B}"/>
              </a:ext>
            </a:extLst>
          </p:cNvPr>
          <p:cNvSpPr/>
          <p:nvPr/>
        </p:nvSpPr>
        <p:spPr>
          <a:xfrm>
            <a:off x="3629365" y="310487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8A8688A-19B3-8AEA-8460-036849528DF6}"/>
              </a:ext>
            </a:extLst>
          </p:cNvPr>
          <p:cNvSpPr/>
          <p:nvPr/>
        </p:nvSpPr>
        <p:spPr>
          <a:xfrm>
            <a:off x="3629365" y="378458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BC32D98E-2AE6-126F-CC7F-372155C9680F}"/>
              </a:ext>
            </a:extLst>
          </p:cNvPr>
          <p:cNvSpPr/>
          <p:nvPr/>
        </p:nvSpPr>
        <p:spPr>
          <a:xfrm>
            <a:off x="2531803" y="4815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7B64285E-E4FC-397E-A833-7178BE1C629E}"/>
              </a:ext>
            </a:extLst>
          </p:cNvPr>
          <p:cNvSpPr/>
          <p:nvPr/>
        </p:nvSpPr>
        <p:spPr>
          <a:xfrm>
            <a:off x="3653934" y="589186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98393530-EC09-D07B-D7D4-F9300F4EF6C5}"/>
              </a:ext>
            </a:extLst>
          </p:cNvPr>
          <p:cNvSpPr/>
          <p:nvPr/>
        </p:nvSpPr>
        <p:spPr>
          <a:xfrm>
            <a:off x="3642411" y="455192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91BF90A-0B78-80B6-2F3A-6F4CF5DC0224}"/>
              </a:ext>
            </a:extLst>
          </p:cNvPr>
          <p:cNvSpPr/>
          <p:nvPr/>
        </p:nvSpPr>
        <p:spPr>
          <a:xfrm>
            <a:off x="3642411" y="5221894"/>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3" name="直線矢印コネクタ 12">
            <a:extLst>
              <a:ext uri="{FF2B5EF4-FFF2-40B4-BE49-F238E27FC236}">
                <a16:creationId xmlns:a16="http://schemas.microsoft.com/office/drawing/2014/main" id="{2F4ACFFD-C6F5-0B66-CCFE-8339D518B805}"/>
              </a:ext>
            </a:extLst>
          </p:cNvPr>
          <p:cNvCxnSpPr>
            <a:cxnSpLocks/>
            <a:endCxn id="6" idx="1"/>
          </p:cNvCxnSpPr>
          <p:nvPr/>
        </p:nvCxnSpPr>
        <p:spPr>
          <a:xfrm flipV="1">
            <a:off x="1719419" y="3790226"/>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1C8B4A5-63B6-4F3D-9057-DA0554F11B96}"/>
              </a:ext>
            </a:extLst>
          </p:cNvPr>
          <p:cNvSpPr txBox="1"/>
          <p:nvPr/>
        </p:nvSpPr>
        <p:spPr>
          <a:xfrm>
            <a:off x="2026823" y="6101317"/>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a:t>
            </a:r>
          </a:p>
        </p:txBody>
      </p:sp>
      <p:cxnSp>
        <p:nvCxnSpPr>
          <p:cNvPr id="15" name="直線矢印コネクタ 14">
            <a:extLst>
              <a:ext uri="{FF2B5EF4-FFF2-40B4-BE49-F238E27FC236}">
                <a16:creationId xmlns:a16="http://schemas.microsoft.com/office/drawing/2014/main" id="{D0102025-37B8-7E58-1226-CC9AA4A53D5F}"/>
              </a:ext>
            </a:extLst>
          </p:cNvPr>
          <p:cNvCxnSpPr>
            <a:cxnSpLocks/>
            <a:endCxn id="9" idx="1"/>
          </p:cNvCxnSpPr>
          <p:nvPr/>
        </p:nvCxnSpPr>
        <p:spPr>
          <a:xfrm>
            <a:off x="1746236" y="4536400"/>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DDEF6D5-F23B-D812-BAE2-142E3B6EA168}"/>
              </a:ext>
            </a:extLst>
          </p:cNvPr>
          <p:cNvCxnSpPr>
            <a:cxnSpLocks/>
            <a:endCxn id="7" idx="1"/>
          </p:cNvCxnSpPr>
          <p:nvPr/>
        </p:nvCxnSpPr>
        <p:spPr>
          <a:xfrm flipV="1">
            <a:off x="3046302" y="3373951"/>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D7427DCA-1203-6515-6FCC-4407298FEE7E}"/>
              </a:ext>
            </a:extLst>
          </p:cNvPr>
          <p:cNvCxnSpPr>
            <a:cxnSpLocks/>
            <a:endCxn id="8" idx="1"/>
          </p:cNvCxnSpPr>
          <p:nvPr/>
        </p:nvCxnSpPr>
        <p:spPr>
          <a:xfrm>
            <a:off x="3023063" y="3914551"/>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61F7958-9AA9-767A-2504-639996A67B84}"/>
              </a:ext>
            </a:extLst>
          </p:cNvPr>
          <p:cNvCxnSpPr>
            <a:cxnSpLocks/>
            <a:endCxn id="11" idx="1"/>
          </p:cNvCxnSpPr>
          <p:nvPr/>
        </p:nvCxnSpPr>
        <p:spPr>
          <a:xfrm flipV="1">
            <a:off x="3024398" y="4820995"/>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35BC159-B564-9D15-E94D-0316FE20AF8D}"/>
              </a:ext>
            </a:extLst>
          </p:cNvPr>
          <p:cNvCxnSpPr>
            <a:cxnSpLocks/>
            <a:stCxn id="9" idx="3"/>
            <a:endCxn id="12" idx="1"/>
          </p:cNvCxnSpPr>
          <p:nvPr/>
        </p:nvCxnSpPr>
        <p:spPr>
          <a:xfrm>
            <a:off x="3023063" y="5084740"/>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815A451-C519-43E6-E734-A8CF663430DA}"/>
              </a:ext>
            </a:extLst>
          </p:cNvPr>
          <p:cNvCxnSpPr>
            <a:cxnSpLocks/>
            <a:endCxn id="10" idx="1"/>
          </p:cNvCxnSpPr>
          <p:nvPr/>
        </p:nvCxnSpPr>
        <p:spPr>
          <a:xfrm>
            <a:off x="3023063" y="5215037"/>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E91280EA-A909-F009-C49D-227AC7FC3EE7}"/>
              </a:ext>
            </a:extLst>
          </p:cNvPr>
          <p:cNvSpPr/>
          <p:nvPr/>
        </p:nvSpPr>
        <p:spPr>
          <a:xfrm>
            <a:off x="5140355" y="4029818"/>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9A0DC506-DCC1-2A0F-42F0-70862CFAB556}"/>
              </a:ext>
            </a:extLst>
          </p:cNvPr>
          <p:cNvSpPr/>
          <p:nvPr/>
        </p:nvSpPr>
        <p:spPr>
          <a:xfrm>
            <a:off x="6418440" y="342794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F370C1DA-F7E3-BA00-CD6F-0B677C8951A0}"/>
              </a:ext>
            </a:extLst>
          </p:cNvPr>
          <p:cNvSpPr/>
          <p:nvPr/>
        </p:nvSpPr>
        <p:spPr>
          <a:xfrm>
            <a:off x="7488802" y="3011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896E6EBD-57FD-0FC4-AA24-5B9A632E4425}"/>
              </a:ext>
            </a:extLst>
          </p:cNvPr>
          <p:cNvSpPr/>
          <p:nvPr/>
        </p:nvSpPr>
        <p:spPr>
          <a:xfrm>
            <a:off x="7488802" y="369137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8BDFA4CB-9E9A-9F8E-3FE5-74DDF2196D3E}"/>
              </a:ext>
            </a:extLst>
          </p:cNvPr>
          <p:cNvSpPr/>
          <p:nvPr/>
        </p:nvSpPr>
        <p:spPr>
          <a:xfrm>
            <a:off x="6391240" y="4722455"/>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C1FEF43B-6950-76BF-DEE1-18BCD28F80B5}"/>
              </a:ext>
            </a:extLst>
          </p:cNvPr>
          <p:cNvSpPr/>
          <p:nvPr/>
        </p:nvSpPr>
        <p:spPr>
          <a:xfrm>
            <a:off x="7513371" y="579865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B24B1DB6-31AD-8D28-A861-D667A1416F05}"/>
              </a:ext>
            </a:extLst>
          </p:cNvPr>
          <p:cNvSpPr/>
          <p:nvPr/>
        </p:nvSpPr>
        <p:spPr>
          <a:xfrm>
            <a:off x="7501848" y="4458710"/>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E214E253-B5BB-A08C-63F8-8A7207996DE7}"/>
              </a:ext>
            </a:extLst>
          </p:cNvPr>
          <p:cNvSpPr/>
          <p:nvPr/>
        </p:nvSpPr>
        <p:spPr>
          <a:xfrm>
            <a:off x="7501848" y="5128683"/>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2A3C512D-3B42-4440-6D26-22003B636808}"/>
              </a:ext>
            </a:extLst>
          </p:cNvPr>
          <p:cNvCxnSpPr>
            <a:cxnSpLocks/>
            <a:endCxn id="22" idx="1"/>
          </p:cNvCxnSpPr>
          <p:nvPr/>
        </p:nvCxnSpPr>
        <p:spPr>
          <a:xfrm flipV="1">
            <a:off x="5578856" y="3697015"/>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2FF65FE-12E8-7D01-E52D-E982F19F2B0A}"/>
              </a:ext>
            </a:extLst>
          </p:cNvPr>
          <p:cNvSpPr txBox="1"/>
          <p:nvPr/>
        </p:nvSpPr>
        <p:spPr>
          <a:xfrm>
            <a:off x="5307930" y="5937609"/>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木の中のパス</a:t>
            </a:r>
          </a:p>
        </p:txBody>
      </p:sp>
      <p:cxnSp>
        <p:nvCxnSpPr>
          <p:cNvPr id="31" name="直線矢印コネクタ 30">
            <a:extLst>
              <a:ext uri="{FF2B5EF4-FFF2-40B4-BE49-F238E27FC236}">
                <a16:creationId xmlns:a16="http://schemas.microsoft.com/office/drawing/2014/main" id="{E66C2110-D2E2-8CDB-F202-BB691B292B13}"/>
              </a:ext>
            </a:extLst>
          </p:cNvPr>
          <p:cNvCxnSpPr>
            <a:cxnSpLocks/>
            <a:endCxn id="25" idx="1"/>
          </p:cNvCxnSpPr>
          <p:nvPr/>
        </p:nvCxnSpPr>
        <p:spPr>
          <a:xfrm>
            <a:off x="5605673" y="4443189"/>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8DFDA218-E20C-F41D-0C0F-33985B232A76}"/>
              </a:ext>
            </a:extLst>
          </p:cNvPr>
          <p:cNvCxnSpPr>
            <a:cxnSpLocks/>
            <a:endCxn id="23" idx="1"/>
          </p:cNvCxnSpPr>
          <p:nvPr/>
        </p:nvCxnSpPr>
        <p:spPr>
          <a:xfrm flipV="1">
            <a:off x="6905739" y="3280740"/>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BEC7B25F-40CA-054B-50B3-5046C066A76E}"/>
              </a:ext>
            </a:extLst>
          </p:cNvPr>
          <p:cNvCxnSpPr>
            <a:cxnSpLocks/>
            <a:endCxn id="24" idx="1"/>
          </p:cNvCxnSpPr>
          <p:nvPr/>
        </p:nvCxnSpPr>
        <p:spPr>
          <a:xfrm>
            <a:off x="6882500" y="3821340"/>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3C8D2287-93C6-5819-DDF6-0B8E927187B4}"/>
              </a:ext>
            </a:extLst>
          </p:cNvPr>
          <p:cNvCxnSpPr>
            <a:cxnSpLocks/>
            <a:endCxn id="27" idx="1"/>
          </p:cNvCxnSpPr>
          <p:nvPr/>
        </p:nvCxnSpPr>
        <p:spPr>
          <a:xfrm flipV="1">
            <a:off x="6883835" y="4727784"/>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9607EEF-BB2F-0077-D5B8-2A0774E3D8EA}"/>
              </a:ext>
            </a:extLst>
          </p:cNvPr>
          <p:cNvCxnSpPr>
            <a:cxnSpLocks/>
            <a:stCxn id="25" idx="3"/>
            <a:endCxn id="28" idx="1"/>
          </p:cNvCxnSpPr>
          <p:nvPr/>
        </p:nvCxnSpPr>
        <p:spPr>
          <a:xfrm>
            <a:off x="6882500" y="4991529"/>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A3F87006-2782-B006-24A5-A25ECCFC3F96}"/>
              </a:ext>
            </a:extLst>
          </p:cNvPr>
          <p:cNvCxnSpPr>
            <a:cxnSpLocks/>
            <a:endCxn id="26" idx="1"/>
          </p:cNvCxnSpPr>
          <p:nvPr/>
        </p:nvCxnSpPr>
        <p:spPr>
          <a:xfrm>
            <a:off x="6882500" y="5121826"/>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DCE47C6-408C-05E9-B878-DA6900D4EDA5}"/>
              </a:ext>
            </a:extLst>
          </p:cNvPr>
          <p:cNvSpPr txBox="1"/>
          <p:nvPr/>
        </p:nvSpPr>
        <p:spPr>
          <a:xfrm>
            <a:off x="676956" y="483423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
        <p:nvSpPr>
          <p:cNvPr id="38" name="フリーフォーム: 図形 37">
            <a:extLst>
              <a:ext uri="{FF2B5EF4-FFF2-40B4-BE49-F238E27FC236}">
                <a16:creationId xmlns:a16="http://schemas.microsoft.com/office/drawing/2014/main" id="{AD7A944A-D168-1562-E4E2-18B9EEA83230}"/>
              </a:ext>
            </a:extLst>
          </p:cNvPr>
          <p:cNvSpPr/>
          <p:nvPr/>
        </p:nvSpPr>
        <p:spPr>
          <a:xfrm>
            <a:off x="5365427" y="3288606"/>
            <a:ext cx="2347913" cy="1023937"/>
          </a:xfrm>
          <a:custGeom>
            <a:avLst/>
            <a:gdLst>
              <a:gd name="connsiteX0" fmla="*/ 0 w 2347913"/>
              <a:gd name="connsiteY0" fmla="*/ 1023937 h 1023937"/>
              <a:gd name="connsiteX1" fmla="*/ 1290638 w 2347913"/>
              <a:gd name="connsiteY1" fmla="*/ 433387 h 1023937"/>
              <a:gd name="connsiteX2" fmla="*/ 2347913 w 2347913"/>
              <a:gd name="connsiteY2" fmla="*/ 0 h 1023937"/>
            </a:gdLst>
            <a:ahLst/>
            <a:cxnLst>
              <a:cxn ang="0">
                <a:pos x="connsiteX0" y="connsiteY0"/>
              </a:cxn>
              <a:cxn ang="0">
                <a:pos x="connsiteX1" y="connsiteY1"/>
              </a:cxn>
              <a:cxn ang="0">
                <a:pos x="connsiteX2" y="connsiteY2"/>
              </a:cxn>
            </a:cxnLst>
            <a:rect l="l" t="t" r="r" b="b"/>
            <a:pathLst>
              <a:path w="2347913" h="1023937">
                <a:moveTo>
                  <a:pt x="0" y="1023937"/>
                </a:moveTo>
                <a:lnTo>
                  <a:pt x="1290638" y="433387"/>
                </a:lnTo>
                <a:cubicBezTo>
                  <a:pt x="1681957" y="262731"/>
                  <a:pt x="2014935" y="131365"/>
                  <a:pt x="2347913" y="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フリーフォーム: 図形 38">
            <a:extLst>
              <a:ext uri="{FF2B5EF4-FFF2-40B4-BE49-F238E27FC236}">
                <a16:creationId xmlns:a16="http://schemas.microsoft.com/office/drawing/2014/main" id="{DE22FC71-2EA9-187F-D6B4-57DF605993D5}"/>
              </a:ext>
            </a:extLst>
          </p:cNvPr>
          <p:cNvSpPr/>
          <p:nvPr/>
        </p:nvSpPr>
        <p:spPr>
          <a:xfrm>
            <a:off x="5384477" y="3779513"/>
            <a:ext cx="2347913" cy="509218"/>
          </a:xfrm>
          <a:custGeom>
            <a:avLst/>
            <a:gdLst>
              <a:gd name="connsiteX0" fmla="*/ 0 w 2347913"/>
              <a:gd name="connsiteY0" fmla="*/ 509218 h 509218"/>
              <a:gd name="connsiteX1" fmla="*/ 1285875 w 2347913"/>
              <a:gd name="connsiteY1" fmla="*/ 13918 h 509218"/>
              <a:gd name="connsiteX2" fmla="*/ 2347913 w 2347913"/>
              <a:gd name="connsiteY2" fmla="*/ 185368 h 509218"/>
            </a:gdLst>
            <a:ahLst/>
            <a:cxnLst>
              <a:cxn ang="0">
                <a:pos x="connsiteX0" y="connsiteY0"/>
              </a:cxn>
              <a:cxn ang="0">
                <a:pos x="connsiteX1" y="connsiteY1"/>
              </a:cxn>
              <a:cxn ang="0">
                <a:pos x="connsiteX2" y="connsiteY2"/>
              </a:cxn>
            </a:cxnLst>
            <a:rect l="l" t="t" r="r" b="b"/>
            <a:pathLst>
              <a:path w="2347913" h="509218">
                <a:moveTo>
                  <a:pt x="0" y="509218"/>
                </a:moveTo>
                <a:cubicBezTo>
                  <a:pt x="447278" y="288555"/>
                  <a:pt x="894556" y="67893"/>
                  <a:pt x="1285875" y="13918"/>
                </a:cubicBezTo>
                <a:cubicBezTo>
                  <a:pt x="1677194" y="-40057"/>
                  <a:pt x="2012553" y="72655"/>
                  <a:pt x="2347913" y="185368"/>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フリーフォーム: 図形 39">
            <a:extLst>
              <a:ext uri="{FF2B5EF4-FFF2-40B4-BE49-F238E27FC236}">
                <a16:creationId xmlns:a16="http://schemas.microsoft.com/office/drawing/2014/main" id="{EA8AE836-4CDD-B934-B8C5-2D9B3C173E9A}"/>
              </a:ext>
            </a:extLst>
          </p:cNvPr>
          <p:cNvSpPr/>
          <p:nvPr/>
        </p:nvSpPr>
        <p:spPr>
          <a:xfrm>
            <a:off x="5394002" y="4303018"/>
            <a:ext cx="2362200" cy="673255"/>
          </a:xfrm>
          <a:custGeom>
            <a:avLst/>
            <a:gdLst>
              <a:gd name="connsiteX0" fmla="*/ 0 w 2362200"/>
              <a:gd name="connsiteY0" fmla="*/ 0 h 673255"/>
              <a:gd name="connsiteX1" fmla="*/ 1238250 w 2362200"/>
              <a:gd name="connsiteY1" fmla="*/ 652463 h 673255"/>
              <a:gd name="connsiteX2" fmla="*/ 2362200 w 2362200"/>
              <a:gd name="connsiteY2" fmla="*/ 447675 h 673255"/>
            </a:gdLst>
            <a:ahLst/>
            <a:cxnLst>
              <a:cxn ang="0">
                <a:pos x="connsiteX0" y="connsiteY0"/>
              </a:cxn>
              <a:cxn ang="0">
                <a:pos x="connsiteX1" y="connsiteY1"/>
              </a:cxn>
              <a:cxn ang="0">
                <a:pos x="connsiteX2" y="connsiteY2"/>
              </a:cxn>
            </a:cxnLst>
            <a:rect l="l" t="t" r="r" b="b"/>
            <a:pathLst>
              <a:path w="2362200" h="673255">
                <a:moveTo>
                  <a:pt x="0" y="0"/>
                </a:moveTo>
                <a:cubicBezTo>
                  <a:pt x="422275" y="288925"/>
                  <a:pt x="844550" y="577851"/>
                  <a:pt x="1238250" y="652463"/>
                </a:cubicBezTo>
                <a:cubicBezTo>
                  <a:pt x="1631950" y="727075"/>
                  <a:pt x="1997075" y="587375"/>
                  <a:pt x="2362200" y="447675"/>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フリーフォーム: 図形 40">
            <a:extLst>
              <a:ext uri="{FF2B5EF4-FFF2-40B4-BE49-F238E27FC236}">
                <a16:creationId xmlns:a16="http://schemas.microsoft.com/office/drawing/2014/main" id="{EA58E35E-21DD-1BB6-37FC-B2DE373D8F3E}"/>
              </a:ext>
            </a:extLst>
          </p:cNvPr>
          <p:cNvSpPr/>
          <p:nvPr/>
        </p:nvSpPr>
        <p:spPr>
          <a:xfrm>
            <a:off x="5379715" y="4322068"/>
            <a:ext cx="2357437" cy="1104900"/>
          </a:xfrm>
          <a:custGeom>
            <a:avLst/>
            <a:gdLst>
              <a:gd name="connsiteX0" fmla="*/ 0 w 2357437"/>
              <a:gd name="connsiteY0" fmla="*/ 0 h 1104900"/>
              <a:gd name="connsiteX1" fmla="*/ 1238250 w 2357437"/>
              <a:gd name="connsiteY1" fmla="*/ 671513 h 1104900"/>
              <a:gd name="connsiteX2" fmla="*/ 2357437 w 2357437"/>
              <a:gd name="connsiteY2" fmla="*/ 1104900 h 1104900"/>
            </a:gdLst>
            <a:ahLst/>
            <a:cxnLst>
              <a:cxn ang="0">
                <a:pos x="connsiteX0" y="connsiteY0"/>
              </a:cxn>
              <a:cxn ang="0">
                <a:pos x="connsiteX1" y="connsiteY1"/>
              </a:cxn>
              <a:cxn ang="0">
                <a:pos x="connsiteX2" y="connsiteY2"/>
              </a:cxn>
            </a:cxnLst>
            <a:rect l="l" t="t" r="r" b="b"/>
            <a:pathLst>
              <a:path w="2357437" h="1104900">
                <a:moveTo>
                  <a:pt x="0" y="0"/>
                </a:moveTo>
                <a:cubicBezTo>
                  <a:pt x="422672" y="243681"/>
                  <a:pt x="845344" y="487363"/>
                  <a:pt x="1238250" y="671513"/>
                </a:cubicBezTo>
                <a:cubicBezTo>
                  <a:pt x="1631156" y="855663"/>
                  <a:pt x="1994296" y="980281"/>
                  <a:pt x="2357437" y="110490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フリーフォーム: 図形 41">
            <a:extLst>
              <a:ext uri="{FF2B5EF4-FFF2-40B4-BE49-F238E27FC236}">
                <a16:creationId xmlns:a16="http://schemas.microsoft.com/office/drawing/2014/main" id="{2ADB7123-EBF3-36B2-3F17-E699BE8D8439}"/>
              </a:ext>
            </a:extLst>
          </p:cNvPr>
          <p:cNvSpPr/>
          <p:nvPr/>
        </p:nvSpPr>
        <p:spPr>
          <a:xfrm>
            <a:off x="5398765" y="4326831"/>
            <a:ext cx="2324100" cy="1766887"/>
          </a:xfrm>
          <a:custGeom>
            <a:avLst/>
            <a:gdLst>
              <a:gd name="connsiteX0" fmla="*/ 0 w 2324100"/>
              <a:gd name="connsiteY0" fmla="*/ 0 h 1766887"/>
              <a:gd name="connsiteX1" fmla="*/ 1200150 w 2324100"/>
              <a:gd name="connsiteY1" fmla="*/ 728662 h 1766887"/>
              <a:gd name="connsiteX2" fmla="*/ 2324100 w 2324100"/>
              <a:gd name="connsiteY2" fmla="*/ 1766887 h 1766887"/>
            </a:gdLst>
            <a:ahLst/>
            <a:cxnLst>
              <a:cxn ang="0">
                <a:pos x="connsiteX0" y="connsiteY0"/>
              </a:cxn>
              <a:cxn ang="0">
                <a:pos x="connsiteX1" y="connsiteY1"/>
              </a:cxn>
              <a:cxn ang="0">
                <a:pos x="connsiteX2" y="connsiteY2"/>
              </a:cxn>
            </a:cxnLst>
            <a:rect l="l" t="t" r="r" b="b"/>
            <a:pathLst>
              <a:path w="2324100" h="1766887">
                <a:moveTo>
                  <a:pt x="0" y="0"/>
                </a:moveTo>
                <a:cubicBezTo>
                  <a:pt x="406400" y="217090"/>
                  <a:pt x="812800" y="434181"/>
                  <a:pt x="1200150" y="728662"/>
                </a:cubicBezTo>
                <a:cubicBezTo>
                  <a:pt x="1587500" y="1023143"/>
                  <a:pt x="1955800" y="1395015"/>
                  <a:pt x="2324100" y="1766887"/>
                </a:cubicBezTo>
              </a:path>
            </a:pathLst>
          </a:custGeom>
          <a:noFill/>
          <a:ln w="635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50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E130F-DEF3-AD56-04BE-1B2A5B537405}"/>
              </a:ext>
            </a:extLst>
          </p:cNvPr>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a:extLst>
              <a:ext uri="{FF2B5EF4-FFF2-40B4-BE49-F238E27FC236}">
                <a16:creationId xmlns:a16="http://schemas.microsoft.com/office/drawing/2014/main" id="{856FFC68-590B-1C32-190B-F9EE03EFED36}"/>
              </a:ext>
            </a:extLst>
          </p:cNvPr>
          <p:cNvSpPr>
            <a:spLocks noGrp="1"/>
          </p:cNvSpPr>
          <p:nvPr>
            <p:ph idx="1"/>
          </p:nvPr>
        </p:nvSpPr>
        <p:spPr/>
        <p:txBody>
          <a:bodyPr>
            <a:normAutofit/>
          </a:bodyPr>
          <a:lstStyle/>
          <a:p>
            <a:r>
              <a:rPr lang="ja-JP" altLang="en-US" sz="2400" b="1" dirty="0"/>
              <a:t>共通の起点</a:t>
            </a:r>
            <a:r>
              <a:rPr kumimoji="1" lang="ja-JP" altLang="en-US" sz="2400" b="1" dirty="0"/>
              <a:t>から</a:t>
            </a:r>
            <a:r>
              <a:rPr kumimoji="1" lang="ja-JP" altLang="en-US" sz="2400" dirty="0"/>
              <a:t>始まる</a:t>
            </a:r>
            <a:r>
              <a:rPr kumimoji="1" lang="ja-JP" altLang="en-US" sz="2400" b="1" dirty="0"/>
              <a:t>複数のパス</a:t>
            </a:r>
            <a:r>
              <a:rPr kumimoji="1" lang="ja-JP" altLang="en-US" sz="2400" dirty="0"/>
              <a:t>が存在するとき、これらの</a:t>
            </a:r>
            <a:r>
              <a:rPr kumimoji="1" lang="ja-JP" altLang="en-US" sz="2400" b="1" dirty="0"/>
              <a:t>パスの集まり</a:t>
            </a:r>
            <a:r>
              <a:rPr kumimoji="1" lang="ja-JP" altLang="en-US" sz="2400" dirty="0"/>
              <a:t>は「</a:t>
            </a:r>
            <a:r>
              <a:rPr kumimoji="1" lang="ja-JP" altLang="en-US" sz="2400" b="1" dirty="0">
                <a:solidFill>
                  <a:srgbClr val="C00000"/>
                </a:solidFill>
              </a:rPr>
              <a:t>木</a:t>
            </a:r>
            <a:r>
              <a:rPr kumimoji="1" lang="ja-JP" altLang="en-US" sz="2400" dirty="0"/>
              <a:t>」を形成</a:t>
            </a:r>
            <a:endParaRPr kumimoji="1" lang="en-US" altLang="ja-JP" sz="2400" dirty="0"/>
          </a:p>
          <a:p>
            <a:r>
              <a:rPr kumimoji="1" lang="ja-JP" altLang="en-US" sz="2400" b="1" dirty="0">
                <a:solidFill>
                  <a:srgbClr val="C00000"/>
                </a:solidFill>
              </a:rPr>
              <a:t>木</a:t>
            </a:r>
            <a:r>
              <a:rPr kumimoji="1" lang="ja-JP" altLang="en-US" sz="2400" dirty="0"/>
              <a:t>では、</a:t>
            </a:r>
            <a:r>
              <a:rPr lang="ja-JP" altLang="en-US" sz="2400" b="0" i="0" dirty="0">
                <a:solidFill>
                  <a:srgbClr val="374151"/>
                </a:solidFill>
                <a:effectLst/>
                <a:latin typeface="Söhne"/>
              </a:rPr>
              <a:t>それぞれの</a:t>
            </a:r>
            <a:r>
              <a:rPr lang="ja-JP" altLang="en-US" sz="2400" b="1" i="0" dirty="0">
                <a:solidFill>
                  <a:srgbClr val="374151"/>
                </a:solidFill>
                <a:effectLst/>
                <a:latin typeface="Söhne"/>
              </a:rPr>
              <a:t>パス（経路）</a:t>
            </a:r>
            <a:r>
              <a:rPr lang="ja-JP" altLang="en-US" sz="2400" b="0" i="0" dirty="0">
                <a:solidFill>
                  <a:srgbClr val="374151"/>
                </a:solidFill>
                <a:effectLst/>
                <a:latin typeface="Söhne"/>
              </a:rPr>
              <a:t>は、起点から各末端へと向かって進むのが特徴。そして、</a:t>
            </a:r>
            <a:r>
              <a:rPr lang="ja-JP" altLang="en-US" sz="2400" b="1" i="0" dirty="0">
                <a:solidFill>
                  <a:srgbClr val="374151"/>
                </a:solidFill>
                <a:effectLst/>
                <a:latin typeface="Söhne"/>
              </a:rPr>
              <a:t>合流することはない</a:t>
            </a:r>
            <a:endParaRPr kumimoji="1" lang="ja-JP" altLang="en-US" sz="2400" b="1" dirty="0"/>
          </a:p>
          <a:p>
            <a:r>
              <a:rPr kumimoji="1" lang="ja-JP" altLang="en-US" sz="2400" b="1" dirty="0">
                <a:solidFill>
                  <a:srgbClr val="C00000"/>
                </a:solidFill>
              </a:rPr>
              <a:t>木</a:t>
            </a:r>
            <a:r>
              <a:rPr kumimoji="1" lang="ja-JP" altLang="en-US" sz="2400" dirty="0"/>
              <a:t>の利用により、</a:t>
            </a:r>
            <a:r>
              <a:rPr lang="ja-JP" altLang="en-US" sz="2400" b="1" dirty="0"/>
              <a:t>一度試したパスを再び試すことなく、未探索のパスへと進む</a:t>
            </a:r>
            <a:r>
              <a:rPr lang="ja-JP" altLang="en-US" sz="2400" dirty="0"/>
              <a:t>ことが容易になる</a:t>
            </a:r>
            <a:endParaRPr lang="en-US" altLang="ja-JP" sz="2400" dirty="0"/>
          </a:p>
          <a:p>
            <a:pPr marL="0" indent="0">
              <a:buNone/>
            </a:pPr>
            <a:r>
              <a:rPr lang="ja-JP" altLang="en-US" sz="2400" dirty="0"/>
              <a:t>→　</a:t>
            </a:r>
            <a:r>
              <a:rPr kumimoji="1" lang="ja-JP" altLang="en-US" sz="2400" dirty="0"/>
              <a:t>人工知能の重要な技術の一つである</a:t>
            </a:r>
            <a:r>
              <a:rPr kumimoji="1" lang="ja-JP" altLang="en-US" sz="2400" b="1" dirty="0"/>
              <a:t>探索</a:t>
            </a:r>
            <a:r>
              <a:rPr kumimoji="1" lang="ja-JP" altLang="en-US" sz="2400" dirty="0"/>
              <a:t>を</a:t>
            </a:r>
            <a:r>
              <a:rPr kumimoji="1" lang="ja-JP" altLang="en-US" sz="2400" b="1" dirty="0"/>
              <a:t>効率的に行うことが可能に</a:t>
            </a:r>
          </a:p>
        </p:txBody>
      </p:sp>
      <p:sp>
        <p:nvSpPr>
          <p:cNvPr id="4" name="スライド番号プレースホルダー 3">
            <a:extLst>
              <a:ext uri="{FF2B5EF4-FFF2-40B4-BE49-F238E27FC236}">
                <a16:creationId xmlns:a16="http://schemas.microsoft.com/office/drawing/2014/main" id="{0D381549-2080-E640-73E3-2430269B27F2}"/>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375924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11-2 </a:t>
            </a:r>
            <a:r>
              <a:rPr lang="ja-JP" altLang="en-US" dirty="0"/>
              <a:t>グラフの中の木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28C85573-D3F3-4FA9-BD8B-D54E664F579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698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49" name="図 48">
            <a:extLst>
              <a:ext uri="{FF2B5EF4-FFF2-40B4-BE49-F238E27FC236}">
                <a16:creationId xmlns:a16="http://schemas.microsoft.com/office/drawing/2014/main" id="{FFE62F31-BFB0-402A-87AF-89BDEBFBFD1D}"/>
              </a:ext>
            </a:extLst>
          </p:cNvPr>
          <p:cNvPicPr>
            <a:picLocks noChangeAspect="1"/>
          </p:cNvPicPr>
          <p:nvPr/>
        </p:nvPicPr>
        <p:blipFill>
          <a:blip r:embed="rId2"/>
          <a:stretch>
            <a:fillRect/>
          </a:stretch>
        </p:blipFill>
        <p:spPr>
          <a:xfrm>
            <a:off x="752439" y="2349389"/>
            <a:ext cx="3462360" cy="4230745"/>
          </a:xfrm>
          <a:prstGeom prst="rect">
            <a:avLst/>
          </a:prstGeom>
        </p:spPr>
      </p:pic>
      <p:sp>
        <p:nvSpPr>
          <p:cNvPr id="50" name="テキスト ボックス 49">
            <a:extLst>
              <a:ext uri="{FF2B5EF4-FFF2-40B4-BE49-F238E27FC236}">
                <a16:creationId xmlns:a16="http://schemas.microsoft.com/office/drawing/2014/main" id="{30E7CB22-3F9D-4885-AF10-A36496747630}"/>
              </a:ext>
            </a:extLst>
          </p:cNvPr>
          <p:cNvSpPr txBox="1"/>
          <p:nvPr/>
        </p:nvSpPr>
        <p:spPr>
          <a:xfrm>
            <a:off x="2375722" y="2276856"/>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D0914ED1-3CB9-4130-BA94-DEEDBCD7E163}"/>
              </a:ext>
            </a:extLst>
          </p:cNvPr>
          <p:cNvSpPr txBox="1"/>
          <p:nvPr/>
        </p:nvSpPr>
        <p:spPr>
          <a:xfrm>
            <a:off x="1689922" y="3235706"/>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EC503F8F-950A-48CC-8C44-6B318C34490D}"/>
              </a:ext>
            </a:extLst>
          </p:cNvPr>
          <p:cNvSpPr txBox="1"/>
          <p:nvPr/>
        </p:nvSpPr>
        <p:spPr>
          <a:xfrm>
            <a:off x="3064762" y="3229355"/>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A30B4BC5-F0DD-4B32-A110-6D19ED7AEB43}"/>
              </a:ext>
            </a:extLst>
          </p:cNvPr>
          <p:cNvSpPr txBox="1"/>
          <p:nvPr/>
        </p:nvSpPr>
        <p:spPr>
          <a:xfrm>
            <a:off x="999648" y="4155679"/>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C55195B2-033A-4293-91FE-340E2A88F5DF}"/>
              </a:ext>
            </a:extLst>
          </p:cNvPr>
          <p:cNvSpPr txBox="1"/>
          <p:nvPr/>
        </p:nvSpPr>
        <p:spPr>
          <a:xfrm>
            <a:off x="1689922" y="5086728"/>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3ABC9BEA-189B-4C33-B9C7-AAFA6EEC0EA0}"/>
              </a:ext>
            </a:extLst>
          </p:cNvPr>
          <p:cNvSpPr txBox="1"/>
          <p:nvPr/>
        </p:nvSpPr>
        <p:spPr>
          <a:xfrm>
            <a:off x="2395399" y="5999840"/>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E3EBE69B-5E2E-4732-BED8-7B4B2A1EC348}"/>
              </a:ext>
            </a:extLst>
          </p:cNvPr>
          <p:cNvSpPr txBox="1"/>
          <p:nvPr/>
        </p:nvSpPr>
        <p:spPr>
          <a:xfrm>
            <a:off x="3088798" y="5080377"/>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B8D6B4C3-C21A-4052-9049-8C1EDBCE4E8A}"/>
              </a:ext>
            </a:extLst>
          </p:cNvPr>
          <p:cNvSpPr txBox="1"/>
          <p:nvPr/>
        </p:nvSpPr>
        <p:spPr>
          <a:xfrm>
            <a:off x="3774577" y="4155678"/>
            <a:ext cx="340158"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楕円 57">
            <a:extLst>
              <a:ext uri="{FF2B5EF4-FFF2-40B4-BE49-F238E27FC236}">
                <a16:creationId xmlns:a16="http://schemas.microsoft.com/office/drawing/2014/main" id="{20F731E6-0861-4078-B764-9D232A7F99C9}"/>
              </a:ext>
            </a:extLst>
          </p:cNvPr>
          <p:cNvSpPr/>
          <p:nvPr/>
        </p:nvSpPr>
        <p:spPr>
          <a:xfrm>
            <a:off x="2376718" y="2349389"/>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楕円 58">
            <a:extLst>
              <a:ext uri="{FF2B5EF4-FFF2-40B4-BE49-F238E27FC236}">
                <a16:creationId xmlns:a16="http://schemas.microsoft.com/office/drawing/2014/main" id="{9EAC215B-8FFD-4DAB-9FEE-0169A2E736FA}"/>
              </a:ext>
            </a:extLst>
          </p:cNvPr>
          <p:cNvSpPr/>
          <p:nvPr/>
        </p:nvSpPr>
        <p:spPr>
          <a:xfrm>
            <a:off x="1678636" y="3285513"/>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楕円 59">
            <a:extLst>
              <a:ext uri="{FF2B5EF4-FFF2-40B4-BE49-F238E27FC236}">
                <a16:creationId xmlns:a16="http://schemas.microsoft.com/office/drawing/2014/main" id="{3A74601B-9486-4966-899B-8E900AE78BE1}"/>
              </a:ext>
            </a:extLst>
          </p:cNvPr>
          <p:cNvSpPr/>
          <p:nvPr/>
        </p:nvSpPr>
        <p:spPr>
          <a:xfrm>
            <a:off x="3070117" y="5136535"/>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楕円 67">
            <a:extLst>
              <a:ext uri="{FF2B5EF4-FFF2-40B4-BE49-F238E27FC236}">
                <a16:creationId xmlns:a16="http://schemas.microsoft.com/office/drawing/2014/main" id="{F3296AB9-83E7-42FC-8507-81EC1A03BA1A}"/>
              </a:ext>
            </a:extLst>
          </p:cNvPr>
          <p:cNvSpPr/>
          <p:nvPr/>
        </p:nvSpPr>
        <p:spPr>
          <a:xfrm>
            <a:off x="3057027" y="3278836"/>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楕円 70">
            <a:extLst>
              <a:ext uri="{FF2B5EF4-FFF2-40B4-BE49-F238E27FC236}">
                <a16:creationId xmlns:a16="http://schemas.microsoft.com/office/drawing/2014/main" id="{4E92D537-03A2-40D7-AE13-DA39C4053EEF}"/>
              </a:ext>
            </a:extLst>
          </p:cNvPr>
          <p:cNvSpPr/>
          <p:nvPr/>
        </p:nvSpPr>
        <p:spPr>
          <a:xfrm>
            <a:off x="3758691" y="4222094"/>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楕円 72">
            <a:extLst>
              <a:ext uri="{FF2B5EF4-FFF2-40B4-BE49-F238E27FC236}">
                <a16:creationId xmlns:a16="http://schemas.microsoft.com/office/drawing/2014/main" id="{495D1A0F-3DE0-4FC1-B3DE-CA8B94152928}"/>
              </a:ext>
            </a:extLst>
          </p:cNvPr>
          <p:cNvSpPr/>
          <p:nvPr/>
        </p:nvSpPr>
        <p:spPr>
          <a:xfrm>
            <a:off x="999648" y="4204491"/>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楕円 74">
            <a:extLst>
              <a:ext uri="{FF2B5EF4-FFF2-40B4-BE49-F238E27FC236}">
                <a16:creationId xmlns:a16="http://schemas.microsoft.com/office/drawing/2014/main" id="{7D8866A9-6C28-4CDA-A23C-23AA4F2A019A}"/>
              </a:ext>
            </a:extLst>
          </p:cNvPr>
          <p:cNvSpPr/>
          <p:nvPr/>
        </p:nvSpPr>
        <p:spPr>
          <a:xfrm>
            <a:off x="1674036" y="5161162"/>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楕円 76">
            <a:extLst>
              <a:ext uri="{FF2B5EF4-FFF2-40B4-BE49-F238E27FC236}">
                <a16:creationId xmlns:a16="http://schemas.microsoft.com/office/drawing/2014/main" id="{F2ABB8BC-51DF-4F6D-8235-0D5EBD110EFE}"/>
              </a:ext>
            </a:extLst>
          </p:cNvPr>
          <p:cNvSpPr/>
          <p:nvPr/>
        </p:nvSpPr>
        <p:spPr>
          <a:xfrm>
            <a:off x="2343951" y="6027435"/>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5060970" y="4317064"/>
            <a:ext cx="3775393"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用途</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・道路のつながり具合</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・バス路線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a:t>
            </a:r>
          </a:p>
        </p:txBody>
      </p:sp>
    </p:spTree>
    <p:extLst>
      <p:ext uri="{BB962C8B-B14F-4D97-AF65-F5344CB8AC3E}">
        <p14:creationId xmlns:p14="http://schemas.microsoft.com/office/powerpoint/2010/main" val="372848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r>
              <a:rPr lang="ja-JP" altLang="en-US" sz="3500" dirty="0"/>
              <a:t>とパス</a:t>
            </a:r>
            <a:endParaRPr kumimoji="1" lang="ja-JP" altLang="en-US" sz="3500"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4649724" y="4552842"/>
            <a:ext cx="4134465"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グラフ</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の中で，</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起点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終点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を指定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パスは複数あり得る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（分岐と合流）</a:t>
            </a:r>
          </a:p>
        </p:txBody>
      </p:sp>
      <p:sp>
        <p:nvSpPr>
          <p:cNvPr id="3" name="楕円 2">
            <a:extLst>
              <a:ext uri="{FF2B5EF4-FFF2-40B4-BE49-F238E27FC236}">
                <a16:creationId xmlns:a16="http://schemas.microsoft.com/office/drawing/2014/main" id="{001CB6AD-DEA0-48F6-B51A-35E49E292BCA}"/>
              </a:ext>
            </a:extLst>
          </p:cNvPr>
          <p:cNvSpPr/>
          <p:nvPr/>
        </p:nvSpPr>
        <p:spPr>
          <a:xfrm>
            <a:off x="1443789" y="2695074"/>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7ADFF000-A566-4B86-8BE2-26CDEA988B62}"/>
              </a:ext>
            </a:extLst>
          </p:cNvPr>
          <p:cNvCxnSpPr>
            <a:stCxn id="3" idx="3"/>
          </p:cNvCxnSpPr>
          <p:nvPr/>
        </p:nvCxnSpPr>
        <p:spPr>
          <a:xfrm flipH="1">
            <a:off x="981777" y="3321519"/>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D9681745-C1B1-4830-8D92-59DCAC1C0B78}"/>
              </a:ext>
            </a:extLst>
          </p:cNvPr>
          <p:cNvSpPr/>
          <p:nvPr/>
        </p:nvSpPr>
        <p:spPr>
          <a:xfrm>
            <a:off x="470137" y="403709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C06982C3-6FEA-4464-95C1-A24B6B13A66B}"/>
              </a:ext>
            </a:extLst>
          </p:cNvPr>
          <p:cNvSpPr/>
          <p:nvPr/>
        </p:nvSpPr>
        <p:spPr>
          <a:xfrm>
            <a:off x="2697809" y="3726218"/>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22B4E04-88A1-490C-89B0-E127C6B5CE4F}"/>
              </a:ext>
            </a:extLst>
          </p:cNvPr>
          <p:cNvCxnSpPr>
            <a:cxnSpLocks/>
            <a:stCxn id="3" idx="5"/>
            <a:endCxn id="31" idx="1"/>
          </p:cNvCxnSpPr>
          <p:nvPr/>
        </p:nvCxnSpPr>
        <p:spPr>
          <a:xfrm>
            <a:off x="2101044" y="3321519"/>
            <a:ext cx="709532" cy="5121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CA74B72-540E-4D30-B0F6-6D569D65E824}"/>
              </a:ext>
            </a:extLst>
          </p:cNvPr>
          <p:cNvSpPr/>
          <p:nvPr/>
        </p:nvSpPr>
        <p:spPr>
          <a:xfrm>
            <a:off x="1760463" y="457592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C722382E-C2F4-42D2-BC6B-6695125D553B}"/>
              </a:ext>
            </a:extLst>
          </p:cNvPr>
          <p:cNvCxnSpPr>
            <a:cxnSpLocks/>
          </p:cNvCxnSpPr>
          <p:nvPr/>
        </p:nvCxnSpPr>
        <p:spPr>
          <a:xfrm flipH="1" flipV="1">
            <a:off x="1126394" y="4511620"/>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90DCF-B456-459B-A550-F891398E7F8D}"/>
              </a:ext>
            </a:extLst>
          </p:cNvPr>
          <p:cNvCxnSpPr>
            <a:cxnSpLocks/>
            <a:stCxn id="31" idx="3"/>
            <a:endCxn id="36" idx="7"/>
          </p:cNvCxnSpPr>
          <p:nvPr/>
        </p:nvCxnSpPr>
        <p:spPr>
          <a:xfrm flipH="1">
            <a:off x="2417718" y="4352663"/>
            <a:ext cx="392858" cy="330739"/>
          </a:xfrm>
          <a:prstGeom prst="line">
            <a:avLst/>
          </a:prstGeom>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311C3E08-C5EC-4E8A-89FC-136D98233E6A}"/>
              </a:ext>
            </a:extLst>
          </p:cNvPr>
          <p:cNvSpPr/>
          <p:nvPr/>
        </p:nvSpPr>
        <p:spPr>
          <a:xfrm>
            <a:off x="2145474" y="5760674"/>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0DC1C512-0047-4170-9143-E696170DCF38}"/>
              </a:ext>
            </a:extLst>
          </p:cNvPr>
          <p:cNvCxnSpPr>
            <a:cxnSpLocks/>
          </p:cNvCxnSpPr>
          <p:nvPr/>
        </p:nvCxnSpPr>
        <p:spPr>
          <a:xfrm flipH="1" flipV="1">
            <a:off x="2268571" y="5259821"/>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7AEE135-C83F-4F60-BDE9-A096A895D9F2}"/>
              </a:ext>
            </a:extLst>
          </p:cNvPr>
          <p:cNvSpPr txBox="1"/>
          <p:nvPr/>
        </p:nvSpPr>
        <p:spPr>
          <a:xfrm>
            <a:off x="2202267" y="2524325"/>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61" name="テキスト ボックス 60">
            <a:extLst>
              <a:ext uri="{FF2B5EF4-FFF2-40B4-BE49-F238E27FC236}">
                <a16:creationId xmlns:a16="http://schemas.microsoft.com/office/drawing/2014/main" id="{8B966748-6C83-44F0-8D8B-D636AE4FE753}"/>
              </a:ext>
            </a:extLst>
          </p:cNvPr>
          <p:cNvSpPr txBox="1"/>
          <p:nvPr/>
        </p:nvSpPr>
        <p:spPr>
          <a:xfrm>
            <a:off x="3533359" y="3816618"/>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終点</a:t>
            </a:r>
          </a:p>
        </p:txBody>
      </p:sp>
      <p:sp>
        <p:nvSpPr>
          <p:cNvPr id="20" name="フリーフォーム: 図形 19">
            <a:extLst>
              <a:ext uri="{FF2B5EF4-FFF2-40B4-BE49-F238E27FC236}">
                <a16:creationId xmlns:a16="http://schemas.microsoft.com/office/drawing/2014/main" id="{20897026-6FDC-48A0-824F-1B9BA6E12623}"/>
              </a:ext>
            </a:extLst>
          </p:cNvPr>
          <p:cNvSpPr/>
          <p:nvPr/>
        </p:nvSpPr>
        <p:spPr>
          <a:xfrm>
            <a:off x="871799" y="3031958"/>
            <a:ext cx="2198660" cy="1897342"/>
          </a:xfrm>
          <a:custGeom>
            <a:avLst/>
            <a:gdLst>
              <a:gd name="connsiteX0" fmla="*/ 947376 w 2198660"/>
              <a:gd name="connsiteY0" fmla="*/ 0 h 1897342"/>
              <a:gd name="connsiteX1" fmla="*/ 4100 w 2198660"/>
              <a:gd name="connsiteY1" fmla="*/ 1251284 h 1897342"/>
              <a:gd name="connsiteX2" fmla="*/ 1274635 w 2198660"/>
              <a:gd name="connsiteY2" fmla="*/ 1896177 h 1897342"/>
              <a:gd name="connsiteX3" fmla="*/ 2198660 w 2198660"/>
              <a:gd name="connsiteY3" fmla="*/ 1106905 h 1897342"/>
            </a:gdLst>
            <a:ahLst/>
            <a:cxnLst>
              <a:cxn ang="0">
                <a:pos x="connsiteX0" y="connsiteY0"/>
              </a:cxn>
              <a:cxn ang="0">
                <a:pos x="connsiteX1" y="connsiteY1"/>
              </a:cxn>
              <a:cxn ang="0">
                <a:pos x="connsiteX2" y="connsiteY2"/>
              </a:cxn>
              <a:cxn ang="0">
                <a:pos x="connsiteX3" y="connsiteY3"/>
              </a:cxn>
            </a:cxnLst>
            <a:rect l="l" t="t" r="r" b="b"/>
            <a:pathLst>
              <a:path w="2198660" h="1897342">
                <a:moveTo>
                  <a:pt x="947376" y="0"/>
                </a:moveTo>
                <a:cubicBezTo>
                  <a:pt x="448466" y="467627"/>
                  <a:pt x="-50443" y="935255"/>
                  <a:pt x="4100" y="1251284"/>
                </a:cubicBezTo>
                <a:cubicBezTo>
                  <a:pt x="58643" y="1567314"/>
                  <a:pt x="908875" y="1920240"/>
                  <a:pt x="1274635" y="1896177"/>
                </a:cubicBezTo>
                <a:cubicBezTo>
                  <a:pt x="1640395" y="1872114"/>
                  <a:pt x="1919527" y="1489509"/>
                  <a:pt x="2198660" y="1106905"/>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C53A6ACF-B137-425B-AB08-295ED26BCA49}"/>
              </a:ext>
            </a:extLst>
          </p:cNvPr>
          <p:cNvSpPr/>
          <p:nvPr/>
        </p:nvSpPr>
        <p:spPr>
          <a:xfrm>
            <a:off x="1953928" y="3012707"/>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8396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a:t>
            </a:r>
            <a:r>
              <a:rPr lang="ja-JP" altLang="en-US" sz="3500" dirty="0"/>
              <a:t>とパス</a:t>
            </a:r>
            <a:endParaRPr kumimoji="1" lang="ja-JP" altLang="en-US" sz="3500"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1149280A-8EC2-4588-9FD6-ACEA7B771502}"/>
              </a:ext>
            </a:extLst>
          </p:cNvPr>
          <p:cNvSpPr txBox="1"/>
          <p:nvPr/>
        </p:nvSpPr>
        <p:spPr>
          <a:xfrm>
            <a:off x="5788948" y="2536373"/>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4649724" y="4552842"/>
            <a:ext cx="4134465" cy="18158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グラフ</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の中で，</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起点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を指定</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パスは複数あり得る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（分岐と合流）</a:t>
            </a:r>
          </a:p>
        </p:txBody>
      </p:sp>
      <p:sp>
        <p:nvSpPr>
          <p:cNvPr id="3" name="楕円 2">
            <a:extLst>
              <a:ext uri="{FF2B5EF4-FFF2-40B4-BE49-F238E27FC236}">
                <a16:creationId xmlns:a16="http://schemas.microsoft.com/office/drawing/2014/main" id="{001CB6AD-DEA0-48F6-B51A-35E49E292BCA}"/>
              </a:ext>
            </a:extLst>
          </p:cNvPr>
          <p:cNvSpPr/>
          <p:nvPr/>
        </p:nvSpPr>
        <p:spPr>
          <a:xfrm>
            <a:off x="1415227" y="2686588"/>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7ADFF000-A566-4B86-8BE2-26CDEA988B62}"/>
              </a:ext>
            </a:extLst>
          </p:cNvPr>
          <p:cNvCxnSpPr>
            <a:stCxn id="3" idx="3"/>
          </p:cNvCxnSpPr>
          <p:nvPr/>
        </p:nvCxnSpPr>
        <p:spPr>
          <a:xfrm flipH="1">
            <a:off x="953215" y="3313033"/>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D9681745-C1B1-4830-8D92-59DCAC1C0B78}"/>
              </a:ext>
            </a:extLst>
          </p:cNvPr>
          <p:cNvSpPr/>
          <p:nvPr/>
        </p:nvSpPr>
        <p:spPr>
          <a:xfrm>
            <a:off x="470137" y="403709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C06982C3-6FEA-4464-95C1-A24B6B13A66B}"/>
              </a:ext>
            </a:extLst>
          </p:cNvPr>
          <p:cNvSpPr/>
          <p:nvPr/>
        </p:nvSpPr>
        <p:spPr>
          <a:xfrm>
            <a:off x="2761105" y="3737893"/>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22B4E04-88A1-490C-89B0-E127C6B5CE4F}"/>
              </a:ext>
            </a:extLst>
          </p:cNvPr>
          <p:cNvCxnSpPr>
            <a:cxnSpLocks/>
            <a:stCxn id="3" idx="5"/>
            <a:endCxn id="31" idx="1"/>
          </p:cNvCxnSpPr>
          <p:nvPr/>
        </p:nvCxnSpPr>
        <p:spPr>
          <a:xfrm>
            <a:off x="2072482" y="3313033"/>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CA74B72-540E-4D30-B0F6-6D569D65E824}"/>
              </a:ext>
            </a:extLst>
          </p:cNvPr>
          <p:cNvSpPr/>
          <p:nvPr/>
        </p:nvSpPr>
        <p:spPr>
          <a:xfrm>
            <a:off x="1760463" y="457592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C722382E-C2F4-42D2-BC6B-6695125D553B}"/>
              </a:ext>
            </a:extLst>
          </p:cNvPr>
          <p:cNvCxnSpPr>
            <a:cxnSpLocks/>
          </p:cNvCxnSpPr>
          <p:nvPr/>
        </p:nvCxnSpPr>
        <p:spPr>
          <a:xfrm flipH="1" flipV="1">
            <a:off x="1126394" y="4511620"/>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90DCF-B456-459B-A550-F891398E7F8D}"/>
              </a:ext>
            </a:extLst>
          </p:cNvPr>
          <p:cNvCxnSpPr>
            <a:cxnSpLocks/>
            <a:stCxn id="31" idx="3"/>
            <a:endCxn id="36" idx="7"/>
          </p:cNvCxnSpPr>
          <p:nvPr/>
        </p:nvCxnSpPr>
        <p:spPr>
          <a:xfrm flipH="1">
            <a:off x="2417718" y="4364338"/>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311C3E08-C5EC-4E8A-89FC-136D98233E6A}"/>
              </a:ext>
            </a:extLst>
          </p:cNvPr>
          <p:cNvSpPr/>
          <p:nvPr/>
        </p:nvSpPr>
        <p:spPr>
          <a:xfrm>
            <a:off x="2145474" y="5760674"/>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0DC1C512-0047-4170-9143-E696170DCF38}"/>
              </a:ext>
            </a:extLst>
          </p:cNvPr>
          <p:cNvCxnSpPr>
            <a:cxnSpLocks/>
          </p:cNvCxnSpPr>
          <p:nvPr/>
        </p:nvCxnSpPr>
        <p:spPr>
          <a:xfrm flipH="1" flipV="1">
            <a:off x="2268571" y="5259821"/>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7AEE135-C83F-4F60-BDE9-A096A895D9F2}"/>
              </a:ext>
            </a:extLst>
          </p:cNvPr>
          <p:cNvSpPr txBox="1"/>
          <p:nvPr/>
        </p:nvSpPr>
        <p:spPr>
          <a:xfrm>
            <a:off x="2202267" y="2524325"/>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20" name="フリーフォーム: 図形 19">
            <a:extLst>
              <a:ext uri="{FF2B5EF4-FFF2-40B4-BE49-F238E27FC236}">
                <a16:creationId xmlns:a16="http://schemas.microsoft.com/office/drawing/2014/main" id="{20897026-6FDC-48A0-824F-1B9BA6E12623}"/>
              </a:ext>
            </a:extLst>
          </p:cNvPr>
          <p:cNvSpPr/>
          <p:nvPr/>
        </p:nvSpPr>
        <p:spPr>
          <a:xfrm>
            <a:off x="1117731" y="3031958"/>
            <a:ext cx="1952728" cy="1897342"/>
          </a:xfrm>
          <a:custGeom>
            <a:avLst/>
            <a:gdLst>
              <a:gd name="connsiteX0" fmla="*/ 947376 w 2198660"/>
              <a:gd name="connsiteY0" fmla="*/ 0 h 1897342"/>
              <a:gd name="connsiteX1" fmla="*/ 4100 w 2198660"/>
              <a:gd name="connsiteY1" fmla="*/ 1251284 h 1897342"/>
              <a:gd name="connsiteX2" fmla="*/ 1274635 w 2198660"/>
              <a:gd name="connsiteY2" fmla="*/ 1896177 h 1897342"/>
              <a:gd name="connsiteX3" fmla="*/ 2198660 w 2198660"/>
              <a:gd name="connsiteY3" fmla="*/ 1106905 h 1897342"/>
            </a:gdLst>
            <a:ahLst/>
            <a:cxnLst>
              <a:cxn ang="0">
                <a:pos x="connsiteX0" y="connsiteY0"/>
              </a:cxn>
              <a:cxn ang="0">
                <a:pos x="connsiteX1" y="connsiteY1"/>
              </a:cxn>
              <a:cxn ang="0">
                <a:pos x="connsiteX2" y="connsiteY2"/>
              </a:cxn>
              <a:cxn ang="0">
                <a:pos x="connsiteX3" y="connsiteY3"/>
              </a:cxn>
            </a:cxnLst>
            <a:rect l="l" t="t" r="r" b="b"/>
            <a:pathLst>
              <a:path w="2198660" h="1897342">
                <a:moveTo>
                  <a:pt x="947376" y="0"/>
                </a:moveTo>
                <a:cubicBezTo>
                  <a:pt x="448466" y="467627"/>
                  <a:pt x="-50443" y="935255"/>
                  <a:pt x="4100" y="1251284"/>
                </a:cubicBezTo>
                <a:cubicBezTo>
                  <a:pt x="58643" y="1567314"/>
                  <a:pt x="908875" y="1920240"/>
                  <a:pt x="1274635" y="1896177"/>
                </a:cubicBezTo>
                <a:cubicBezTo>
                  <a:pt x="1640395" y="1872114"/>
                  <a:pt x="1919527" y="1489509"/>
                  <a:pt x="2198660" y="1106905"/>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C53A6ACF-B137-425B-AB08-295ED26BCA49}"/>
              </a:ext>
            </a:extLst>
          </p:cNvPr>
          <p:cNvSpPr/>
          <p:nvPr/>
        </p:nvSpPr>
        <p:spPr>
          <a:xfrm>
            <a:off x="2054765" y="3028858"/>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リーフォーム: 図形 3">
            <a:extLst>
              <a:ext uri="{FF2B5EF4-FFF2-40B4-BE49-F238E27FC236}">
                <a16:creationId xmlns:a16="http://schemas.microsoft.com/office/drawing/2014/main" id="{DF992F46-8862-469B-96A8-427C3A30735F}"/>
              </a:ext>
            </a:extLst>
          </p:cNvPr>
          <p:cNvSpPr/>
          <p:nvPr/>
        </p:nvSpPr>
        <p:spPr>
          <a:xfrm>
            <a:off x="609340" y="3007284"/>
            <a:ext cx="896063" cy="1133554"/>
          </a:xfrm>
          <a:custGeom>
            <a:avLst/>
            <a:gdLst>
              <a:gd name="connsiteX0" fmla="*/ 847023 w 847023"/>
              <a:gd name="connsiteY0" fmla="*/ 0 h 1232034"/>
              <a:gd name="connsiteX1" fmla="*/ 0 w 847023"/>
              <a:gd name="connsiteY1" fmla="*/ 1232034 h 1232034"/>
            </a:gdLst>
            <a:ahLst/>
            <a:cxnLst>
              <a:cxn ang="0">
                <a:pos x="connsiteX0" y="connsiteY0"/>
              </a:cxn>
              <a:cxn ang="0">
                <a:pos x="connsiteX1" y="connsiteY1"/>
              </a:cxn>
            </a:cxnLst>
            <a:rect l="l" t="t" r="r" b="b"/>
            <a:pathLst>
              <a:path w="847023" h="1232034">
                <a:moveTo>
                  <a:pt x="847023" y="0"/>
                </a:moveTo>
                <a:lnTo>
                  <a:pt x="0" y="123203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リーフォーム: 図形 7">
            <a:extLst>
              <a:ext uri="{FF2B5EF4-FFF2-40B4-BE49-F238E27FC236}">
                <a16:creationId xmlns:a16="http://schemas.microsoft.com/office/drawing/2014/main" id="{7741FC11-5281-4D32-A63D-EA58A3EC2902}"/>
              </a:ext>
            </a:extLst>
          </p:cNvPr>
          <p:cNvSpPr/>
          <p:nvPr/>
        </p:nvSpPr>
        <p:spPr>
          <a:xfrm>
            <a:off x="768886" y="3047545"/>
            <a:ext cx="1195809" cy="2146433"/>
          </a:xfrm>
          <a:custGeom>
            <a:avLst/>
            <a:gdLst>
              <a:gd name="connsiteX0" fmla="*/ 955177 w 1195809"/>
              <a:gd name="connsiteY0" fmla="*/ 0 h 2146433"/>
              <a:gd name="connsiteX1" fmla="*/ 2276 w 1195809"/>
              <a:gd name="connsiteY1" fmla="*/ 1309035 h 2146433"/>
              <a:gd name="connsiteX2" fmla="*/ 1195809 w 1195809"/>
              <a:gd name="connsiteY2" fmla="*/ 2146433 h 2146433"/>
            </a:gdLst>
            <a:ahLst/>
            <a:cxnLst>
              <a:cxn ang="0">
                <a:pos x="connsiteX0" y="connsiteY0"/>
              </a:cxn>
              <a:cxn ang="0">
                <a:pos x="connsiteX1" y="connsiteY1"/>
              </a:cxn>
              <a:cxn ang="0">
                <a:pos x="connsiteX2" y="connsiteY2"/>
              </a:cxn>
            </a:cxnLst>
            <a:rect l="l" t="t" r="r" b="b"/>
            <a:pathLst>
              <a:path w="1195809" h="2146433">
                <a:moveTo>
                  <a:pt x="955177" y="0"/>
                </a:moveTo>
                <a:cubicBezTo>
                  <a:pt x="458674" y="475648"/>
                  <a:pt x="-37829" y="951296"/>
                  <a:pt x="2276" y="1309035"/>
                </a:cubicBezTo>
                <a:cubicBezTo>
                  <a:pt x="42381" y="1666774"/>
                  <a:pt x="619095" y="1906603"/>
                  <a:pt x="1195809" y="2146433"/>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526AD3A3-24AD-4A0C-B82B-6203DF6A2854}"/>
              </a:ext>
            </a:extLst>
          </p:cNvPr>
          <p:cNvSpPr/>
          <p:nvPr/>
        </p:nvSpPr>
        <p:spPr>
          <a:xfrm>
            <a:off x="888281" y="3070459"/>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リーフォーム: 図形 13">
            <a:extLst>
              <a:ext uri="{FF2B5EF4-FFF2-40B4-BE49-F238E27FC236}">
                <a16:creationId xmlns:a16="http://schemas.microsoft.com/office/drawing/2014/main" id="{F05969E5-A42C-4A23-A98F-DEB10EC6C80D}"/>
              </a:ext>
            </a:extLst>
          </p:cNvPr>
          <p:cNvSpPr/>
          <p:nvPr/>
        </p:nvSpPr>
        <p:spPr>
          <a:xfrm>
            <a:off x="2119734" y="2963905"/>
            <a:ext cx="1181313" cy="3105150"/>
          </a:xfrm>
          <a:custGeom>
            <a:avLst/>
            <a:gdLst>
              <a:gd name="connsiteX0" fmla="*/ 0 w 1181313"/>
              <a:gd name="connsiteY0" fmla="*/ 0 h 3105150"/>
              <a:gd name="connsiteX1" fmla="*/ 1174750 w 1181313"/>
              <a:gd name="connsiteY1" fmla="*/ 1003300 h 3105150"/>
              <a:gd name="connsiteX2" fmla="*/ 482600 w 1181313"/>
              <a:gd name="connsiteY2" fmla="*/ 2216150 h 3105150"/>
              <a:gd name="connsiteX3" fmla="*/ 641350 w 1181313"/>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1181313" h="3105150">
                <a:moveTo>
                  <a:pt x="0" y="0"/>
                </a:moveTo>
                <a:cubicBezTo>
                  <a:pt x="547158" y="316971"/>
                  <a:pt x="1094317" y="633942"/>
                  <a:pt x="1174750" y="1003300"/>
                </a:cubicBezTo>
                <a:cubicBezTo>
                  <a:pt x="1255183" y="1372658"/>
                  <a:pt x="571500" y="1865842"/>
                  <a:pt x="482600" y="2216150"/>
                </a:cubicBezTo>
                <a:cubicBezTo>
                  <a:pt x="393700" y="2566458"/>
                  <a:pt x="517525" y="2835804"/>
                  <a:pt x="641350" y="31051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リーフォーム: 図形 17">
            <a:extLst>
              <a:ext uri="{FF2B5EF4-FFF2-40B4-BE49-F238E27FC236}">
                <a16:creationId xmlns:a16="http://schemas.microsoft.com/office/drawing/2014/main" id="{5011CD04-10C4-43FA-8EFD-4FF3A0EEACB7}"/>
              </a:ext>
            </a:extLst>
          </p:cNvPr>
          <p:cNvSpPr/>
          <p:nvPr/>
        </p:nvSpPr>
        <p:spPr>
          <a:xfrm>
            <a:off x="1911350" y="3124200"/>
            <a:ext cx="1016142" cy="1676400"/>
          </a:xfrm>
          <a:custGeom>
            <a:avLst/>
            <a:gdLst>
              <a:gd name="connsiteX0" fmla="*/ 0 w 1016142"/>
              <a:gd name="connsiteY0" fmla="*/ 0 h 1676400"/>
              <a:gd name="connsiteX1" fmla="*/ 1009650 w 1016142"/>
              <a:gd name="connsiteY1" fmla="*/ 889000 h 1676400"/>
              <a:gd name="connsiteX2" fmla="*/ 355600 w 1016142"/>
              <a:gd name="connsiteY2" fmla="*/ 1676400 h 1676400"/>
            </a:gdLst>
            <a:ahLst/>
            <a:cxnLst>
              <a:cxn ang="0">
                <a:pos x="connsiteX0" y="connsiteY0"/>
              </a:cxn>
              <a:cxn ang="0">
                <a:pos x="connsiteX1" y="connsiteY1"/>
              </a:cxn>
              <a:cxn ang="0">
                <a:pos x="connsiteX2" y="connsiteY2"/>
              </a:cxn>
            </a:cxnLst>
            <a:rect l="l" t="t" r="r" b="b"/>
            <a:pathLst>
              <a:path w="1016142" h="1676400">
                <a:moveTo>
                  <a:pt x="0" y="0"/>
                </a:moveTo>
                <a:cubicBezTo>
                  <a:pt x="475191" y="304800"/>
                  <a:pt x="950383" y="609600"/>
                  <a:pt x="1009650" y="889000"/>
                </a:cubicBezTo>
                <a:cubicBezTo>
                  <a:pt x="1068917" y="1168400"/>
                  <a:pt x="712258" y="1422400"/>
                  <a:pt x="355600" y="167640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リーフォーム: 図形 18">
            <a:extLst>
              <a:ext uri="{FF2B5EF4-FFF2-40B4-BE49-F238E27FC236}">
                <a16:creationId xmlns:a16="http://schemas.microsoft.com/office/drawing/2014/main" id="{AD87739A-77EF-4A8C-957F-48BFECDFC24C}"/>
              </a:ext>
            </a:extLst>
          </p:cNvPr>
          <p:cNvSpPr/>
          <p:nvPr/>
        </p:nvSpPr>
        <p:spPr>
          <a:xfrm>
            <a:off x="1168400" y="3155950"/>
            <a:ext cx="1645217" cy="1525345"/>
          </a:xfrm>
          <a:custGeom>
            <a:avLst/>
            <a:gdLst>
              <a:gd name="connsiteX0" fmla="*/ 679450 w 1645217"/>
              <a:gd name="connsiteY0" fmla="*/ 0 h 1525345"/>
              <a:gd name="connsiteX1" fmla="*/ 1638300 w 1645217"/>
              <a:gd name="connsiteY1" fmla="*/ 844550 h 1525345"/>
              <a:gd name="connsiteX2" fmla="*/ 1054100 w 1645217"/>
              <a:gd name="connsiteY2" fmla="*/ 1517650 h 1525345"/>
              <a:gd name="connsiteX3" fmla="*/ 0 w 1645217"/>
              <a:gd name="connsiteY3" fmla="*/ 1149350 h 1525345"/>
            </a:gdLst>
            <a:ahLst/>
            <a:cxnLst>
              <a:cxn ang="0">
                <a:pos x="connsiteX0" y="connsiteY0"/>
              </a:cxn>
              <a:cxn ang="0">
                <a:pos x="connsiteX1" y="connsiteY1"/>
              </a:cxn>
              <a:cxn ang="0">
                <a:pos x="connsiteX2" y="connsiteY2"/>
              </a:cxn>
              <a:cxn ang="0">
                <a:pos x="connsiteX3" y="connsiteY3"/>
              </a:cxn>
            </a:cxnLst>
            <a:rect l="l" t="t" r="r" b="b"/>
            <a:pathLst>
              <a:path w="1645217" h="1525345">
                <a:moveTo>
                  <a:pt x="679450" y="0"/>
                </a:moveTo>
                <a:cubicBezTo>
                  <a:pt x="1127654" y="295804"/>
                  <a:pt x="1575858" y="591608"/>
                  <a:pt x="1638300" y="844550"/>
                </a:cubicBezTo>
                <a:cubicBezTo>
                  <a:pt x="1700742" y="1097492"/>
                  <a:pt x="1327150" y="1466850"/>
                  <a:pt x="1054100" y="1517650"/>
                </a:cubicBezTo>
                <a:cubicBezTo>
                  <a:pt x="781050" y="1568450"/>
                  <a:pt x="390525" y="1358900"/>
                  <a:pt x="0" y="11493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710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グラフの中の</a:t>
            </a:r>
            <a:r>
              <a:rPr lang="ja-JP" altLang="en-US" sz="3500" dirty="0"/>
              <a:t>木</a:t>
            </a:r>
            <a:endParaRPr kumimoji="1" lang="ja-JP" altLang="en-US" sz="3500"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0" name="テキスト ボックス 79">
            <a:extLst>
              <a:ext uri="{FF2B5EF4-FFF2-40B4-BE49-F238E27FC236}">
                <a16:creationId xmlns:a16="http://schemas.microsoft.com/office/drawing/2014/main" id="{D4063168-AA20-4123-840B-67D6D7A68140}"/>
              </a:ext>
            </a:extLst>
          </p:cNvPr>
          <p:cNvSpPr txBox="1"/>
          <p:nvPr/>
        </p:nvSpPr>
        <p:spPr>
          <a:xfrm>
            <a:off x="4393009" y="2034393"/>
            <a:ext cx="455129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グラフ</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の中で，</a:t>
            </a: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起点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を指定し，</a:t>
            </a:r>
            <a:r>
              <a:rPr kumimoji="1" lang="ja-JP" altLang="en-US" sz="2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を構成する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楕円 2">
            <a:extLst>
              <a:ext uri="{FF2B5EF4-FFF2-40B4-BE49-F238E27FC236}">
                <a16:creationId xmlns:a16="http://schemas.microsoft.com/office/drawing/2014/main" id="{001CB6AD-DEA0-48F6-B51A-35E49E292BCA}"/>
              </a:ext>
            </a:extLst>
          </p:cNvPr>
          <p:cNvSpPr/>
          <p:nvPr/>
        </p:nvSpPr>
        <p:spPr>
          <a:xfrm>
            <a:off x="1231077" y="3047956"/>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 name="直線コネクタ 4">
            <a:extLst>
              <a:ext uri="{FF2B5EF4-FFF2-40B4-BE49-F238E27FC236}">
                <a16:creationId xmlns:a16="http://schemas.microsoft.com/office/drawing/2014/main" id="{7ADFF000-A566-4B86-8BE2-26CDEA988B62}"/>
              </a:ext>
            </a:extLst>
          </p:cNvPr>
          <p:cNvCxnSpPr>
            <a:stCxn id="3" idx="3"/>
          </p:cNvCxnSpPr>
          <p:nvPr/>
        </p:nvCxnSpPr>
        <p:spPr>
          <a:xfrm flipH="1">
            <a:off x="769065" y="3674401"/>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D9681745-C1B1-4830-8D92-59DCAC1C0B78}"/>
              </a:ext>
            </a:extLst>
          </p:cNvPr>
          <p:cNvSpPr/>
          <p:nvPr/>
        </p:nvSpPr>
        <p:spPr>
          <a:xfrm>
            <a:off x="285987" y="439845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楕円 30">
            <a:extLst>
              <a:ext uri="{FF2B5EF4-FFF2-40B4-BE49-F238E27FC236}">
                <a16:creationId xmlns:a16="http://schemas.microsoft.com/office/drawing/2014/main" id="{C06982C3-6FEA-4464-95C1-A24B6B13A66B}"/>
              </a:ext>
            </a:extLst>
          </p:cNvPr>
          <p:cNvSpPr/>
          <p:nvPr/>
        </p:nvSpPr>
        <p:spPr>
          <a:xfrm>
            <a:off x="2576955" y="4099261"/>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22B4E04-88A1-490C-89B0-E127C6B5CE4F}"/>
              </a:ext>
            </a:extLst>
          </p:cNvPr>
          <p:cNvCxnSpPr>
            <a:cxnSpLocks/>
            <a:stCxn id="3" idx="5"/>
            <a:endCxn id="31" idx="1"/>
          </p:cNvCxnSpPr>
          <p:nvPr/>
        </p:nvCxnSpPr>
        <p:spPr>
          <a:xfrm>
            <a:off x="1888332" y="3674401"/>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FCA74B72-540E-4D30-B0F6-6D569D65E824}"/>
              </a:ext>
            </a:extLst>
          </p:cNvPr>
          <p:cNvSpPr/>
          <p:nvPr/>
        </p:nvSpPr>
        <p:spPr>
          <a:xfrm>
            <a:off x="1576313" y="493728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7" name="直線コネクタ 36">
            <a:extLst>
              <a:ext uri="{FF2B5EF4-FFF2-40B4-BE49-F238E27FC236}">
                <a16:creationId xmlns:a16="http://schemas.microsoft.com/office/drawing/2014/main" id="{C722382E-C2F4-42D2-BC6B-6695125D553B}"/>
              </a:ext>
            </a:extLst>
          </p:cNvPr>
          <p:cNvCxnSpPr>
            <a:cxnSpLocks/>
          </p:cNvCxnSpPr>
          <p:nvPr/>
        </p:nvCxnSpPr>
        <p:spPr>
          <a:xfrm flipH="1" flipV="1">
            <a:off x="942244" y="4872988"/>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90DCF-B456-459B-A550-F891398E7F8D}"/>
              </a:ext>
            </a:extLst>
          </p:cNvPr>
          <p:cNvCxnSpPr>
            <a:cxnSpLocks/>
            <a:stCxn id="31" idx="3"/>
            <a:endCxn id="36" idx="7"/>
          </p:cNvCxnSpPr>
          <p:nvPr/>
        </p:nvCxnSpPr>
        <p:spPr>
          <a:xfrm flipH="1">
            <a:off x="2233568" y="4725706"/>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311C3E08-C5EC-4E8A-89FC-136D98233E6A}"/>
              </a:ext>
            </a:extLst>
          </p:cNvPr>
          <p:cNvSpPr/>
          <p:nvPr/>
        </p:nvSpPr>
        <p:spPr>
          <a:xfrm>
            <a:off x="1961324" y="6122042"/>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0DC1C512-0047-4170-9143-E696170DCF38}"/>
              </a:ext>
            </a:extLst>
          </p:cNvPr>
          <p:cNvCxnSpPr>
            <a:cxnSpLocks/>
          </p:cNvCxnSpPr>
          <p:nvPr/>
        </p:nvCxnSpPr>
        <p:spPr>
          <a:xfrm flipH="1" flipV="1">
            <a:off x="2084421" y="5621189"/>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7AEE135-C83F-4F60-BDE9-A096A895D9F2}"/>
              </a:ext>
            </a:extLst>
          </p:cNvPr>
          <p:cNvSpPr txBox="1"/>
          <p:nvPr/>
        </p:nvSpPr>
        <p:spPr>
          <a:xfrm>
            <a:off x="2018117" y="2885693"/>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20" name="フリーフォーム: 図形 19">
            <a:extLst>
              <a:ext uri="{FF2B5EF4-FFF2-40B4-BE49-F238E27FC236}">
                <a16:creationId xmlns:a16="http://schemas.microsoft.com/office/drawing/2014/main" id="{20897026-6FDC-48A0-824F-1B9BA6E12623}"/>
              </a:ext>
            </a:extLst>
          </p:cNvPr>
          <p:cNvSpPr/>
          <p:nvPr/>
        </p:nvSpPr>
        <p:spPr>
          <a:xfrm>
            <a:off x="933581" y="3393326"/>
            <a:ext cx="1952728" cy="1897342"/>
          </a:xfrm>
          <a:custGeom>
            <a:avLst/>
            <a:gdLst>
              <a:gd name="connsiteX0" fmla="*/ 947376 w 2198660"/>
              <a:gd name="connsiteY0" fmla="*/ 0 h 1897342"/>
              <a:gd name="connsiteX1" fmla="*/ 4100 w 2198660"/>
              <a:gd name="connsiteY1" fmla="*/ 1251284 h 1897342"/>
              <a:gd name="connsiteX2" fmla="*/ 1274635 w 2198660"/>
              <a:gd name="connsiteY2" fmla="*/ 1896177 h 1897342"/>
              <a:gd name="connsiteX3" fmla="*/ 2198660 w 2198660"/>
              <a:gd name="connsiteY3" fmla="*/ 1106905 h 1897342"/>
            </a:gdLst>
            <a:ahLst/>
            <a:cxnLst>
              <a:cxn ang="0">
                <a:pos x="connsiteX0" y="connsiteY0"/>
              </a:cxn>
              <a:cxn ang="0">
                <a:pos x="connsiteX1" y="connsiteY1"/>
              </a:cxn>
              <a:cxn ang="0">
                <a:pos x="connsiteX2" y="connsiteY2"/>
              </a:cxn>
              <a:cxn ang="0">
                <a:pos x="connsiteX3" y="connsiteY3"/>
              </a:cxn>
            </a:cxnLst>
            <a:rect l="l" t="t" r="r" b="b"/>
            <a:pathLst>
              <a:path w="2198660" h="1897342">
                <a:moveTo>
                  <a:pt x="947376" y="0"/>
                </a:moveTo>
                <a:cubicBezTo>
                  <a:pt x="448466" y="467627"/>
                  <a:pt x="-50443" y="935255"/>
                  <a:pt x="4100" y="1251284"/>
                </a:cubicBezTo>
                <a:cubicBezTo>
                  <a:pt x="58643" y="1567314"/>
                  <a:pt x="908875" y="1920240"/>
                  <a:pt x="1274635" y="1896177"/>
                </a:cubicBezTo>
                <a:cubicBezTo>
                  <a:pt x="1640395" y="1872114"/>
                  <a:pt x="1919527" y="1489509"/>
                  <a:pt x="2198660" y="1106905"/>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C53A6ACF-B137-425B-AB08-295ED26BCA49}"/>
              </a:ext>
            </a:extLst>
          </p:cNvPr>
          <p:cNvSpPr/>
          <p:nvPr/>
        </p:nvSpPr>
        <p:spPr>
          <a:xfrm>
            <a:off x="1870615" y="3390226"/>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リーフォーム: 図形 3">
            <a:extLst>
              <a:ext uri="{FF2B5EF4-FFF2-40B4-BE49-F238E27FC236}">
                <a16:creationId xmlns:a16="http://schemas.microsoft.com/office/drawing/2014/main" id="{DF992F46-8862-469B-96A8-427C3A30735F}"/>
              </a:ext>
            </a:extLst>
          </p:cNvPr>
          <p:cNvSpPr/>
          <p:nvPr/>
        </p:nvSpPr>
        <p:spPr>
          <a:xfrm>
            <a:off x="425190" y="3368652"/>
            <a:ext cx="896063" cy="1133554"/>
          </a:xfrm>
          <a:custGeom>
            <a:avLst/>
            <a:gdLst>
              <a:gd name="connsiteX0" fmla="*/ 847023 w 847023"/>
              <a:gd name="connsiteY0" fmla="*/ 0 h 1232034"/>
              <a:gd name="connsiteX1" fmla="*/ 0 w 847023"/>
              <a:gd name="connsiteY1" fmla="*/ 1232034 h 1232034"/>
            </a:gdLst>
            <a:ahLst/>
            <a:cxnLst>
              <a:cxn ang="0">
                <a:pos x="connsiteX0" y="connsiteY0"/>
              </a:cxn>
              <a:cxn ang="0">
                <a:pos x="connsiteX1" y="connsiteY1"/>
              </a:cxn>
            </a:cxnLst>
            <a:rect l="l" t="t" r="r" b="b"/>
            <a:pathLst>
              <a:path w="847023" h="1232034">
                <a:moveTo>
                  <a:pt x="847023" y="0"/>
                </a:moveTo>
                <a:lnTo>
                  <a:pt x="0" y="123203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リーフォーム: 図形 7">
            <a:extLst>
              <a:ext uri="{FF2B5EF4-FFF2-40B4-BE49-F238E27FC236}">
                <a16:creationId xmlns:a16="http://schemas.microsoft.com/office/drawing/2014/main" id="{7741FC11-5281-4D32-A63D-EA58A3EC2902}"/>
              </a:ext>
            </a:extLst>
          </p:cNvPr>
          <p:cNvSpPr/>
          <p:nvPr/>
        </p:nvSpPr>
        <p:spPr>
          <a:xfrm>
            <a:off x="584736" y="3408913"/>
            <a:ext cx="1195809" cy="2146433"/>
          </a:xfrm>
          <a:custGeom>
            <a:avLst/>
            <a:gdLst>
              <a:gd name="connsiteX0" fmla="*/ 955177 w 1195809"/>
              <a:gd name="connsiteY0" fmla="*/ 0 h 2146433"/>
              <a:gd name="connsiteX1" fmla="*/ 2276 w 1195809"/>
              <a:gd name="connsiteY1" fmla="*/ 1309035 h 2146433"/>
              <a:gd name="connsiteX2" fmla="*/ 1195809 w 1195809"/>
              <a:gd name="connsiteY2" fmla="*/ 2146433 h 2146433"/>
            </a:gdLst>
            <a:ahLst/>
            <a:cxnLst>
              <a:cxn ang="0">
                <a:pos x="connsiteX0" y="connsiteY0"/>
              </a:cxn>
              <a:cxn ang="0">
                <a:pos x="connsiteX1" y="connsiteY1"/>
              </a:cxn>
              <a:cxn ang="0">
                <a:pos x="connsiteX2" y="connsiteY2"/>
              </a:cxn>
            </a:cxnLst>
            <a:rect l="l" t="t" r="r" b="b"/>
            <a:pathLst>
              <a:path w="1195809" h="2146433">
                <a:moveTo>
                  <a:pt x="955177" y="0"/>
                </a:moveTo>
                <a:cubicBezTo>
                  <a:pt x="458674" y="475648"/>
                  <a:pt x="-37829" y="951296"/>
                  <a:pt x="2276" y="1309035"/>
                </a:cubicBezTo>
                <a:cubicBezTo>
                  <a:pt x="42381" y="1666774"/>
                  <a:pt x="619095" y="1906603"/>
                  <a:pt x="1195809" y="2146433"/>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526AD3A3-24AD-4A0C-B82B-6203DF6A2854}"/>
              </a:ext>
            </a:extLst>
          </p:cNvPr>
          <p:cNvSpPr/>
          <p:nvPr/>
        </p:nvSpPr>
        <p:spPr>
          <a:xfrm>
            <a:off x="704131" y="3431827"/>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リーフォーム: 図形 13">
            <a:extLst>
              <a:ext uri="{FF2B5EF4-FFF2-40B4-BE49-F238E27FC236}">
                <a16:creationId xmlns:a16="http://schemas.microsoft.com/office/drawing/2014/main" id="{F05969E5-A42C-4A23-A98F-DEB10EC6C80D}"/>
              </a:ext>
            </a:extLst>
          </p:cNvPr>
          <p:cNvSpPr/>
          <p:nvPr/>
        </p:nvSpPr>
        <p:spPr>
          <a:xfrm>
            <a:off x="1935584" y="3325273"/>
            <a:ext cx="1181313" cy="3105150"/>
          </a:xfrm>
          <a:custGeom>
            <a:avLst/>
            <a:gdLst>
              <a:gd name="connsiteX0" fmla="*/ 0 w 1181313"/>
              <a:gd name="connsiteY0" fmla="*/ 0 h 3105150"/>
              <a:gd name="connsiteX1" fmla="*/ 1174750 w 1181313"/>
              <a:gd name="connsiteY1" fmla="*/ 1003300 h 3105150"/>
              <a:gd name="connsiteX2" fmla="*/ 482600 w 1181313"/>
              <a:gd name="connsiteY2" fmla="*/ 2216150 h 3105150"/>
              <a:gd name="connsiteX3" fmla="*/ 641350 w 1181313"/>
              <a:gd name="connsiteY3" fmla="*/ 3105150 h 3105150"/>
            </a:gdLst>
            <a:ahLst/>
            <a:cxnLst>
              <a:cxn ang="0">
                <a:pos x="connsiteX0" y="connsiteY0"/>
              </a:cxn>
              <a:cxn ang="0">
                <a:pos x="connsiteX1" y="connsiteY1"/>
              </a:cxn>
              <a:cxn ang="0">
                <a:pos x="connsiteX2" y="connsiteY2"/>
              </a:cxn>
              <a:cxn ang="0">
                <a:pos x="connsiteX3" y="connsiteY3"/>
              </a:cxn>
            </a:cxnLst>
            <a:rect l="l" t="t" r="r" b="b"/>
            <a:pathLst>
              <a:path w="1181313" h="3105150">
                <a:moveTo>
                  <a:pt x="0" y="0"/>
                </a:moveTo>
                <a:cubicBezTo>
                  <a:pt x="547158" y="316971"/>
                  <a:pt x="1094317" y="633942"/>
                  <a:pt x="1174750" y="1003300"/>
                </a:cubicBezTo>
                <a:cubicBezTo>
                  <a:pt x="1255183" y="1372658"/>
                  <a:pt x="571500" y="1865842"/>
                  <a:pt x="482600" y="2216150"/>
                </a:cubicBezTo>
                <a:cubicBezTo>
                  <a:pt x="393700" y="2566458"/>
                  <a:pt x="517525" y="2835804"/>
                  <a:pt x="641350" y="31051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リーフォーム: 図形 17">
            <a:extLst>
              <a:ext uri="{FF2B5EF4-FFF2-40B4-BE49-F238E27FC236}">
                <a16:creationId xmlns:a16="http://schemas.microsoft.com/office/drawing/2014/main" id="{5011CD04-10C4-43FA-8EFD-4FF3A0EEACB7}"/>
              </a:ext>
            </a:extLst>
          </p:cNvPr>
          <p:cNvSpPr/>
          <p:nvPr/>
        </p:nvSpPr>
        <p:spPr>
          <a:xfrm>
            <a:off x="1727200" y="3485568"/>
            <a:ext cx="1016142" cy="1676400"/>
          </a:xfrm>
          <a:custGeom>
            <a:avLst/>
            <a:gdLst>
              <a:gd name="connsiteX0" fmla="*/ 0 w 1016142"/>
              <a:gd name="connsiteY0" fmla="*/ 0 h 1676400"/>
              <a:gd name="connsiteX1" fmla="*/ 1009650 w 1016142"/>
              <a:gd name="connsiteY1" fmla="*/ 889000 h 1676400"/>
              <a:gd name="connsiteX2" fmla="*/ 355600 w 1016142"/>
              <a:gd name="connsiteY2" fmla="*/ 1676400 h 1676400"/>
            </a:gdLst>
            <a:ahLst/>
            <a:cxnLst>
              <a:cxn ang="0">
                <a:pos x="connsiteX0" y="connsiteY0"/>
              </a:cxn>
              <a:cxn ang="0">
                <a:pos x="connsiteX1" y="connsiteY1"/>
              </a:cxn>
              <a:cxn ang="0">
                <a:pos x="connsiteX2" y="connsiteY2"/>
              </a:cxn>
            </a:cxnLst>
            <a:rect l="l" t="t" r="r" b="b"/>
            <a:pathLst>
              <a:path w="1016142" h="1676400">
                <a:moveTo>
                  <a:pt x="0" y="0"/>
                </a:moveTo>
                <a:cubicBezTo>
                  <a:pt x="475191" y="304800"/>
                  <a:pt x="950383" y="609600"/>
                  <a:pt x="1009650" y="889000"/>
                </a:cubicBezTo>
                <a:cubicBezTo>
                  <a:pt x="1068917" y="1168400"/>
                  <a:pt x="712258" y="1422400"/>
                  <a:pt x="355600" y="167640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リーフォーム: 図形 18">
            <a:extLst>
              <a:ext uri="{FF2B5EF4-FFF2-40B4-BE49-F238E27FC236}">
                <a16:creationId xmlns:a16="http://schemas.microsoft.com/office/drawing/2014/main" id="{AD87739A-77EF-4A8C-957F-48BFECDFC24C}"/>
              </a:ext>
            </a:extLst>
          </p:cNvPr>
          <p:cNvSpPr/>
          <p:nvPr/>
        </p:nvSpPr>
        <p:spPr>
          <a:xfrm>
            <a:off x="984250" y="3517318"/>
            <a:ext cx="1645217" cy="1525345"/>
          </a:xfrm>
          <a:custGeom>
            <a:avLst/>
            <a:gdLst>
              <a:gd name="connsiteX0" fmla="*/ 679450 w 1645217"/>
              <a:gd name="connsiteY0" fmla="*/ 0 h 1525345"/>
              <a:gd name="connsiteX1" fmla="*/ 1638300 w 1645217"/>
              <a:gd name="connsiteY1" fmla="*/ 844550 h 1525345"/>
              <a:gd name="connsiteX2" fmla="*/ 1054100 w 1645217"/>
              <a:gd name="connsiteY2" fmla="*/ 1517650 h 1525345"/>
              <a:gd name="connsiteX3" fmla="*/ 0 w 1645217"/>
              <a:gd name="connsiteY3" fmla="*/ 1149350 h 1525345"/>
            </a:gdLst>
            <a:ahLst/>
            <a:cxnLst>
              <a:cxn ang="0">
                <a:pos x="connsiteX0" y="connsiteY0"/>
              </a:cxn>
              <a:cxn ang="0">
                <a:pos x="connsiteX1" y="connsiteY1"/>
              </a:cxn>
              <a:cxn ang="0">
                <a:pos x="connsiteX2" y="connsiteY2"/>
              </a:cxn>
              <a:cxn ang="0">
                <a:pos x="connsiteX3" y="connsiteY3"/>
              </a:cxn>
            </a:cxnLst>
            <a:rect l="l" t="t" r="r" b="b"/>
            <a:pathLst>
              <a:path w="1645217" h="1525345">
                <a:moveTo>
                  <a:pt x="679450" y="0"/>
                </a:moveTo>
                <a:cubicBezTo>
                  <a:pt x="1127654" y="295804"/>
                  <a:pt x="1575858" y="591608"/>
                  <a:pt x="1638300" y="844550"/>
                </a:cubicBezTo>
                <a:cubicBezTo>
                  <a:pt x="1700742" y="1097492"/>
                  <a:pt x="1327150" y="1466850"/>
                  <a:pt x="1054100" y="1517650"/>
                </a:cubicBezTo>
                <a:cubicBezTo>
                  <a:pt x="781050" y="1568450"/>
                  <a:pt x="390525" y="1358900"/>
                  <a:pt x="0" y="114935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矢印: 右 6">
            <a:extLst>
              <a:ext uri="{FF2B5EF4-FFF2-40B4-BE49-F238E27FC236}">
                <a16:creationId xmlns:a16="http://schemas.microsoft.com/office/drawing/2014/main" id="{87E925AC-1AB9-46A8-9E02-5F04F447E81E}"/>
              </a:ext>
            </a:extLst>
          </p:cNvPr>
          <p:cNvSpPr/>
          <p:nvPr/>
        </p:nvSpPr>
        <p:spPr>
          <a:xfrm>
            <a:off x="3911600" y="4725706"/>
            <a:ext cx="436750" cy="733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FE438D71-7ACF-4B97-94C2-E485F08229DA}"/>
              </a:ext>
            </a:extLst>
          </p:cNvPr>
          <p:cNvSpPr/>
          <p:nvPr/>
        </p:nvSpPr>
        <p:spPr>
          <a:xfrm>
            <a:off x="5740742" y="3043096"/>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4" name="直線コネクタ 33">
            <a:extLst>
              <a:ext uri="{FF2B5EF4-FFF2-40B4-BE49-F238E27FC236}">
                <a16:creationId xmlns:a16="http://schemas.microsoft.com/office/drawing/2014/main" id="{E8B2575F-576F-483B-8CB2-CA1B6A321AA7}"/>
              </a:ext>
            </a:extLst>
          </p:cNvPr>
          <p:cNvCxnSpPr>
            <a:stCxn id="33" idx="3"/>
          </p:cNvCxnSpPr>
          <p:nvPr/>
        </p:nvCxnSpPr>
        <p:spPr>
          <a:xfrm flipH="1">
            <a:off x="5278730" y="3669541"/>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ADA04AD7-B93F-429D-B603-733233A2125B}"/>
              </a:ext>
            </a:extLst>
          </p:cNvPr>
          <p:cNvSpPr/>
          <p:nvPr/>
        </p:nvSpPr>
        <p:spPr>
          <a:xfrm>
            <a:off x="4795652" y="439359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楕円 37">
            <a:extLst>
              <a:ext uri="{FF2B5EF4-FFF2-40B4-BE49-F238E27FC236}">
                <a16:creationId xmlns:a16="http://schemas.microsoft.com/office/drawing/2014/main" id="{6F1AE4C5-C254-4C9F-AC50-956C14D152F8}"/>
              </a:ext>
            </a:extLst>
          </p:cNvPr>
          <p:cNvSpPr/>
          <p:nvPr/>
        </p:nvSpPr>
        <p:spPr>
          <a:xfrm>
            <a:off x="7086620" y="4094401"/>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9" name="直線コネクタ 38">
            <a:extLst>
              <a:ext uri="{FF2B5EF4-FFF2-40B4-BE49-F238E27FC236}">
                <a16:creationId xmlns:a16="http://schemas.microsoft.com/office/drawing/2014/main" id="{BE84C736-1A38-4D35-A763-743CB60C1D2E}"/>
              </a:ext>
            </a:extLst>
          </p:cNvPr>
          <p:cNvCxnSpPr>
            <a:cxnSpLocks/>
            <a:stCxn id="33" idx="5"/>
            <a:endCxn id="38" idx="1"/>
          </p:cNvCxnSpPr>
          <p:nvPr/>
        </p:nvCxnSpPr>
        <p:spPr>
          <a:xfrm>
            <a:off x="6397997" y="3669541"/>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6FD4015F-7CE8-4C56-9E55-D32846F6737D}"/>
              </a:ext>
            </a:extLst>
          </p:cNvPr>
          <p:cNvSpPr/>
          <p:nvPr/>
        </p:nvSpPr>
        <p:spPr>
          <a:xfrm>
            <a:off x="6085978" y="4932429"/>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2" name="直線コネクタ 41">
            <a:extLst>
              <a:ext uri="{FF2B5EF4-FFF2-40B4-BE49-F238E27FC236}">
                <a16:creationId xmlns:a16="http://schemas.microsoft.com/office/drawing/2014/main" id="{879B382C-3D9F-4A7F-94AF-A160AE92F356}"/>
              </a:ext>
            </a:extLst>
          </p:cNvPr>
          <p:cNvCxnSpPr>
            <a:cxnSpLocks/>
          </p:cNvCxnSpPr>
          <p:nvPr/>
        </p:nvCxnSpPr>
        <p:spPr>
          <a:xfrm flipH="1" flipV="1">
            <a:off x="5451909" y="4868128"/>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35CEEFD-0953-4136-A9EC-F5CDA7439BE2}"/>
              </a:ext>
            </a:extLst>
          </p:cNvPr>
          <p:cNvCxnSpPr>
            <a:cxnSpLocks/>
            <a:stCxn id="38" idx="3"/>
            <a:endCxn id="41" idx="7"/>
          </p:cNvCxnSpPr>
          <p:nvPr/>
        </p:nvCxnSpPr>
        <p:spPr>
          <a:xfrm flipH="1">
            <a:off x="6743233" y="4720846"/>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8F20C41A-9223-4913-A8B4-30B1F68F1226}"/>
              </a:ext>
            </a:extLst>
          </p:cNvPr>
          <p:cNvSpPr/>
          <p:nvPr/>
        </p:nvSpPr>
        <p:spPr>
          <a:xfrm>
            <a:off x="6470989" y="6117182"/>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750A727E-0883-4375-A72F-9214AB03A19B}"/>
              </a:ext>
            </a:extLst>
          </p:cNvPr>
          <p:cNvCxnSpPr>
            <a:cxnSpLocks/>
          </p:cNvCxnSpPr>
          <p:nvPr/>
        </p:nvCxnSpPr>
        <p:spPr>
          <a:xfrm flipH="1" flipV="1">
            <a:off x="6594086" y="5616329"/>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865A2B04-97BB-46C7-BC9C-14B34CF6AF1F}"/>
              </a:ext>
            </a:extLst>
          </p:cNvPr>
          <p:cNvSpPr txBox="1"/>
          <p:nvPr/>
        </p:nvSpPr>
        <p:spPr>
          <a:xfrm>
            <a:off x="6527782" y="2880833"/>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51" name="フリーフォーム: 図形 50">
            <a:extLst>
              <a:ext uri="{FF2B5EF4-FFF2-40B4-BE49-F238E27FC236}">
                <a16:creationId xmlns:a16="http://schemas.microsoft.com/office/drawing/2014/main" id="{8BD9C9A8-2FB2-4FC6-BA79-96A206A6A2DF}"/>
              </a:ext>
            </a:extLst>
          </p:cNvPr>
          <p:cNvSpPr/>
          <p:nvPr/>
        </p:nvSpPr>
        <p:spPr>
          <a:xfrm>
            <a:off x="6380280" y="3385366"/>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フリーフォーム: 図形 53">
            <a:extLst>
              <a:ext uri="{FF2B5EF4-FFF2-40B4-BE49-F238E27FC236}">
                <a16:creationId xmlns:a16="http://schemas.microsoft.com/office/drawing/2014/main" id="{8008E7E0-8408-4591-BA2D-BDA722B0DA4E}"/>
              </a:ext>
            </a:extLst>
          </p:cNvPr>
          <p:cNvSpPr/>
          <p:nvPr/>
        </p:nvSpPr>
        <p:spPr>
          <a:xfrm>
            <a:off x="5213796" y="3426967"/>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E33CB0B7-F647-41DD-9A47-9A36EF44293F}"/>
              </a:ext>
            </a:extLst>
          </p:cNvPr>
          <p:cNvSpPr txBox="1"/>
          <p:nvPr/>
        </p:nvSpPr>
        <p:spPr>
          <a:xfrm>
            <a:off x="3362472" y="5842375"/>
            <a:ext cx="455129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合流が無いように</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パスを選ぶ</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6524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1524000"/>
            <a:ext cx="6765328" cy="4331607"/>
          </a:xfrm>
        </p:spPr>
        <p:txBody>
          <a:bodyPr>
            <a:noAutofit/>
          </a:bodyPr>
          <a:lstStyle/>
          <a:p>
            <a:pPr marL="0" indent="0">
              <a:buNone/>
            </a:pPr>
            <a:r>
              <a:rPr lang="ja-JP" altLang="en-US" sz="2400" dirty="0">
                <a:solidFill>
                  <a:srgbClr val="374151"/>
                </a:solidFill>
                <a:latin typeface="Söhne"/>
              </a:rPr>
              <a:t>① コンピュータは探索問題をどのように解いているでしょうか。</a:t>
            </a:r>
            <a:endParaRPr lang="en-US" altLang="ja-JP" sz="2400" dirty="0">
              <a:solidFill>
                <a:srgbClr val="374151"/>
              </a:solidFill>
              <a:latin typeface="Söhne"/>
            </a:endParaRPr>
          </a:p>
          <a:p>
            <a:pPr marL="0" indent="0">
              <a:buNone/>
            </a:pPr>
            <a:endParaRPr lang="en-US" altLang="ja-JP" sz="2400" dirty="0">
              <a:solidFill>
                <a:srgbClr val="374151"/>
              </a:solidFill>
              <a:latin typeface="Söhne"/>
            </a:endParaRPr>
          </a:p>
          <a:p>
            <a:pPr marL="0" indent="0">
              <a:buNone/>
            </a:pPr>
            <a:endParaRPr lang="en-US" altLang="ja-JP" sz="2400" dirty="0">
              <a:solidFill>
                <a:srgbClr val="374151"/>
              </a:solidFill>
              <a:latin typeface="Söhne"/>
            </a:endParaRPr>
          </a:p>
          <a:p>
            <a:pPr marL="0" indent="0">
              <a:buNone/>
            </a:pPr>
            <a:r>
              <a:rPr lang="ja-JP" altLang="en-US" sz="2400" dirty="0">
                <a:solidFill>
                  <a:srgbClr val="374151"/>
                </a:solidFill>
                <a:latin typeface="Söhne"/>
              </a:rPr>
              <a:t>② 総当たりは、全ての可能性を試すものです。その改良はありえるでしょうか。</a:t>
            </a:r>
            <a:endParaRPr lang="en-US" altLang="ja-JP" sz="2400" dirty="0">
              <a:solidFill>
                <a:srgbClr val="374151"/>
              </a:solidFill>
              <a:latin typeface="Söhne"/>
            </a:endParaRPr>
          </a:p>
          <a:p>
            <a:pPr marL="0" indent="0">
              <a:buNone/>
            </a:pPr>
            <a:endParaRPr lang="ja-JP" altLang="en-US" sz="24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dirty="0"/>
          </a:p>
        </p:txBody>
      </p:sp>
    </p:spTree>
    <p:extLst>
      <p:ext uri="{BB962C8B-B14F-4D97-AF65-F5344CB8AC3E}">
        <p14:creationId xmlns:p14="http://schemas.microsoft.com/office/powerpoint/2010/main" val="112385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確認クイズ</a:t>
            </a:r>
          </a:p>
        </p:txBody>
      </p:sp>
      <p:sp>
        <p:nvSpPr>
          <p:cNvPr id="3" name="コンテンツ プレースホルダー 2"/>
          <p:cNvSpPr>
            <a:spLocks noGrp="1"/>
          </p:cNvSpPr>
          <p:nvPr>
            <p:ph idx="1"/>
          </p:nvPr>
        </p:nvSpPr>
        <p:spPr>
          <a:xfrm>
            <a:off x="4603751" y="846253"/>
            <a:ext cx="4179302" cy="5333166"/>
          </a:xfrm>
        </p:spPr>
        <p:txBody>
          <a:bodyPr/>
          <a:lstStyle/>
          <a:p>
            <a:pPr marL="0" indent="0">
              <a:buNone/>
            </a:pPr>
            <a:r>
              <a:rPr kumimoji="1" lang="ja-JP" altLang="en-US" dirty="0"/>
              <a:t>このグラフに</a:t>
            </a:r>
            <a:endParaRPr kumimoji="1" lang="en-US" altLang="ja-JP" dirty="0"/>
          </a:p>
          <a:p>
            <a:pPr marL="0" indent="0">
              <a:buNone/>
            </a:pPr>
            <a:r>
              <a:rPr lang="ja-JP" altLang="en-US" dirty="0"/>
              <a:t>木を書き込んでみよう</a:t>
            </a:r>
            <a:endParaRPr lang="en-US" altLang="ja-JP" dirty="0"/>
          </a:p>
          <a:p>
            <a:pPr marL="0" indent="0">
              <a:buNone/>
            </a:pPr>
            <a:r>
              <a:rPr kumimoji="1" lang="en-US" altLang="ja-JP" dirty="0"/>
              <a:t>※</a:t>
            </a:r>
            <a:r>
              <a:rPr kumimoji="1" lang="ja-JP" altLang="en-US" dirty="0"/>
              <a:t>　正解は１つではない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2"/>
          <a:stretch>
            <a:fillRect/>
          </a:stretch>
        </p:blipFill>
        <p:spPr>
          <a:xfrm>
            <a:off x="381000" y="901700"/>
            <a:ext cx="3657600" cy="4457700"/>
          </a:xfrm>
          <a:prstGeom prst="rect">
            <a:avLst/>
          </a:prstGeom>
        </p:spPr>
      </p:pic>
      <p:sp>
        <p:nvSpPr>
          <p:cNvPr id="6" name="楕円 5"/>
          <p:cNvSpPr/>
          <p:nvPr/>
        </p:nvSpPr>
        <p:spPr>
          <a:xfrm>
            <a:off x="2033777" y="1010608"/>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下矢印 6"/>
          <p:cNvSpPr/>
          <p:nvPr/>
        </p:nvSpPr>
        <p:spPr>
          <a:xfrm rot="16527564">
            <a:off x="1462480" y="1001655"/>
            <a:ext cx="501329" cy="440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64061" y="991215"/>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Tree>
    <p:extLst>
      <p:ext uri="{BB962C8B-B14F-4D97-AF65-F5344CB8AC3E}">
        <p14:creationId xmlns:p14="http://schemas.microsoft.com/office/powerpoint/2010/main" val="277529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21845" y="897053"/>
            <a:ext cx="3657600" cy="4457700"/>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確認クイズ　正解の例</a:t>
            </a:r>
          </a:p>
        </p:txBody>
      </p:sp>
      <p:sp>
        <p:nvSpPr>
          <p:cNvPr id="3" name="コンテンツ プレースホルダー 2"/>
          <p:cNvSpPr>
            <a:spLocks noGrp="1"/>
          </p:cNvSpPr>
          <p:nvPr>
            <p:ph idx="1"/>
          </p:nvPr>
        </p:nvSpPr>
        <p:spPr>
          <a:xfrm>
            <a:off x="4603751" y="846253"/>
            <a:ext cx="4179302" cy="5333166"/>
          </a:xfrm>
        </p:spPr>
        <p:txBody>
          <a:bodyPr/>
          <a:lstStyle/>
          <a:p>
            <a:pPr marL="0" indent="0">
              <a:buNone/>
            </a:pPr>
            <a:r>
              <a:rPr kumimoji="1" lang="ja-JP" altLang="en-US" dirty="0"/>
              <a:t>このグラフに</a:t>
            </a:r>
            <a:endParaRPr kumimoji="1" lang="en-US" altLang="ja-JP" dirty="0"/>
          </a:p>
          <a:p>
            <a:pPr marL="0" indent="0">
              <a:buNone/>
            </a:pPr>
            <a:r>
              <a:rPr lang="ja-JP" altLang="en-US" dirty="0"/>
              <a:t>木を書き込んでみよう</a:t>
            </a:r>
            <a:endParaRPr lang="en-US" altLang="ja-JP" dirty="0"/>
          </a:p>
          <a:p>
            <a:pPr marL="0" indent="0">
              <a:buNone/>
            </a:pPr>
            <a:r>
              <a:rPr kumimoji="1" lang="en-US" altLang="ja-JP" dirty="0"/>
              <a:t>※</a:t>
            </a:r>
            <a:r>
              <a:rPr kumimoji="1" lang="ja-JP" altLang="en-US" dirty="0"/>
              <a:t>　正解は１つではない</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楕円 5"/>
          <p:cNvSpPr/>
          <p:nvPr/>
        </p:nvSpPr>
        <p:spPr>
          <a:xfrm>
            <a:off x="2033777" y="1010608"/>
            <a:ext cx="371929" cy="36403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下矢印 6"/>
          <p:cNvSpPr/>
          <p:nvPr/>
        </p:nvSpPr>
        <p:spPr>
          <a:xfrm rot="16527564">
            <a:off x="1462480" y="1001655"/>
            <a:ext cx="501329" cy="440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64061" y="991215"/>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10" name="テキスト ボックス 9">
            <a:extLst>
              <a:ext uri="{FF2B5EF4-FFF2-40B4-BE49-F238E27FC236}">
                <a16:creationId xmlns:a16="http://schemas.microsoft.com/office/drawing/2014/main" id="{36B58160-D8F7-4ACB-876E-F6D63BBDBC60}"/>
              </a:ext>
            </a:extLst>
          </p:cNvPr>
          <p:cNvSpPr txBox="1"/>
          <p:nvPr/>
        </p:nvSpPr>
        <p:spPr>
          <a:xfrm>
            <a:off x="211652" y="5431893"/>
            <a:ext cx="387798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グラフの中の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（赤線で</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パス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を示す）</a:t>
            </a:r>
          </a:p>
        </p:txBody>
      </p:sp>
    </p:spTree>
    <p:extLst>
      <p:ext uri="{BB962C8B-B14F-4D97-AF65-F5344CB8AC3E}">
        <p14:creationId xmlns:p14="http://schemas.microsoft.com/office/powerpoint/2010/main" val="645884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BA5A00-A507-D863-1224-2791DA5FCD76}"/>
              </a:ext>
            </a:extLst>
          </p:cNvPr>
          <p:cNvSpPr>
            <a:spLocks noGrp="1"/>
          </p:cNvSpPr>
          <p:nvPr>
            <p:ph type="title"/>
          </p:nvPr>
        </p:nvSpPr>
        <p:spPr/>
        <p:txBody>
          <a:bodyPr>
            <a:normAutofit fontScale="90000"/>
          </a:bodyPr>
          <a:lstStyle/>
          <a:p>
            <a:r>
              <a:rPr kumimoji="1" lang="ja-JP" altLang="en-US" dirty="0"/>
              <a:t>グラフの中の木を考えることのメリット</a:t>
            </a:r>
          </a:p>
        </p:txBody>
      </p:sp>
      <p:sp>
        <p:nvSpPr>
          <p:cNvPr id="3" name="コンテンツ プレースホルダー 2">
            <a:extLst>
              <a:ext uri="{FF2B5EF4-FFF2-40B4-BE49-F238E27FC236}">
                <a16:creationId xmlns:a16="http://schemas.microsoft.com/office/drawing/2014/main" id="{F5B09A64-F07B-03C5-55CC-E6D0EB041F04}"/>
              </a:ext>
            </a:extLst>
          </p:cNvPr>
          <p:cNvSpPr>
            <a:spLocks noGrp="1"/>
          </p:cNvSpPr>
          <p:nvPr>
            <p:ph idx="1"/>
          </p:nvPr>
        </p:nvSpPr>
        <p:spPr>
          <a:xfrm>
            <a:off x="3807577" y="846253"/>
            <a:ext cx="5336423" cy="5650800"/>
          </a:xfrm>
        </p:spPr>
        <p:txBody>
          <a:bodyPr/>
          <a:lstStyle/>
          <a:p>
            <a:r>
              <a:rPr kumimoji="1" lang="ja-JP" altLang="en-US" sz="2400" dirty="0"/>
              <a:t>最短経路問題</a:t>
            </a:r>
            <a:endParaRPr kumimoji="1" lang="en-US" altLang="ja-JP" sz="2400" dirty="0"/>
          </a:p>
          <a:p>
            <a:pPr marL="0" indent="0">
              <a:buNone/>
            </a:pPr>
            <a:r>
              <a:rPr kumimoji="1" lang="ja-JP" altLang="en-US" sz="2400" dirty="0"/>
              <a:t>路線図などで、始点から終点までの</a:t>
            </a:r>
            <a:r>
              <a:rPr kumimoji="1" lang="ja-JP" altLang="en-US" sz="2400" b="1" dirty="0"/>
              <a:t>最短経路</a:t>
            </a:r>
            <a:r>
              <a:rPr kumimoji="1" lang="ja-JP" altLang="en-US" sz="2400" dirty="0"/>
              <a:t>や</a:t>
            </a:r>
            <a:r>
              <a:rPr kumimoji="1" lang="ja-JP" altLang="en-US" sz="2400" b="1" dirty="0"/>
              <a:t>最小コスト</a:t>
            </a:r>
            <a:r>
              <a:rPr kumimoji="1" lang="ja-JP" altLang="en-US" sz="2400" dirty="0"/>
              <a:t>を見つける</a:t>
            </a:r>
            <a:endParaRPr kumimoji="1" lang="en-US" altLang="ja-JP" sz="2400" dirty="0"/>
          </a:p>
          <a:p>
            <a:r>
              <a:rPr lang="ja-JP" altLang="en-US" sz="2400" dirty="0"/>
              <a:t>探索問題</a:t>
            </a:r>
            <a:endParaRPr lang="en-US" altLang="ja-JP" sz="2400" dirty="0"/>
          </a:p>
          <a:p>
            <a:pPr marL="0" indent="0">
              <a:buNone/>
            </a:pPr>
            <a:r>
              <a:rPr lang="ja-JP" altLang="en-US" sz="2400" b="1" dirty="0"/>
              <a:t>目標のノードを見つける</a:t>
            </a:r>
            <a:r>
              <a:rPr lang="ja-JP" altLang="en-US" sz="2400" dirty="0"/>
              <a:t>という探索</a:t>
            </a:r>
            <a:endParaRPr lang="en-US" altLang="ja-JP" sz="2400" dirty="0"/>
          </a:p>
          <a:p>
            <a:r>
              <a:rPr kumimoji="1" lang="ja-JP" altLang="en-US" sz="2400" dirty="0"/>
              <a:t>全域木（次の節で説明）</a:t>
            </a:r>
            <a:endParaRPr kumimoji="1" lang="en-US" altLang="ja-JP" sz="2400" dirty="0"/>
          </a:p>
          <a:p>
            <a:pPr marL="0" indent="0">
              <a:buNone/>
            </a:pPr>
            <a:r>
              <a:rPr lang="ja-JP" altLang="en-US" sz="2400" dirty="0"/>
              <a:t>電話線や水道管などのネットワーク設計で、</a:t>
            </a:r>
            <a:r>
              <a:rPr lang="ja-JP" altLang="en-US" sz="2400" b="1" dirty="0"/>
              <a:t>すべてのノードを最小のコストで接続</a:t>
            </a:r>
            <a:endParaRPr kumimoji="1" lang="en-US" altLang="ja-JP" sz="2400" b="1"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54CD01D2-7CF6-5C7E-A652-15E60D031A7D}"/>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sp>
        <p:nvSpPr>
          <p:cNvPr id="5" name="楕円 4">
            <a:extLst>
              <a:ext uri="{FF2B5EF4-FFF2-40B4-BE49-F238E27FC236}">
                <a16:creationId xmlns:a16="http://schemas.microsoft.com/office/drawing/2014/main" id="{29FC3887-F78C-84D0-8B63-96B87E1FCF70}"/>
              </a:ext>
            </a:extLst>
          </p:cNvPr>
          <p:cNvSpPr/>
          <p:nvPr/>
        </p:nvSpPr>
        <p:spPr>
          <a:xfrm>
            <a:off x="1091740" y="1666683"/>
            <a:ext cx="770022" cy="7339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DA9785DE-866B-26AB-EEFF-5B9B15E8DA85}"/>
              </a:ext>
            </a:extLst>
          </p:cNvPr>
          <p:cNvCxnSpPr>
            <a:stCxn id="5" idx="3"/>
          </p:cNvCxnSpPr>
          <p:nvPr/>
        </p:nvCxnSpPr>
        <p:spPr>
          <a:xfrm flipH="1">
            <a:off x="629728" y="2293128"/>
            <a:ext cx="574779" cy="783749"/>
          </a:xfrm>
          <a:prstGeom prst="line">
            <a:avLst/>
          </a:prstGeom>
        </p:spPr>
        <p:style>
          <a:lnRef idx="1">
            <a:schemeClr val="accent1"/>
          </a:lnRef>
          <a:fillRef idx="0">
            <a:schemeClr val="accent1"/>
          </a:fillRef>
          <a:effectRef idx="0">
            <a:schemeClr val="accent1"/>
          </a:effectRef>
          <a:fontRef idx="minor">
            <a:schemeClr val="tx1"/>
          </a:fontRef>
        </p:style>
      </p:cxnSp>
      <p:sp>
        <p:nvSpPr>
          <p:cNvPr id="7" name="楕円 6">
            <a:extLst>
              <a:ext uri="{FF2B5EF4-FFF2-40B4-BE49-F238E27FC236}">
                <a16:creationId xmlns:a16="http://schemas.microsoft.com/office/drawing/2014/main" id="{E4BDB682-834D-8444-64C8-809C92D3397F}"/>
              </a:ext>
            </a:extLst>
          </p:cNvPr>
          <p:cNvSpPr/>
          <p:nvPr/>
        </p:nvSpPr>
        <p:spPr>
          <a:xfrm>
            <a:off x="146650" y="3017186"/>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B56BD552-6007-F587-67C4-541F7ADD712F}"/>
              </a:ext>
            </a:extLst>
          </p:cNvPr>
          <p:cNvSpPr/>
          <p:nvPr/>
        </p:nvSpPr>
        <p:spPr>
          <a:xfrm>
            <a:off x="2437618" y="2717988"/>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9" name="直線コネクタ 8">
            <a:extLst>
              <a:ext uri="{FF2B5EF4-FFF2-40B4-BE49-F238E27FC236}">
                <a16:creationId xmlns:a16="http://schemas.microsoft.com/office/drawing/2014/main" id="{099A85A4-8BEB-6ED7-1E73-76F7845713BC}"/>
              </a:ext>
            </a:extLst>
          </p:cNvPr>
          <p:cNvCxnSpPr>
            <a:cxnSpLocks/>
            <a:stCxn id="5" idx="5"/>
            <a:endCxn id="8" idx="1"/>
          </p:cNvCxnSpPr>
          <p:nvPr/>
        </p:nvCxnSpPr>
        <p:spPr>
          <a:xfrm>
            <a:off x="1748995" y="2293128"/>
            <a:ext cx="801390" cy="532341"/>
          </a:xfrm>
          <a:prstGeom prst="line">
            <a:avLst/>
          </a:prstGeom>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19B8217A-B4D5-30C0-B524-2440BC9A4020}"/>
              </a:ext>
            </a:extLst>
          </p:cNvPr>
          <p:cNvSpPr/>
          <p:nvPr/>
        </p:nvSpPr>
        <p:spPr>
          <a:xfrm>
            <a:off x="1436976" y="3556016"/>
            <a:ext cx="770022" cy="73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2C6DAFB7-5899-FB72-16F7-A3856759ACC9}"/>
              </a:ext>
            </a:extLst>
          </p:cNvPr>
          <p:cNvCxnSpPr>
            <a:cxnSpLocks/>
          </p:cNvCxnSpPr>
          <p:nvPr/>
        </p:nvCxnSpPr>
        <p:spPr>
          <a:xfrm flipH="1" flipV="1">
            <a:off x="802907" y="3491715"/>
            <a:ext cx="625406" cy="282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7D71D51-03A0-1A3A-2742-09D564B6429D}"/>
              </a:ext>
            </a:extLst>
          </p:cNvPr>
          <p:cNvCxnSpPr>
            <a:cxnSpLocks/>
            <a:stCxn id="8" idx="3"/>
            <a:endCxn id="10" idx="7"/>
          </p:cNvCxnSpPr>
          <p:nvPr/>
        </p:nvCxnSpPr>
        <p:spPr>
          <a:xfrm flipH="1">
            <a:off x="2094231" y="3344433"/>
            <a:ext cx="456154" cy="319064"/>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E4836818-BF5E-1C3F-D739-8BCAD612453D}"/>
              </a:ext>
            </a:extLst>
          </p:cNvPr>
          <p:cNvSpPr/>
          <p:nvPr/>
        </p:nvSpPr>
        <p:spPr>
          <a:xfrm>
            <a:off x="1821987" y="4740769"/>
            <a:ext cx="770022" cy="7339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50F49858-33E2-1E59-4ECE-10BAE9122B1C}"/>
              </a:ext>
            </a:extLst>
          </p:cNvPr>
          <p:cNvCxnSpPr>
            <a:cxnSpLocks/>
          </p:cNvCxnSpPr>
          <p:nvPr/>
        </p:nvCxnSpPr>
        <p:spPr>
          <a:xfrm flipH="1" flipV="1">
            <a:off x="1945084" y="4239916"/>
            <a:ext cx="149147" cy="500853"/>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B6B387B-993B-DAC0-B848-47BA46B06A9E}"/>
              </a:ext>
            </a:extLst>
          </p:cNvPr>
          <p:cNvSpPr txBox="1"/>
          <p:nvPr/>
        </p:nvSpPr>
        <p:spPr>
          <a:xfrm>
            <a:off x="1878780" y="1504420"/>
            <a:ext cx="90281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16" name="フリーフォーム: 図形 15">
            <a:extLst>
              <a:ext uri="{FF2B5EF4-FFF2-40B4-BE49-F238E27FC236}">
                <a16:creationId xmlns:a16="http://schemas.microsoft.com/office/drawing/2014/main" id="{10591552-11DE-A51B-D76B-A191F345FF09}"/>
              </a:ext>
            </a:extLst>
          </p:cNvPr>
          <p:cNvSpPr/>
          <p:nvPr/>
        </p:nvSpPr>
        <p:spPr>
          <a:xfrm>
            <a:off x="1731278" y="2008953"/>
            <a:ext cx="1182059" cy="1047990"/>
          </a:xfrm>
          <a:custGeom>
            <a:avLst/>
            <a:gdLst>
              <a:gd name="connsiteX0" fmla="*/ 0 w 1039529"/>
              <a:gd name="connsiteY0" fmla="*/ 0 h 885525"/>
              <a:gd name="connsiteX1" fmla="*/ 1039529 w 1039529"/>
              <a:gd name="connsiteY1" fmla="*/ 885525 h 885525"/>
            </a:gdLst>
            <a:ahLst/>
            <a:cxnLst>
              <a:cxn ang="0">
                <a:pos x="connsiteX0" y="connsiteY0"/>
              </a:cxn>
              <a:cxn ang="0">
                <a:pos x="connsiteX1" y="connsiteY1"/>
              </a:cxn>
            </a:cxnLst>
            <a:rect l="l" t="t" r="r" b="b"/>
            <a:pathLst>
              <a:path w="1039529" h="885525">
                <a:moveTo>
                  <a:pt x="0" y="0"/>
                </a:moveTo>
                <a:lnTo>
                  <a:pt x="1039529" y="885525"/>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フリーフォーム: 図形 16">
            <a:extLst>
              <a:ext uri="{FF2B5EF4-FFF2-40B4-BE49-F238E27FC236}">
                <a16:creationId xmlns:a16="http://schemas.microsoft.com/office/drawing/2014/main" id="{CF44E05B-2D76-051F-1377-A3D0EA91A7A4}"/>
              </a:ext>
            </a:extLst>
          </p:cNvPr>
          <p:cNvSpPr/>
          <p:nvPr/>
        </p:nvSpPr>
        <p:spPr>
          <a:xfrm>
            <a:off x="564794" y="2050554"/>
            <a:ext cx="1643163" cy="3070459"/>
          </a:xfrm>
          <a:custGeom>
            <a:avLst/>
            <a:gdLst>
              <a:gd name="connsiteX0" fmla="*/ 776890 w 1643163"/>
              <a:gd name="connsiteY0" fmla="*/ 0 h 3070459"/>
              <a:gd name="connsiteX1" fmla="*/ 6868 w 1643163"/>
              <a:gd name="connsiteY1" fmla="*/ 1270535 h 3070459"/>
              <a:gd name="connsiteX2" fmla="*/ 1171525 w 1643163"/>
              <a:gd name="connsiteY2" fmla="*/ 2069432 h 3070459"/>
              <a:gd name="connsiteX3" fmla="*/ 1643163 w 1643163"/>
              <a:gd name="connsiteY3" fmla="*/ 3070459 h 3070459"/>
              <a:gd name="connsiteX4" fmla="*/ 1643163 w 1643163"/>
              <a:gd name="connsiteY4" fmla="*/ 3070459 h 307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163" h="3070459">
                <a:moveTo>
                  <a:pt x="776890" y="0"/>
                </a:moveTo>
                <a:cubicBezTo>
                  <a:pt x="358992" y="462815"/>
                  <a:pt x="-58905" y="925630"/>
                  <a:pt x="6868" y="1270535"/>
                </a:cubicBezTo>
                <a:cubicBezTo>
                  <a:pt x="72640" y="1615440"/>
                  <a:pt x="898809" y="1769445"/>
                  <a:pt x="1171525" y="2069432"/>
                </a:cubicBezTo>
                <a:cubicBezTo>
                  <a:pt x="1444241" y="2369419"/>
                  <a:pt x="1643163" y="3070459"/>
                  <a:pt x="1643163" y="3070459"/>
                </a:cubicBezTo>
                <a:lnTo>
                  <a:pt x="1643163" y="3070459"/>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8067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11-3 </a:t>
            </a:r>
            <a:r>
              <a:rPr lang="ja-JP" altLang="en-US" dirty="0"/>
              <a:t>グラフと全域木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77222C58-AEC7-45AC-B815-5EBFDA35969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342551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8850033-1D66-4649-B972-D113CDFAD016}"/>
              </a:ext>
            </a:extLst>
          </p:cNvPr>
          <p:cNvPicPr>
            <a:picLocks noChangeAspect="1"/>
          </p:cNvPicPr>
          <p:nvPr/>
        </p:nvPicPr>
        <p:blipFill>
          <a:blip r:embed="rId2"/>
          <a:stretch>
            <a:fillRect/>
          </a:stretch>
        </p:blipFill>
        <p:spPr>
          <a:xfrm>
            <a:off x="237340" y="738143"/>
            <a:ext cx="4086462" cy="5618208"/>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グラフ内のノードをすべて含む木（全域木）</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1434456" y="6490643"/>
            <a:ext cx="11079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a:t>
            </a:r>
          </a:p>
        </p:txBody>
      </p:sp>
      <p:sp>
        <p:nvSpPr>
          <p:cNvPr id="13" name="下矢印 8">
            <a:extLst>
              <a:ext uri="{FF2B5EF4-FFF2-40B4-BE49-F238E27FC236}">
                <a16:creationId xmlns:a16="http://schemas.microsoft.com/office/drawing/2014/main" id="{38876BFF-77AC-431B-9AFB-147ED3BE18F5}"/>
              </a:ext>
            </a:extLst>
          </p:cNvPr>
          <p:cNvSpPr/>
          <p:nvPr/>
        </p:nvSpPr>
        <p:spPr>
          <a:xfrm>
            <a:off x="458292" y="1938423"/>
            <a:ext cx="381000" cy="469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AB89B00-ACBE-4D73-AE3B-65A849D7D51A}"/>
              </a:ext>
            </a:extLst>
          </p:cNvPr>
          <p:cNvSpPr txBox="1"/>
          <p:nvPr/>
        </p:nvSpPr>
        <p:spPr>
          <a:xfrm>
            <a:off x="-77160" y="151454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3" name="楕円 2">
            <a:extLst>
              <a:ext uri="{FF2B5EF4-FFF2-40B4-BE49-F238E27FC236}">
                <a16:creationId xmlns:a16="http://schemas.microsoft.com/office/drawing/2014/main" id="{8412DED8-7A8D-4C39-AC54-9CC4E58F9494}"/>
              </a:ext>
            </a:extLst>
          </p:cNvPr>
          <p:cNvSpPr/>
          <p:nvPr/>
        </p:nvSpPr>
        <p:spPr>
          <a:xfrm>
            <a:off x="451684" y="2470778"/>
            <a:ext cx="532355" cy="533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1C23A451-02E1-4368-BF4D-900ADB735D13}"/>
              </a:ext>
            </a:extLst>
          </p:cNvPr>
          <p:cNvSpPr txBox="1"/>
          <p:nvPr/>
        </p:nvSpPr>
        <p:spPr>
          <a:xfrm>
            <a:off x="4708093" y="3254780"/>
            <a:ext cx="449353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このグラフでは，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エッジ</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ごとの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移動コスト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が分かっている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1A70DCD6-573C-4B2B-9702-3F97B4AFC08A}"/>
              </a:ext>
            </a:extLst>
          </p:cNvPr>
          <p:cNvSpPr txBox="1"/>
          <p:nvPr/>
        </p:nvSpPr>
        <p:spPr>
          <a:xfrm>
            <a:off x="5517767" y="1983571"/>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17" name="テキスト ボックス 16">
            <a:extLst>
              <a:ext uri="{FF2B5EF4-FFF2-40B4-BE49-F238E27FC236}">
                <a16:creationId xmlns:a16="http://schemas.microsoft.com/office/drawing/2014/main" id="{C8C1F5B2-4D3C-4EFB-B56C-99B7FEDB8AC4}"/>
              </a:ext>
            </a:extLst>
          </p:cNvPr>
          <p:cNvSpPr txBox="1"/>
          <p:nvPr/>
        </p:nvSpPr>
        <p:spPr>
          <a:xfrm>
            <a:off x="4790435" y="1204804"/>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最短パス探索（カーナビなど）</a:t>
            </a:r>
          </a:p>
        </p:txBody>
      </p:sp>
      <p:sp>
        <p:nvSpPr>
          <p:cNvPr id="18" name="テキスト ボックス 17">
            <a:extLst>
              <a:ext uri="{FF2B5EF4-FFF2-40B4-BE49-F238E27FC236}">
                <a16:creationId xmlns:a16="http://schemas.microsoft.com/office/drawing/2014/main" id="{D47092E3-C296-475F-8637-E971A3CF763B}"/>
              </a:ext>
            </a:extLst>
          </p:cNvPr>
          <p:cNvSpPr txBox="1"/>
          <p:nvPr/>
        </p:nvSpPr>
        <p:spPr>
          <a:xfrm>
            <a:off x="4638302" y="4600980"/>
            <a:ext cx="44935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すべてのノードをつなぐ．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コストが最小になるようにする．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例）水道管，電気配線</a:t>
            </a:r>
          </a:p>
        </p:txBody>
      </p:sp>
      <p:sp>
        <p:nvSpPr>
          <p:cNvPr id="5" name="正方形/長方形 4">
            <a:extLst>
              <a:ext uri="{FF2B5EF4-FFF2-40B4-BE49-F238E27FC236}">
                <a16:creationId xmlns:a16="http://schemas.microsoft.com/office/drawing/2014/main" id="{256F5F82-8565-40B0-A024-334F08652561}"/>
              </a:ext>
            </a:extLst>
          </p:cNvPr>
          <p:cNvSpPr/>
          <p:nvPr/>
        </p:nvSpPr>
        <p:spPr>
          <a:xfrm>
            <a:off x="2885748" y="6488668"/>
            <a:ext cx="35695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visualgo.net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en</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よりコピー</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71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06FF43F-D564-4B32-942B-EB29ABCAEB56}"/>
              </a:ext>
            </a:extLst>
          </p:cNvPr>
          <p:cNvPicPr>
            <a:picLocks noChangeAspect="1"/>
          </p:cNvPicPr>
          <p:nvPr/>
        </p:nvPicPr>
        <p:blipFill>
          <a:blip r:embed="rId2"/>
          <a:stretch>
            <a:fillRect/>
          </a:stretch>
        </p:blipFill>
        <p:spPr>
          <a:xfrm>
            <a:off x="330881" y="946983"/>
            <a:ext cx="3749788" cy="5055711"/>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グラフ内のノードをすべて含む木（全域木）</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1C23A451-02E1-4368-BF4D-900ADB735D13}"/>
              </a:ext>
            </a:extLst>
          </p:cNvPr>
          <p:cNvSpPr txBox="1"/>
          <p:nvPr/>
        </p:nvSpPr>
        <p:spPr>
          <a:xfrm>
            <a:off x="4708093" y="3254780"/>
            <a:ext cx="449353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このグラフでは，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エッジ</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ごとの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移動コスト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が分かっている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1A70DCD6-573C-4B2B-9702-3F97B4AFC08A}"/>
              </a:ext>
            </a:extLst>
          </p:cNvPr>
          <p:cNvSpPr txBox="1"/>
          <p:nvPr/>
        </p:nvSpPr>
        <p:spPr>
          <a:xfrm>
            <a:off x="5517767" y="1983571"/>
            <a:ext cx="198002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〇　ノード</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　エッジ</a:t>
            </a:r>
          </a:p>
        </p:txBody>
      </p:sp>
      <p:sp>
        <p:nvSpPr>
          <p:cNvPr id="17" name="テキスト ボックス 16">
            <a:extLst>
              <a:ext uri="{FF2B5EF4-FFF2-40B4-BE49-F238E27FC236}">
                <a16:creationId xmlns:a16="http://schemas.microsoft.com/office/drawing/2014/main" id="{C8C1F5B2-4D3C-4EFB-B56C-99B7FEDB8AC4}"/>
              </a:ext>
            </a:extLst>
          </p:cNvPr>
          <p:cNvSpPr txBox="1"/>
          <p:nvPr/>
        </p:nvSpPr>
        <p:spPr>
          <a:xfrm>
            <a:off x="4790435" y="1204804"/>
            <a:ext cx="449353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最短パス探索（カーナビなど）</a:t>
            </a:r>
          </a:p>
        </p:txBody>
      </p:sp>
      <p:sp>
        <p:nvSpPr>
          <p:cNvPr id="20" name="テキスト ボックス 19">
            <a:extLst>
              <a:ext uri="{FF2B5EF4-FFF2-40B4-BE49-F238E27FC236}">
                <a16:creationId xmlns:a16="http://schemas.microsoft.com/office/drawing/2014/main" id="{AF237A4F-C2FF-4644-90F4-A9500F946572}"/>
              </a:ext>
            </a:extLst>
          </p:cNvPr>
          <p:cNvSpPr txBox="1"/>
          <p:nvPr/>
        </p:nvSpPr>
        <p:spPr>
          <a:xfrm>
            <a:off x="266783" y="6033979"/>
            <a:ext cx="3877985"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グラフの中の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（赤線で</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木</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パス</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を示す）</a:t>
            </a:r>
          </a:p>
        </p:txBody>
      </p:sp>
      <p:sp>
        <p:nvSpPr>
          <p:cNvPr id="21" name="下矢印 8">
            <a:extLst>
              <a:ext uri="{FF2B5EF4-FFF2-40B4-BE49-F238E27FC236}">
                <a16:creationId xmlns:a16="http://schemas.microsoft.com/office/drawing/2014/main" id="{091B3FD3-06BA-46BF-92E9-45F8A0C1591D}"/>
              </a:ext>
            </a:extLst>
          </p:cNvPr>
          <p:cNvSpPr/>
          <p:nvPr/>
        </p:nvSpPr>
        <p:spPr>
          <a:xfrm rot="246652">
            <a:off x="554965" y="1876599"/>
            <a:ext cx="381000" cy="469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575161BA-4872-4364-BC30-31D67C6D97C7}"/>
              </a:ext>
            </a:extLst>
          </p:cNvPr>
          <p:cNvSpPr txBox="1"/>
          <p:nvPr/>
        </p:nvSpPr>
        <p:spPr>
          <a:xfrm>
            <a:off x="96911" y="140188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a:t>
            </a:r>
          </a:p>
        </p:txBody>
      </p:sp>
      <p:sp>
        <p:nvSpPr>
          <p:cNvPr id="23" name="楕円 22">
            <a:extLst>
              <a:ext uri="{FF2B5EF4-FFF2-40B4-BE49-F238E27FC236}">
                <a16:creationId xmlns:a16="http://schemas.microsoft.com/office/drawing/2014/main" id="{51FBC577-7FCA-422E-AFAD-42485CC74D1D}"/>
              </a:ext>
            </a:extLst>
          </p:cNvPr>
          <p:cNvSpPr/>
          <p:nvPr/>
        </p:nvSpPr>
        <p:spPr>
          <a:xfrm>
            <a:off x="510602" y="2480819"/>
            <a:ext cx="532355" cy="533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41931095-FFA0-4A29-A857-44276634AC62}"/>
              </a:ext>
            </a:extLst>
          </p:cNvPr>
          <p:cNvSpPr txBox="1"/>
          <p:nvPr/>
        </p:nvSpPr>
        <p:spPr>
          <a:xfrm>
            <a:off x="4638302" y="4600980"/>
            <a:ext cx="44935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すべてのノードをつなぐ．</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コストが最小になるようにする．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例）水道管，電気配線</a:t>
            </a:r>
          </a:p>
        </p:txBody>
      </p:sp>
      <p:sp>
        <p:nvSpPr>
          <p:cNvPr id="13" name="正方形/長方形 12">
            <a:extLst>
              <a:ext uri="{FF2B5EF4-FFF2-40B4-BE49-F238E27FC236}">
                <a16:creationId xmlns:a16="http://schemas.microsoft.com/office/drawing/2014/main" id="{070653BD-3466-4ED7-8C56-812C83BD829E}"/>
              </a:ext>
            </a:extLst>
          </p:cNvPr>
          <p:cNvSpPr/>
          <p:nvPr/>
        </p:nvSpPr>
        <p:spPr>
          <a:xfrm>
            <a:off x="3996260" y="6120118"/>
            <a:ext cx="356950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visualgo.net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3"/>
              </a:rPr>
              <a:t>en</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よりコピー</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02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ja-JP" altLang="en-US" sz="2400" b="1" dirty="0"/>
              <a:t>全域木をアニメーションで観察。ページ３８まで。</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err="1"/>
              <a:t>VisuAlgo</a:t>
            </a:r>
            <a:endParaRPr lang="en-US" altLang="ja-JP" b="1" dirty="0"/>
          </a:p>
          <a:p>
            <a:pPr lvl="1">
              <a:spcAft>
                <a:spcPts val="600"/>
              </a:spcAft>
            </a:pPr>
            <a:r>
              <a:rPr lang="ja-JP" altLang="en-US" b="1" dirty="0"/>
              <a:t>グラフ</a:t>
            </a:r>
            <a:endParaRPr lang="en-US" altLang="ja-JP" b="1" dirty="0"/>
          </a:p>
          <a:p>
            <a:pPr lvl="1">
              <a:spcAft>
                <a:spcPts val="600"/>
              </a:spcAft>
            </a:pPr>
            <a:r>
              <a:rPr lang="ja-JP" altLang="en-US" b="1" dirty="0"/>
              <a:t>全域木</a:t>
            </a:r>
            <a:endParaRPr lang="en-US" altLang="ja-JP" b="1" dirty="0"/>
          </a:p>
          <a:p>
            <a:pPr lvl="1">
              <a:spcAft>
                <a:spcPts val="600"/>
              </a:spcAft>
            </a:pP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26</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0539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descr="スクリーンショットの画面&#10;&#10;自動的に生成された説明">
            <a:extLst>
              <a:ext uri="{FF2B5EF4-FFF2-40B4-BE49-F238E27FC236}">
                <a16:creationId xmlns:a16="http://schemas.microsoft.com/office/drawing/2014/main" id="{8BCA0D18-BC77-4332-8033-E6EB967D34E8}"/>
              </a:ext>
            </a:extLst>
          </p:cNvPr>
          <p:cNvPicPr>
            <a:picLocks noChangeAspect="1"/>
          </p:cNvPicPr>
          <p:nvPr/>
        </p:nvPicPr>
        <p:blipFill rotWithShape="1">
          <a:blip r:embed="rId2"/>
          <a:srcRect t="881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コンテンツ プレースホルダー 2">
            <a:extLst>
              <a:ext uri="{FF2B5EF4-FFF2-40B4-BE49-F238E27FC236}">
                <a16:creationId xmlns:a16="http://schemas.microsoft.com/office/drawing/2014/main" id="{8480EAF0-5E7F-4AB3-882B-CF6CA8C6DA0D}"/>
              </a:ext>
            </a:extLst>
          </p:cNvPr>
          <p:cNvSpPr>
            <a:spLocks noGrp="1"/>
          </p:cNvSpPr>
          <p:nvPr>
            <p:ph idx="1"/>
          </p:nvPr>
        </p:nvSpPr>
        <p:spPr>
          <a:xfrm>
            <a:off x="2604314" y="3903663"/>
            <a:ext cx="6383111" cy="2879181"/>
          </a:xfrm>
        </p:spPr>
        <p:txBody>
          <a:bodyPr anchor="ctr">
            <a:normAutofit/>
          </a:bodyPr>
          <a:lstStyle/>
          <a:p>
            <a:pPr marL="0" indent="0">
              <a:buNone/>
            </a:pPr>
            <a:r>
              <a:rPr lang="ja-JP" altLang="en-US" sz="2000" b="1" dirty="0"/>
              <a:t>ビジュアル</a:t>
            </a:r>
            <a:r>
              <a:rPr lang="ja-JP" altLang="en-US" sz="2000" dirty="0"/>
              <a:t>に，</a:t>
            </a:r>
            <a:r>
              <a:rPr lang="ja-JP" altLang="en-US" sz="2000" b="1" dirty="0"/>
              <a:t>グラフ</a:t>
            </a:r>
            <a:r>
              <a:rPr lang="ja-JP" altLang="en-US" sz="2000" dirty="0"/>
              <a:t>や</a:t>
            </a:r>
            <a:r>
              <a:rPr lang="ja-JP" altLang="en-US" sz="2000" b="1" dirty="0"/>
              <a:t>木</a:t>
            </a:r>
            <a:r>
              <a:rPr lang="ja-JP" altLang="en-US" sz="2000" dirty="0"/>
              <a:t>などの情報技術を無料で学習できる</a:t>
            </a:r>
            <a:r>
              <a:rPr lang="ja-JP" altLang="en-US" sz="2000" b="1" dirty="0"/>
              <a:t>オンラインサービス</a:t>
            </a:r>
            <a:endParaRPr kumimoji="1" lang="en-US" altLang="ja-JP" sz="2000" b="1" dirty="0"/>
          </a:p>
          <a:p>
            <a:pPr marL="0" indent="0">
              <a:buNone/>
            </a:pPr>
            <a:r>
              <a:rPr lang="ja-JP" altLang="en-US" sz="2000" dirty="0"/>
              <a:t>① ウェブブラウザで次の </a:t>
            </a:r>
            <a:r>
              <a:rPr lang="en-US" altLang="ja-JP" sz="2000" dirty="0"/>
              <a:t>URL </a:t>
            </a:r>
            <a:r>
              <a:rPr lang="ja-JP" altLang="en-US" sz="2000" dirty="0"/>
              <a:t>を開く</a:t>
            </a:r>
            <a:endParaRPr lang="en-US" altLang="ja-JP" sz="2000" dirty="0"/>
          </a:p>
          <a:p>
            <a:pPr marL="0" indent="0">
              <a:buNone/>
            </a:pPr>
            <a:r>
              <a:rPr lang="en-US" altLang="ja-JP" sz="2000" dirty="0"/>
              <a:t>	</a:t>
            </a:r>
            <a:r>
              <a:rPr lang="en-US" altLang="ja-JP" sz="2000" dirty="0">
                <a:hlinkClick r:id="rId3"/>
              </a:rPr>
              <a:t>https://</a:t>
            </a:r>
            <a:r>
              <a:rPr lang="en-US" altLang="ja-JP" sz="2000" dirty="0" err="1">
                <a:hlinkClick r:id="rId3"/>
              </a:rPr>
              <a:t>visualgo.net</a:t>
            </a:r>
            <a:r>
              <a:rPr lang="en-US" altLang="ja-JP" sz="2000" dirty="0">
                <a:hlinkClick r:id="rId3"/>
              </a:rPr>
              <a:t>/</a:t>
            </a:r>
            <a:r>
              <a:rPr lang="en-US" altLang="ja-JP" sz="2000" dirty="0" err="1">
                <a:hlinkClick r:id="rId3"/>
              </a:rPr>
              <a:t>en</a:t>
            </a:r>
            <a:endParaRPr lang="en-US" altLang="ja-JP" sz="2000" dirty="0"/>
          </a:p>
          <a:p>
            <a:pPr marL="0" indent="0">
              <a:buNone/>
            </a:pPr>
            <a:r>
              <a:rPr lang="ja-JP" altLang="en-US" sz="2000" dirty="0"/>
              <a:t>② </a:t>
            </a:r>
            <a:r>
              <a:rPr lang="ja-JP" altLang="en-US" sz="2000" b="1" dirty="0"/>
              <a:t>メニュー</a:t>
            </a:r>
            <a:r>
              <a:rPr lang="ja-JP" altLang="en-US" sz="2000" dirty="0"/>
              <a:t>が</a:t>
            </a:r>
            <a:r>
              <a:rPr lang="ja-JP" altLang="en-US" sz="2000" b="1" dirty="0"/>
              <a:t>表示される</a:t>
            </a:r>
            <a:r>
              <a:rPr lang="ja-JP" altLang="en-US" sz="2000" dirty="0"/>
              <a:t>ので確認</a:t>
            </a:r>
            <a:endParaRPr kumimoji="1" lang="ja-JP" altLang="en-US" sz="2000" dirty="0"/>
          </a:p>
        </p:txBody>
      </p:sp>
      <p:sp>
        <p:nvSpPr>
          <p:cNvPr id="4" name="スライド番号プレースホルダー 3">
            <a:extLst>
              <a:ext uri="{FF2B5EF4-FFF2-40B4-BE49-F238E27FC236}">
                <a16:creationId xmlns:a16="http://schemas.microsoft.com/office/drawing/2014/main" id="{907FC1CF-304E-4D1B-BC5B-EA7CCB1AB5F0}"/>
              </a:ext>
            </a:extLst>
          </p:cNvPr>
          <p:cNvSpPr>
            <a:spLocks noGrp="1"/>
          </p:cNvSpPr>
          <p:nvPr>
            <p:ph type="sldNum" sz="quarter" idx="12"/>
          </p:nvPr>
        </p:nvSpPr>
        <p:spPr>
          <a:xfrm>
            <a:off x="6648450" y="6356350"/>
            <a:ext cx="20574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205D82C-95A1-431E-8E38-AA614A14CDCF}" type="slidenum">
              <a:rPr kumimoji="1" lang="ja-JP"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1" lang="ja-JP" alt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28EB1EA6-6720-40B8-BC53-9CAB57EAA59A}"/>
              </a:ext>
            </a:extLst>
          </p:cNvPr>
          <p:cNvSpPr txBox="1">
            <a:spLocks/>
          </p:cNvSpPr>
          <p:nvPr/>
        </p:nvSpPr>
        <p:spPr>
          <a:xfrm>
            <a:off x="360956" y="3903663"/>
            <a:ext cx="5614060"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err="1">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VisuAlgo</a:t>
            </a:r>
            <a:endParaRPr kumimoji="1" lang="ja-JP" altLang="en-US" sz="28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5369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79BC788-EE7D-6319-44F3-1199F0F37EB0}"/>
              </a:ext>
            </a:extLst>
          </p:cNvPr>
          <p:cNvPicPr>
            <a:picLocks noChangeAspect="1"/>
          </p:cNvPicPr>
          <p:nvPr/>
        </p:nvPicPr>
        <p:blipFill>
          <a:blip r:embed="rId2"/>
          <a:stretch>
            <a:fillRect/>
          </a:stretch>
        </p:blipFill>
        <p:spPr>
          <a:xfrm>
            <a:off x="1582373" y="4765542"/>
            <a:ext cx="5400953" cy="1787617"/>
          </a:xfrm>
          <a:prstGeom prst="rect">
            <a:avLst/>
          </a:prstGeom>
        </p:spPr>
      </p:pic>
      <p:sp>
        <p:nvSpPr>
          <p:cNvPr id="3" name="コンテンツ プレースホルダー 2">
            <a:extLst>
              <a:ext uri="{FF2B5EF4-FFF2-40B4-BE49-F238E27FC236}">
                <a16:creationId xmlns:a16="http://schemas.microsoft.com/office/drawing/2014/main" id="{1517A882-A282-4713-B715-895DEA85C4EF}"/>
              </a:ext>
            </a:extLst>
          </p:cNvPr>
          <p:cNvSpPr>
            <a:spLocks noGrp="1"/>
          </p:cNvSpPr>
          <p:nvPr>
            <p:ph idx="1"/>
          </p:nvPr>
        </p:nvSpPr>
        <p:spPr>
          <a:xfrm>
            <a:off x="277857" y="222286"/>
            <a:ext cx="8773994" cy="6635714"/>
          </a:xfrm>
        </p:spPr>
        <p:txBody>
          <a:bodyPr>
            <a:normAutofit/>
          </a:bodyPr>
          <a:lstStyle/>
          <a:p>
            <a:pPr marL="0" indent="0">
              <a:buNone/>
            </a:pPr>
            <a:r>
              <a:rPr lang="ja-JP" altLang="en-US" dirty="0"/>
              <a:t>① 「</a:t>
            </a:r>
            <a:r>
              <a:rPr lang="en-US" altLang="ja-JP" dirty="0"/>
              <a:t>Min Spanning Tree (</a:t>
            </a:r>
            <a:r>
              <a:rPr lang="ja-JP" altLang="en-US" i="1" dirty="0"/>
              <a:t>最小全域木</a:t>
            </a:r>
            <a:r>
              <a:rPr lang="en-US" altLang="ja-JP" i="1" dirty="0"/>
              <a:t>_</a:t>
            </a:r>
            <a:r>
              <a:rPr lang="ja-JP" altLang="en-US" dirty="0"/>
              <a:t>」をクリック</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② 「</a:t>
            </a:r>
            <a:r>
              <a:rPr lang="en-US" altLang="ja-JP" dirty="0"/>
              <a:t>Example Graphs</a:t>
            </a:r>
            <a:r>
              <a:rPr lang="ja-JP" altLang="en-US" dirty="0"/>
              <a:t>」をクリックし、グラフを選ぶ</a:t>
            </a:r>
            <a:endParaRPr lang="en-US" altLang="ja-JP" dirty="0"/>
          </a:p>
        </p:txBody>
      </p:sp>
      <p:sp>
        <p:nvSpPr>
          <p:cNvPr id="4" name="スライド番号プレースホルダー 3">
            <a:extLst>
              <a:ext uri="{FF2B5EF4-FFF2-40B4-BE49-F238E27FC236}">
                <a16:creationId xmlns:a16="http://schemas.microsoft.com/office/drawing/2014/main" id="{2D860156-25D5-4F61-9CB3-E490613E17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4E2654FD-357E-4DCB-AEAF-18D52BB2DD33}"/>
              </a:ext>
            </a:extLst>
          </p:cNvPr>
          <p:cNvSpPr/>
          <p:nvPr/>
        </p:nvSpPr>
        <p:spPr>
          <a:xfrm>
            <a:off x="1315412" y="5532479"/>
            <a:ext cx="2573194" cy="53143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890AE8BB-5503-4C23-9B65-E4F52A4878A8}"/>
              </a:ext>
            </a:extLst>
          </p:cNvPr>
          <p:cNvPicPr>
            <a:picLocks noChangeAspect="1"/>
          </p:cNvPicPr>
          <p:nvPr/>
        </p:nvPicPr>
        <p:blipFill>
          <a:blip r:embed="rId3"/>
          <a:stretch>
            <a:fillRect/>
          </a:stretch>
        </p:blipFill>
        <p:spPr>
          <a:xfrm>
            <a:off x="2909179" y="981467"/>
            <a:ext cx="2747342" cy="2736875"/>
          </a:xfrm>
          <a:prstGeom prst="rect">
            <a:avLst/>
          </a:prstGeom>
        </p:spPr>
      </p:pic>
    </p:spTree>
    <p:extLst>
      <p:ext uri="{BB962C8B-B14F-4D97-AF65-F5344CB8AC3E}">
        <p14:creationId xmlns:p14="http://schemas.microsoft.com/office/powerpoint/2010/main" val="28356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59A8D7C-71BB-DD53-4456-E5BF53F503D8}"/>
              </a:ext>
            </a:extLst>
          </p:cNvPr>
          <p:cNvPicPr>
            <a:picLocks noChangeAspect="1"/>
          </p:cNvPicPr>
          <p:nvPr/>
        </p:nvPicPr>
        <p:blipFill>
          <a:blip r:embed="rId2"/>
          <a:stretch>
            <a:fillRect/>
          </a:stretch>
        </p:blipFill>
        <p:spPr>
          <a:xfrm>
            <a:off x="1114351" y="1226277"/>
            <a:ext cx="5671460" cy="2540289"/>
          </a:xfrm>
          <a:prstGeom prst="rect">
            <a:avLst/>
          </a:prstGeom>
        </p:spPr>
      </p:pic>
      <p:sp>
        <p:nvSpPr>
          <p:cNvPr id="3" name="コンテンツ プレースホルダー 2">
            <a:extLst>
              <a:ext uri="{FF2B5EF4-FFF2-40B4-BE49-F238E27FC236}">
                <a16:creationId xmlns:a16="http://schemas.microsoft.com/office/drawing/2014/main" id="{1517A882-A282-4713-B715-895DEA85C4EF}"/>
              </a:ext>
            </a:extLst>
          </p:cNvPr>
          <p:cNvSpPr>
            <a:spLocks noGrp="1"/>
          </p:cNvSpPr>
          <p:nvPr>
            <p:ph idx="1"/>
          </p:nvPr>
        </p:nvSpPr>
        <p:spPr>
          <a:xfrm>
            <a:off x="277856" y="222285"/>
            <a:ext cx="8937028" cy="6746406"/>
          </a:xfrm>
        </p:spPr>
        <p:txBody>
          <a:bodyPr>
            <a:normAutofit/>
          </a:bodyPr>
          <a:lstStyle/>
          <a:p>
            <a:pPr marL="0" indent="0">
              <a:buNone/>
            </a:pPr>
            <a:r>
              <a:rPr lang="ja-JP" altLang="en-US" dirty="0"/>
              <a:t>③「</a:t>
            </a:r>
            <a:r>
              <a:rPr lang="en-US" altLang="ja-JP" b="1" dirty="0"/>
              <a:t>Prim’s Algorithm(s)</a:t>
            </a:r>
            <a:r>
              <a:rPr lang="ja-JP" altLang="en-US" dirty="0"/>
              <a:t>」を選び，起点とする</a:t>
            </a:r>
            <a:r>
              <a:rPr lang="ja-JP" altLang="en-US" b="1" dirty="0">
                <a:solidFill>
                  <a:srgbClr val="C00000"/>
                </a:solidFill>
              </a:rPr>
              <a:t>ノード</a:t>
            </a:r>
            <a:r>
              <a:rPr lang="ja-JP" altLang="en-US" dirty="0"/>
              <a:t>の番号を設定．「</a:t>
            </a:r>
            <a:r>
              <a:rPr lang="ja-JP" altLang="en-US" b="1" dirty="0"/>
              <a:t>行く</a:t>
            </a:r>
            <a:r>
              <a:rPr lang="ja-JP" altLang="en-US" dirty="0"/>
              <a:t>」をクリック．</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④ アニメーションで，算出過程が表示されたのち，結果が表示される</a:t>
            </a:r>
            <a:endParaRPr lang="en-US" altLang="ja-JP" dirty="0"/>
          </a:p>
        </p:txBody>
      </p:sp>
      <p:sp>
        <p:nvSpPr>
          <p:cNvPr id="4" name="スライド番号プレースホルダー 3">
            <a:extLst>
              <a:ext uri="{FF2B5EF4-FFF2-40B4-BE49-F238E27FC236}">
                <a16:creationId xmlns:a16="http://schemas.microsoft.com/office/drawing/2014/main" id="{2D860156-25D5-4F61-9CB3-E490613E17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27EB5A47-7B9B-4428-8803-BA7FEAB531FE}"/>
              </a:ext>
            </a:extLst>
          </p:cNvPr>
          <p:cNvSpPr/>
          <p:nvPr/>
        </p:nvSpPr>
        <p:spPr>
          <a:xfrm>
            <a:off x="688264" y="3240369"/>
            <a:ext cx="3489100" cy="52619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9071B5B9-F09B-460B-8004-66D01D2762DA}"/>
              </a:ext>
            </a:extLst>
          </p:cNvPr>
          <p:cNvSpPr/>
          <p:nvPr/>
        </p:nvSpPr>
        <p:spPr>
          <a:xfrm>
            <a:off x="4336363" y="3138373"/>
            <a:ext cx="1354992" cy="66587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E7BA00E8-32D9-4545-BFA2-A7A67E32AD81}"/>
              </a:ext>
            </a:extLst>
          </p:cNvPr>
          <p:cNvSpPr/>
          <p:nvPr/>
        </p:nvSpPr>
        <p:spPr>
          <a:xfrm>
            <a:off x="5786746" y="3161481"/>
            <a:ext cx="807000" cy="66587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76577D08-91E9-4589-8CA9-74B9E11732E9}"/>
              </a:ext>
            </a:extLst>
          </p:cNvPr>
          <p:cNvPicPr>
            <a:picLocks noChangeAspect="1"/>
          </p:cNvPicPr>
          <p:nvPr/>
        </p:nvPicPr>
        <p:blipFill>
          <a:blip r:embed="rId3"/>
          <a:stretch>
            <a:fillRect/>
          </a:stretch>
        </p:blipFill>
        <p:spPr>
          <a:xfrm>
            <a:off x="948798" y="4880633"/>
            <a:ext cx="2295297" cy="1977367"/>
          </a:xfrm>
          <a:prstGeom prst="rect">
            <a:avLst/>
          </a:prstGeom>
        </p:spPr>
      </p:pic>
      <p:pic>
        <p:nvPicPr>
          <p:cNvPr id="7" name="図 6">
            <a:extLst>
              <a:ext uri="{FF2B5EF4-FFF2-40B4-BE49-F238E27FC236}">
                <a16:creationId xmlns:a16="http://schemas.microsoft.com/office/drawing/2014/main" id="{11F2A16B-1DE6-49E5-B01C-57F02D03B225}"/>
              </a:ext>
            </a:extLst>
          </p:cNvPr>
          <p:cNvPicPr>
            <a:picLocks noChangeAspect="1"/>
          </p:cNvPicPr>
          <p:nvPr/>
        </p:nvPicPr>
        <p:blipFill>
          <a:blip r:embed="rId4"/>
          <a:stretch>
            <a:fillRect/>
          </a:stretch>
        </p:blipFill>
        <p:spPr>
          <a:xfrm>
            <a:off x="4958543" y="4516347"/>
            <a:ext cx="2111484" cy="2375022"/>
          </a:xfrm>
          <a:prstGeom prst="rect">
            <a:avLst/>
          </a:prstGeom>
        </p:spPr>
      </p:pic>
    </p:spTree>
    <p:extLst>
      <p:ext uri="{BB962C8B-B14F-4D97-AF65-F5344CB8AC3E}">
        <p14:creationId xmlns:p14="http://schemas.microsoft.com/office/powerpoint/2010/main" val="322662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706623"/>
            <a:ext cx="5098010" cy="4110865"/>
          </a:xfrm>
        </p:spPr>
        <p:txBody>
          <a:bodyPr>
            <a:normAutofit/>
          </a:bodyPr>
          <a:lstStyle/>
          <a:p>
            <a:pPr marL="514350" indent="-514350">
              <a:buFont typeface="+mj-lt"/>
              <a:buAutoNum type="arabicPeriod"/>
            </a:pPr>
            <a:r>
              <a:rPr lang="ja-JP" altLang="en-US" sz="2400" dirty="0">
                <a:latin typeface="ＭＳ ゴシック" panose="020B0609070205080204" pitchFamily="49" charset="-128"/>
                <a:ea typeface="ＭＳ ゴシック" panose="020B0609070205080204" pitchFamily="49" charset="-128"/>
              </a:rPr>
              <a:t>パスと木</a:t>
            </a: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r>
              <a:rPr lang="ja-JP" altLang="en-US" sz="2400" dirty="0"/>
              <a:t>グラフの中の木</a:t>
            </a:r>
            <a:endParaRPr kumimoji="1" lang="en-US" altLang="ja-JP" sz="2400" dirty="0"/>
          </a:p>
          <a:p>
            <a:pPr marL="514350" indent="-514350">
              <a:buFont typeface="+mj-lt"/>
              <a:buAutoNum type="arabicPeriod"/>
            </a:pPr>
            <a:r>
              <a:rPr lang="ja-JP" altLang="en-US" sz="2400" dirty="0"/>
              <a:t>グラフと全域木</a:t>
            </a:r>
            <a:endParaRPr lang="en-US" altLang="ja-JP" sz="2400" dirty="0"/>
          </a:p>
          <a:p>
            <a:pPr marL="514350" indent="-514350">
              <a:buFont typeface="+mj-lt"/>
              <a:buAutoNum type="arabicPeriod"/>
            </a:pPr>
            <a:r>
              <a:rPr lang="ja-JP" altLang="en-US" sz="2400" dirty="0"/>
              <a:t>探索</a:t>
            </a:r>
            <a:endParaRPr lang="en-US" altLang="ja-JP" sz="2400" dirty="0"/>
          </a:p>
          <a:p>
            <a:pPr marL="514350" indent="-514350">
              <a:buFont typeface="+mj-lt"/>
              <a:buAutoNum type="arabicPeriod"/>
            </a:pPr>
            <a:r>
              <a:rPr lang="en-US" altLang="ja-JP" sz="2400" dirty="0"/>
              <a:t>A* </a:t>
            </a:r>
            <a:r>
              <a:rPr lang="ja-JP" altLang="en-US" sz="2400" dirty="0"/>
              <a:t>法（エイ・スター法）</a:t>
            </a:r>
            <a:endParaRPr lang="en-US" altLang="ja-JP" sz="2400" dirty="0"/>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514350" indent="-514350">
              <a:buFont typeface="+mj-lt"/>
              <a:buAutoNum type="arabicPeriod"/>
            </a:pP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46851-FB5A-4FDA-A2F1-4809B72931D6}"/>
              </a:ext>
            </a:extLst>
          </p:cNvPr>
          <p:cNvSpPr>
            <a:spLocks noGrp="1"/>
          </p:cNvSpPr>
          <p:nvPr>
            <p:ph type="title"/>
          </p:nvPr>
        </p:nvSpPr>
        <p:spPr/>
        <p:txBody>
          <a:bodyPr>
            <a:normAutofit fontScale="90000"/>
          </a:bodyPr>
          <a:lstStyle/>
          <a:p>
            <a:r>
              <a:rPr kumimoji="1" lang="ja-JP" altLang="en-US" dirty="0"/>
              <a:t>結果として表示される全域木</a:t>
            </a:r>
          </a:p>
        </p:txBody>
      </p:sp>
      <p:sp>
        <p:nvSpPr>
          <p:cNvPr id="3" name="スライド番号プレースホルダー 2">
            <a:extLst>
              <a:ext uri="{FF2B5EF4-FFF2-40B4-BE49-F238E27FC236}">
                <a16:creationId xmlns:a16="http://schemas.microsoft.com/office/drawing/2014/main" id="{2E7E47EC-0D6D-4B5C-8FC6-E544C7EA5F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BB7707E4-D96C-49FF-8A44-5D621B14EAD3}"/>
              </a:ext>
            </a:extLst>
          </p:cNvPr>
          <p:cNvPicPr>
            <a:picLocks noChangeAspect="1"/>
          </p:cNvPicPr>
          <p:nvPr/>
        </p:nvPicPr>
        <p:blipFill>
          <a:blip r:embed="rId2"/>
          <a:stretch>
            <a:fillRect/>
          </a:stretch>
        </p:blipFill>
        <p:spPr>
          <a:xfrm>
            <a:off x="651974" y="1023250"/>
            <a:ext cx="7673184" cy="5088792"/>
          </a:xfrm>
          <a:prstGeom prst="rect">
            <a:avLst/>
          </a:prstGeom>
        </p:spPr>
      </p:pic>
    </p:spTree>
    <p:extLst>
      <p:ext uri="{BB962C8B-B14F-4D97-AF65-F5344CB8AC3E}">
        <p14:creationId xmlns:p14="http://schemas.microsoft.com/office/powerpoint/2010/main" val="198601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D46F1-F169-48A2-8B30-4596E89E28FD}"/>
              </a:ext>
            </a:extLst>
          </p:cNvPr>
          <p:cNvSpPr>
            <a:spLocks noGrp="1"/>
          </p:cNvSpPr>
          <p:nvPr>
            <p:ph type="title"/>
          </p:nvPr>
        </p:nvSpPr>
        <p:spPr/>
        <p:txBody>
          <a:bodyPr>
            <a:normAutofit fontScale="90000"/>
          </a:bodyPr>
          <a:lstStyle/>
          <a:p>
            <a:r>
              <a:rPr kumimoji="1" lang="ja-JP" altLang="en-US" dirty="0"/>
              <a:t>グラフと全域木</a:t>
            </a:r>
          </a:p>
        </p:txBody>
      </p:sp>
      <p:sp>
        <p:nvSpPr>
          <p:cNvPr id="3" name="コンテンツ プレースホルダー 2">
            <a:extLst>
              <a:ext uri="{FF2B5EF4-FFF2-40B4-BE49-F238E27FC236}">
                <a16:creationId xmlns:a16="http://schemas.microsoft.com/office/drawing/2014/main" id="{1B4E55BB-3FD6-42AE-B47B-5E22A4EE7769}"/>
              </a:ext>
            </a:extLst>
          </p:cNvPr>
          <p:cNvSpPr>
            <a:spLocks noGrp="1"/>
          </p:cNvSpPr>
          <p:nvPr>
            <p:ph idx="1"/>
          </p:nvPr>
        </p:nvSpPr>
        <p:spPr>
          <a:xfrm>
            <a:off x="321845" y="846252"/>
            <a:ext cx="8461208" cy="5836719"/>
          </a:xfrm>
        </p:spPr>
        <p:txBody>
          <a:bodyPr>
            <a:normAutofit/>
          </a:bodyPr>
          <a:lstStyle/>
          <a:p>
            <a:r>
              <a:rPr kumimoji="1" lang="ja-JP" altLang="en-US" sz="2400" b="1" dirty="0">
                <a:solidFill>
                  <a:srgbClr val="C00000"/>
                </a:solidFill>
              </a:rPr>
              <a:t>全域木</a:t>
            </a:r>
            <a:r>
              <a:rPr kumimoji="1" lang="ja-JP" altLang="en-US" sz="2400" dirty="0"/>
              <a:t>は、ある</a:t>
            </a:r>
            <a:r>
              <a:rPr kumimoji="1" lang="ja-JP" altLang="en-US" sz="2400" b="1" dirty="0">
                <a:solidFill>
                  <a:srgbClr val="C00000"/>
                </a:solidFill>
              </a:rPr>
              <a:t>グラフ</a:t>
            </a:r>
            <a:r>
              <a:rPr kumimoji="1" lang="ja-JP" altLang="en-US" sz="2400" dirty="0"/>
              <a:t>の中で、</a:t>
            </a:r>
            <a:r>
              <a:rPr kumimoji="1" lang="ja-JP" altLang="en-US" sz="2400" b="1" u="sng" dirty="0">
                <a:solidFill>
                  <a:srgbClr val="FF0000"/>
                </a:solidFill>
              </a:rPr>
              <a:t>全てのノードを結ぶ木</a:t>
            </a:r>
            <a:r>
              <a:rPr kumimoji="1" lang="ja-JP" altLang="en-US" sz="2400" dirty="0"/>
              <a:t>のことである。</a:t>
            </a:r>
          </a:p>
          <a:p>
            <a:endParaRPr kumimoji="1" lang="ja-JP" altLang="en-US" sz="2400" dirty="0"/>
          </a:p>
          <a:p>
            <a:r>
              <a:rPr kumimoji="1" lang="ja-JP" altLang="en-US" sz="2400" b="1" dirty="0">
                <a:solidFill>
                  <a:srgbClr val="C00000"/>
                </a:solidFill>
              </a:rPr>
              <a:t>全域木</a:t>
            </a:r>
            <a:r>
              <a:rPr kumimoji="1" lang="ja-JP" altLang="en-US" sz="2400" dirty="0"/>
              <a:t>は、配線、配送路の最適化など、</a:t>
            </a:r>
            <a:r>
              <a:rPr kumimoji="1" lang="ja-JP" altLang="en-US" sz="2400" b="1" dirty="0"/>
              <a:t>効率的な経路を求める場面</a:t>
            </a:r>
            <a:r>
              <a:rPr kumimoji="1" lang="ja-JP" altLang="en-US" sz="2400" dirty="0"/>
              <a:t>で活用される。</a:t>
            </a:r>
          </a:p>
          <a:p>
            <a:endParaRPr kumimoji="1" lang="ja-JP" altLang="en-US" sz="2400" dirty="0"/>
          </a:p>
          <a:p>
            <a:r>
              <a:rPr kumimoji="1" lang="ja-JP" altLang="en-US" sz="2400" dirty="0"/>
              <a:t>元の</a:t>
            </a:r>
            <a:r>
              <a:rPr kumimoji="1" lang="ja-JP" altLang="en-US" sz="2400" b="1" dirty="0">
                <a:solidFill>
                  <a:srgbClr val="C00000"/>
                </a:solidFill>
              </a:rPr>
              <a:t>グラフ</a:t>
            </a:r>
            <a:r>
              <a:rPr kumimoji="1" lang="ja-JP" altLang="en-US" sz="2400" dirty="0"/>
              <a:t>のままでは複雑で探索が難しい場合でも、</a:t>
            </a:r>
            <a:r>
              <a:rPr kumimoji="1" lang="ja-JP" altLang="en-US" sz="2400" b="1" dirty="0">
                <a:solidFill>
                  <a:srgbClr val="C00000"/>
                </a:solidFill>
              </a:rPr>
              <a:t>全域木</a:t>
            </a:r>
            <a:r>
              <a:rPr kumimoji="1" lang="ja-JP" altLang="en-US" sz="2400" dirty="0"/>
              <a:t>を考えることで、</a:t>
            </a:r>
            <a:r>
              <a:rPr kumimoji="1" lang="ja-JP" altLang="en-US" sz="2400" b="1" dirty="0"/>
              <a:t>さまざまなメリット</a:t>
            </a:r>
            <a:r>
              <a:rPr kumimoji="1" lang="ja-JP" altLang="en-US" sz="2400" dirty="0"/>
              <a:t>がある。</a:t>
            </a:r>
          </a:p>
          <a:p>
            <a:pPr lvl="1"/>
            <a:r>
              <a:rPr kumimoji="1" lang="ja-JP" altLang="en-US" dirty="0"/>
              <a:t>「全てのノードを効率的に調べる」ような</a:t>
            </a:r>
            <a:r>
              <a:rPr kumimoji="1" lang="ja-JP" altLang="en-US" b="1" dirty="0"/>
              <a:t>探索</a:t>
            </a:r>
            <a:r>
              <a:rPr kumimoji="1" lang="ja-JP" altLang="en-US" dirty="0"/>
              <a:t>が簡単になる。</a:t>
            </a:r>
          </a:p>
          <a:p>
            <a:pPr lvl="1"/>
            <a:r>
              <a:rPr kumimoji="1" lang="ja-JP" altLang="en-US" b="1" dirty="0"/>
              <a:t>グラフの全体的な構造を把握</a:t>
            </a:r>
            <a:r>
              <a:rPr kumimoji="1" lang="ja-JP" altLang="en-US" dirty="0"/>
              <a:t>しやすくなる</a:t>
            </a:r>
          </a:p>
          <a:p>
            <a:pPr lvl="1"/>
            <a:r>
              <a:rPr kumimoji="1" lang="ja-JP" altLang="en-US" b="1" dirty="0"/>
              <a:t>最短経路問題</a:t>
            </a:r>
            <a:r>
              <a:rPr kumimoji="1" lang="ja-JP" altLang="en-US" dirty="0"/>
              <a:t>を解決しやすくなる。</a:t>
            </a:r>
          </a:p>
          <a:p>
            <a:endParaRPr kumimoji="1" lang="en-US" altLang="ja-JP" dirty="0"/>
          </a:p>
        </p:txBody>
      </p:sp>
      <p:sp>
        <p:nvSpPr>
          <p:cNvPr id="4" name="スライド番号プレースホルダー 3">
            <a:extLst>
              <a:ext uri="{FF2B5EF4-FFF2-40B4-BE49-F238E27FC236}">
                <a16:creationId xmlns:a16="http://schemas.microsoft.com/office/drawing/2014/main" id="{9E0DA1C5-1798-4329-BF73-A4DE42670AE1}"/>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3351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11-4 </a:t>
            </a:r>
            <a:r>
              <a:rPr lang="ja-JP" altLang="en-US" dirty="0"/>
              <a:t>探索</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8AD6B137-B7FE-4D45-ACCB-4BEFFF98A19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1785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779-532F-295C-4713-3305B4738F28}"/>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A3E9BF6-EB67-A36C-B574-8B65E8BE4BFE}"/>
              </a:ext>
            </a:extLst>
          </p:cNvPr>
          <p:cNvSpPr>
            <a:spLocks noGrp="1"/>
          </p:cNvSpPr>
          <p:nvPr>
            <p:ph idx="1"/>
          </p:nvPr>
        </p:nvSpPr>
        <p:spPr/>
        <p:txBody>
          <a:bodyPr/>
          <a:lstStyle/>
          <a:p>
            <a:pPr>
              <a:spcBef>
                <a:spcPts val="1200"/>
              </a:spcBef>
            </a:pPr>
            <a:r>
              <a:rPr kumimoji="1" lang="ja-JP" altLang="en-US" b="1" dirty="0"/>
              <a:t>パス</a:t>
            </a:r>
            <a:r>
              <a:rPr kumimoji="1" lang="ja-JP" altLang="en-US" dirty="0"/>
              <a:t>、</a:t>
            </a:r>
            <a:r>
              <a:rPr kumimoji="1" lang="ja-JP" altLang="en-US" b="1" dirty="0"/>
              <a:t>木</a:t>
            </a:r>
            <a:r>
              <a:rPr kumimoji="1" lang="ja-JP" altLang="en-US" dirty="0"/>
              <a:t>、</a:t>
            </a:r>
            <a:r>
              <a:rPr kumimoji="1" lang="ja-JP" altLang="en-US" b="1" dirty="0"/>
              <a:t>グラフ</a:t>
            </a:r>
            <a:r>
              <a:rPr kumimoji="1" lang="ja-JP" altLang="en-US" dirty="0"/>
              <a:t>は情報を構造化し、</a:t>
            </a:r>
            <a:r>
              <a:rPr kumimoji="1" lang="ja-JP" altLang="en-US" b="1" dirty="0"/>
              <a:t>問題解決を見通し良く行う</a:t>
            </a:r>
            <a:r>
              <a:rPr kumimoji="1" lang="ja-JP" altLang="en-US" dirty="0"/>
              <a:t>ための考え方。</a:t>
            </a:r>
            <a:endParaRPr kumimoji="1" lang="en-US" altLang="ja-JP" dirty="0"/>
          </a:p>
          <a:p>
            <a:pPr>
              <a:spcBef>
                <a:spcPts val="1200"/>
              </a:spcBef>
            </a:pPr>
            <a:r>
              <a:rPr kumimoji="1" lang="ja-JP" altLang="en-US" dirty="0"/>
              <a:t>これらは、特に</a:t>
            </a:r>
            <a:r>
              <a:rPr kumimoji="1" lang="ja-JP" altLang="en-US" b="1" dirty="0"/>
              <a:t>探索問題を解く</a:t>
            </a:r>
            <a:r>
              <a:rPr kumimoji="1" lang="ja-JP" altLang="en-US" dirty="0"/>
              <a:t>際に重要。</a:t>
            </a:r>
            <a:endParaRPr kumimoji="1" lang="en-US" altLang="ja-JP" dirty="0"/>
          </a:p>
          <a:p>
            <a:pPr>
              <a:spcBef>
                <a:spcPts val="1200"/>
              </a:spcBef>
            </a:pPr>
            <a:r>
              <a:rPr lang="ja-JP" altLang="en-US" b="1" i="0" dirty="0">
                <a:solidFill>
                  <a:srgbClr val="C00000"/>
                </a:solidFill>
                <a:effectLst/>
                <a:latin typeface="Söhne"/>
              </a:rPr>
              <a:t>総当たり</a:t>
            </a:r>
            <a:r>
              <a:rPr lang="ja-JP" altLang="en-US" b="0" i="0" dirty="0">
                <a:solidFill>
                  <a:srgbClr val="374151"/>
                </a:solidFill>
                <a:effectLst/>
                <a:latin typeface="Söhne"/>
              </a:rPr>
              <a:t>は全ての可能性を試す探索手法。必ず</a:t>
            </a:r>
            <a:r>
              <a:rPr lang="ja-JP" altLang="en-US" b="1" i="0" dirty="0">
                <a:solidFill>
                  <a:srgbClr val="374151"/>
                </a:solidFill>
                <a:effectLst/>
                <a:latin typeface="Söhne"/>
              </a:rPr>
              <a:t>正解へと至るパスを見つけることができる</a:t>
            </a:r>
            <a:r>
              <a:rPr lang="ja-JP" altLang="en-US" b="0" i="0" dirty="0">
                <a:solidFill>
                  <a:srgbClr val="374151"/>
                </a:solidFill>
                <a:effectLst/>
                <a:latin typeface="Söhne"/>
              </a:rPr>
              <a:t>。</a:t>
            </a:r>
            <a:endParaRPr lang="en-US" altLang="ja-JP" b="0" i="0" dirty="0">
              <a:solidFill>
                <a:srgbClr val="374151"/>
              </a:solidFill>
              <a:effectLst/>
              <a:latin typeface="Söhne"/>
            </a:endParaRPr>
          </a:p>
          <a:p>
            <a:pPr>
              <a:spcBef>
                <a:spcPts val="1200"/>
              </a:spcBef>
            </a:pPr>
            <a:endParaRPr kumimoji="1" lang="en-US" altLang="ja-JP" dirty="0"/>
          </a:p>
          <a:p>
            <a:pPr>
              <a:spcBef>
                <a:spcPts val="1200"/>
              </a:spcBef>
            </a:pPr>
            <a:r>
              <a:rPr lang="ja-JP" altLang="en-US" b="1" i="0" dirty="0">
                <a:solidFill>
                  <a:srgbClr val="C00000"/>
                </a:solidFill>
                <a:effectLst/>
                <a:latin typeface="Söhne"/>
              </a:rPr>
              <a:t>単純な探索</a:t>
            </a:r>
            <a:r>
              <a:rPr lang="ja-JP" altLang="en-US" b="0" i="0" dirty="0">
                <a:solidFill>
                  <a:srgbClr val="374151"/>
                </a:solidFill>
                <a:effectLst/>
                <a:latin typeface="Söhne"/>
              </a:rPr>
              <a:t>は、</a:t>
            </a:r>
            <a:r>
              <a:rPr lang="ja-JP" altLang="en-US" b="1" i="0" dirty="0">
                <a:solidFill>
                  <a:srgbClr val="374151"/>
                </a:solidFill>
                <a:effectLst/>
                <a:latin typeface="Söhne"/>
              </a:rPr>
              <a:t>正解へ至るパス</a:t>
            </a:r>
            <a:r>
              <a:rPr lang="ja-JP" altLang="en-US" b="0" i="0" dirty="0">
                <a:solidFill>
                  <a:srgbClr val="374151"/>
                </a:solidFill>
                <a:effectLst/>
                <a:latin typeface="Söhne"/>
              </a:rPr>
              <a:t>を</a:t>
            </a:r>
            <a:r>
              <a:rPr lang="ja-JP" altLang="en-US" b="1" dirty="0">
                <a:solidFill>
                  <a:srgbClr val="374151"/>
                </a:solidFill>
                <a:latin typeface="Söhne"/>
              </a:rPr>
              <a:t>１つでも</a:t>
            </a:r>
            <a:r>
              <a:rPr lang="ja-JP" altLang="en-US" b="1" i="0" dirty="0">
                <a:solidFill>
                  <a:srgbClr val="374151"/>
                </a:solidFill>
                <a:effectLst/>
                <a:latin typeface="Söhne"/>
              </a:rPr>
              <a:t>見つけた時点</a:t>
            </a:r>
            <a:r>
              <a:rPr lang="ja-JP" altLang="en-US" b="0" i="0" dirty="0">
                <a:solidFill>
                  <a:srgbClr val="374151"/>
                </a:solidFill>
                <a:effectLst/>
                <a:latin typeface="Söhne"/>
              </a:rPr>
              <a:t>で</a:t>
            </a:r>
            <a:r>
              <a:rPr lang="ja-JP" altLang="en-US" b="1" i="0" dirty="0">
                <a:solidFill>
                  <a:srgbClr val="374151"/>
                </a:solidFill>
                <a:effectLst/>
                <a:latin typeface="Söhne"/>
              </a:rPr>
              <a:t>探索</a:t>
            </a:r>
            <a:r>
              <a:rPr lang="ja-JP" altLang="en-US" b="0" i="0" dirty="0">
                <a:solidFill>
                  <a:srgbClr val="374151"/>
                </a:solidFill>
                <a:effectLst/>
                <a:latin typeface="Söhne"/>
              </a:rPr>
              <a:t>を</a:t>
            </a:r>
            <a:r>
              <a:rPr lang="ja-JP" altLang="en-US" b="1" i="0" dirty="0">
                <a:solidFill>
                  <a:srgbClr val="374151"/>
                </a:solidFill>
                <a:effectLst/>
                <a:latin typeface="Söhne"/>
              </a:rPr>
              <a:t>終了</a:t>
            </a:r>
            <a:r>
              <a:rPr lang="ja-JP" altLang="en-US" b="0" i="0" dirty="0">
                <a:solidFill>
                  <a:srgbClr val="374151"/>
                </a:solidFill>
                <a:effectLst/>
                <a:latin typeface="Söhne"/>
              </a:rPr>
              <a:t>。これにより、不必要なパスの探索を省くことができ、</a:t>
            </a:r>
            <a:r>
              <a:rPr lang="ja-JP" altLang="en-US" b="1" i="0" dirty="0">
                <a:solidFill>
                  <a:srgbClr val="374151"/>
                </a:solidFill>
                <a:effectLst/>
                <a:latin typeface="Söhne"/>
              </a:rPr>
              <a:t>効率化</a:t>
            </a:r>
            <a:r>
              <a:rPr lang="ja-JP" altLang="en-US" b="0" i="0" dirty="0">
                <a:solidFill>
                  <a:srgbClr val="374151"/>
                </a:solidFill>
                <a:effectLst/>
                <a:latin typeface="Söhne"/>
              </a:rPr>
              <a:t>を図る。</a:t>
            </a:r>
            <a:endParaRPr kumimoji="1" lang="ja-JP" altLang="en-US" dirty="0"/>
          </a:p>
        </p:txBody>
      </p:sp>
      <p:sp>
        <p:nvSpPr>
          <p:cNvPr id="4" name="スライド番号プレースホルダー 3">
            <a:extLst>
              <a:ext uri="{FF2B5EF4-FFF2-40B4-BE49-F238E27FC236}">
                <a16:creationId xmlns:a16="http://schemas.microsoft.com/office/drawing/2014/main" id="{35D0EF67-3EDA-3634-6840-FCD285CD169C}"/>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128759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56" name="グループ化 55"/>
          <p:cNvGrpSpPr/>
          <p:nvPr/>
        </p:nvGrpSpPr>
        <p:grpSpPr>
          <a:xfrm>
            <a:off x="321845" y="771548"/>
            <a:ext cx="4023327" cy="3417680"/>
            <a:chOff x="4835525" y="2647950"/>
            <a:chExt cx="3722688" cy="3259138"/>
          </a:xfrm>
        </p:grpSpPr>
        <p:grpSp>
          <p:nvGrpSpPr>
            <p:cNvPr id="5" name="Group 36"/>
            <p:cNvGrpSpPr>
              <a:grpSpLocks/>
            </p:cNvGrpSpPr>
            <p:nvPr/>
          </p:nvGrpSpPr>
          <p:grpSpPr bwMode="auto">
            <a:xfrm>
              <a:off x="6586538" y="2647950"/>
              <a:ext cx="431800" cy="366713"/>
              <a:chOff x="4149" y="1668"/>
              <a:chExt cx="272" cy="231"/>
            </a:xfrm>
          </p:grpSpPr>
          <p:sp>
            <p:nvSpPr>
              <p:cNvPr id="6" name="Rectangle 37"/>
              <p:cNvSpPr>
                <a:spLocks noChangeArrowheads="1"/>
              </p:cNvSpPr>
              <p:nvPr/>
            </p:nvSpPr>
            <p:spPr bwMode="auto">
              <a:xfrm>
                <a:off x="4150" y="1706"/>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Text Box 38"/>
              <p:cNvSpPr txBox="1">
                <a:spLocks noChangeArrowheads="1"/>
              </p:cNvSpPr>
              <p:nvPr/>
            </p:nvSpPr>
            <p:spPr bwMode="auto">
              <a:xfrm>
                <a:off x="4149" y="166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S</a:t>
                </a:r>
              </a:p>
            </p:txBody>
          </p:sp>
        </p:grpSp>
        <p:grpSp>
          <p:nvGrpSpPr>
            <p:cNvPr id="8" name="Group 39"/>
            <p:cNvGrpSpPr>
              <a:grpSpLocks/>
            </p:cNvGrpSpPr>
            <p:nvPr/>
          </p:nvGrpSpPr>
          <p:grpSpPr bwMode="auto">
            <a:xfrm>
              <a:off x="5678488" y="3368675"/>
              <a:ext cx="431800" cy="366713"/>
              <a:chOff x="3577" y="2122"/>
              <a:chExt cx="272" cy="231"/>
            </a:xfrm>
          </p:grpSpPr>
          <p:sp>
            <p:nvSpPr>
              <p:cNvPr id="9" name="Rectangle 40"/>
              <p:cNvSpPr>
                <a:spLocks noChangeArrowheads="1"/>
              </p:cNvSpPr>
              <p:nvPr/>
            </p:nvSpPr>
            <p:spPr bwMode="auto">
              <a:xfrm>
                <a:off x="3606" y="2160"/>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Text Box 41"/>
              <p:cNvSpPr txBox="1">
                <a:spLocks noChangeArrowheads="1"/>
              </p:cNvSpPr>
              <p:nvPr/>
            </p:nvSpPr>
            <p:spPr bwMode="auto">
              <a:xfrm>
                <a:off x="3577" y="2122"/>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rPr>
                  <a:t>A</a:t>
                </a:r>
              </a:p>
            </p:txBody>
          </p:sp>
        </p:grpSp>
        <p:grpSp>
          <p:nvGrpSpPr>
            <p:cNvPr id="11" name="Group 42"/>
            <p:cNvGrpSpPr>
              <a:grpSpLocks/>
            </p:cNvGrpSpPr>
            <p:nvPr/>
          </p:nvGrpSpPr>
          <p:grpSpPr bwMode="auto">
            <a:xfrm>
              <a:off x="7439025" y="3381375"/>
              <a:ext cx="431800" cy="366713"/>
              <a:chOff x="4686" y="2130"/>
              <a:chExt cx="272" cy="231"/>
            </a:xfrm>
          </p:grpSpPr>
          <p:sp>
            <p:nvSpPr>
              <p:cNvPr id="12" name="Rectangle 43"/>
              <p:cNvSpPr>
                <a:spLocks noChangeArrowheads="1"/>
              </p:cNvSpPr>
              <p:nvPr/>
            </p:nvSpPr>
            <p:spPr bwMode="auto">
              <a:xfrm>
                <a:off x="4694" y="2160"/>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Text Box 44"/>
              <p:cNvSpPr txBox="1">
                <a:spLocks noChangeArrowheads="1"/>
              </p:cNvSpPr>
              <p:nvPr/>
            </p:nvSpPr>
            <p:spPr bwMode="auto">
              <a:xfrm>
                <a:off x="4686" y="213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B</a:t>
                </a:r>
              </a:p>
            </p:txBody>
          </p:sp>
        </p:grpSp>
        <p:grpSp>
          <p:nvGrpSpPr>
            <p:cNvPr id="14" name="Group 45"/>
            <p:cNvGrpSpPr>
              <a:grpSpLocks/>
            </p:cNvGrpSpPr>
            <p:nvPr/>
          </p:nvGrpSpPr>
          <p:grpSpPr bwMode="auto">
            <a:xfrm>
              <a:off x="5268913" y="4808545"/>
              <a:ext cx="431800" cy="352425"/>
              <a:chOff x="3319" y="3029"/>
              <a:chExt cx="272" cy="222"/>
            </a:xfrm>
          </p:grpSpPr>
          <p:sp>
            <p:nvSpPr>
              <p:cNvPr id="15" name="Rectangle 46"/>
              <p:cNvSpPr>
                <a:spLocks noChangeArrowheads="1"/>
              </p:cNvSpPr>
              <p:nvPr/>
            </p:nvSpPr>
            <p:spPr bwMode="auto">
              <a:xfrm>
                <a:off x="3334" y="3067"/>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Text Box 47"/>
              <p:cNvSpPr txBox="1">
                <a:spLocks noChangeArrowheads="1"/>
              </p:cNvSpPr>
              <p:nvPr/>
            </p:nvSpPr>
            <p:spPr bwMode="auto">
              <a:xfrm>
                <a:off x="3319" y="3029"/>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E</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17" name="Group 48"/>
            <p:cNvGrpSpPr>
              <a:grpSpLocks/>
            </p:cNvGrpSpPr>
            <p:nvPr/>
          </p:nvGrpSpPr>
          <p:grpSpPr bwMode="auto">
            <a:xfrm>
              <a:off x="4835525" y="5527667"/>
              <a:ext cx="431800" cy="352425"/>
              <a:chOff x="3046" y="3482"/>
              <a:chExt cx="272" cy="222"/>
            </a:xfrm>
          </p:grpSpPr>
          <p:sp>
            <p:nvSpPr>
              <p:cNvPr id="18" name="Rectangle 49"/>
              <p:cNvSpPr>
                <a:spLocks noChangeArrowheads="1"/>
              </p:cNvSpPr>
              <p:nvPr/>
            </p:nvSpPr>
            <p:spPr bwMode="auto">
              <a:xfrm>
                <a:off x="3061" y="3520"/>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Text Box 50"/>
              <p:cNvSpPr txBox="1">
                <a:spLocks noChangeArrowheads="1"/>
              </p:cNvSpPr>
              <p:nvPr/>
            </p:nvSpPr>
            <p:spPr bwMode="auto">
              <a:xfrm>
                <a:off x="3046" y="3482"/>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F</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0" name="Group 51"/>
            <p:cNvGrpSpPr>
              <a:grpSpLocks/>
            </p:cNvGrpSpPr>
            <p:nvPr/>
          </p:nvGrpSpPr>
          <p:grpSpPr bwMode="auto">
            <a:xfrm>
              <a:off x="5689600" y="5540375"/>
              <a:ext cx="431800" cy="366713"/>
              <a:chOff x="3584" y="3490"/>
              <a:chExt cx="272" cy="231"/>
            </a:xfrm>
          </p:grpSpPr>
          <p:sp>
            <p:nvSpPr>
              <p:cNvPr id="21" name="Rectangle 52"/>
              <p:cNvSpPr>
                <a:spLocks noChangeArrowheads="1"/>
              </p:cNvSpPr>
              <p:nvPr/>
            </p:nvSpPr>
            <p:spPr bwMode="auto">
              <a:xfrm>
                <a:off x="3606" y="3520"/>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Text Box 53"/>
              <p:cNvSpPr txBox="1">
                <a:spLocks noChangeArrowheads="1"/>
              </p:cNvSpPr>
              <p:nvPr/>
            </p:nvSpPr>
            <p:spPr bwMode="auto">
              <a:xfrm>
                <a:off x="3584" y="349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grpSp>
          <p:nvGrpSpPr>
            <p:cNvPr id="23" name="Group 54"/>
            <p:cNvGrpSpPr>
              <a:grpSpLocks/>
            </p:cNvGrpSpPr>
            <p:nvPr/>
          </p:nvGrpSpPr>
          <p:grpSpPr bwMode="auto">
            <a:xfrm>
              <a:off x="5280025" y="4089394"/>
              <a:ext cx="431800" cy="352425"/>
              <a:chOff x="3326" y="2576"/>
              <a:chExt cx="272" cy="222"/>
            </a:xfrm>
          </p:grpSpPr>
          <p:sp>
            <p:nvSpPr>
              <p:cNvPr id="24" name="Rectangle 55"/>
              <p:cNvSpPr>
                <a:spLocks noChangeArrowheads="1"/>
              </p:cNvSpPr>
              <p:nvPr/>
            </p:nvSpPr>
            <p:spPr bwMode="auto">
              <a:xfrm>
                <a:off x="3334" y="2613"/>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Text Box 56"/>
              <p:cNvSpPr txBox="1">
                <a:spLocks noChangeArrowheads="1"/>
              </p:cNvSpPr>
              <p:nvPr/>
            </p:nvSpPr>
            <p:spPr bwMode="auto">
              <a:xfrm>
                <a:off x="3326" y="2576"/>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C</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26" name="Group 57"/>
            <p:cNvGrpSpPr>
              <a:grpSpLocks/>
            </p:cNvGrpSpPr>
            <p:nvPr/>
          </p:nvGrpSpPr>
          <p:grpSpPr bwMode="auto">
            <a:xfrm>
              <a:off x="6061075" y="4089400"/>
              <a:ext cx="431800" cy="366713"/>
              <a:chOff x="3818" y="2576"/>
              <a:chExt cx="272" cy="231"/>
            </a:xfrm>
          </p:grpSpPr>
          <p:sp>
            <p:nvSpPr>
              <p:cNvPr id="27" name="Rectangle 58"/>
              <p:cNvSpPr>
                <a:spLocks noChangeArrowheads="1"/>
              </p:cNvSpPr>
              <p:nvPr/>
            </p:nvSpPr>
            <p:spPr bwMode="auto">
              <a:xfrm>
                <a:off x="3833" y="2613"/>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Text Box 59"/>
              <p:cNvSpPr txBox="1">
                <a:spLocks noChangeArrowheads="1"/>
              </p:cNvSpPr>
              <p:nvPr/>
            </p:nvSpPr>
            <p:spPr bwMode="auto">
              <a:xfrm>
                <a:off x="3818" y="2576"/>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grpSp>
          <p:nvGrpSpPr>
            <p:cNvPr id="29" name="Group 60"/>
            <p:cNvGrpSpPr>
              <a:grpSpLocks/>
            </p:cNvGrpSpPr>
            <p:nvPr/>
          </p:nvGrpSpPr>
          <p:grpSpPr bwMode="auto">
            <a:xfrm>
              <a:off x="7427913" y="4087819"/>
              <a:ext cx="431800" cy="352425"/>
              <a:chOff x="4679" y="2575"/>
              <a:chExt cx="272" cy="222"/>
            </a:xfrm>
          </p:grpSpPr>
          <p:sp>
            <p:nvSpPr>
              <p:cNvPr id="30" name="Rectangle 61"/>
              <p:cNvSpPr>
                <a:spLocks noChangeArrowheads="1"/>
              </p:cNvSpPr>
              <p:nvPr/>
            </p:nvSpPr>
            <p:spPr bwMode="auto">
              <a:xfrm>
                <a:off x="4694" y="2613"/>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Text Box 62"/>
              <p:cNvSpPr txBox="1">
                <a:spLocks noChangeArrowheads="1"/>
              </p:cNvSpPr>
              <p:nvPr/>
            </p:nvSpPr>
            <p:spPr bwMode="auto">
              <a:xfrm>
                <a:off x="4679" y="2575"/>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D</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2" name="Group 63"/>
            <p:cNvGrpSpPr>
              <a:grpSpLocks/>
            </p:cNvGrpSpPr>
            <p:nvPr/>
          </p:nvGrpSpPr>
          <p:grpSpPr bwMode="auto">
            <a:xfrm>
              <a:off x="6708775" y="4797425"/>
              <a:ext cx="431800" cy="360363"/>
              <a:chOff x="4226" y="3022"/>
              <a:chExt cx="272" cy="227"/>
            </a:xfrm>
          </p:grpSpPr>
          <p:sp>
            <p:nvSpPr>
              <p:cNvPr id="33" name="Rectangle 64"/>
              <p:cNvSpPr>
                <a:spLocks noChangeArrowheads="1"/>
              </p:cNvSpPr>
              <p:nvPr/>
            </p:nvSpPr>
            <p:spPr bwMode="auto">
              <a:xfrm>
                <a:off x="4241" y="3067"/>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Text Box 65"/>
              <p:cNvSpPr txBox="1">
                <a:spLocks noChangeArrowheads="1"/>
              </p:cNvSpPr>
              <p:nvPr/>
            </p:nvSpPr>
            <p:spPr bwMode="auto">
              <a:xfrm>
                <a:off x="4226" y="3022"/>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H</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5" name="Group 66"/>
            <p:cNvGrpSpPr>
              <a:grpSpLocks/>
            </p:cNvGrpSpPr>
            <p:nvPr/>
          </p:nvGrpSpPr>
          <p:grpSpPr bwMode="auto">
            <a:xfrm>
              <a:off x="7439025" y="4808545"/>
              <a:ext cx="431800" cy="352425"/>
              <a:chOff x="4686" y="3029"/>
              <a:chExt cx="272" cy="222"/>
            </a:xfrm>
          </p:grpSpPr>
          <p:sp>
            <p:nvSpPr>
              <p:cNvPr id="36" name="Rectangle 67"/>
              <p:cNvSpPr>
                <a:spLocks noChangeArrowheads="1"/>
              </p:cNvSpPr>
              <p:nvPr/>
            </p:nvSpPr>
            <p:spPr bwMode="auto">
              <a:xfrm>
                <a:off x="4694" y="3067"/>
                <a:ext cx="181" cy="182"/>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Text Box 68"/>
              <p:cNvSpPr txBox="1">
                <a:spLocks noChangeArrowheads="1"/>
              </p:cNvSpPr>
              <p:nvPr/>
            </p:nvSpPr>
            <p:spPr bwMode="auto">
              <a:xfrm>
                <a:off x="4686" y="3029"/>
                <a:ext cx="27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lang="en-US" altLang="ja-JP" dirty="0">
                    <a:solidFill>
                      <a:prstClr val="black"/>
                    </a:solidFill>
                    <a:latin typeface="Times New Roman" panose="02020603050405020304" pitchFamily="18" charset="0"/>
                  </a:rPr>
                  <a:t>I</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8" name="Group 69"/>
            <p:cNvGrpSpPr>
              <a:grpSpLocks/>
            </p:cNvGrpSpPr>
            <p:nvPr/>
          </p:nvGrpSpPr>
          <p:grpSpPr bwMode="auto">
            <a:xfrm>
              <a:off x="8126413" y="4810125"/>
              <a:ext cx="431800" cy="366713"/>
              <a:chOff x="5119" y="3030"/>
              <a:chExt cx="272" cy="231"/>
            </a:xfrm>
          </p:grpSpPr>
          <p:sp>
            <p:nvSpPr>
              <p:cNvPr id="39" name="Rectangle 70"/>
              <p:cNvSpPr>
                <a:spLocks noChangeArrowheads="1"/>
              </p:cNvSpPr>
              <p:nvPr/>
            </p:nvSpPr>
            <p:spPr bwMode="auto">
              <a:xfrm>
                <a:off x="5148" y="3067"/>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Text Box 71"/>
              <p:cNvSpPr txBox="1">
                <a:spLocks noChangeArrowheads="1"/>
              </p:cNvSpPr>
              <p:nvPr/>
            </p:nvSpPr>
            <p:spPr bwMode="auto">
              <a:xfrm>
                <a:off x="5119" y="3030"/>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sp>
          <p:nvSpPr>
            <p:cNvPr id="41" name="Line 72"/>
            <p:cNvSpPr>
              <a:spLocks noChangeShapeType="1"/>
            </p:cNvSpPr>
            <p:nvPr/>
          </p:nvSpPr>
          <p:spPr bwMode="auto">
            <a:xfrm flipH="1">
              <a:off x="5867400" y="2997200"/>
              <a:ext cx="8651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Line 73"/>
            <p:cNvSpPr>
              <a:spLocks noChangeShapeType="1"/>
            </p:cNvSpPr>
            <p:nvPr/>
          </p:nvSpPr>
          <p:spPr bwMode="auto">
            <a:xfrm>
              <a:off x="6732588" y="2997200"/>
              <a:ext cx="8636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Line 74"/>
            <p:cNvSpPr>
              <a:spLocks noChangeShapeType="1"/>
            </p:cNvSpPr>
            <p:nvPr/>
          </p:nvSpPr>
          <p:spPr bwMode="auto">
            <a:xfrm flipH="1">
              <a:off x="5435600" y="3716338"/>
              <a:ext cx="43180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Line 75"/>
            <p:cNvSpPr>
              <a:spLocks noChangeShapeType="1"/>
            </p:cNvSpPr>
            <p:nvPr/>
          </p:nvSpPr>
          <p:spPr bwMode="auto">
            <a:xfrm>
              <a:off x="5867400" y="3716338"/>
              <a:ext cx="360363"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Line 76"/>
            <p:cNvSpPr>
              <a:spLocks noChangeShapeType="1"/>
            </p:cNvSpPr>
            <p:nvPr/>
          </p:nvSpPr>
          <p:spPr bwMode="auto">
            <a:xfrm>
              <a:off x="7596188" y="3716338"/>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Line 77"/>
            <p:cNvSpPr>
              <a:spLocks noChangeShapeType="1"/>
            </p:cNvSpPr>
            <p:nvPr/>
          </p:nvSpPr>
          <p:spPr bwMode="auto">
            <a:xfrm>
              <a:off x="5435600" y="44370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Line 78"/>
            <p:cNvSpPr>
              <a:spLocks noChangeShapeType="1"/>
            </p:cNvSpPr>
            <p:nvPr/>
          </p:nvSpPr>
          <p:spPr bwMode="auto">
            <a:xfrm flipH="1">
              <a:off x="5003800" y="5157788"/>
              <a:ext cx="4318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Line 79"/>
            <p:cNvSpPr>
              <a:spLocks noChangeShapeType="1"/>
            </p:cNvSpPr>
            <p:nvPr/>
          </p:nvSpPr>
          <p:spPr bwMode="auto">
            <a:xfrm>
              <a:off x="5435600" y="5157788"/>
              <a:ext cx="43338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Line 80"/>
            <p:cNvSpPr>
              <a:spLocks noChangeShapeType="1"/>
            </p:cNvSpPr>
            <p:nvPr/>
          </p:nvSpPr>
          <p:spPr bwMode="auto">
            <a:xfrm>
              <a:off x="7596188" y="44370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Line 81"/>
            <p:cNvSpPr>
              <a:spLocks noChangeShapeType="1"/>
            </p:cNvSpPr>
            <p:nvPr/>
          </p:nvSpPr>
          <p:spPr bwMode="auto">
            <a:xfrm flipH="1">
              <a:off x="6877050" y="4437063"/>
              <a:ext cx="719138"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Line 82"/>
            <p:cNvSpPr>
              <a:spLocks noChangeShapeType="1"/>
            </p:cNvSpPr>
            <p:nvPr/>
          </p:nvSpPr>
          <p:spPr bwMode="auto">
            <a:xfrm>
              <a:off x="7596188" y="4437063"/>
              <a:ext cx="7207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52" name="Group 85"/>
            <p:cNvGrpSpPr>
              <a:grpSpLocks/>
            </p:cNvGrpSpPr>
            <p:nvPr/>
          </p:nvGrpSpPr>
          <p:grpSpPr bwMode="auto">
            <a:xfrm>
              <a:off x="6694488" y="5532438"/>
              <a:ext cx="431800" cy="366712"/>
              <a:chOff x="4348" y="3633"/>
              <a:chExt cx="272" cy="220"/>
            </a:xfrm>
          </p:grpSpPr>
          <p:sp>
            <p:nvSpPr>
              <p:cNvPr id="53" name="Rectangle 86"/>
              <p:cNvSpPr>
                <a:spLocks noChangeArrowheads="1"/>
              </p:cNvSpPr>
              <p:nvPr/>
            </p:nvSpPr>
            <p:spPr bwMode="auto">
              <a:xfrm>
                <a:off x="4377" y="3656"/>
                <a:ext cx="181" cy="182"/>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Text Box 87"/>
              <p:cNvSpPr txBox="1">
                <a:spLocks noChangeArrowheads="1"/>
              </p:cNvSpPr>
              <p:nvPr/>
            </p:nvSpPr>
            <p:spPr bwMode="auto">
              <a:xfrm>
                <a:off x="4348" y="3633"/>
                <a:ext cx="27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t>G</a:t>
                </a:r>
              </a:p>
            </p:txBody>
          </p:sp>
        </p:grpSp>
        <p:sp>
          <p:nvSpPr>
            <p:cNvPr id="55" name="Line 88"/>
            <p:cNvSpPr>
              <a:spLocks noChangeShapeType="1"/>
            </p:cNvSpPr>
            <p:nvPr/>
          </p:nvSpPr>
          <p:spPr bwMode="auto">
            <a:xfrm>
              <a:off x="6873875" y="515937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57" name="コンテンツ プレースホルダー 2"/>
          <p:cNvSpPr txBox="1">
            <a:spLocks/>
          </p:cNvSpPr>
          <p:nvPr/>
        </p:nvSpPr>
        <p:spPr>
          <a:xfrm>
            <a:off x="5052652" y="641187"/>
            <a:ext cx="3443993" cy="4049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パス</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は６つ</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C E </a:t>
            </a:r>
            <a:r>
              <a:rPr lang="en-US" altLang="ja-JP" dirty="0">
                <a:solidFill>
                  <a:prstClr val="black"/>
                </a:solidFill>
              </a:rPr>
              <a:t>F</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lang="en-US" altLang="ja-JP" dirty="0">
                <a:solidFill>
                  <a:prstClr val="black"/>
                </a:solidFill>
              </a:rPr>
              <a:t>C E </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lang="en-US" altLang="ja-JP" dirty="0">
                <a:solidFill>
                  <a:prstClr val="black"/>
                </a:solidFill>
              </a:rPr>
              <a:t>H</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a:t>
            </a:r>
            <a:r>
              <a:rPr lang="en-US" altLang="ja-JP" dirty="0">
                <a:solidFill>
                  <a:prstClr val="black"/>
                </a:solidFill>
              </a:rPr>
              <a:t>D I</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8" name="タイトル 1"/>
          <p:cNvSpPr>
            <a:spLocks noGrp="1"/>
          </p:cNvSpPr>
          <p:nvPr>
            <p:ph type="title"/>
          </p:nvPr>
        </p:nvSpPr>
        <p:spPr>
          <a:xfrm>
            <a:off x="321845" y="175028"/>
            <a:ext cx="8461208" cy="469865"/>
          </a:xfrm>
        </p:spPr>
        <p:txBody>
          <a:bodyPr>
            <a:normAutofit fontScale="90000"/>
          </a:bodyPr>
          <a:lstStyle/>
          <a:p>
            <a:r>
              <a:rPr kumimoji="1" lang="ja-JP" altLang="en-US" dirty="0"/>
              <a:t>探索</a:t>
            </a:r>
          </a:p>
        </p:txBody>
      </p:sp>
    </p:spTree>
    <p:extLst>
      <p:ext uri="{BB962C8B-B14F-4D97-AF65-F5344CB8AC3E}">
        <p14:creationId xmlns:p14="http://schemas.microsoft.com/office/powerpoint/2010/main" val="1735925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7" name="コンテンツ プレースホルダー 2"/>
          <p:cNvSpPr txBox="1">
            <a:spLocks/>
          </p:cNvSpPr>
          <p:nvPr/>
        </p:nvSpPr>
        <p:spPr>
          <a:xfrm>
            <a:off x="2850003" y="716107"/>
            <a:ext cx="3443993" cy="4049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パス</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は６つ</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C E </a:t>
            </a:r>
            <a:r>
              <a:rPr lang="en-US" altLang="ja-JP" dirty="0">
                <a:solidFill>
                  <a:prstClr val="black"/>
                </a:solidFill>
              </a:rPr>
              <a:t>F</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lang="en-US" altLang="ja-JP" dirty="0">
                <a:solidFill>
                  <a:prstClr val="black"/>
                </a:solidFill>
              </a:rPr>
              <a:t>C E </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lang="en-US" altLang="ja-JP" dirty="0">
                <a:solidFill>
                  <a:prstClr val="black"/>
                </a:solidFill>
              </a:rPr>
              <a:t>H</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a:t>
            </a:r>
            <a:r>
              <a:rPr lang="en-US" altLang="ja-JP" dirty="0">
                <a:solidFill>
                  <a:prstClr val="black"/>
                </a:solidFill>
              </a:rPr>
              <a:t>D I</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4" name="コンテンツ プレースホルダー 2"/>
          <p:cNvSpPr txBox="1">
            <a:spLocks/>
          </p:cNvSpPr>
          <p:nvPr/>
        </p:nvSpPr>
        <p:spPr>
          <a:xfrm>
            <a:off x="168176" y="4765743"/>
            <a:ext cx="3422087" cy="109334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すべてのパスを試す</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8" name="タイトル 1"/>
          <p:cNvSpPr>
            <a:spLocks noGrp="1"/>
          </p:cNvSpPr>
          <p:nvPr>
            <p:ph type="title"/>
          </p:nvPr>
        </p:nvSpPr>
        <p:spPr>
          <a:xfrm>
            <a:off x="321845" y="175028"/>
            <a:ext cx="8461208" cy="469865"/>
          </a:xfrm>
        </p:spPr>
        <p:txBody>
          <a:bodyPr>
            <a:normAutofit fontScale="90000"/>
          </a:bodyPr>
          <a:lstStyle/>
          <a:p>
            <a:r>
              <a:rPr kumimoji="1" lang="ja-JP" altLang="en-US" dirty="0"/>
              <a:t>探索</a:t>
            </a:r>
          </a:p>
        </p:txBody>
      </p:sp>
      <p:sp>
        <p:nvSpPr>
          <p:cNvPr id="59" name="コンテンツ プレースホルダー 2">
            <a:extLst>
              <a:ext uri="{FF2B5EF4-FFF2-40B4-BE49-F238E27FC236}">
                <a16:creationId xmlns:a16="http://schemas.microsoft.com/office/drawing/2014/main" id="{77D02D3E-3BD6-4F07-894C-AA2531581AD6}"/>
              </a:ext>
            </a:extLst>
          </p:cNvPr>
          <p:cNvSpPr txBox="1">
            <a:spLocks/>
          </p:cNvSpPr>
          <p:nvPr/>
        </p:nvSpPr>
        <p:spPr>
          <a:xfrm>
            <a:off x="4281937" y="4765743"/>
            <a:ext cx="4501116" cy="168699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b="1" dirty="0">
                <a:solidFill>
                  <a:srgbClr val="C00000"/>
                </a:solidFill>
              </a:rPr>
              <a:t>単純な探索</a:t>
            </a:r>
            <a:r>
              <a:rPr lang="ja-JP" altLang="en-US" sz="2400" dirty="0">
                <a:solidFill>
                  <a:prstClr val="black"/>
                </a:solidFill>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lang="ja-JP" altLang="en-US" sz="2400" dirty="0">
                <a:solidFill>
                  <a:prstClr val="black"/>
                </a:solidFill>
              </a:rPr>
              <a:t>正解 </a:t>
            </a:r>
            <a:r>
              <a:rPr lang="en-US" altLang="ja-JP" sz="2400" dirty="0">
                <a:solidFill>
                  <a:prstClr val="black"/>
                </a:solidFill>
              </a:rPr>
              <a:t>G </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に至るパス」</a:t>
            </a:r>
            <a:r>
              <a:rPr lang="ja-JP" altLang="en-US" sz="2400" dirty="0">
                <a:solidFill>
                  <a:prstClr val="black"/>
                </a:solidFill>
              </a:rPr>
              <a:t>を１つでも見つけた時点で探索を終了</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 name="矢印: 下 1">
            <a:extLst>
              <a:ext uri="{FF2B5EF4-FFF2-40B4-BE49-F238E27FC236}">
                <a16:creationId xmlns:a16="http://schemas.microsoft.com/office/drawing/2014/main" id="{CABFEAEC-FADF-670B-9292-CF45B2475AF5}"/>
              </a:ext>
            </a:extLst>
          </p:cNvPr>
          <p:cNvSpPr/>
          <p:nvPr/>
        </p:nvSpPr>
        <p:spPr>
          <a:xfrm>
            <a:off x="1703672" y="1318661"/>
            <a:ext cx="673768" cy="3080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2D3B020E-9E2A-1660-2500-919E8E724FAD}"/>
              </a:ext>
            </a:extLst>
          </p:cNvPr>
          <p:cNvSpPr/>
          <p:nvPr/>
        </p:nvSpPr>
        <p:spPr>
          <a:xfrm>
            <a:off x="5620228" y="1318661"/>
            <a:ext cx="673768" cy="673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08DFDD46-EC99-8E9E-494A-62185C93190D}"/>
              </a:ext>
            </a:extLst>
          </p:cNvPr>
          <p:cNvCxnSpPr/>
          <p:nvPr/>
        </p:nvCxnSpPr>
        <p:spPr>
          <a:xfrm>
            <a:off x="5322771" y="2079057"/>
            <a:ext cx="1443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A01DFD3-7A85-FDCC-B47F-15ED89B1AD89}"/>
              </a:ext>
            </a:extLst>
          </p:cNvPr>
          <p:cNvSpPr txBox="1"/>
          <p:nvPr/>
        </p:nvSpPr>
        <p:spPr>
          <a:xfrm>
            <a:off x="6885071" y="1861424"/>
            <a:ext cx="800219" cy="461665"/>
          </a:xfrm>
          <a:prstGeom prst="rect">
            <a:avLst/>
          </a:prstGeom>
          <a:noFill/>
        </p:spPr>
        <p:txBody>
          <a:bodyPr wrap="none" rtlCol="0">
            <a:spAutoFit/>
          </a:bodyPr>
          <a:lstStyle/>
          <a:p>
            <a:r>
              <a:rPr kumimoji="1" lang="ja-JP" altLang="en-US" sz="2400" b="1" dirty="0">
                <a:solidFill>
                  <a:srgbClr val="FF0000"/>
                </a:solidFill>
              </a:rPr>
              <a:t>終了</a:t>
            </a:r>
          </a:p>
        </p:txBody>
      </p:sp>
    </p:spTree>
    <p:extLst>
      <p:ext uri="{BB962C8B-B14F-4D97-AF65-F5344CB8AC3E}">
        <p14:creationId xmlns:p14="http://schemas.microsoft.com/office/powerpoint/2010/main" val="304624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3178" y="675219"/>
            <a:ext cx="7594035" cy="1057715"/>
          </a:xfrm>
        </p:spPr>
        <p:txBody>
          <a:bodyPr>
            <a:normAutofit/>
          </a:bodyPr>
          <a:lstStyle/>
          <a:p>
            <a:pPr marL="0" indent="0">
              <a:buNone/>
            </a:pPr>
            <a:r>
              <a:rPr kumimoji="1" lang="ja-JP" altLang="en-US" b="1" dirty="0">
                <a:solidFill>
                  <a:srgbClr val="C00000"/>
                </a:solidFill>
              </a:rPr>
              <a:t>「単純な探索」</a:t>
            </a:r>
            <a:r>
              <a:rPr kumimoji="1" lang="ja-JP" altLang="en-US" dirty="0"/>
              <a:t>では，</a:t>
            </a:r>
            <a:r>
              <a:rPr kumimoji="1" lang="ja-JP" altLang="en-US" b="1" dirty="0">
                <a:solidFill>
                  <a:srgbClr val="C00000"/>
                </a:solidFill>
              </a:rPr>
              <a:t>終点状態</a:t>
            </a:r>
            <a:r>
              <a:rPr kumimoji="1" lang="ja-JP" altLang="en-US" dirty="0"/>
              <a:t>を指定して，</a:t>
            </a:r>
            <a:r>
              <a:rPr kumimoji="1" lang="ja-JP" altLang="en-US" b="1" dirty="0">
                <a:solidFill>
                  <a:srgbClr val="C00000"/>
                </a:solidFill>
              </a:rPr>
              <a:t>パス</a:t>
            </a:r>
            <a:r>
              <a:rPr kumimoji="1" lang="ja-JP" altLang="en-US" dirty="0"/>
              <a:t>を</a:t>
            </a:r>
            <a:r>
              <a:rPr lang="ja-JP" altLang="en-US" dirty="0"/>
              <a:t>探索している</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9" name="コンテンツ プレースホルダー 2"/>
          <p:cNvSpPr txBox="1">
            <a:spLocks/>
          </p:cNvSpPr>
          <p:nvPr/>
        </p:nvSpPr>
        <p:spPr>
          <a:xfrm>
            <a:off x="4572000" y="1469827"/>
            <a:ext cx="2621719" cy="526214"/>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終点状態：</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G</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4" name="タイトル 1"/>
          <p:cNvSpPr>
            <a:spLocks noGrp="1"/>
          </p:cNvSpPr>
          <p:nvPr>
            <p:ph type="title"/>
          </p:nvPr>
        </p:nvSpPr>
        <p:spPr>
          <a:xfrm>
            <a:off x="321845" y="175028"/>
            <a:ext cx="8461208" cy="469865"/>
          </a:xfrm>
        </p:spPr>
        <p:txBody>
          <a:bodyPr>
            <a:normAutofit fontScale="90000"/>
          </a:bodyPr>
          <a:lstStyle/>
          <a:p>
            <a:r>
              <a:rPr kumimoji="1" lang="ja-JP" altLang="en-US" dirty="0"/>
              <a:t>木を用いた単純な探索</a:t>
            </a:r>
          </a:p>
        </p:txBody>
      </p:sp>
      <p:sp>
        <p:nvSpPr>
          <p:cNvPr id="2" name="コンテンツ プレースホルダー 2">
            <a:extLst>
              <a:ext uri="{FF2B5EF4-FFF2-40B4-BE49-F238E27FC236}">
                <a16:creationId xmlns:a16="http://schemas.microsoft.com/office/drawing/2014/main" id="{08D8F03E-9E73-2D08-CE37-62B482471EB1}"/>
              </a:ext>
            </a:extLst>
          </p:cNvPr>
          <p:cNvSpPr txBox="1">
            <a:spLocks/>
          </p:cNvSpPr>
          <p:nvPr/>
        </p:nvSpPr>
        <p:spPr>
          <a:xfrm>
            <a:off x="2850003" y="2208023"/>
            <a:ext cx="3443993" cy="40496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dirty="0">
                <a:solidFill>
                  <a:prstClr val="black"/>
                </a:solidFill>
              </a:rPr>
              <a:t>パス</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は６つ</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C E </a:t>
            </a:r>
            <a:r>
              <a:rPr lang="en-US" altLang="ja-JP" dirty="0">
                <a:solidFill>
                  <a:prstClr val="black"/>
                </a:solidFill>
              </a:rPr>
              <a:t>F</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lang="en-US" altLang="ja-JP" dirty="0">
                <a:solidFill>
                  <a:prstClr val="black"/>
                </a:solidFill>
              </a:rPr>
              <a:t>C E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A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lang="en-US" altLang="ja-JP" dirty="0">
                <a:solidFill>
                  <a:prstClr val="black"/>
                </a:solidFill>
              </a:rPr>
              <a:t>H</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a:t>
            </a:r>
            <a:r>
              <a:rPr lang="en-US" altLang="ja-JP" dirty="0">
                <a:solidFill>
                  <a:prstClr val="black"/>
                </a:solidFill>
              </a:rPr>
              <a:t>D I</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S B D </a:t>
            </a:r>
            <a:r>
              <a:rPr kumimoji="1" lang="en-US" altLang="ja-JP" sz="28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G</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7" name="コンテンツ プレースホルダー 2">
            <a:extLst>
              <a:ext uri="{FF2B5EF4-FFF2-40B4-BE49-F238E27FC236}">
                <a16:creationId xmlns:a16="http://schemas.microsoft.com/office/drawing/2014/main" id="{96C4CCBE-E3BC-5664-9999-717FB43A2656}"/>
              </a:ext>
            </a:extLst>
          </p:cNvPr>
          <p:cNvSpPr txBox="1">
            <a:spLocks/>
          </p:cNvSpPr>
          <p:nvPr/>
        </p:nvSpPr>
        <p:spPr>
          <a:xfrm>
            <a:off x="168177" y="6257659"/>
            <a:ext cx="2449896" cy="463817"/>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1" name="コンテンツ プレースホルダー 2">
            <a:extLst>
              <a:ext uri="{FF2B5EF4-FFF2-40B4-BE49-F238E27FC236}">
                <a16:creationId xmlns:a16="http://schemas.microsoft.com/office/drawing/2014/main" id="{CD8CC080-8754-7AF8-44B9-5DE83ED3E821}"/>
              </a:ext>
            </a:extLst>
          </p:cNvPr>
          <p:cNvSpPr txBox="1">
            <a:spLocks/>
          </p:cNvSpPr>
          <p:nvPr/>
        </p:nvSpPr>
        <p:spPr>
          <a:xfrm>
            <a:off x="5467539" y="6256986"/>
            <a:ext cx="2243989" cy="425309"/>
          </a:xfrm>
          <a:prstGeom prst="rect">
            <a:avLst/>
          </a:prstGeom>
          <a:ln>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b="1" dirty="0">
                <a:solidFill>
                  <a:srgbClr val="C00000"/>
                </a:solidFill>
              </a:rPr>
              <a:t>単純な探索</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62" name="矢印: 下 61">
            <a:extLst>
              <a:ext uri="{FF2B5EF4-FFF2-40B4-BE49-F238E27FC236}">
                <a16:creationId xmlns:a16="http://schemas.microsoft.com/office/drawing/2014/main" id="{B04DB613-8EC3-714D-B921-0884DE89ADE2}"/>
              </a:ext>
            </a:extLst>
          </p:cNvPr>
          <p:cNvSpPr/>
          <p:nvPr/>
        </p:nvSpPr>
        <p:spPr>
          <a:xfrm>
            <a:off x="1703672" y="2810577"/>
            <a:ext cx="673768" cy="30800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下 62">
            <a:extLst>
              <a:ext uri="{FF2B5EF4-FFF2-40B4-BE49-F238E27FC236}">
                <a16:creationId xmlns:a16="http://schemas.microsoft.com/office/drawing/2014/main" id="{E346F449-97AF-C29F-A161-443EF9D5E9F0}"/>
              </a:ext>
            </a:extLst>
          </p:cNvPr>
          <p:cNvSpPr/>
          <p:nvPr/>
        </p:nvSpPr>
        <p:spPr>
          <a:xfrm>
            <a:off x="5620228" y="2810577"/>
            <a:ext cx="673768" cy="6737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a:extLst>
              <a:ext uri="{FF2B5EF4-FFF2-40B4-BE49-F238E27FC236}">
                <a16:creationId xmlns:a16="http://schemas.microsoft.com/office/drawing/2014/main" id="{1152B6C6-F274-9424-9B2B-6C0B8C5AAE1C}"/>
              </a:ext>
            </a:extLst>
          </p:cNvPr>
          <p:cNvCxnSpPr/>
          <p:nvPr/>
        </p:nvCxnSpPr>
        <p:spPr>
          <a:xfrm>
            <a:off x="5322771" y="3570973"/>
            <a:ext cx="1443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3C332064-27A6-4D14-DAE9-FC29CEBC1511}"/>
              </a:ext>
            </a:extLst>
          </p:cNvPr>
          <p:cNvSpPr txBox="1"/>
          <p:nvPr/>
        </p:nvSpPr>
        <p:spPr>
          <a:xfrm>
            <a:off x="6885071" y="3353340"/>
            <a:ext cx="800219" cy="461665"/>
          </a:xfrm>
          <a:prstGeom prst="rect">
            <a:avLst/>
          </a:prstGeom>
          <a:noFill/>
        </p:spPr>
        <p:txBody>
          <a:bodyPr wrap="none" rtlCol="0">
            <a:spAutoFit/>
          </a:bodyPr>
          <a:lstStyle/>
          <a:p>
            <a:r>
              <a:rPr kumimoji="1" lang="ja-JP" altLang="en-US" sz="2400" b="1" dirty="0">
                <a:solidFill>
                  <a:srgbClr val="FF0000"/>
                </a:solidFill>
              </a:rPr>
              <a:t>終了</a:t>
            </a:r>
          </a:p>
        </p:txBody>
      </p:sp>
    </p:spTree>
    <p:extLst>
      <p:ext uri="{BB962C8B-B14F-4D97-AF65-F5344CB8AC3E}">
        <p14:creationId xmlns:p14="http://schemas.microsoft.com/office/powerpoint/2010/main" val="2608794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ja-JP" altLang="en-US" sz="2400" b="1" dirty="0"/>
              <a:t>総当たりの結果と、単純な探索の結果を表示。ページ３８まで。</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でのプログラム実行</a:t>
            </a:r>
          </a:p>
          <a:p>
            <a:pPr lvl="1">
              <a:spcAft>
                <a:spcPts val="600"/>
              </a:spcAft>
            </a:pPr>
            <a:r>
              <a:rPr lang="ja-JP" altLang="en-US" b="1" dirty="0"/>
              <a:t>総当たり</a:t>
            </a:r>
            <a:endParaRPr lang="en-US" altLang="ja-JP" b="1" dirty="0"/>
          </a:p>
          <a:p>
            <a:pPr lvl="1">
              <a:spcAft>
                <a:spcPts val="600"/>
              </a:spcAft>
            </a:pPr>
            <a:r>
              <a:rPr lang="ja-JP" altLang="en-US" b="1" dirty="0"/>
              <a:t>単純な探索</a:t>
            </a:r>
            <a:endParaRPr lang="en-US" altLang="ja-JP" b="1" dirty="0"/>
          </a:p>
          <a:p>
            <a:pPr lvl="1">
              <a:spcAft>
                <a:spcPts val="600"/>
              </a:spcAft>
            </a:pP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23869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trinket</a:t>
            </a:r>
            <a:r>
              <a:rPr lang="en-US" altLang="ja-JP" sz="2400" dirty="0"/>
              <a:t> </a:t>
            </a:r>
            <a:r>
              <a:rPr lang="ja-JP" altLang="en-US" sz="2400" dirty="0"/>
              <a:t>は </a:t>
            </a:r>
            <a:r>
              <a:rPr lang="en-US" altLang="ja-JP" sz="2400" b="1" dirty="0"/>
              <a:t>Python, HTML </a:t>
            </a:r>
            <a:r>
              <a:rPr lang="ja-JP" altLang="en-US" sz="2400" b="1" dirty="0"/>
              <a:t>などのプログラムを書き実行できる</a:t>
            </a:r>
            <a:r>
              <a:rPr lang="ja-JP" altLang="en-US" sz="2400" dirty="0"/>
              <a:t>サイト</a:t>
            </a:r>
            <a:endParaRPr lang="en-US" altLang="ja-JP" sz="2400" dirty="0"/>
          </a:p>
          <a:p>
            <a:r>
              <a:rPr lang="en-US" altLang="ja-JP" sz="2400" b="0" i="0" dirty="0">
                <a:effectLst/>
                <a:latin typeface="Merriweather" panose="00000500000000000000" pitchFamily="2" charset="0"/>
              </a:rPr>
              <a:t>https://trinket.io/python/030e758441</a:t>
            </a:r>
          </a:p>
          <a:p>
            <a:pPr marL="0" indent="0">
              <a:buNone/>
            </a:pPr>
            <a:r>
              <a:rPr lang="ja-JP" altLang="en-US" sz="2400" dirty="0"/>
              <a:t>のように、違うプログラムには違う </a:t>
            </a:r>
            <a:r>
              <a:rPr lang="en-US" altLang="ja-JP" sz="2400" dirty="0"/>
              <a:t>URL </a:t>
            </a:r>
            <a:r>
              <a:rPr lang="ja-JP" altLang="en-US" sz="2400" dirty="0"/>
              <a:t>が割り当てられる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r>
              <a:rPr lang="ja-JP" altLang="en-US" sz="2400" dirty="0"/>
              <a:t>実行が開始しないときは、「</a:t>
            </a:r>
            <a:r>
              <a:rPr lang="ja-JP" altLang="en-US" sz="2400" b="1" dirty="0"/>
              <a:t>実行ボタン</a:t>
            </a:r>
            <a:r>
              <a:rPr lang="ja-JP" altLang="en-US" sz="2400" dirty="0"/>
              <a:t>」で</a:t>
            </a:r>
            <a:r>
              <a:rPr lang="ja-JP" altLang="en-US" sz="2400" b="1" dirty="0"/>
              <a:t>実行</a:t>
            </a:r>
            <a:endParaRPr lang="en-US" altLang="ja-JP" sz="2400" b="1" dirty="0"/>
          </a:p>
          <a:p>
            <a:r>
              <a:rPr lang="ja-JP" altLang="en-US" sz="2400" dirty="0"/>
              <a:t>ソースコードを</a:t>
            </a:r>
            <a:r>
              <a:rPr lang="ja-JP" altLang="en-US" sz="2400" b="1" dirty="0"/>
              <a:t>書き替えて再度実行</a:t>
            </a:r>
            <a:r>
              <a:rPr lang="ja-JP" altLang="en-US" sz="2400" dirty="0"/>
              <a:t>することも可能</a:t>
            </a:r>
            <a:endParaRPr lang="en-US" altLang="ja-JP" sz="2400" dirty="0"/>
          </a:p>
        </p:txBody>
      </p:sp>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2"/>
          <a:stretch>
            <a:fillRect/>
          </a:stretch>
        </p:blipFill>
        <p:spPr>
          <a:xfrm>
            <a:off x="1240234" y="2327545"/>
            <a:ext cx="4717189" cy="2309060"/>
          </a:xfrm>
          <a:prstGeom prst="rect">
            <a:avLst/>
          </a:prstGeom>
        </p:spPr>
      </p:pic>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 </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5CFE043C-DC4C-4062-B60C-FD394D4CC3EC}"/>
              </a:ext>
            </a:extLst>
          </p:cNvPr>
          <p:cNvSpPr/>
          <p:nvPr/>
        </p:nvSpPr>
        <p:spPr>
          <a:xfrm rot="5400000">
            <a:off x="2472981" y="3758073"/>
            <a:ext cx="218512" cy="2466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右中かっこ 7">
            <a:extLst>
              <a:ext uri="{FF2B5EF4-FFF2-40B4-BE49-F238E27FC236}">
                <a16:creationId xmlns:a16="http://schemas.microsoft.com/office/drawing/2014/main" id="{8854BCCF-7937-49F2-9FE6-C07FB349A19B}"/>
              </a:ext>
            </a:extLst>
          </p:cNvPr>
          <p:cNvSpPr/>
          <p:nvPr/>
        </p:nvSpPr>
        <p:spPr>
          <a:xfrm rot="5400000">
            <a:off x="4687849" y="4209624"/>
            <a:ext cx="170463" cy="16109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96BD922-CC0B-412A-9DF4-A337A36CD975}"/>
              </a:ext>
            </a:extLst>
          </p:cNvPr>
          <p:cNvSpPr txBox="1"/>
          <p:nvPr/>
        </p:nvSpPr>
        <p:spPr>
          <a:xfrm>
            <a:off x="1476153" y="5070208"/>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ソースコードの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メイン画面</a:t>
            </a:r>
          </a:p>
        </p:txBody>
      </p:sp>
      <p:sp>
        <p:nvSpPr>
          <p:cNvPr id="10" name="テキスト ボックス 9">
            <a:extLst>
              <a:ext uri="{FF2B5EF4-FFF2-40B4-BE49-F238E27FC236}">
                <a16:creationId xmlns:a16="http://schemas.microsoft.com/office/drawing/2014/main" id="{902784C6-0936-4E5D-91AB-5FF9C54086F2}"/>
              </a:ext>
            </a:extLst>
          </p:cNvPr>
          <p:cNvSpPr txBox="1"/>
          <p:nvPr/>
        </p:nvSpPr>
        <p:spPr>
          <a:xfrm>
            <a:off x="4077673" y="52338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sp>
        <p:nvSpPr>
          <p:cNvPr id="12" name="正方形/長方形 11">
            <a:extLst>
              <a:ext uri="{FF2B5EF4-FFF2-40B4-BE49-F238E27FC236}">
                <a16:creationId xmlns:a16="http://schemas.microsoft.com/office/drawing/2014/main" id="{F5672B9D-D768-2700-E6C1-AE4C965CF5F4}"/>
              </a:ext>
            </a:extLst>
          </p:cNvPr>
          <p:cNvSpPr/>
          <p:nvPr/>
        </p:nvSpPr>
        <p:spPr>
          <a:xfrm>
            <a:off x="2615459" y="2840145"/>
            <a:ext cx="670867"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3724509" y="2579865"/>
            <a:ext cx="2743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STOP </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Tree>
    <p:extLst>
      <p:ext uri="{BB962C8B-B14F-4D97-AF65-F5344CB8AC3E}">
        <p14:creationId xmlns:p14="http://schemas.microsoft.com/office/powerpoint/2010/main" val="2536556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1953B6-4D10-D967-0BBA-9511D6AF303C}"/>
              </a:ext>
            </a:extLst>
          </p:cNvPr>
          <p:cNvSpPr>
            <a:spLocks noGrp="1"/>
          </p:cNvSpPr>
          <p:nvPr>
            <p:ph type="title"/>
          </p:nvPr>
        </p:nvSpPr>
        <p:spPr/>
        <p:txBody>
          <a:bodyPr>
            <a:normAutofit fontScale="90000"/>
          </a:bodyPr>
          <a:lstStyle/>
          <a:p>
            <a:r>
              <a:rPr kumimoji="1" lang="ja-JP" altLang="en-US" dirty="0"/>
              <a:t>実行結果</a:t>
            </a:r>
          </a:p>
        </p:txBody>
      </p:sp>
      <p:sp>
        <p:nvSpPr>
          <p:cNvPr id="3" name="コンテンツ プレースホルダー 2">
            <a:extLst>
              <a:ext uri="{FF2B5EF4-FFF2-40B4-BE49-F238E27FC236}">
                <a16:creationId xmlns:a16="http://schemas.microsoft.com/office/drawing/2014/main" id="{401D7631-EA1E-904E-9E32-BC64A15C3F1E}"/>
              </a:ext>
            </a:extLst>
          </p:cNvPr>
          <p:cNvSpPr>
            <a:spLocks noGrp="1"/>
          </p:cNvSpPr>
          <p:nvPr>
            <p:ph idx="1"/>
          </p:nvPr>
        </p:nvSpPr>
        <p:spPr>
          <a:xfrm>
            <a:off x="321845" y="5409398"/>
            <a:ext cx="8461208" cy="1273573"/>
          </a:xfrm>
        </p:spPr>
        <p:txBody>
          <a:bodyPr>
            <a:normAutofit fontScale="92500"/>
          </a:bodyPr>
          <a:lstStyle/>
          <a:p>
            <a:pPr marL="0" indent="0">
              <a:buNone/>
            </a:pPr>
            <a:r>
              <a:rPr kumimoji="1" lang="ja-JP" altLang="en-US" dirty="0"/>
              <a:t>総当たりでは、</a:t>
            </a:r>
            <a:r>
              <a:rPr kumimoji="1" lang="en-US" altLang="ja-JP" dirty="0"/>
              <a:t>G</a:t>
            </a:r>
            <a:r>
              <a:rPr kumimoji="1" lang="ja-JP" altLang="en-US" dirty="0"/>
              <a:t>に至るパスすべて（４つ）が求まる。</a:t>
            </a:r>
            <a:endParaRPr kumimoji="1" lang="en-US" altLang="ja-JP" dirty="0"/>
          </a:p>
          <a:p>
            <a:pPr marL="0" indent="0">
              <a:buNone/>
            </a:pPr>
            <a:r>
              <a:rPr lang="ja-JP" altLang="en-US" dirty="0"/>
              <a:t>単純な探索では、</a:t>
            </a:r>
            <a:r>
              <a:rPr lang="en-US" altLang="ja-JP" dirty="0"/>
              <a:t>G</a:t>
            </a:r>
            <a:r>
              <a:rPr lang="ja-JP" altLang="en-US" dirty="0"/>
              <a:t>に至るパスが１つだけ求まる。</a:t>
            </a:r>
            <a:endParaRPr kumimoji="1" lang="ja-JP" altLang="en-US" dirty="0"/>
          </a:p>
        </p:txBody>
      </p:sp>
      <p:sp>
        <p:nvSpPr>
          <p:cNvPr id="4" name="スライド番号プレースホルダー 3">
            <a:extLst>
              <a:ext uri="{FF2B5EF4-FFF2-40B4-BE49-F238E27FC236}">
                <a16:creationId xmlns:a16="http://schemas.microsoft.com/office/drawing/2014/main" id="{83E37F07-3D0D-CF65-DDCC-3B60A0E92B0F}"/>
              </a:ext>
            </a:extLst>
          </p:cNvPr>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pic>
        <p:nvPicPr>
          <p:cNvPr id="9" name="図 8">
            <a:extLst>
              <a:ext uri="{FF2B5EF4-FFF2-40B4-BE49-F238E27FC236}">
                <a16:creationId xmlns:a16="http://schemas.microsoft.com/office/drawing/2014/main" id="{99F3C23F-8CED-DDBC-7E1E-9FE6FA098C91}"/>
              </a:ext>
            </a:extLst>
          </p:cNvPr>
          <p:cNvPicPr>
            <a:picLocks noChangeAspect="1"/>
          </p:cNvPicPr>
          <p:nvPr/>
        </p:nvPicPr>
        <p:blipFill>
          <a:blip r:embed="rId2"/>
          <a:stretch>
            <a:fillRect/>
          </a:stretch>
        </p:blipFill>
        <p:spPr>
          <a:xfrm>
            <a:off x="0" y="861889"/>
            <a:ext cx="8990529" cy="3941117"/>
          </a:xfrm>
          <a:prstGeom prst="rect">
            <a:avLst/>
          </a:prstGeom>
        </p:spPr>
      </p:pic>
    </p:spTree>
    <p:extLst>
      <p:ext uri="{BB962C8B-B14F-4D97-AF65-F5344CB8AC3E}">
        <p14:creationId xmlns:p14="http://schemas.microsoft.com/office/powerpoint/2010/main" val="30142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11-1 </a:t>
            </a:r>
            <a:r>
              <a:rPr lang="ja-JP" altLang="en-US" dirty="0"/>
              <a:t>パスと木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F4099485-D662-4228-9595-256F4C1B9FE3}"/>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195088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kumimoji="1" lang="ja-JP" altLang="en-US" sz="3500" dirty="0"/>
              <a:t>２つの水差し</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2" name="コンテンツ プレースホルダー 11">
            <a:extLst>
              <a:ext uri="{FF2B5EF4-FFF2-40B4-BE49-F238E27FC236}">
                <a16:creationId xmlns:a16="http://schemas.microsoft.com/office/drawing/2014/main" id="{3FD5D7A0-5D8A-44F2-ABBC-E10DB4343BD0}"/>
              </a:ext>
            </a:extLst>
          </p:cNvPr>
          <p:cNvSpPr>
            <a:spLocks noGrp="1"/>
          </p:cNvSpPr>
          <p:nvPr>
            <p:ph idx="1"/>
          </p:nvPr>
        </p:nvSpPr>
        <p:spPr>
          <a:xfrm>
            <a:off x="321845" y="2487167"/>
            <a:ext cx="8461208" cy="3692251"/>
          </a:xfrm>
        </p:spPr>
        <p:txBody>
          <a:bodyPr/>
          <a:lstStyle/>
          <a:p>
            <a:r>
              <a:rPr lang="ja-JP" altLang="en-US" dirty="0"/>
              <a:t>　水差し①　大きさ</a:t>
            </a:r>
            <a:r>
              <a:rPr lang="ja-JP" altLang="en-US" b="1" dirty="0"/>
              <a:t>４</a:t>
            </a:r>
            <a:endParaRPr lang="en-US" altLang="ja-JP" b="1" dirty="0"/>
          </a:p>
          <a:p>
            <a:r>
              <a:rPr lang="ja-JP" altLang="en-US" dirty="0"/>
              <a:t>　水差し②　大きさ</a:t>
            </a:r>
            <a:r>
              <a:rPr lang="ja-JP" altLang="en-US" b="1" dirty="0"/>
              <a:t>３</a:t>
            </a:r>
            <a:endParaRPr lang="en-US" altLang="ja-JP" b="1" dirty="0"/>
          </a:p>
          <a:p>
            <a:endParaRPr lang="ja-JP" altLang="en-US" dirty="0"/>
          </a:p>
        </p:txBody>
      </p:sp>
      <p:sp>
        <p:nvSpPr>
          <p:cNvPr id="38" name="正方形/長方形 37">
            <a:extLst>
              <a:ext uri="{FF2B5EF4-FFF2-40B4-BE49-F238E27FC236}">
                <a16:creationId xmlns:a16="http://schemas.microsoft.com/office/drawing/2014/main" id="{5DDE73EA-0796-4CC4-8B26-8940EC6B1DA8}"/>
              </a:ext>
            </a:extLst>
          </p:cNvPr>
          <p:cNvSpPr/>
          <p:nvPr/>
        </p:nvSpPr>
        <p:spPr>
          <a:xfrm>
            <a:off x="2575548" y="3890991"/>
            <a:ext cx="1430931" cy="2038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39" name="正方形/長方形 38">
            <a:extLst>
              <a:ext uri="{FF2B5EF4-FFF2-40B4-BE49-F238E27FC236}">
                <a16:creationId xmlns:a16="http://schemas.microsoft.com/office/drawing/2014/main" id="{60893986-6A72-47CC-8D2F-389ED9716957}"/>
              </a:ext>
            </a:extLst>
          </p:cNvPr>
          <p:cNvSpPr/>
          <p:nvPr/>
        </p:nvSpPr>
        <p:spPr>
          <a:xfrm>
            <a:off x="4856895" y="4435443"/>
            <a:ext cx="1430931" cy="1493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01CACA86-0ECF-4712-A948-DDB8F9293A08}"/>
              </a:ext>
            </a:extLst>
          </p:cNvPr>
          <p:cNvSpPr txBox="1"/>
          <p:nvPr/>
        </p:nvSpPr>
        <p:spPr>
          <a:xfrm>
            <a:off x="2436819" y="6194440"/>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水差し①</a:t>
            </a:r>
          </a:p>
        </p:txBody>
      </p:sp>
      <p:sp>
        <p:nvSpPr>
          <p:cNvPr id="41" name="テキスト ボックス 40">
            <a:extLst>
              <a:ext uri="{FF2B5EF4-FFF2-40B4-BE49-F238E27FC236}">
                <a16:creationId xmlns:a16="http://schemas.microsoft.com/office/drawing/2014/main" id="{0AE42914-A643-4E4B-85F7-81C861F73674}"/>
              </a:ext>
            </a:extLst>
          </p:cNvPr>
          <p:cNvSpPr txBox="1"/>
          <p:nvPr/>
        </p:nvSpPr>
        <p:spPr>
          <a:xfrm>
            <a:off x="4787530" y="6194440"/>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水差し②</a:t>
            </a:r>
          </a:p>
        </p:txBody>
      </p:sp>
    </p:spTree>
    <p:extLst>
      <p:ext uri="{BB962C8B-B14F-4D97-AF65-F5344CB8AC3E}">
        <p14:creationId xmlns:p14="http://schemas.microsoft.com/office/powerpoint/2010/main" val="416656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ED1B3-1863-549C-1E59-5EC6F46117F5}"/>
              </a:ext>
            </a:extLst>
          </p:cNvPr>
          <p:cNvSpPr>
            <a:spLocks noGrp="1"/>
          </p:cNvSpPr>
          <p:nvPr>
            <p:ph type="title"/>
          </p:nvPr>
        </p:nvSpPr>
        <p:spPr/>
        <p:txBody>
          <a:bodyPr>
            <a:normAutofit fontScale="90000"/>
          </a:bodyPr>
          <a:lstStyle/>
          <a:p>
            <a:r>
              <a:rPr kumimoji="1" lang="ja-JP" altLang="en-US" dirty="0"/>
              <a:t>２つの水差しで、行動回数が</a:t>
            </a:r>
            <a:r>
              <a:rPr lang="ja-JP" altLang="en-US" dirty="0"/>
              <a:t>２回</a:t>
            </a:r>
            <a:endParaRPr kumimoji="1" lang="ja-JP" altLang="en-US" dirty="0"/>
          </a:p>
        </p:txBody>
      </p:sp>
      <p:sp>
        <p:nvSpPr>
          <p:cNvPr id="4" name="スライド番号プレースホルダー 3">
            <a:extLst>
              <a:ext uri="{FF2B5EF4-FFF2-40B4-BE49-F238E27FC236}">
                <a16:creationId xmlns:a16="http://schemas.microsoft.com/office/drawing/2014/main" id="{732D18CD-4AD1-950B-B27A-139AEF226206}"/>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pic>
        <p:nvPicPr>
          <p:cNvPr id="5" name="図 4">
            <a:extLst>
              <a:ext uri="{FF2B5EF4-FFF2-40B4-BE49-F238E27FC236}">
                <a16:creationId xmlns:a16="http://schemas.microsoft.com/office/drawing/2014/main" id="{2B50CFC8-91F2-BD8B-D24E-4CE9E240D780}"/>
              </a:ext>
            </a:extLst>
          </p:cNvPr>
          <p:cNvPicPr>
            <a:picLocks noChangeAspect="1"/>
          </p:cNvPicPr>
          <p:nvPr/>
        </p:nvPicPr>
        <p:blipFill>
          <a:blip r:embed="rId2"/>
          <a:stretch>
            <a:fillRect/>
          </a:stretch>
        </p:blipFill>
        <p:spPr>
          <a:xfrm>
            <a:off x="1124363" y="1299583"/>
            <a:ext cx="2693143" cy="2978511"/>
          </a:xfrm>
          <a:prstGeom prst="rect">
            <a:avLst/>
          </a:prstGeom>
        </p:spPr>
      </p:pic>
      <p:sp>
        <p:nvSpPr>
          <p:cNvPr id="6" name="テキスト ボックス 5">
            <a:extLst>
              <a:ext uri="{FF2B5EF4-FFF2-40B4-BE49-F238E27FC236}">
                <a16:creationId xmlns:a16="http://schemas.microsoft.com/office/drawing/2014/main" id="{79B77610-5D20-2112-30D7-B0496D59DE4C}"/>
              </a:ext>
            </a:extLst>
          </p:cNvPr>
          <p:cNvSpPr txBox="1"/>
          <p:nvPr/>
        </p:nvSpPr>
        <p:spPr>
          <a:xfrm>
            <a:off x="108762" y="4317219"/>
            <a:ext cx="449514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パス長２のパスと最終状態</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a:solidFill>
                  <a:prstClr val="black"/>
                </a:solidFill>
                <a:latin typeface="Calibri" panose="020F0502020204030204"/>
                <a:ea typeface="游ゴシック" panose="020B0400000000000000" pitchFamily="50" charset="-128"/>
              </a:rPr>
              <a:t>　</a:t>
            </a:r>
            <a:r>
              <a:rPr kumimoji="1" lang="ja-JP" altLang="en-US" sz="2000" b="1" dirty="0">
                <a:solidFill>
                  <a:prstClr val="black"/>
                </a:solidFill>
                <a:latin typeface="Calibri" panose="020F0502020204030204"/>
                <a:ea typeface="游ゴシック" panose="020B0400000000000000" pitchFamily="50" charset="-128"/>
              </a:rPr>
              <a:t>パス</a:t>
            </a:r>
            <a:r>
              <a:rPr kumimoji="1" lang="ja-JP" altLang="en-US" sz="2000" dirty="0">
                <a:solidFill>
                  <a:prstClr val="black"/>
                </a:solidFill>
                <a:latin typeface="Calibri" panose="020F0502020204030204"/>
                <a:ea typeface="游ゴシック" panose="020B0400000000000000" pitchFamily="50" charset="-128"/>
              </a:rPr>
              <a:t>：（１，２）など</a:t>
            </a:r>
            <a:endParaRPr kumimoji="1" lang="en-US" altLang="ja-JP" sz="20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最終状態</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０　０などは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y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の値</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7" name="グループ化 6">
            <a:extLst>
              <a:ext uri="{FF2B5EF4-FFF2-40B4-BE49-F238E27FC236}">
                <a16:creationId xmlns:a16="http://schemas.microsoft.com/office/drawing/2014/main" id="{4A565B88-D1F5-579F-6C11-F52B00432815}"/>
              </a:ext>
            </a:extLst>
          </p:cNvPr>
          <p:cNvGrpSpPr/>
          <p:nvPr/>
        </p:nvGrpSpPr>
        <p:grpSpPr>
          <a:xfrm>
            <a:off x="4794357" y="1133766"/>
            <a:ext cx="3415992" cy="4237131"/>
            <a:chOff x="5165496" y="2565607"/>
            <a:chExt cx="3119414" cy="4106783"/>
          </a:xfrm>
        </p:grpSpPr>
        <p:sp>
          <p:nvSpPr>
            <p:cNvPr id="8" name="テキスト ボックス 7">
              <a:extLst>
                <a:ext uri="{FF2B5EF4-FFF2-40B4-BE49-F238E27FC236}">
                  <a16:creationId xmlns:a16="http://schemas.microsoft.com/office/drawing/2014/main" id="{E29CE3B4-ECB5-00E6-C3C2-8BFDEFB5D887}"/>
                </a:ext>
              </a:extLst>
            </p:cNvPr>
            <p:cNvSpPr txBox="1"/>
            <p:nvPr/>
          </p:nvSpPr>
          <p:spPr>
            <a:xfrm>
              <a:off x="5165496" y="416786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9" name="直線矢印コネクタ 8">
              <a:extLst>
                <a:ext uri="{FF2B5EF4-FFF2-40B4-BE49-F238E27FC236}">
                  <a16:creationId xmlns:a16="http://schemas.microsoft.com/office/drawing/2014/main" id="{B88097EB-A885-F534-E51D-7A5ECF55A344}"/>
                </a:ext>
              </a:extLst>
            </p:cNvPr>
            <p:cNvCxnSpPr>
              <a:cxnSpLocks/>
            </p:cNvCxnSpPr>
            <p:nvPr/>
          </p:nvCxnSpPr>
          <p:spPr>
            <a:xfrm flipV="1">
              <a:off x="5839078" y="3967916"/>
              <a:ext cx="502793" cy="37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B8AFE89-1A82-80AA-F3D1-131E09B6F59A}"/>
                </a:ext>
              </a:extLst>
            </p:cNvPr>
            <p:cNvSpPr txBox="1"/>
            <p:nvPr/>
          </p:nvSpPr>
          <p:spPr>
            <a:xfrm>
              <a:off x="6332500" y="351044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DBE572BD-C506-C684-8D6F-4B17B406BB8A}"/>
                </a:ext>
              </a:extLst>
            </p:cNvPr>
            <p:cNvSpPr txBox="1"/>
            <p:nvPr/>
          </p:nvSpPr>
          <p:spPr>
            <a:xfrm>
              <a:off x="5920395" y="368170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12" name="直線矢印コネクタ 11">
              <a:extLst>
                <a:ext uri="{FF2B5EF4-FFF2-40B4-BE49-F238E27FC236}">
                  <a16:creationId xmlns:a16="http://schemas.microsoft.com/office/drawing/2014/main" id="{C05785B4-D942-4677-A961-55CDF194D682}"/>
                </a:ext>
              </a:extLst>
            </p:cNvPr>
            <p:cNvCxnSpPr>
              <a:cxnSpLocks/>
            </p:cNvCxnSpPr>
            <p:nvPr/>
          </p:nvCxnSpPr>
          <p:spPr>
            <a:xfrm>
              <a:off x="5844844" y="4727807"/>
              <a:ext cx="491260" cy="40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13CB8DF-0397-1CFB-8768-4BCB942B4119}"/>
                </a:ext>
              </a:extLst>
            </p:cNvPr>
            <p:cNvSpPr txBox="1"/>
            <p:nvPr/>
          </p:nvSpPr>
          <p:spPr>
            <a:xfrm>
              <a:off x="6357040" y="479303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99610B3-6873-6E16-C2F6-CA83FBE0B46A}"/>
                </a:ext>
              </a:extLst>
            </p:cNvPr>
            <p:cNvSpPr txBox="1"/>
            <p:nvPr/>
          </p:nvSpPr>
          <p:spPr>
            <a:xfrm>
              <a:off x="5949385" y="446793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9BF1741B-D806-5F1C-A0B2-DD66F0B7A36C}"/>
                </a:ext>
              </a:extLst>
            </p:cNvPr>
            <p:cNvSpPr txBox="1"/>
            <p:nvPr/>
          </p:nvSpPr>
          <p:spPr>
            <a:xfrm>
              <a:off x="7622438" y="256560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5E9A5B58-687A-EAA9-50CC-463BD1231010}"/>
                </a:ext>
              </a:extLst>
            </p:cNvPr>
            <p:cNvSpPr txBox="1"/>
            <p:nvPr/>
          </p:nvSpPr>
          <p:spPr>
            <a:xfrm>
              <a:off x="7632167" y="395255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F6B8F7AA-4246-460E-67C1-6F3EFC9D82E1}"/>
                </a:ext>
              </a:extLst>
            </p:cNvPr>
            <p:cNvSpPr txBox="1"/>
            <p:nvPr/>
          </p:nvSpPr>
          <p:spPr>
            <a:xfrm>
              <a:off x="7632167" y="4639748"/>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9C2AE153-8A89-A162-4E66-9363E67059F1}"/>
                </a:ext>
              </a:extLst>
            </p:cNvPr>
            <p:cNvSpPr txBox="1"/>
            <p:nvPr/>
          </p:nvSpPr>
          <p:spPr>
            <a:xfrm>
              <a:off x="7632167" y="532716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2966D0A-1396-1305-FE5C-3E052EABE362}"/>
                </a:ext>
              </a:extLst>
            </p:cNvPr>
            <p:cNvSpPr txBox="1"/>
            <p:nvPr/>
          </p:nvSpPr>
          <p:spPr>
            <a:xfrm>
              <a:off x="7632167" y="602605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4439F21-A402-C1BA-BBFC-5D3DA5FB68F6}"/>
                </a:ext>
              </a:extLst>
            </p:cNvPr>
            <p:cNvSpPr txBox="1"/>
            <p:nvPr/>
          </p:nvSpPr>
          <p:spPr>
            <a:xfrm>
              <a:off x="7121741" y="2941599"/>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21" name="直線矢印コネクタ 20">
              <a:extLst>
                <a:ext uri="{FF2B5EF4-FFF2-40B4-BE49-F238E27FC236}">
                  <a16:creationId xmlns:a16="http://schemas.microsoft.com/office/drawing/2014/main" id="{217FFD37-B454-D0D7-74A0-BF60393898F4}"/>
                </a:ext>
              </a:extLst>
            </p:cNvPr>
            <p:cNvCxnSpPr>
              <a:cxnSpLocks/>
              <a:endCxn id="15" idx="1"/>
            </p:cNvCxnSpPr>
            <p:nvPr/>
          </p:nvCxnSpPr>
          <p:spPr>
            <a:xfrm flipV="1">
              <a:off x="6959595" y="2888773"/>
              <a:ext cx="662843" cy="68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FDF12EA-3E12-6275-4B58-C0E2A4C16B07}"/>
                </a:ext>
              </a:extLst>
            </p:cNvPr>
            <p:cNvCxnSpPr>
              <a:cxnSpLocks/>
              <a:endCxn id="16" idx="1"/>
            </p:cNvCxnSpPr>
            <p:nvPr/>
          </p:nvCxnSpPr>
          <p:spPr>
            <a:xfrm>
              <a:off x="6941721" y="4063991"/>
              <a:ext cx="690446" cy="211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577F97E-7704-C45A-9EFA-70C25AAFEA1B}"/>
                </a:ext>
              </a:extLst>
            </p:cNvPr>
            <p:cNvCxnSpPr>
              <a:cxnSpLocks/>
              <a:stCxn id="13" idx="3"/>
              <a:endCxn id="17" idx="1"/>
            </p:cNvCxnSpPr>
            <p:nvPr/>
          </p:nvCxnSpPr>
          <p:spPr>
            <a:xfrm flipV="1">
              <a:off x="7009783" y="4962914"/>
              <a:ext cx="622384" cy="15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2E221114-97B6-B324-7FA7-0766A4E46D07}"/>
                </a:ext>
              </a:extLst>
            </p:cNvPr>
            <p:cNvCxnSpPr>
              <a:cxnSpLocks/>
              <a:stCxn id="13" idx="3"/>
              <a:endCxn id="18" idx="1"/>
            </p:cNvCxnSpPr>
            <p:nvPr/>
          </p:nvCxnSpPr>
          <p:spPr>
            <a:xfrm>
              <a:off x="7009783" y="5116203"/>
              <a:ext cx="622384" cy="53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16B23027-0911-3194-626B-7B0B95C4C152}"/>
                </a:ext>
              </a:extLst>
            </p:cNvPr>
            <p:cNvCxnSpPr>
              <a:cxnSpLocks/>
              <a:endCxn id="19" idx="1"/>
            </p:cNvCxnSpPr>
            <p:nvPr/>
          </p:nvCxnSpPr>
          <p:spPr>
            <a:xfrm>
              <a:off x="6990512" y="5236128"/>
              <a:ext cx="641655" cy="1113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FFEECA5D-0648-C958-45B5-CEBAAC9C0510}"/>
                </a:ext>
              </a:extLst>
            </p:cNvPr>
            <p:cNvSpPr txBox="1"/>
            <p:nvPr/>
          </p:nvSpPr>
          <p:spPr>
            <a:xfrm>
              <a:off x="7133082" y="360292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AD2DEDF5-B84C-8BF4-A2C5-B10C8236037A}"/>
                </a:ext>
              </a:extLst>
            </p:cNvPr>
            <p:cNvSpPr txBox="1"/>
            <p:nvPr/>
          </p:nvSpPr>
          <p:spPr>
            <a:xfrm>
              <a:off x="7133082" y="4695988"/>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4465339-127B-6F46-3520-244AFA4F84C6}"/>
                </a:ext>
              </a:extLst>
            </p:cNvPr>
            <p:cNvSpPr txBox="1"/>
            <p:nvPr/>
          </p:nvSpPr>
          <p:spPr>
            <a:xfrm>
              <a:off x="7196872" y="5077058"/>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333FF8D1-A815-7600-D821-44170649788E}"/>
                </a:ext>
              </a:extLst>
            </p:cNvPr>
            <p:cNvSpPr txBox="1"/>
            <p:nvPr/>
          </p:nvSpPr>
          <p:spPr>
            <a:xfrm>
              <a:off x="7173368" y="5514092"/>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8</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3BE18E9-55C5-AF83-0D48-66769340CBAC}"/>
                </a:ext>
              </a:extLst>
            </p:cNvPr>
            <p:cNvSpPr txBox="1"/>
            <p:nvPr/>
          </p:nvSpPr>
          <p:spPr>
            <a:xfrm>
              <a:off x="7626479" y="3253665"/>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31" name="直線矢印コネクタ 30">
              <a:extLst>
                <a:ext uri="{FF2B5EF4-FFF2-40B4-BE49-F238E27FC236}">
                  <a16:creationId xmlns:a16="http://schemas.microsoft.com/office/drawing/2014/main" id="{8B914AC2-433B-6CB3-F204-2BCBA5BEDD12}"/>
                </a:ext>
              </a:extLst>
            </p:cNvPr>
            <p:cNvCxnSpPr>
              <a:cxnSpLocks/>
            </p:cNvCxnSpPr>
            <p:nvPr/>
          </p:nvCxnSpPr>
          <p:spPr>
            <a:xfrm flipV="1">
              <a:off x="6941721" y="3602922"/>
              <a:ext cx="662843" cy="230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476B3B0-295C-8DCB-07D1-128B57C6BE5B}"/>
                </a:ext>
              </a:extLst>
            </p:cNvPr>
            <p:cNvSpPr txBox="1"/>
            <p:nvPr/>
          </p:nvSpPr>
          <p:spPr>
            <a:xfrm>
              <a:off x="7124629" y="408800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id="{D1131B71-B29B-2B7F-A72B-855D9DA15751}"/>
              </a:ext>
            </a:extLst>
          </p:cNvPr>
          <p:cNvSpPr txBox="1"/>
          <p:nvPr/>
        </p:nvSpPr>
        <p:spPr>
          <a:xfrm>
            <a:off x="5997186" y="5615128"/>
            <a:ext cx="54373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0744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2" name="コンテンツ プレースホルダー 11">
            <a:extLst>
              <a:ext uri="{FF2B5EF4-FFF2-40B4-BE49-F238E27FC236}">
                <a16:creationId xmlns:a16="http://schemas.microsoft.com/office/drawing/2014/main" id="{3FD5D7A0-5D8A-44F2-ABBC-E10DB4343BD0}"/>
              </a:ext>
            </a:extLst>
          </p:cNvPr>
          <p:cNvSpPr>
            <a:spLocks noGrp="1"/>
          </p:cNvSpPr>
          <p:nvPr>
            <p:ph idx="1"/>
          </p:nvPr>
        </p:nvSpPr>
        <p:spPr>
          <a:xfrm>
            <a:off x="158216" y="1582874"/>
            <a:ext cx="8461208" cy="3692251"/>
          </a:xfrm>
        </p:spPr>
        <p:txBody>
          <a:bodyPr/>
          <a:lstStyle/>
          <a:p>
            <a:pPr marL="0" indent="0">
              <a:buNone/>
            </a:pPr>
            <a:r>
              <a:rPr lang="ja-JP" altLang="en-US" b="1" dirty="0"/>
              <a:t>どちらの水差しでもよい</a:t>
            </a:r>
            <a:r>
              <a:rPr lang="ja-JP" altLang="en-US" dirty="0"/>
              <a:t>から，</a:t>
            </a:r>
            <a:r>
              <a:rPr lang="ja-JP" altLang="en-US" b="1" dirty="0"/>
              <a:t>量「１」の水</a:t>
            </a:r>
            <a:r>
              <a:rPr lang="ja-JP" altLang="en-US" dirty="0"/>
              <a:t>が欲しい</a:t>
            </a:r>
          </a:p>
        </p:txBody>
      </p:sp>
      <p:sp>
        <p:nvSpPr>
          <p:cNvPr id="38" name="正方形/長方形 37">
            <a:extLst>
              <a:ext uri="{FF2B5EF4-FFF2-40B4-BE49-F238E27FC236}">
                <a16:creationId xmlns:a16="http://schemas.microsoft.com/office/drawing/2014/main" id="{5DDE73EA-0796-4CC4-8B26-8940EC6B1DA8}"/>
              </a:ext>
            </a:extLst>
          </p:cNvPr>
          <p:cNvSpPr/>
          <p:nvPr/>
        </p:nvSpPr>
        <p:spPr>
          <a:xfrm>
            <a:off x="2411919" y="2986698"/>
            <a:ext cx="1430931" cy="2038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39" name="正方形/長方形 38">
            <a:extLst>
              <a:ext uri="{FF2B5EF4-FFF2-40B4-BE49-F238E27FC236}">
                <a16:creationId xmlns:a16="http://schemas.microsoft.com/office/drawing/2014/main" id="{60893986-6A72-47CC-8D2F-389ED9716957}"/>
              </a:ext>
            </a:extLst>
          </p:cNvPr>
          <p:cNvSpPr/>
          <p:nvPr/>
        </p:nvSpPr>
        <p:spPr>
          <a:xfrm>
            <a:off x="4693266" y="3531150"/>
            <a:ext cx="1430931" cy="1493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01CACA86-0ECF-4712-A948-DDB8F9293A08}"/>
              </a:ext>
            </a:extLst>
          </p:cNvPr>
          <p:cNvSpPr txBox="1"/>
          <p:nvPr/>
        </p:nvSpPr>
        <p:spPr>
          <a:xfrm>
            <a:off x="2273190" y="5290147"/>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水差し①</a:t>
            </a:r>
          </a:p>
        </p:txBody>
      </p:sp>
      <p:sp>
        <p:nvSpPr>
          <p:cNvPr id="41" name="テキスト ボックス 40">
            <a:extLst>
              <a:ext uri="{FF2B5EF4-FFF2-40B4-BE49-F238E27FC236}">
                <a16:creationId xmlns:a16="http://schemas.microsoft.com/office/drawing/2014/main" id="{0AE42914-A643-4E4B-85F7-81C861F73674}"/>
              </a:ext>
            </a:extLst>
          </p:cNvPr>
          <p:cNvSpPr txBox="1"/>
          <p:nvPr/>
        </p:nvSpPr>
        <p:spPr>
          <a:xfrm>
            <a:off x="4623901" y="5290147"/>
            <a:ext cx="1107996" cy="36933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水差し②</a:t>
            </a:r>
          </a:p>
        </p:txBody>
      </p:sp>
      <p:sp>
        <p:nvSpPr>
          <p:cNvPr id="4" name="タイトル 3">
            <a:extLst>
              <a:ext uri="{FF2B5EF4-FFF2-40B4-BE49-F238E27FC236}">
                <a16:creationId xmlns:a16="http://schemas.microsoft.com/office/drawing/2014/main" id="{2B255097-3183-9EB9-0B15-0D75AE3BAC27}"/>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40916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4" name="コンテンツ プレースホルダー 2"/>
          <p:cNvSpPr txBox="1">
            <a:spLocks/>
          </p:cNvSpPr>
          <p:nvPr/>
        </p:nvSpPr>
        <p:spPr>
          <a:xfrm>
            <a:off x="168176" y="4765743"/>
            <a:ext cx="3422087" cy="109334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すべてのパスを試す</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58" name="タイトル 1"/>
          <p:cNvSpPr>
            <a:spLocks noGrp="1"/>
          </p:cNvSpPr>
          <p:nvPr>
            <p:ph type="title"/>
          </p:nvPr>
        </p:nvSpPr>
        <p:spPr>
          <a:xfrm>
            <a:off x="321845" y="175028"/>
            <a:ext cx="8461208" cy="469865"/>
          </a:xfrm>
        </p:spPr>
        <p:txBody>
          <a:bodyPr>
            <a:normAutofit fontScale="90000"/>
          </a:bodyPr>
          <a:lstStyle/>
          <a:p>
            <a:r>
              <a:rPr kumimoji="1" lang="ja-JP" altLang="en-US" dirty="0"/>
              <a:t>水の量を「１」にできるかを探索</a:t>
            </a:r>
          </a:p>
        </p:txBody>
      </p:sp>
      <p:sp>
        <p:nvSpPr>
          <p:cNvPr id="59" name="コンテンツ プレースホルダー 2">
            <a:extLst>
              <a:ext uri="{FF2B5EF4-FFF2-40B4-BE49-F238E27FC236}">
                <a16:creationId xmlns:a16="http://schemas.microsoft.com/office/drawing/2014/main" id="{77D02D3E-3BD6-4F07-894C-AA2531581AD6}"/>
              </a:ext>
            </a:extLst>
          </p:cNvPr>
          <p:cNvSpPr txBox="1">
            <a:spLocks/>
          </p:cNvSpPr>
          <p:nvPr/>
        </p:nvSpPr>
        <p:spPr>
          <a:xfrm>
            <a:off x="4281937" y="4765743"/>
            <a:ext cx="4501116" cy="1686992"/>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ja-JP" altLang="en-US" sz="2400" b="1" dirty="0">
                <a:solidFill>
                  <a:srgbClr val="C00000"/>
                </a:solidFill>
              </a:rPr>
              <a:t>単純な探索</a:t>
            </a:r>
            <a:r>
              <a:rPr lang="ja-JP" altLang="en-US" sz="2400" dirty="0">
                <a:solidFill>
                  <a:prstClr val="black"/>
                </a:solidFill>
              </a:rPr>
              <a:t>では、</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24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水の量１に至るパス</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lang="ja-JP" altLang="en-US" sz="2400" dirty="0">
                <a:solidFill>
                  <a:prstClr val="black"/>
                </a:solidFill>
              </a:rPr>
              <a:t>を１つでも見つけた時点で探索を終了</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2" name="矢印: 下 1">
            <a:extLst>
              <a:ext uri="{FF2B5EF4-FFF2-40B4-BE49-F238E27FC236}">
                <a16:creationId xmlns:a16="http://schemas.microsoft.com/office/drawing/2014/main" id="{CABFEAEC-FADF-670B-9292-CF45B2475AF5}"/>
              </a:ext>
            </a:extLst>
          </p:cNvPr>
          <p:cNvSpPr/>
          <p:nvPr/>
        </p:nvSpPr>
        <p:spPr>
          <a:xfrm>
            <a:off x="1107350" y="1076634"/>
            <a:ext cx="586334" cy="350561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2D3B020E-9E2A-1660-2500-919E8E724FAD}"/>
              </a:ext>
            </a:extLst>
          </p:cNvPr>
          <p:cNvSpPr/>
          <p:nvPr/>
        </p:nvSpPr>
        <p:spPr>
          <a:xfrm>
            <a:off x="5323670" y="1060701"/>
            <a:ext cx="586334" cy="11757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08DFDD46-EC99-8E9E-494A-62185C93190D}"/>
              </a:ext>
            </a:extLst>
          </p:cNvPr>
          <p:cNvCxnSpPr/>
          <p:nvPr/>
        </p:nvCxnSpPr>
        <p:spPr>
          <a:xfrm>
            <a:off x="5015245" y="2236462"/>
            <a:ext cx="1443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A01DFD3-7A85-FDCC-B47F-15ED89B1AD89}"/>
              </a:ext>
            </a:extLst>
          </p:cNvPr>
          <p:cNvSpPr txBox="1"/>
          <p:nvPr/>
        </p:nvSpPr>
        <p:spPr>
          <a:xfrm>
            <a:off x="6664710" y="2059072"/>
            <a:ext cx="800219" cy="461665"/>
          </a:xfrm>
          <a:prstGeom prst="rect">
            <a:avLst/>
          </a:prstGeom>
          <a:noFill/>
        </p:spPr>
        <p:txBody>
          <a:bodyPr wrap="none" rtlCol="0">
            <a:spAutoFit/>
          </a:bodyPr>
          <a:lstStyle/>
          <a:p>
            <a:r>
              <a:rPr kumimoji="1" lang="ja-JP" altLang="en-US" sz="2400" b="1" dirty="0">
                <a:solidFill>
                  <a:srgbClr val="FF0000"/>
                </a:solidFill>
              </a:rPr>
              <a:t>終了</a:t>
            </a:r>
          </a:p>
        </p:txBody>
      </p:sp>
      <p:grpSp>
        <p:nvGrpSpPr>
          <p:cNvPr id="5" name="グループ化 4">
            <a:extLst>
              <a:ext uri="{FF2B5EF4-FFF2-40B4-BE49-F238E27FC236}">
                <a16:creationId xmlns:a16="http://schemas.microsoft.com/office/drawing/2014/main" id="{6935B3AC-A34A-DD54-DA3A-49C81F24D678}"/>
              </a:ext>
            </a:extLst>
          </p:cNvPr>
          <p:cNvGrpSpPr/>
          <p:nvPr/>
        </p:nvGrpSpPr>
        <p:grpSpPr>
          <a:xfrm>
            <a:off x="2039634" y="1076633"/>
            <a:ext cx="2902629" cy="3505611"/>
            <a:chOff x="5165496" y="2565607"/>
            <a:chExt cx="3119414" cy="4106783"/>
          </a:xfrm>
        </p:grpSpPr>
        <p:sp>
          <p:nvSpPr>
            <p:cNvPr id="6" name="テキスト ボックス 5">
              <a:extLst>
                <a:ext uri="{FF2B5EF4-FFF2-40B4-BE49-F238E27FC236}">
                  <a16:creationId xmlns:a16="http://schemas.microsoft.com/office/drawing/2014/main" id="{707A12FD-ABE3-F5AE-C068-B6581DE0D2B5}"/>
                </a:ext>
              </a:extLst>
            </p:cNvPr>
            <p:cNvSpPr txBox="1"/>
            <p:nvPr/>
          </p:nvSpPr>
          <p:spPr>
            <a:xfrm>
              <a:off x="5165496" y="416786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7" name="直線矢印コネクタ 6">
              <a:extLst>
                <a:ext uri="{FF2B5EF4-FFF2-40B4-BE49-F238E27FC236}">
                  <a16:creationId xmlns:a16="http://schemas.microsoft.com/office/drawing/2014/main" id="{F81731F6-8EF8-408A-23FA-BAC80E8CAFF5}"/>
                </a:ext>
              </a:extLst>
            </p:cNvPr>
            <p:cNvCxnSpPr>
              <a:cxnSpLocks/>
            </p:cNvCxnSpPr>
            <p:nvPr/>
          </p:nvCxnSpPr>
          <p:spPr>
            <a:xfrm flipV="1">
              <a:off x="5839078" y="3967916"/>
              <a:ext cx="502793" cy="373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37527885-048E-D322-7767-C6455327A0B3}"/>
                </a:ext>
              </a:extLst>
            </p:cNvPr>
            <p:cNvSpPr txBox="1"/>
            <p:nvPr/>
          </p:nvSpPr>
          <p:spPr>
            <a:xfrm>
              <a:off x="6332500" y="351044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62EDBE65-3480-06AE-6A03-8CBD924C7723}"/>
                </a:ext>
              </a:extLst>
            </p:cNvPr>
            <p:cNvSpPr txBox="1"/>
            <p:nvPr/>
          </p:nvSpPr>
          <p:spPr>
            <a:xfrm>
              <a:off x="5920395" y="368170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10" name="直線矢印コネクタ 9">
              <a:extLst>
                <a:ext uri="{FF2B5EF4-FFF2-40B4-BE49-F238E27FC236}">
                  <a16:creationId xmlns:a16="http://schemas.microsoft.com/office/drawing/2014/main" id="{C59A31EC-C2A7-807B-7B2D-CD685A2B7CC6}"/>
                </a:ext>
              </a:extLst>
            </p:cNvPr>
            <p:cNvCxnSpPr>
              <a:cxnSpLocks/>
            </p:cNvCxnSpPr>
            <p:nvPr/>
          </p:nvCxnSpPr>
          <p:spPr>
            <a:xfrm>
              <a:off x="5844844" y="4727807"/>
              <a:ext cx="491260" cy="40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0B74C57-AE8B-30D3-15DD-0AE836D21457}"/>
                </a:ext>
              </a:extLst>
            </p:cNvPr>
            <p:cNvSpPr txBox="1"/>
            <p:nvPr/>
          </p:nvSpPr>
          <p:spPr>
            <a:xfrm>
              <a:off x="6357040" y="479303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ABE0056-2BC7-412C-EACB-EC4D0BF6ECF7}"/>
                </a:ext>
              </a:extLst>
            </p:cNvPr>
            <p:cNvSpPr txBox="1"/>
            <p:nvPr/>
          </p:nvSpPr>
          <p:spPr>
            <a:xfrm>
              <a:off x="5949385" y="4467936"/>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0A72F7CB-D114-A816-4C9B-86055F25D40A}"/>
                </a:ext>
              </a:extLst>
            </p:cNvPr>
            <p:cNvSpPr txBox="1"/>
            <p:nvPr/>
          </p:nvSpPr>
          <p:spPr>
            <a:xfrm>
              <a:off x="7622438" y="256560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CF982B1-0DBB-1401-3D7F-458C0AFE427C}"/>
                </a:ext>
              </a:extLst>
            </p:cNvPr>
            <p:cNvSpPr txBox="1"/>
            <p:nvPr/>
          </p:nvSpPr>
          <p:spPr>
            <a:xfrm>
              <a:off x="7632167" y="395255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7517DC00-38CE-12D1-8D7B-EF75060D3C58}"/>
                </a:ext>
              </a:extLst>
            </p:cNvPr>
            <p:cNvSpPr txBox="1"/>
            <p:nvPr/>
          </p:nvSpPr>
          <p:spPr>
            <a:xfrm>
              <a:off x="7632167" y="4639748"/>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062EF035-710E-FBE1-D31C-827F68AEB6E9}"/>
                </a:ext>
              </a:extLst>
            </p:cNvPr>
            <p:cNvSpPr txBox="1"/>
            <p:nvPr/>
          </p:nvSpPr>
          <p:spPr>
            <a:xfrm>
              <a:off x="7632167" y="5327167"/>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D9CBA8A-DB64-1D7B-972B-C90593061CE0}"/>
                </a:ext>
              </a:extLst>
            </p:cNvPr>
            <p:cNvSpPr txBox="1"/>
            <p:nvPr/>
          </p:nvSpPr>
          <p:spPr>
            <a:xfrm>
              <a:off x="7632167" y="6026059"/>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0]</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ADB89B36-4AA6-BFAD-7047-5C8C2917898D}"/>
                </a:ext>
              </a:extLst>
            </p:cNvPr>
            <p:cNvSpPr txBox="1"/>
            <p:nvPr/>
          </p:nvSpPr>
          <p:spPr>
            <a:xfrm>
              <a:off x="7121741" y="2941599"/>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cxnSp>
          <p:nvCxnSpPr>
            <p:cNvPr id="19" name="直線矢印コネクタ 18">
              <a:extLst>
                <a:ext uri="{FF2B5EF4-FFF2-40B4-BE49-F238E27FC236}">
                  <a16:creationId xmlns:a16="http://schemas.microsoft.com/office/drawing/2014/main" id="{358E3295-9780-3AF2-D10E-9358A23783BB}"/>
                </a:ext>
              </a:extLst>
            </p:cNvPr>
            <p:cNvCxnSpPr>
              <a:cxnSpLocks/>
              <a:endCxn id="13" idx="1"/>
            </p:cNvCxnSpPr>
            <p:nvPr/>
          </p:nvCxnSpPr>
          <p:spPr>
            <a:xfrm flipV="1">
              <a:off x="6959595" y="2888773"/>
              <a:ext cx="662843" cy="686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0C2221D-D98C-44F8-2048-BC158AF1FC05}"/>
                </a:ext>
              </a:extLst>
            </p:cNvPr>
            <p:cNvCxnSpPr>
              <a:cxnSpLocks/>
              <a:endCxn id="14" idx="1"/>
            </p:cNvCxnSpPr>
            <p:nvPr/>
          </p:nvCxnSpPr>
          <p:spPr>
            <a:xfrm>
              <a:off x="6941721" y="4063991"/>
              <a:ext cx="690446" cy="211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7078A25-F3EE-4586-1894-F9B5B0EEFC4F}"/>
                </a:ext>
              </a:extLst>
            </p:cNvPr>
            <p:cNvCxnSpPr>
              <a:cxnSpLocks/>
              <a:stCxn id="11" idx="3"/>
              <a:endCxn id="15" idx="1"/>
            </p:cNvCxnSpPr>
            <p:nvPr/>
          </p:nvCxnSpPr>
          <p:spPr>
            <a:xfrm flipV="1">
              <a:off x="7009783" y="4962914"/>
              <a:ext cx="622384" cy="15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02C86FA-8113-A800-CED9-E95CFEB0D10D}"/>
                </a:ext>
              </a:extLst>
            </p:cNvPr>
            <p:cNvCxnSpPr>
              <a:cxnSpLocks/>
              <a:stCxn id="11" idx="3"/>
              <a:endCxn id="16" idx="1"/>
            </p:cNvCxnSpPr>
            <p:nvPr/>
          </p:nvCxnSpPr>
          <p:spPr>
            <a:xfrm>
              <a:off x="7009783" y="5116203"/>
              <a:ext cx="622384" cy="53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F41A851E-F551-C3A6-8EA4-735CAFF9F9EB}"/>
                </a:ext>
              </a:extLst>
            </p:cNvPr>
            <p:cNvCxnSpPr>
              <a:cxnSpLocks/>
              <a:endCxn id="17" idx="1"/>
            </p:cNvCxnSpPr>
            <p:nvPr/>
          </p:nvCxnSpPr>
          <p:spPr>
            <a:xfrm>
              <a:off x="6990512" y="5236128"/>
              <a:ext cx="641655" cy="1113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1A9856D-3F4C-0B94-9D0E-74945A35774C}"/>
                </a:ext>
              </a:extLst>
            </p:cNvPr>
            <p:cNvSpPr txBox="1"/>
            <p:nvPr/>
          </p:nvSpPr>
          <p:spPr>
            <a:xfrm>
              <a:off x="7133082" y="360292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3</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687FBD01-67C6-0581-0515-51697B8CAED0}"/>
                </a:ext>
              </a:extLst>
            </p:cNvPr>
            <p:cNvSpPr txBox="1"/>
            <p:nvPr/>
          </p:nvSpPr>
          <p:spPr>
            <a:xfrm>
              <a:off x="7133082" y="4695988"/>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8E8B8D7B-0C3E-2FA3-3DDD-E7B7B8152E01}"/>
                </a:ext>
              </a:extLst>
            </p:cNvPr>
            <p:cNvSpPr txBox="1"/>
            <p:nvPr/>
          </p:nvSpPr>
          <p:spPr>
            <a:xfrm>
              <a:off x="7196872" y="5077058"/>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7B345F8-D125-BA7A-A1E2-3DA0FDBB8494}"/>
                </a:ext>
              </a:extLst>
            </p:cNvPr>
            <p:cNvSpPr txBox="1"/>
            <p:nvPr/>
          </p:nvSpPr>
          <p:spPr>
            <a:xfrm>
              <a:off x="7173368" y="5514092"/>
              <a:ext cx="3401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8</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D546DE17-4554-D088-0578-4C7CAB828E7B}"/>
                </a:ext>
              </a:extLst>
            </p:cNvPr>
            <p:cNvSpPr txBox="1"/>
            <p:nvPr/>
          </p:nvSpPr>
          <p:spPr>
            <a:xfrm>
              <a:off x="7626479" y="3253665"/>
              <a:ext cx="652743" cy="646331"/>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[x,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 3]</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382C0078-19F3-F5F3-2334-B5A90589F2BE}"/>
                </a:ext>
              </a:extLst>
            </p:cNvPr>
            <p:cNvCxnSpPr>
              <a:cxnSpLocks/>
            </p:cNvCxnSpPr>
            <p:nvPr/>
          </p:nvCxnSpPr>
          <p:spPr>
            <a:xfrm flipV="1">
              <a:off x="6941721" y="3602922"/>
              <a:ext cx="662843" cy="230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E5CE2C5-AAC9-67A5-9367-4B86913266C3}"/>
                </a:ext>
              </a:extLst>
            </p:cNvPr>
            <p:cNvSpPr txBox="1"/>
            <p:nvPr/>
          </p:nvSpPr>
          <p:spPr>
            <a:xfrm>
              <a:off x="7124629" y="4088002"/>
              <a:ext cx="3145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5</a:t>
              </a:r>
              <a:endParaRPr kumimoji="1" lang="ja-JP" altLang="en-US" sz="20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631782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D96F5-C3B6-1BA4-24CD-51D5C4D3724B}"/>
              </a:ext>
            </a:extLst>
          </p:cNvPr>
          <p:cNvSpPr>
            <a:spLocks noGrp="1"/>
          </p:cNvSpPr>
          <p:nvPr>
            <p:ph type="title"/>
          </p:nvPr>
        </p:nvSpPr>
        <p:spPr/>
        <p:txBody>
          <a:bodyPr>
            <a:normAutofit fontScale="90000"/>
          </a:bodyPr>
          <a:lstStyle/>
          <a:p>
            <a:r>
              <a:rPr kumimoji="1" lang="ja-JP" altLang="en-US" dirty="0"/>
              <a:t>探索</a:t>
            </a:r>
          </a:p>
        </p:txBody>
      </p:sp>
      <p:sp>
        <p:nvSpPr>
          <p:cNvPr id="3" name="コンテンツ プレースホルダー 2">
            <a:extLst>
              <a:ext uri="{FF2B5EF4-FFF2-40B4-BE49-F238E27FC236}">
                <a16:creationId xmlns:a16="http://schemas.microsoft.com/office/drawing/2014/main" id="{F360BB2B-EB47-8B41-0CEE-2CF31475FBB1}"/>
              </a:ext>
            </a:extLst>
          </p:cNvPr>
          <p:cNvSpPr>
            <a:spLocks noGrp="1"/>
          </p:cNvSpPr>
          <p:nvPr>
            <p:ph idx="1"/>
          </p:nvPr>
        </p:nvSpPr>
        <p:spPr/>
        <p:txBody>
          <a:bodyPr/>
          <a:lstStyle/>
          <a:p>
            <a:r>
              <a:rPr lang="ja-JP" altLang="en-US" b="1" i="0" dirty="0">
                <a:effectLst/>
                <a:latin typeface="Söhne"/>
              </a:rPr>
              <a:t>問題の構造理解</a:t>
            </a:r>
            <a:r>
              <a:rPr lang="ja-JP" altLang="en-US" b="0" i="0" dirty="0">
                <a:solidFill>
                  <a:srgbClr val="374151"/>
                </a:solidFill>
                <a:effectLst/>
                <a:latin typeface="Söhne"/>
              </a:rPr>
              <a:t>：探索問題を解くためには、まず問題の構造を理解し、それを</a:t>
            </a:r>
            <a:r>
              <a:rPr lang="ja-JP" altLang="en-US" b="1" i="0" dirty="0">
                <a:solidFill>
                  <a:srgbClr val="374151"/>
                </a:solidFill>
                <a:effectLst/>
                <a:latin typeface="Söhne"/>
              </a:rPr>
              <a:t>パス</a:t>
            </a:r>
            <a:r>
              <a:rPr lang="ja-JP" altLang="en-US" b="0" i="0" dirty="0">
                <a:solidFill>
                  <a:srgbClr val="374151"/>
                </a:solidFill>
                <a:effectLst/>
                <a:latin typeface="Söhne"/>
              </a:rPr>
              <a:t>、</a:t>
            </a:r>
            <a:r>
              <a:rPr lang="ja-JP" altLang="en-US" b="1" i="0" dirty="0">
                <a:solidFill>
                  <a:srgbClr val="374151"/>
                </a:solidFill>
                <a:effectLst/>
                <a:latin typeface="Söhne"/>
              </a:rPr>
              <a:t>木</a:t>
            </a:r>
            <a:r>
              <a:rPr lang="ja-JP" altLang="en-US" b="0" i="0" dirty="0">
                <a:solidFill>
                  <a:srgbClr val="374151"/>
                </a:solidFill>
                <a:effectLst/>
                <a:latin typeface="Söhne"/>
              </a:rPr>
              <a:t>、</a:t>
            </a:r>
            <a:r>
              <a:rPr lang="ja-JP" altLang="en-US" b="1" i="0" dirty="0">
                <a:solidFill>
                  <a:srgbClr val="374151"/>
                </a:solidFill>
                <a:effectLst/>
                <a:latin typeface="Söhne"/>
              </a:rPr>
              <a:t>グラフ</a:t>
            </a:r>
            <a:r>
              <a:rPr lang="ja-JP" altLang="en-US" b="0" i="0" dirty="0">
                <a:solidFill>
                  <a:srgbClr val="374151"/>
                </a:solidFill>
                <a:effectLst/>
                <a:latin typeface="Söhne"/>
              </a:rPr>
              <a:t>といった形で表現していく</a:t>
            </a:r>
            <a:endParaRPr lang="en-US" altLang="ja-JP" b="0" i="0" dirty="0">
              <a:solidFill>
                <a:srgbClr val="374151"/>
              </a:solidFill>
              <a:effectLst/>
              <a:latin typeface="Söhne"/>
            </a:endParaRPr>
          </a:p>
          <a:p>
            <a:endParaRPr kumimoji="1" lang="en-US" altLang="ja-JP" dirty="0">
              <a:solidFill>
                <a:srgbClr val="374151"/>
              </a:solidFill>
              <a:latin typeface="Söhne"/>
            </a:endParaRPr>
          </a:p>
          <a:p>
            <a:r>
              <a:rPr lang="ja-JP" altLang="en-US" b="1" i="0" dirty="0">
                <a:effectLst/>
                <a:latin typeface="Söhne"/>
              </a:rPr>
              <a:t>探索手法の選択</a:t>
            </a:r>
            <a:r>
              <a:rPr lang="ja-JP" altLang="en-US" b="0" i="0" dirty="0">
                <a:solidFill>
                  <a:srgbClr val="374151"/>
                </a:solidFill>
                <a:effectLst/>
                <a:latin typeface="Söhne"/>
              </a:rPr>
              <a:t>：探索の手法には「総当たり」や「単純な探索」など、</a:t>
            </a:r>
            <a:r>
              <a:rPr lang="ja-JP" altLang="en-US" b="1" i="0" dirty="0">
                <a:solidFill>
                  <a:srgbClr val="374151"/>
                </a:solidFill>
                <a:effectLst/>
                <a:latin typeface="Söhne"/>
              </a:rPr>
              <a:t>問題の性質や求める解の種類によって適したものが異なる</a:t>
            </a:r>
            <a:r>
              <a:rPr lang="ja-JP" altLang="en-US" b="0" i="0" dirty="0">
                <a:solidFill>
                  <a:srgbClr val="374151"/>
                </a:solidFill>
                <a:effectLst/>
                <a:latin typeface="Söhne"/>
              </a:rPr>
              <a:t>。</a:t>
            </a:r>
            <a:endParaRPr lang="en-US" altLang="ja-JP" b="0" i="0" dirty="0">
              <a:solidFill>
                <a:srgbClr val="374151"/>
              </a:solidFill>
              <a:effectLst/>
              <a:latin typeface="Söhne"/>
            </a:endParaRPr>
          </a:p>
          <a:p>
            <a:pPr marL="0" indent="0">
              <a:buNone/>
            </a:pPr>
            <a:r>
              <a:rPr lang="ja-JP" altLang="en-US" b="1" i="0" dirty="0">
                <a:solidFill>
                  <a:srgbClr val="374151"/>
                </a:solidFill>
                <a:effectLst/>
                <a:latin typeface="Söhne"/>
              </a:rPr>
              <a:t>総当たり</a:t>
            </a:r>
            <a:r>
              <a:rPr lang="ja-JP" altLang="en-US" b="0" i="0" dirty="0">
                <a:solidFill>
                  <a:srgbClr val="374151"/>
                </a:solidFill>
                <a:effectLst/>
                <a:latin typeface="Söhne"/>
              </a:rPr>
              <a:t>：全てのパスを試すので、必ず解を見つけることができますが、時間がかかる場合がある。</a:t>
            </a:r>
            <a:endParaRPr lang="en-US" altLang="ja-JP" b="0" i="0" dirty="0">
              <a:solidFill>
                <a:srgbClr val="374151"/>
              </a:solidFill>
              <a:effectLst/>
              <a:latin typeface="Söhne"/>
            </a:endParaRPr>
          </a:p>
          <a:p>
            <a:pPr marL="0" indent="0">
              <a:buNone/>
            </a:pPr>
            <a:r>
              <a:rPr lang="ja-JP" altLang="en-US" b="1" i="0" dirty="0">
                <a:solidFill>
                  <a:srgbClr val="374151"/>
                </a:solidFill>
                <a:effectLst/>
                <a:latin typeface="Söhne"/>
              </a:rPr>
              <a:t>単純な探索</a:t>
            </a:r>
            <a:r>
              <a:rPr lang="ja-JP" altLang="en-US" b="0" i="0" dirty="0">
                <a:solidFill>
                  <a:srgbClr val="374151"/>
                </a:solidFill>
                <a:effectLst/>
                <a:latin typeface="Söhne"/>
              </a:rPr>
              <a:t>：最初に見つかった解を採用。</a:t>
            </a:r>
            <a:endParaRPr kumimoji="1" lang="ja-JP" altLang="en-US" dirty="0"/>
          </a:p>
        </p:txBody>
      </p:sp>
      <p:sp>
        <p:nvSpPr>
          <p:cNvPr id="4" name="スライド番号プレースホルダー 3">
            <a:extLst>
              <a:ext uri="{FF2B5EF4-FFF2-40B4-BE49-F238E27FC236}">
                <a16:creationId xmlns:a16="http://schemas.microsoft.com/office/drawing/2014/main" id="{EE2E2DEB-1C58-DC1B-60BF-075DF6C5A645}"/>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3597336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11-5 A* </a:t>
            </a:r>
            <a:r>
              <a:rPr lang="ja-JP" altLang="en-US" dirty="0"/>
              <a:t>法（エイ・スター法）</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9300DFA9-9C3C-4B61-9011-F475E2A61C7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757381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F949E4-F290-E895-3370-113798D354ED}"/>
              </a:ext>
            </a:extLst>
          </p:cNvPr>
          <p:cNvSpPr>
            <a:spLocks noGrp="1"/>
          </p:cNvSpPr>
          <p:nvPr>
            <p:ph type="title"/>
          </p:nvPr>
        </p:nvSpPr>
        <p:spPr/>
        <p:txBody>
          <a:bodyPr>
            <a:normAutofit fontScale="90000"/>
          </a:bodyPr>
          <a:lstStyle/>
          <a:p>
            <a:r>
              <a:rPr lang="en-US" altLang="ja-JP" dirty="0"/>
              <a:t>A* </a:t>
            </a:r>
            <a:r>
              <a:rPr lang="ja-JP" altLang="en-US" dirty="0"/>
              <a:t>法（エイ・スター法）</a:t>
            </a:r>
            <a:endParaRPr kumimoji="1" lang="ja-JP" altLang="en-US" dirty="0"/>
          </a:p>
        </p:txBody>
      </p:sp>
      <p:sp>
        <p:nvSpPr>
          <p:cNvPr id="3" name="コンテンツ プレースホルダー 2">
            <a:extLst>
              <a:ext uri="{FF2B5EF4-FFF2-40B4-BE49-F238E27FC236}">
                <a16:creationId xmlns:a16="http://schemas.microsoft.com/office/drawing/2014/main" id="{F563B4F3-6AB3-C573-755C-C48242A4E386}"/>
              </a:ext>
            </a:extLst>
          </p:cNvPr>
          <p:cNvSpPr>
            <a:spLocks noGrp="1"/>
          </p:cNvSpPr>
          <p:nvPr>
            <p:ph idx="1"/>
          </p:nvPr>
        </p:nvSpPr>
        <p:spPr/>
        <p:txBody>
          <a:bodyPr/>
          <a:lstStyle/>
          <a:p>
            <a:r>
              <a:rPr lang="en-US" altLang="ja-JP" b="1" dirty="0"/>
              <a:t>A* </a:t>
            </a:r>
            <a:r>
              <a:rPr lang="ja-JP" altLang="en-US" b="1" dirty="0"/>
              <a:t>法（エイ・スター法）</a:t>
            </a:r>
            <a:r>
              <a:rPr lang="ja-JP" altLang="en-US" b="0" i="0" dirty="0">
                <a:solidFill>
                  <a:srgbClr val="374151"/>
                </a:solidFill>
                <a:effectLst/>
                <a:latin typeface="Söhne"/>
              </a:rPr>
              <a:t>は、発見的な探索手法の一つ。</a:t>
            </a:r>
            <a:endParaRPr lang="en-US" altLang="ja-JP" b="0" i="0" dirty="0">
              <a:solidFill>
                <a:srgbClr val="374151"/>
              </a:solidFill>
              <a:effectLst/>
              <a:latin typeface="Söhne"/>
            </a:endParaRPr>
          </a:p>
          <a:p>
            <a:r>
              <a:rPr lang="ja-JP" altLang="en-US" b="1" i="0" dirty="0">
                <a:solidFill>
                  <a:srgbClr val="374151"/>
                </a:solidFill>
                <a:effectLst/>
                <a:latin typeface="Söhne"/>
              </a:rPr>
              <a:t>解に近い</a:t>
            </a:r>
            <a:r>
              <a:rPr lang="ja-JP" altLang="en-US" b="0" i="0" dirty="0">
                <a:solidFill>
                  <a:srgbClr val="374151"/>
                </a:solidFill>
                <a:effectLst/>
                <a:latin typeface="Söhne"/>
              </a:rPr>
              <a:t>と</a:t>
            </a:r>
            <a:r>
              <a:rPr lang="ja-JP" altLang="en-US" b="1" i="0" dirty="0">
                <a:solidFill>
                  <a:srgbClr val="374151"/>
                </a:solidFill>
                <a:effectLst/>
                <a:latin typeface="Söhne"/>
              </a:rPr>
              <a:t>推定</a:t>
            </a:r>
            <a:r>
              <a:rPr lang="ja-JP" altLang="en-US" b="0" i="0" dirty="0">
                <a:solidFill>
                  <a:srgbClr val="374151"/>
                </a:solidFill>
                <a:effectLst/>
                <a:latin typeface="Söhne"/>
              </a:rPr>
              <a:t>される</a:t>
            </a:r>
            <a:r>
              <a:rPr lang="ja-JP" altLang="en-US" b="1" i="0" dirty="0">
                <a:solidFill>
                  <a:srgbClr val="374151"/>
                </a:solidFill>
                <a:effectLst/>
                <a:latin typeface="Söhne"/>
              </a:rPr>
              <a:t>パス</a:t>
            </a:r>
            <a:r>
              <a:rPr lang="ja-JP" altLang="en-US" b="0" i="0" dirty="0">
                <a:solidFill>
                  <a:srgbClr val="374151"/>
                </a:solidFill>
                <a:effectLst/>
                <a:latin typeface="Söhne"/>
              </a:rPr>
              <a:t>を</a:t>
            </a:r>
            <a:r>
              <a:rPr lang="ja-JP" altLang="en-US" b="1" i="0" dirty="0">
                <a:solidFill>
                  <a:srgbClr val="374151"/>
                </a:solidFill>
                <a:effectLst/>
                <a:latin typeface="Söhne"/>
              </a:rPr>
              <a:t>優先的に探索</a:t>
            </a:r>
            <a:r>
              <a:rPr lang="ja-JP" altLang="en-US" b="0" i="0" dirty="0">
                <a:solidFill>
                  <a:srgbClr val="374151"/>
                </a:solidFill>
                <a:effectLst/>
                <a:latin typeface="Söhne"/>
              </a:rPr>
              <a:t>。</a:t>
            </a:r>
            <a:endParaRPr lang="en-US" altLang="ja-JP" b="0" i="0" dirty="0">
              <a:solidFill>
                <a:srgbClr val="374151"/>
              </a:solidFill>
              <a:effectLst/>
              <a:latin typeface="Söhne"/>
            </a:endParaRPr>
          </a:p>
          <a:p>
            <a:r>
              <a:rPr lang="ja-JP" altLang="en-US" b="0" i="0" dirty="0">
                <a:solidFill>
                  <a:srgbClr val="374151"/>
                </a:solidFill>
                <a:effectLst/>
                <a:latin typeface="Söhne"/>
              </a:rPr>
              <a:t>推定の判断基準は、始点から現在のノードまでの実際のコストと、現在のノードから目標までの推定コストの合計である。</a:t>
            </a:r>
            <a:endParaRPr lang="en-US" altLang="ja-JP" b="0" i="0" dirty="0">
              <a:solidFill>
                <a:srgbClr val="374151"/>
              </a:solidFill>
              <a:effectLst/>
              <a:latin typeface="Söhne"/>
            </a:endParaRPr>
          </a:p>
          <a:p>
            <a:r>
              <a:rPr lang="ja-JP" altLang="en-US" b="1" i="0" dirty="0">
                <a:solidFill>
                  <a:srgbClr val="374151"/>
                </a:solidFill>
                <a:effectLst/>
                <a:latin typeface="Söhne"/>
              </a:rPr>
              <a:t>不必要なパスの探索</a:t>
            </a:r>
            <a:r>
              <a:rPr lang="ja-JP" altLang="en-US" b="0" i="0" dirty="0">
                <a:solidFill>
                  <a:srgbClr val="374151"/>
                </a:solidFill>
                <a:effectLst/>
                <a:latin typeface="Söhne"/>
              </a:rPr>
              <a:t>を</a:t>
            </a:r>
            <a:r>
              <a:rPr lang="ja-JP" altLang="en-US" b="1" i="0" dirty="0">
                <a:solidFill>
                  <a:srgbClr val="374151"/>
                </a:solidFill>
                <a:effectLst/>
                <a:latin typeface="Söhne"/>
              </a:rPr>
              <a:t>減らし</a:t>
            </a:r>
            <a:r>
              <a:rPr lang="ja-JP" altLang="en-US" b="0" i="0" dirty="0">
                <a:solidFill>
                  <a:srgbClr val="374151"/>
                </a:solidFill>
                <a:effectLst/>
                <a:latin typeface="Söhne"/>
              </a:rPr>
              <a:t>、</a:t>
            </a:r>
            <a:r>
              <a:rPr lang="ja-JP" altLang="en-US" b="1" i="0" dirty="0">
                <a:solidFill>
                  <a:srgbClr val="374151"/>
                </a:solidFill>
                <a:effectLst/>
                <a:latin typeface="Söhne"/>
              </a:rPr>
              <a:t>効率的</a:t>
            </a:r>
            <a:r>
              <a:rPr lang="ja-JP" altLang="en-US" b="0" i="0" dirty="0">
                <a:solidFill>
                  <a:srgbClr val="374151"/>
                </a:solidFill>
                <a:effectLst/>
                <a:latin typeface="Söhne"/>
              </a:rPr>
              <a:t>に</a:t>
            </a:r>
            <a:r>
              <a:rPr lang="ja-JP" altLang="en-US" b="1" i="0" dirty="0">
                <a:solidFill>
                  <a:srgbClr val="374151"/>
                </a:solidFill>
                <a:effectLst/>
                <a:latin typeface="Söhne"/>
              </a:rPr>
              <a:t>最適な解を見つける可能性</a:t>
            </a:r>
            <a:r>
              <a:rPr lang="ja-JP" altLang="en-US" b="0" i="0" dirty="0">
                <a:solidFill>
                  <a:srgbClr val="374151"/>
                </a:solidFill>
                <a:effectLst/>
                <a:latin typeface="Söhne"/>
              </a:rPr>
              <a:t>が高まる。</a:t>
            </a:r>
            <a:endParaRPr kumimoji="1" lang="ja-JP" altLang="en-US" b="1" dirty="0"/>
          </a:p>
        </p:txBody>
      </p:sp>
      <p:sp>
        <p:nvSpPr>
          <p:cNvPr id="4" name="スライド番号プレースホルダー 3">
            <a:extLst>
              <a:ext uri="{FF2B5EF4-FFF2-40B4-BE49-F238E27FC236}">
                <a16:creationId xmlns:a16="http://schemas.microsoft.com/office/drawing/2014/main" id="{108ABBC9-DF12-C4DC-3C20-E365943A7A76}"/>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1818258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49B38-942B-4BBB-AFBF-00B0E86CA8BA}"/>
              </a:ext>
            </a:extLst>
          </p:cNvPr>
          <p:cNvSpPr>
            <a:spLocks noGrp="1"/>
          </p:cNvSpPr>
          <p:nvPr>
            <p:ph type="title"/>
          </p:nvPr>
        </p:nvSpPr>
        <p:spPr/>
        <p:txBody>
          <a:bodyPr>
            <a:normAutofit fontScale="90000"/>
          </a:bodyPr>
          <a:lstStyle/>
          <a:p>
            <a:r>
              <a:rPr kumimoji="1" lang="en-US" altLang="ja-JP" dirty="0"/>
              <a:t>A* </a:t>
            </a:r>
            <a:r>
              <a:rPr kumimoji="1" lang="ja-JP" altLang="en-US" dirty="0"/>
              <a:t>法による探索の例</a:t>
            </a:r>
          </a:p>
        </p:txBody>
      </p:sp>
      <p:sp>
        <p:nvSpPr>
          <p:cNvPr id="4" name="スライド番号プレースホルダー 3">
            <a:extLst>
              <a:ext uri="{FF2B5EF4-FFF2-40B4-BE49-F238E27FC236}">
                <a16:creationId xmlns:a16="http://schemas.microsoft.com/office/drawing/2014/main" id="{3C3BADFB-339D-493D-BACA-302F0A07C42D}"/>
              </a:ext>
            </a:extLst>
          </p:cNvPr>
          <p:cNvSpPr>
            <a:spLocks noGrp="1"/>
          </p:cNvSpPr>
          <p:nvPr>
            <p:ph type="sldNum" sz="quarter" idx="12"/>
          </p:nvPr>
        </p:nvSpPr>
        <p:spPr/>
        <p:txBody>
          <a:bodyPr/>
          <a:lstStyle/>
          <a:p>
            <a:fld id="{E205D82C-95A1-431E-8E38-AA614A14CDCF}" type="slidenum">
              <a:rPr kumimoji="1" lang="ja-JP" altLang="en-US" smtClean="0"/>
              <a:t>47</a:t>
            </a:fld>
            <a:endParaRPr kumimoji="1" lang="ja-JP" altLang="en-US"/>
          </a:p>
        </p:txBody>
      </p:sp>
      <p:pic>
        <p:nvPicPr>
          <p:cNvPr id="6" name="図 5">
            <a:extLst>
              <a:ext uri="{FF2B5EF4-FFF2-40B4-BE49-F238E27FC236}">
                <a16:creationId xmlns:a16="http://schemas.microsoft.com/office/drawing/2014/main" id="{AA95F5DE-7BCD-4BF2-A3E1-110716E37C43}"/>
              </a:ext>
            </a:extLst>
          </p:cNvPr>
          <p:cNvPicPr>
            <a:picLocks noChangeAspect="1"/>
          </p:cNvPicPr>
          <p:nvPr/>
        </p:nvPicPr>
        <p:blipFill>
          <a:blip r:embed="rId2"/>
          <a:stretch>
            <a:fillRect/>
          </a:stretch>
        </p:blipFill>
        <p:spPr>
          <a:xfrm>
            <a:off x="385672" y="878160"/>
            <a:ext cx="3787453" cy="5634739"/>
          </a:xfrm>
          <a:prstGeom prst="rect">
            <a:avLst/>
          </a:prstGeom>
        </p:spPr>
      </p:pic>
      <p:pic>
        <p:nvPicPr>
          <p:cNvPr id="7" name="図 6">
            <a:extLst>
              <a:ext uri="{FF2B5EF4-FFF2-40B4-BE49-F238E27FC236}">
                <a16:creationId xmlns:a16="http://schemas.microsoft.com/office/drawing/2014/main" id="{656A8C48-0664-46F4-9C4A-C672285F6D52}"/>
              </a:ext>
            </a:extLst>
          </p:cNvPr>
          <p:cNvPicPr>
            <a:picLocks noChangeAspect="1"/>
          </p:cNvPicPr>
          <p:nvPr/>
        </p:nvPicPr>
        <p:blipFill>
          <a:blip r:embed="rId3"/>
          <a:stretch>
            <a:fillRect/>
          </a:stretch>
        </p:blipFill>
        <p:spPr>
          <a:xfrm>
            <a:off x="4572000" y="877936"/>
            <a:ext cx="3721395" cy="5634963"/>
          </a:xfrm>
          <a:prstGeom prst="rect">
            <a:avLst/>
          </a:prstGeom>
        </p:spPr>
      </p:pic>
      <p:sp>
        <p:nvSpPr>
          <p:cNvPr id="8" name="正方形/長方形 7">
            <a:extLst>
              <a:ext uri="{FF2B5EF4-FFF2-40B4-BE49-F238E27FC236}">
                <a16:creationId xmlns:a16="http://schemas.microsoft.com/office/drawing/2014/main" id="{75E329BC-6ADD-44B3-8628-27C25381FD3E}"/>
              </a:ext>
            </a:extLst>
          </p:cNvPr>
          <p:cNvSpPr/>
          <p:nvPr/>
        </p:nvSpPr>
        <p:spPr>
          <a:xfrm>
            <a:off x="385672" y="6512899"/>
            <a:ext cx="9253870" cy="369332"/>
          </a:xfrm>
          <a:prstGeom prst="rect">
            <a:avLst/>
          </a:prstGeom>
        </p:spPr>
        <p:txBody>
          <a:bodyPr wrap="square">
            <a:spAutoFit/>
          </a:bodyPr>
          <a:lstStyle/>
          <a:p>
            <a:r>
              <a:rPr lang="en-US" altLang="ja-JP" dirty="0">
                <a:hlinkClick r:id="rId4"/>
              </a:rPr>
              <a:t>https://</a:t>
            </a:r>
            <a:r>
              <a:rPr lang="en-US" altLang="ja-JP" dirty="0" err="1">
                <a:hlinkClick r:id="rId4"/>
              </a:rPr>
              <a:t>www.growingwiththeweb.com</a:t>
            </a:r>
            <a:r>
              <a:rPr lang="en-US" altLang="ja-JP" dirty="0">
                <a:hlinkClick r:id="rId4"/>
              </a:rPr>
              <a:t>/projects/pathfinding-</a:t>
            </a:r>
            <a:r>
              <a:rPr lang="en-US" altLang="ja-JP" dirty="0" err="1">
                <a:hlinkClick r:id="rId4"/>
              </a:rPr>
              <a:t>visualiser</a:t>
            </a:r>
            <a:r>
              <a:rPr lang="en-US" altLang="ja-JP" dirty="0">
                <a:hlinkClick r:id="rId4"/>
              </a:rPr>
              <a:t>/</a:t>
            </a:r>
            <a:endParaRPr lang="ja-JP" altLang="en-US" dirty="0"/>
          </a:p>
        </p:txBody>
      </p:sp>
    </p:spTree>
    <p:extLst>
      <p:ext uri="{BB962C8B-B14F-4D97-AF65-F5344CB8AC3E}">
        <p14:creationId xmlns:p14="http://schemas.microsoft.com/office/powerpoint/2010/main" val="2387802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迷路の例</a:t>
            </a:r>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238125" y="781050"/>
            <a:ext cx="8667750" cy="5295900"/>
          </a:xfrm>
          <a:prstGeom prst="rect">
            <a:avLst/>
          </a:prstGeom>
        </p:spPr>
      </p:pic>
    </p:spTree>
    <p:extLst>
      <p:ext uri="{BB962C8B-B14F-4D97-AF65-F5344CB8AC3E}">
        <p14:creationId xmlns:p14="http://schemas.microsoft.com/office/powerpoint/2010/main" val="266694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213128"/>
            <a:ext cx="8461208" cy="469865"/>
          </a:xfrm>
        </p:spPr>
        <p:txBody>
          <a:bodyPr>
            <a:normAutofit fontScale="90000"/>
          </a:bodyPr>
          <a:lstStyle/>
          <a:p>
            <a:r>
              <a:rPr kumimoji="1" lang="ja-JP" altLang="en-US" dirty="0"/>
              <a:t>迷路の探索</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p:cNvPicPr>
            <a:picLocks noChangeAspect="1"/>
          </p:cNvPicPr>
          <p:nvPr/>
        </p:nvPicPr>
        <p:blipFill>
          <a:blip r:embed="rId2"/>
          <a:stretch>
            <a:fillRect/>
          </a:stretch>
        </p:blipFill>
        <p:spPr>
          <a:xfrm>
            <a:off x="1566361" y="1149717"/>
            <a:ext cx="5882189" cy="4756411"/>
          </a:xfrm>
          <a:prstGeom prst="rect">
            <a:avLst/>
          </a:prstGeom>
        </p:spPr>
      </p:pic>
      <p:sp>
        <p:nvSpPr>
          <p:cNvPr id="3" name="テキスト ボックス 2"/>
          <p:cNvSpPr txBox="1"/>
          <p:nvPr/>
        </p:nvSpPr>
        <p:spPr>
          <a:xfrm>
            <a:off x="430881" y="169545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
        <p:nvSpPr>
          <p:cNvPr id="5" name="楕円 4"/>
          <p:cNvSpPr/>
          <p:nvPr/>
        </p:nvSpPr>
        <p:spPr>
          <a:xfrm>
            <a:off x="2124075" y="164529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楕円 6"/>
          <p:cNvSpPr/>
          <p:nvPr/>
        </p:nvSpPr>
        <p:spPr>
          <a:xfrm>
            <a:off x="2124074" y="2673993"/>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p:cNvSpPr/>
          <p:nvPr/>
        </p:nvSpPr>
        <p:spPr>
          <a:xfrm>
            <a:off x="2124073" y="370269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2124072" y="473139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p:cNvSpPr/>
          <p:nvPr/>
        </p:nvSpPr>
        <p:spPr>
          <a:xfrm>
            <a:off x="3124198" y="370269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p:cNvSpPr/>
          <p:nvPr/>
        </p:nvSpPr>
        <p:spPr>
          <a:xfrm>
            <a:off x="4124323" y="370269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4124322" y="266320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p:cNvSpPr/>
          <p:nvPr/>
        </p:nvSpPr>
        <p:spPr>
          <a:xfrm>
            <a:off x="4124321" y="162372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p:cNvSpPr/>
          <p:nvPr/>
        </p:nvSpPr>
        <p:spPr>
          <a:xfrm>
            <a:off x="5114921" y="1618032"/>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6105521" y="1612338"/>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p:cNvSpPr/>
          <p:nvPr/>
        </p:nvSpPr>
        <p:spPr>
          <a:xfrm>
            <a:off x="5107526" y="370269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p:cNvSpPr/>
          <p:nvPr/>
        </p:nvSpPr>
        <p:spPr>
          <a:xfrm>
            <a:off x="4124321" y="4731390"/>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p:cNvSpPr/>
          <p:nvPr/>
        </p:nvSpPr>
        <p:spPr>
          <a:xfrm>
            <a:off x="5114921" y="46456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6105520" y="463229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p:cNvCxnSpPr>
            <a:endCxn id="7" idx="0"/>
          </p:cNvCxnSpPr>
          <p:nvPr/>
        </p:nvCxnSpPr>
        <p:spPr>
          <a:xfrm>
            <a:off x="2405059" y="2207269"/>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397910" y="3235968"/>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390761" y="4264667"/>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405308" y="2174313"/>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405305" y="322101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405302" y="4267711"/>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386385" y="421577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0" idx="2"/>
          </p:cNvCxnSpPr>
          <p:nvPr/>
        </p:nvCxnSpPr>
        <p:spPr>
          <a:xfrm flipH="1" flipV="1">
            <a:off x="2630218" y="3970247"/>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3666719" y="3981586"/>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654938" y="1919564"/>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5573443" y="1898836"/>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4613546" y="399501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4654938" y="497176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5676896" y="4919936"/>
            <a:ext cx="493980" cy="134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48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94746-55CD-C88D-E10B-4C8D2BA2A429}"/>
              </a:ext>
            </a:extLst>
          </p:cNvPr>
          <p:cNvSpPr>
            <a:spLocks noGrp="1"/>
          </p:cNvSpPr>
          <p:nvPr>
            <p:ph type="title"/>
          </p:nvPr>
        </p:nvSpPr>
        <p:spPr/>
        <p:txBody>
          <a:bodyPr>
            <a:normAutofit fontScale="90000"/>
          </a:bodyPr>
          <a:lstStyle/>
          <a:p>
            <a:r>
              <a:rPr kumimoji="1" lang="ja-JP" altLang="en-US" dirty="0"/>
              <a:t>パスと木</a:t>
            </a:r>
          </a:p>
        </p:txBody>
      </p:sp>
      <p:sp>
        <p:nvSpPr>
          <p:cNvPr id="3" name="コンテンツ プレースホルダー 2">
            <a:extLst>
              <a:ext uri="{FF2B5EF4-FFF2-40B4-BE49-F238E27FC236}">
                <a16:creationId xmlns:a16="http://schemas.microsoft.com/office/drawing/2014/main" id="{608F1C73-0A3E-9A6C-BCF1-611A84B080DA}"/>
              </a:ext>
            </a:extLst>
          </p:cNvPr>
          <p:cNvSpPr>
            <a:spLocks noGrp="1"/>
          </p:cNvSpPr>
          <p:nvPr>
            <p:ph idx="1"/>
          </p:nvPr>
        </p:nvSpPr>
        <p:spPr>
          <a:xfrm>
            <a:off x="321845" y="846253"/>
            <a:ext cx="8461208" cy="1786988"/>
          </a:xfrm>
        </p:spPr>
        <p:txBody>
          <a:bodyPr>
            <a:normAutofit fontScale="92500" lnSpcReduction="10000"/>
          </a:bodyPr>
          <a:lstStyle/>
          <a:p>
            <a:r>
              <a:rPr lang="ja-JP" altLang="en-US" b="1" dirty="0">
                <a:solidFill>
                  <a:srgbClr val="C00000"/>
                </a:solidFill>
              </a:rPr>
              <a:t>木</a:t>
            </a:r>
            <a:r>
              <a:rPr lang="ja-JP" altLang="en-US" dirty="0"/>
              <a:t>は、</a:t>
            </a:r>
            <a:r>
              <a:rPr lang="ja-JP" altLang="en-US" b="1" i="0" dirty="0">
                <a:solidFill>
                  <a:srgbClr val="374151"/>
                </a:solidFill>
                <a:effectLst/>
                <a:latin typeface="Söhne"/>
              </a:rPr>
              <a:t>共通の起点から</a:t>
            </a:r>
            <a:r>
              <a:rPr lang="ja-JP" altLang="en-US" b="0" i="0" dirty="0">
                <a:solidFill>
                  <a:srgbClr val="374151"/>
                </a:solidFill>
                <a:effectLst/>
                <a:latin typeface="Söhne"/>
              </a:rPr>
              <a:t>始まる</a:t>
            </a:r>
            <a:r>
              <a:rPr lang="ja-JP" altLang="en-US" b="1" i="0" dirty="0">
                <a:solidFill>
                  <a:srgbClr val="374151"/>
                </a:solidFill>
                <a:effectLst/>
                <a:latin typeface="Söhne"/>
              </a:rPr>
              <a:t>複数のパス（経路）</a:t>
            </a:r>
            <a:r>
              <a:rPr lang="ja-JP" altLang="en-US" b="0" i="0" dirty="0">
                <a:solidFill>
                  <a:srgbClr val="374151"/>
                </a:solidFill>
                <a:effectLst/>
                <a:latin typeface="Söhne"/>
              </a:rPr>
              <a:t>が</a:t>
            </a:r>
            <a:r>
              <a:rPr lang="ja-JP" altLang="en-US" b="1" i="0" dirty="0">
                <a:solidFill>
                  <a:srgbClr val="374151"/>
                </a:solidFill>
                <a:effectLst/>
                <a:latin typeface="Söhne"/>
              </a:rPr>
              <a:t>集まった</a:t>
            </a:r>
            <a:r>
              <a:rPr lang="ja-JP" altLang="en-US" b="0" i="0" dirty="0">
                <a:solidFill>
                  <a:srgbClr val="374151"/>
                </a:solidFill>
                <a:effectLst/>
                <a:latin typeface="Söhne"/>
              </a:rPr>
              <a:t>もの</a:t>
            </a:r>
            <a:endParaRPr lang="en-US" altLang="ja-JP" b="0" i="0" dirty="0">
              <a:solidFill>
                <a:srgbClr val="374151"/>
              </a:solidFill>
              <a:effectLst/>
              <a:latin typeface="Söhne"/>
            </a:endParaRPr>
          </a:p>
          <a:p>
            <a:r>
              <a:rPr lang="ja-JP" altLang="en-US" b="0" i="0" dirty="0">
                <a:solidFill>
                  <a:srgbClr val="374151"/>
                </a:solidFill>
                <a:effectLst/>
                <a:latin typeface="Söhne"/>
              </a:rPr>
              <a:t>それぞれの</a:t>
            </a:r>
            <a:r>
              <a:rPr lang="ja-JP" altLang="en-US" b="1" i="0" dirty="0">
                <a:solidFill>
                  <a:srgbClr val="374151"/>
                </a:solidFill>
                <a:effectLst/>
                <a:latin typeface="Söhne"/>
              </a:rPr>
              <a:t>パス（経路）</a:t>
            </a:r>
            <a:r>
              <a:rPr lang="ja-JP" altLang="en-US" b="0" i="0" dirty="0">
                <a:solidFill>
                  <a:srgbClr val="374151"/>
                </a:solidFill>
                <a:effectLst/>
                <a:latin typeface="Söhne"/>
              </a:rPr>
              <a:t>は、起点から各末端へと向かって進むのが特徴。そして、</a:t>
            </a:r>
            <a:r>
              <a:rPr lang="ja-JP" altLang="en-US" b="1" i="0" dirty="0">
                <a:solidFill>
                  <a:srgbClr val="374151"/>
                </a:solidFill>
                <a:effectLst/>
                <a:latin typeface="Söhne"/>
              </a:rPr>
              <a:t>合流することはない</a:t>
            </a:r>
            <a:endParaRPr kumimoji="1" lang="ja-JP" altLang="en-US" b="1" dirty="0"/>
          </a:p>
        </p:txBody>
      </p:sp>
      <p:sp>
        <p:nvSpPr>
          <p:cNvPr id="4" name="スライド番号プレースホルダー 3">
            <a:extLst>
              <a:ext uri="{FF2B5EF4-FFF2-40B4-BE49-F238E27FC236}">
                <a16:creationId xmlns:a16="http://schemas.microsoft.com/office/drawing/2014/main" id="{6412FF65-0FA4-DF1D-2472-9FB7ABDBB346}"/>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5" name="正方形/長方形 4">
            <a:extLst>
              <a:ext uri="{FF2B5EF4-FFF2-40B4-BE49-F238E27FC236}">
                <a16:creationId xmlns:a16="http://schemas.microsoft.com/office/drawing/2014/main" id="{3B25A357-71BC-B31F-D0C2-B9F630539F45}"/>
              </a:ext>
            </a:extLst>
          </p:cNvPr>
          <p:cNvSpPr/>
          <p:nvPr/>
        </p:nvSpPr>
        <p:spPr>
          <a:xfrm>
            <a:off x="1280918" y="4123029"/>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85717413-AD08-803D-DA6B-2DE246F509B3}"/>
              </a:ext>
            </a:extLst>
          </p:cNvPr>
          <p:cNvSpPr/>
          <p:nvPr/>
        </p:nvSpPr>
        <p:spPr>
          <a:xfrm>
            <a:off x="2559003" y="3521152"/>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A6E7EC4-D6D4-E500-D4C4-79069FBCC62E}"/>
              </a:ext>
            </a:extLst>
          </p:cNvPr>
          <p:cNvSpPr/>
          <p:nvPr/>
        </p:nvSpPr>
        <p:spPr>
          <a:xfrm>
            <a:off x="3629365" y="310487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7C6E8326-B81C-351B-99D1-E989D674A7E4}"/>
              </a:ext>
            </a:extLst>
          </p:cNvPr>
          <p:cNvSpPr/>
          <p:nvPr/>
        </p:nvSpPr>
        <p:spPr>
          <a:xfrm>
            <a:off x="3629365" y="378458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58A3CD90-DA0F-7822-E3D4-17692F07A14B}"/>
              </a:ext>
            </a:extLst>
          </p:cNvPr>
          <p:cNvSpPr/>
          <p:nvPr/>
        </p:nvSpPr>
        <p:spPr>
          <a:xfrm>
            <a:off x="2531803" y="4815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2EFF2633-7553-E005-8873-C4F69F275239}"/>
              </a:ext>
            </a:extLst>
          </p:cNvPr>
          <p:cNvSpPr/>
          <p:nvPr/>
        </p:nvSpPr>
        <p:spPr>
          <a:xfrm>
            <a:off x="3653934" y="5891867"/>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FE9C2390-1355-9248-1351-FAB66B052D43}"/>
              </a:ext>
            </a:extLst>
          </p:cNvPr>
          <p:cNvSpPr/>
          <p:nvPr/>
        </p:nvSpPr>
        <p:spPr>
          <a:xfrm>
            <a:off x="3642411" y="455192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6AE81FC7-E528-6C05-B3F1-4634433747DB}"/>
              </a:ext>
            </a:extLst>
          </p:cNvPr>
          <p:cNvSpPr/>
          <p:nvPr/>
        </p:nvSpPr>
        <p:spPr>
          <a:xfrm>
            <a:off x="3642411" y="5221894"/>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3" name="直線矢印コネクタ 12">
            <a:extLst>
              <a:ext uri="{FF2B5EF4-FFF2-40B4-BE49-F238E27FC236}">
                <a16:creationId xmlns:a16="http://schemas.microsoft.com/office/drawing/2014/main" id="{D0BFFC0C-0E4D-61E1-3B06-38851680B8DC}"/>
              </a:ext>
            </a:extLst>
          </p:cNvPr>
          <p:cNvCxnSpPr>
            <a:cxnSpLocks/>
            <a:endCxn id="6" idx="1"/>
          </p:cNvCxnSpPr>
          <p:nvPr/>
        </p:nvCxnSpPr>
        <p:spPr>
          <a:xfrm flipV="1">
            <a:off x="1719419" y="3790226"/>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16CD2B2-DC1F-DE3C-4BF2-5DAEB0087B09}"/>
              </a:ext>
            </a:extLst>
          </p:cNvPr>
          <p:cNvSpPr txBox="1"/>
          <p:nvPr/>
        </p:nvSpPr>
        <p:spPr>
          <a:xfrm>
            <a:off x="2026823" y="6101317"/>
            <a:ext cx="492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a:t>
            </a:r>
          </a:p>
        </p:txBody>
      </p:sp>
      <p:cxnSp>
        <p:nvCxnSpPr>
          <p:cNvPr id="15" name="直線矢印コネクタ 14">
            <a:extLst>
              <a:ext uri="{FF2B5EF4-FFF2-40B4-BE49-F238E27FC236}">
                <a16:creationId xmlns:a16="http://schemas.microsoft.com/office/drawing/2014/main" id="{B5AB680C-57C2-FB5C-86B5-59A29DD62B3D}"/>
              </a:ext>
            </a:extLst>
          </p:cNvPr>
          <p:cNvCxnSpPr>
            <a:cxnSpLocks/>
            <a:endCxn id="9" idx="1"/>
          </p:cNvCxnSpPr>
          <p:nvPr/>
        </p:nvCxnSpPr>
        <p:spPr>
          <a:xfrm>
            <a:off x="1746236" y="4536400"/>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61FEF94-15A5-D287-765E-33454EECFFCB}"/>
              </a:ext>
            </a:extLst>
          </p:cNvPr>
          <p:cNvCxnSpPr>
            <a:cxnSpLocks/>
            <a:endCxn id="7" idx="1"/>
          </p:cNvCxnSpPr>
          <p:nvPr/>
        </p:nvCxnSpPr>
        <p:spPr>
          <a:xfrm flipV="1">
            <a:off x="3046302" y="3373951"/>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4F0E801-3049-1D0D-0008-C0C865DB44DB}"/>
              </a:ext>
            </a:extLst>
          </p:cNvPr>
          <p:cNvCxnSpPr>
            <a:cxnSpLocks/>
            <a:endCxn id="8" idx="1"/>
          </p:cNvCxnSpPr>
          <p:nvPr/>
        </p:nvCxnSpPr>
        <p:spPr>
          <a:xfrm>
            <a:off x="3023063" y="3914551"/>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084E793-0FAB-6F71-DE53-61EF2474938C}"/>
              </a:ext>
            </a:extLst>
          </p:cNvPr>
          <p:cNvCxnSpPr>
            <a:cxnSpLocks/>
            <a:endCxn id="11" idx="1"/>
          </p:cNvCxnSpPr>
          <p:nvPr/>
        </p:nvCxnSpPr>
        <p:spPr>
          <a:xfrm flipV="1">
            <a:off x="3024398" y="4820995"/>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346AB1C-C5A0-4E62-F2D8-DD93B05AC7AE}"/>
              </a:ext>
            </a:extLst>
          </p:cNvPr>
          <p:cNvCxnSpPr>
            <a:cxnSpLocks/>
            <a:stCxn id="9" idx="3"/>
            <a:endCxn id="12" idx="1"/>
          </p:cNvCxnSpPr>
          <p:nvPr/>
        </p:nvCxnSpPr>
        <p:spPr>
          <a:xfrm>
            <a:off x="3023063" y="5084740"/>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8183C4E-FE0D-D95B-F5BD-FC822D5DA0E2}"/>
              </a:ext>
            </a:extLst>
          </p:cNvPr>
          <p:cNvCxnSpPr>
            <a:cxnSpLocks/>
            <a:endCxn id="10" idx="1"/>
          </p:cNvCxnSpPr>
          <p:nvPr/>
        </p:nvCxnSpPr>
        <p:spPr>
          <a:xfrm>
            <a:off x="3023063" y="5215037"/>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138F453-FBB7-7675-51A5-6555BD590372}"/>
              </a:ext>
            </a:extLst>
          </p:cNvPr>
          <p:cNvSpPr/>
          <p:nvPr/>
        </p:nvSpPr>
        <p:spPr>
          <a:xfrm>
            <a:off x="5140355" y="4029818"/>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4F2D2654-ED31-5089-0589-BF3C1DDD0B6F}"/>
              </a:ext>
            </a:extLst>
          </p:cNvPr>
          <p:cNvSpPr/>
          <p:nvPr/>
        </p:nvSpPr>
        <p:spPr>
          <a:xfrm>
            <a:off x="6418440" y="3427941"/>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23CBF57D-7AD7-4555-33A9-E45B36A72407}"/>
              </a:ext>
            </a:extLst>
          </p:cNvPr>
          <p:cNvSpPr/>
          <p:nvPr/>
        </p:nvSpPr>
        <p:spPr>
          <a:xfrm>
            <a:off x="7488802" y="301166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5231C5C9-D8A6-3B1A-C9AB-0978933EC04B}"/>
              </a:ext>
            </a:extLst>
          </p:cNvPr>
          <p:cNvSpPr/>
          <p:nvPr/>
        </p:nvSpPr>
        <p:spPr>
          <a:xfrm>
            <a:off x="7488802" y="369137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5A3AA53A-4AF6-EA41-5C98-9D957EE55926}"/>
              </a:ext>
            </a:extLst>
          </p:cNvPr>
          <p:cNvSpPr/>
          <p:nvPr/>
        </p:nvSpPr>
        <p:spPr>
          <a:xfrm>
            <a:off x="6391240" y="4722455"/>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F1056B84-6F31-CCD0-928B-2F03F0EE0159}"/>
              </a:ext>
            </a:extLst>
          </p:cNvPr>
          <p:cNvSpPr/>
          <p:nvPr/>
        </p:nvSpPr>
        <p:spPr>
          <a:xfrm>
            <a:off x="7513371" y="5798656"/>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597A6ABE-6A08-AB51-06F6-855DD3CCDA49}"/>
              </a:ext>
            </a:extLst>
          </p:cNvPr>
          <p:cNvSpPr/>
          <p:nvPr/>
        </p:nvSpPr>
        <p:spPr>
          <a:xfrm>
            <a:off x="7501848" y="4458710"/>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C4A29673-31A0-0BD7-3EAC-6EC71D5AAC5C}"/>
              </a:ext>
            </a:extLst>
          </p:cNvPr>
          <p:cNvSpPr/>
          <p:nvPr/>
        </p:nvSpPr>
        <p:spPr>
          <a:xfrm>
            <a:off x="7501848" y="5128683"/>
            <a:ext cx="491260" cy="538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CDFA942D-9F5F-9A66-B96F-EECD39874A0D}"/>
              </a:ext>
            </a:extLst>
          </p:cNvPr>
          <p:cNvCxnSpPr>
            <a:cxnSpLocks/>
            <a:endCxn id="22" idx="1"/>
          </p:cNvCxnSpPr>
          <p:nvPr/>
        </p:nvCxnSpPr>
        <p:spPr>
          <a:xfrm flipV="1">
            <a:off x="5578856" y="3697015"/>
            <a:ext cx="839584" cy="541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8DA70C3-025C-F424-3A91-8E2C349EC593}"/>
              </a:ext>
            </a:extLst>
          </p:cNvPr>
          <p:cNvSpPr txBox="1"/>
          <p:nvPr/>
        </p:nvSpPr>
        <p:spPr>
          <a:xfrm>
            <a:off x="5307930" y="5937609"/>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木の中のパス</a:t>
            </a:r>
          </a:p>
        </p:txBody>
      </p:sp>
      <p:cxnSp>
        <p:nvCxnSpPr>
          <p:cNvPr id="31" name="直線矢印コネクタ 30">
            <a:extLst>
              <a:ext uri="{FF2B5EF4-FFF2-40B4-BE49-F238E27FC236}">
                <a16:creationId xmlns:a16="http://schemas.microsoft.com/office/drawing/2014/main" id="{4F210951-C4A9-A5DD-C724-434ED1821F3C}"/>
              </a:ext>
            </a:extLst>
          </p:cNvPr>
          <p:cNvCxnSpPr>
            <a:cxnSpLocks/>
            <a:endCxn id="25" idx="1"/>
          </p:cNvCxnSpPr>
          <p:nvPr/>
        </p:nvCxnSpPr>
        <p:spPr>
          <a:xfrm>
            <a:off x="5605673" y="4443189"/>
            <a:ext cx="785567" cy="54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2797A50-6448-CDF5-8083-B037893A454A}"/>
              </a:ext>
            </a:extLst>
          </p:cNvPr>
          <p:cNvCxnSpPr>
            <a:cxnSpLocks/>
            <a:endCxn id="23" idx="1"/>
          </p:cNvCxnSpPr>
          <p:nvPr/>
        </p:nvCxnSpPr>
        <p:spPr>
          <a:xfrm flipV="1">
            <a:off x="6905739" y="3280740"/>
            <a:ext cx="583063" cy="32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6395686-76D2-9AFB-9A6F-E91B7BD05DFD}"/>
              </a:ext>
            </a:extLst>
          </p:cNvPr>
          <p:cNvCxnSpPr>
            <a:cxnSpLocks/>
            <a:endCxn id="24" idx="1"/>
          </p:cNvCxnSpPr>
          <p:nvPr/>
        </p:nvCxnSpPr>
        <p:spPr>
          <a:xfrm>
            <a:off x="6882500" y="3821340"/>
            <a:ext cx="606302" cy="139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8ACAD6BB-787F-884E-CB4D-AB27E09DD8E4}"/>
              </a:ext>
            </a:extLst>
          </p:cNvPr>
          <p:cNvCxnSpPr>
            <a:cxnSpLocks/>
            <a:endCxn id="27" idx="1"/>
          </p:cNvCxnSpPr>
          <p:nvPr/>
        </p:nvCxnSpPr>
        <p:spPr>
          <a:xfrm flipV="1">
            <a:off x="6883835" y="4727784"/>
            <a:ext cx="618013" cy="197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3908BA0-8B13-623B-905C-F1C7C54A6682}"/>
              </a:ext>
            </a:extLst>
          </p:cNvPr>
          <p:cNvCxnSpPr>
            <a:cxnSpLocks/>
            <a:stCxn id="25" idx="3"/>
            <a:endCxn id="28" idx="1"/>
          </p:cNvCxnSpPr>
          <p:nvPr/>
        </p:nvCxnSpPr>
        <p:spPr>
          <a:xfrm>
            <a:off x="6882500" y="4991529"/>
            <a:ext cx="619348" cy="40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6E1A165-0DF9-3983-150A-0F7D1D3F5314}"/>
              </a:ext>
            </a:extLst>
          </p:cNvPr>
          <p:cNvCxnSpPr>
            <a:cxnSpLocks/>
            <a:endCxn id="26" idx="1"/>
          </p:cNvCxnSpPr>
          <p:nvPr/>
        </p:nvCxnSpPr>
        <p:spPr>
          <a:xfrm>
            <a:off x="6882500" y="5121826"/>
            <a:ext cx="630871" cy="9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04FBD65-6F67-8EC3-62E6-9768AC2ED922}"/>
              </a:ext>
            </a:extLst>
          </p:cNvPr>
          <p:cNvSpPr txBox="1"/>
          <p:nvPr/>
        </p:nvSpPr>
        <p:spPr>
          <a:xfrm>
            <a:off x="676956" y="483423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sp>
        <p:nvSpPr>
          <p:cNvPr id="38" name="フリーフォーム: 図形 37">
            <a:extLst>
              <a:ext uri="{FF2B5EF4-FFF2-40B4-BE49-F238E27FC236}">
                <a16:creationId xmlns:a16="http://schemas.microsoft.com/office/drawing/2014/main" id="{6CC1DB71-0484-B38C-4CBB-129AF9306149}"/>
              </a:ext>
            </a:extLst>
          </p:cNvPr>
          <p:cNvSpPr/>
          <p:nvPr/>
        </p:nvSpPr>
        <p:spPr>
          <a:xfrm>
            <a:off x="5365427" y="3288606"/>
            <a:ext cx="2347913" cy="1023937"/>
          </a:xfrm>
          <a:custGeom>
            <a:avLst/>
            <a:gdLst>
              <a:gd name="connsiteX0" fmla="*/ 0 w 2347913"/>
              <a:gd name="connsiteY0" fmla="*/ 1023937 h 1023937"/>
              <a:gd name="connsiteX1" fmla="*/ 1290638 w 2347913"/>
              <a:gd name="connsiteY1" fmla="*/ 433387 h 1023937"/>
              <a:gd name="connsiteX2" fmla="*/ 2347913 w 2347913"/>
              <a:gd name="connsiteY2" fmla="*/ 0 h 1023937"/>
            </a:gdLst>
            <a:ahLst/>
            <a:cxnLst>
              <a:cxn ang="0">
                <a:pos x="connsiteX0" y="connsiteY0"/>
              </a:cxn>
              <a:cxn ang="0">
                <a:pos x="connsiteX1" y="connsiteY1"/>
              </a:cxn>
              <a:cxn ang="0">
                <a:pos x="connsiteX2" y="connsiteY2"/>
              </a:cxn>
            </a:cxnLst>
            <a:rect l="l" t="t" r="r" b="b"/>
            <a:pathLst>
              <a:path w="2347913" h="1023937">
                <a:moveTo>
                  <a:pt x="0" y="1023937"/>
                </a:moveTo>
                <a:lnTo>
                  <a:pt x="1290638" y="433387"/>
                </a:lnTo>
                <a:cubicBezTo>
                  <a:pt x="1681957" y="262731"/>
                  <a:pt x="2014935" y="131365"/>
                  <a:pt x="2347913" y="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フリーフォーム: 図形 38">
            <a:extLst>
              <a:ext uri="{FF2B5EF4-FFF2-40B4-BE49-F238E27FC236}">
                <a16:creationId xmlns:a16="http://schemas.microsoft.com/office/drawing/2014/main" id="{AF560345-1CED-87C8-047F-B9EAB9F6DF23}"/>
              </a:ext>
            </a:extLst>
          </p:cNvPr>
          <p:cNvSpPr/>
          <p:nvPr/>
        </p:nvSpPr>
        <p:spPr>
          <a:xfrm>
            <a:off x="5384477" y="3779513"/>
            <a:ext cx="2347913" cy="509218"/>
          </a:xfrm>
          <a:custGeom>
            <a:avLst/>
            <a:gdLst>
              <a:gd name="connsiteX0" fmla="*/ 0 w 2347913"/>
              <a:gd name="connsiteY0" fmla="*/ 509218 h 509218"/>
              <a:gd name="connsiteX1" fmla="*/ 1285875 w 2347913"/>
              <a:gd name="connsiteY1" fmla="*/ 13918 h 509218"/>
              <a:gd name="connsiteX2" fmla="*/ 2347913 w 2347913"/>
              <a:gd name="connsiteY2" fmla="*/ 185368 h 509218"/>
            </a:gdLst>
            <a:ahLst/>
            <a:cxnLst>
              <a:cxn ang="0">
                <a:pos x="connsiteX0" y="connsiteY0"/>
              </a:cxn>
              <a:cxn ang="0">
                <a:pos x="connsiteX1" y="connsiteY1"/>
              </a:cxn>
              <a:cxn ang="0">
                <a:pos x="connsiteX2" y="connsiteY2"/>
              </a:cxn>
            </a:cxnLst>
            <a:rect l="l" t="t" r="r" b="b"/>
            <a:pathLst>
              <a:path w="2347913" h="509218">
                <a:moveTo>
                  <a:pt x="0" y="509218"/>
                </a:moveTo>
                <a:cubicBezTo>
                  <a:pt x="447278" y="288555"/>
                  <a:pt x="894556" y="67893"/>
                  <a:pt x="1285875" y="13918"/>
                </a:cubicBezTo>
                <a:cubicBezTo>
                  <a:pt x="1677194" y="-40057"/>
                  <a:pt x="2012553" y="72655"/>
                  <a:pt x="2347913" y="185368"/>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フリーフォーム: 図形 39">
            <a:extLst>
              <a:ext uri="{FF2B5EF4-FFF2-40B4-BE49-F238E27FC236}">
                <a16:creationId xmlns:a16="http://schemas.microsoft.com/office/drawing/2014/main" id="{81FBBAD7-C8C6-47E0-AE3F-B29500EC3DFC}"/>
              </a:ext>
            </a:extLst>
          </p:cNvPr>
          <p:cNvSpPr/>
          <p:nvPr/>
        </p:nvSpPr>
        <p:spPr>
          <a:xfrm>
            <a:off x="5394002" y="4303018"/>
            <a:ext cx="2362200" cy="673255"/>
          </a:xfrm>
          <a:custGeom>
            <a:avLst/>
            <a:gdLst>
              <a:gd name="connsiteX0" fmla="*/ 0 w 2362200"/>
              <a:gd name="connsiteY0" fmla="*/ 0 h 673255"/>
              <a:gd name="connsiteX1" fmla="*/ 1238250 w 2362200"/>
              <a:gd name="connsiteY1" fmla="*/ 652463 h 673255"/>
              <a:gd name="connsiteX2" fmla="*/ 2362200 w 2362200"/>
              <a:gd name="connsiteY2" fmla="*/ 447675 h 673255"/>
            </a:gdLst>
            <a:ahLst/>
            <a:cxnLst>
              <a:cxn ang="0">
                <a:pos x="connsiteX0" y="connsiteY0"/>
              </a:cxn>
              <a:cxn ang="0">
                <a:pos x="connsiteX1" y="connsiteY1"/>
              </a:cxn>
              <a:cxn ang="0">
                <a:pos x="connsiteX2" y="connsiteY2"/>
              </a:cxn>
            </a:cxnLst>
            <a:rect l="l" t="t" r="r" b="b"/>
            <a:pathLst>
              <a:path w="2362200" h="673255">
                <a:moveTo>
                  <a:pt x="0" y="0"/>
                </a:moveTo>
                <a:cubicBezTo>
                  <a:pt x="422275" y="288925"/>
                  <a:pt x="844550" y="577851"/>
                  <a:pt x="1238250" y="652463"/>
                </a:cubicBezTo>
                <a:cubicBezTo>
                  <a:pt x="1631950" y="727075"/>
                  <a:pt x="1997075" y="587375"/>
                  <a:pt x="2362200" y="447675"/>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フリーフォーム: 図形 40">
            <a:extLst>
              <a:ext uri="{FF2B5EF4-FFF2-40B4-BE49-F238E27FC236}">
                <a16:creationId xmlns:a16="http://schemas.microsoft.com/office/drawing/2014/main" id="{BD31E4E3-4846-B461-2660-1AA89F37B6DA}"/>
              </a:ext>
            </a:extLst>
          </p:cNvPr>
          <p:cNvSpPr/>
          <p:nvPr/>
        </p:nvSpPr>
        <p:spPr>
          <a:xfrm>
            <a:off x="5379715" y="4322068"/>
            <a:ext cx="2357437" cy="1104900"/>
          </a:xfrm>
          <a:custGeom>
            <a:avLst/>
            <a:gdLst>
              <a:gd name="connsiteX0" fmla="*/ 0 w 2357437"/>
              <a:gd name="connsiteY0" fmla="*/ 0 h 1104900"/>
              <a:gd name="connsiteX1" fmla="*/ 1238250 w 2357437"/>
              <a:gd name="connsiteY1" fmla="*/ 671513 h 1104900"/>
              <a:gd name="connsiteX2" fmla="*/ 2357437 w 2357437"/>
              <a:gd name="connsiteY2" fmla="*/ 1104900 h 1104900"/>
            </a:gdLst>
            <a:ahLst/>
            <a:cxnLst>
              <a:cxn ang="0">
                <a:pos x="connsiteX0" y="connsiteY0"/>
              </a:cxn>
              <a:cxn ang="0">
                <a:pos x="connsiteX1" y="connsiteY1"/>
              </a:cxn>
              <a:cxn ang="0">
                <a:pos x="connsiteX2" y="connsiteY2"/>
              </a:cxn>
            </a:cxnLst>
            <a:rect l="l" t="t" r="r" b="b"/>
            <a:pathLst>
              <a:path w="2357437" h="1104900">
                <a:moveTo>
                  <a:pt x="0" y="0"/>
                </a:moveTo>
                <a:cubicBezTo>
                  <a:pt x="422672" y="243681"/>
                  <a:pt x="845344" y="487363"/>
                  <a:pt x="1238250" y="671513"/>
                </a:cubicBezTo>
                <a:cubicBezTo>
                  <a:pt x="1631156" y="855663"/>
                  <a:pt x="1994296" y="980281"/>
                  <a:pt x="2357437" y="110490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フリーフォーム: 図形 41">
            <a:extLst>
              <a:ext uri="{FF2B5EF4-FFF2-40B4-BE49-F238E27FC236}">
                <a16:creationId xmlns:a16="http://schemas.microsoft.com/office/drawing/2014/main" id="{1ECA6C45-78FE-FA26-8785-3336F7F8046A}"/>
              </a:ext>
            </a:extLst>
          </p:cNvPr>
          <p:cNvSpPr/>
          <p:nvPr/>
        </p:nvSpPr>
        <p:spPr>
          <a:xfrm>
            <a:off x="5398765" y="4326831"/>
            <a:ext cx="2324100" cy="1766887"/>
          </a:xfrm>
          <a:custGeom>
            <a:avLst/>
            <a:gdLst>
              <a:gd name="connsiteX0" fmla="*/ 0 w 2324100"/>
              <a:gd name="connsiteY0" fmla="*/ 0 h 1766887"/>
              <a:gd name="connsiteX1" fmla="*/ 1200150 w 2324100"/>
              <a:gd name="connsiteY1" fmla="*/ 728662 h 1766887"/>
              <a:gd name="connsiteX2" fmla="*/ 2324100 w 2324100"/>
              <a:gd name="connsiteY2" fmla="*/ 1766887 h 1766887"/>
            </a:gdLst>
            <a:ahLst/>
            <a:cxnLst>
              <a:cxn ang="0">
                <a:pos x="connsiteX0" y="connsiteY0"/>
              </a:cxn>
              <a:cxn ang="0">
                <a:pos x="connsiteX1" y="connsiteY1"/>
              </a:cxn>
              <a:cxn ang="0">
                <a:pos x="connsiteX2" y="connsiteY2"/>
              </a:cxn>
            </a:cxnLst>
            <a:rect l="l" t="t" r="r" b="b"/>
            <a:pathLst>
              <a:path w="2324100" h="1766887">
                <a:moveTo>
                  <a:pt x="0" y="0"/>
                </a:moveTo>
                <a:cubicBezTo>
                  <a:pt x="406400" y="217090"/>
                  <a:pt x="812800" y="434181"/>
                  <a:pt x="1200150" y="728662"/>
                </a:cubicBezTo>
                <a:cubicBezTo>
                  <a:pt x="1587500" y="1023143"/>
                  <a:pt x="1955800" y="1395015"/>
                  <a:pt x="2324100" y="1766887"/>
                </a:cubicBezTo>
              </a:path>
            </a:pathLst>
          </a:custGeom>
          <a:noFill/>
          <a:ln w="635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1887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 </a:t>
            </a:r>
            <a:r>
              <a:rPr kumimoji="1" lang="ja-JP" altLang="en-US" dirty="0"/>
              <a:t>法のルール</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p:cNvSpPr txBox="1"/>
          <p:nvPr/>
        </p:nvSpPr>
        <p:spPr>
          <a:xfrm>
            <a:off x="625630" y="641848"/>
            <a:ext cx="7725192"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１．分岐では，「</a:t>
            </a:r>
            <a:r>
              <a:rPr kumimoji="1" lang="ja-JP" altLang="en-US" sz="28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解に近いと推定されるパス</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2800" b="1" u="sng" dirty="0">
                <a:solidFill>
                  <a:srgbClr val="FF0000"/>
                </a:solidFill>
                <a:latin typeface="メイリオ" panose="020B0604030504040204" pitchFamily="50" charset="-128"/>
                <a:ea typeface="メイリオ" panose="020B0604030504040204" pitchFamily="50" charset="-128"/>
              </a:rPr>
              <a:t>優先的に選ぶ</a:t>
            </a:r>
            <a:endPar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7" name="図 6"/>
          <p:cNvPicPr>
            <a:picLocks noChangeAspect="1"/>
          </p:cNvPicPr>
          <p:nvPr/>
        </p:nvPicPr>
        <p:blipFill>
          <a:blip r:embed="rId2"/>
          <a:stretch>
            <a:fillRect/>
          </a:stretch>
        </p:blipFill>
        <p:spPr>
          <a:xfrm>
            <a:off x="1461586" y="1483092"/>
            <a:ext cx="5882189" cy="4756411"/>
          </a:xfrm>
          <a:prstGeom prst="rect">
            <a:avLst/>
          </a:prstGeom>
        </p:spPr>
      </p:pic>
      <p:sp>
        <p:nvSpPr>
          <p:cNvPr id="8" name="楕円 7"/>
          <p:cNvSpPr/>
          <p:nvPr/>
        </p:nvSpPr>
        <p:spPr>
          <a:xfrm>
            <a:off x="2019300" y="197866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2019299" y="3007368"/>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p:cNvSpPr/>
          <p:nvPr/>
        </p:nvSpPr>
        <p:spPr>
          <a:xfrm>
            <a:off x="2019298" y="40360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p:cNvSpPr/>
          <p:nvPr/>
        </p:nvSpPr>
        <p:spPr>
          <a:xfrm>
            <a:off x="2019297" y="50647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3019423" y="40360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p:cNvSpPr/>
          <p:nvPr/>
        </p:nvSpPr>
        <p:spPr>
          <a:xfrm>
            <a:off x="4019548" y="40360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p:cNvSpPr/>
          <p:nvPr/>
        </p:nvSpPr>
        <p:spPr>
          <a:xfrm>
            <a:off x="4019547" y="299658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4019546" y="195710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p:cNvSpPr/>
          <p:nvPr/>
        </p:nvSpPr>
        <p:spPr>
          <a:xfrm>
            <a:off x="5010146" y="195140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p:cNvSpPr/>
          <p:nvPr/>
        </p:nvSpPr>
        <p:spPr>
          <a:xfrm>
            <a:off x="6000746" y="1945713"/>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p:cNvSpPr/>
          <p:nvPr/>
        </p:nvSpPr>
        <p:spPr>
          <a:xfrm>
            <a:off x="5002751" y="40360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4019546" y="50647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p:cNvSpPr/>
          <p:nvPr/>
        </p:nvSpPr>
        <p:spPr>
          <a:xfrm>
            <a:off x="5010146" y="497904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6000745" y="49656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p:cNvCxnSpPr>
            <a:endCxn id="9" idx="0"/>
          </p:cNvCxnSpPr>
          <p:nvPr/>
        </p:nvCxnSpPr>
        <p:spPr>
          <a:xfrm>
            <a:off x="2300284" y="2540644"/>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293135" y="3569343"/>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285986" y="459804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00533" y="2507688"/>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300530" y="3554387"/>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300527" y="4601086"/>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281610" y="4549147"/>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2" idx="2"/>
          </p:cNvCxnSpPr>
          <p:nvPr/>
        </p:nvCxnSpPr>
        <p:spPr>
          <a:xfrm flipH="1" flipV="1">
            <a:off x="2525443" y="4303622"/>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3561944" y="4314961"/>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4550163" y="225293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5468668" y="2232211"/>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508771" y="4328394"/>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550163" y="5305144"/>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5572121" y="5253311"/>
            <a:ext cx="493980" cy="13433"/>
          </a:xfrm>
          <a:prstGeom prst="line">
            <a:avLst/>
          </a:prstGeom>
        </p:spPr>
        <p:style>
          <a:lnRef idx="1">
            <a:schemeClr val="accent1"/>
          </a:lnRef>
          <a:fillRef idx="0">
            <a:schemeClr val="accent1"/>
          </a:fillRef>
          <a:effectRef idx="0">
            <a:schemeClr val="accent1"/>
          </a:effectRef>
          <a:fontRef idx="minor">
            <a:schemeClr val="tx1"/>
          </a:fontRef>
        </p:style>
      </p:cxnSp>
      <p:sp>
        <p:nvSpPr>
          <p:cNvPr id="36" name="右矢印 35"/>
          <p:cNvSpPr/>
          <p:nvPr/>
        </p:nvSpPr>
        <p:spPr>
          <a:xfrm>
            <a:off x="2525443" y="4021111"/>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右矢印 36"/>
          <p:cNvSpPr/>
          <p:nvPr/>
        </p:nvSpPr>
        <p:spPr>
          <a:xfrm>
            <a:off x="4581521" y="4105955"/>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右矢印 37"/>
          <p:cNvSpPr/>
          <p:nvPr/>
        </p:nvSpPr>
        <p:spPr>
          <a:xfrm rot="5400000">
            <a:off x="2239812" y="4814339"/>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右矢印 38"/>
          <p:cNvSpPr/>
          <p:nvPr/>
        </p:nvSpPr>
        <p:spPr>
          <a:xfrm rot="5400000">
            <a:off x="4237929" y="4759133"/>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右矢印 39"/>
          <p:cNvSpPr/>
          <p:nvPr/>
        </p:nvSpPr>
        <p:spPr>
          <a:xfrm rot="5400000" flipH="1">
            <a:off x="4278044" y="3684421"/>
            <a:ext cx="445450" cy="15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819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 </a:t>
            </a:r>
            <a:r>
              <a:rPr kumimoji="1" lang="ja-JP" altLang="en-US" dirty="0"/>
              <a:t>法のルール</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p:cNvSpPr txBox="1"/>
          <p:nvPr/>
        </p:nvSpPr>
        <p:spPr>
          <a:xfrm>
            <a:off x="116898" y="740459"/>
            <a:ext cx="8666155" cy="22467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２．行き止まりに来たら，元の分岐に戻る．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今まで通ったすべての分岐</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中で</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「起点から分岐までにかかったコスト」と</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「その分岐からもう</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歩動くコスト」の合計が</a:t>
            </a: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最小の</a:t>
            </a:r>
            <a:endParaRPr kumimoji="1" lang="en-US" altLang="ja-JP"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分岐まで戻る</a:t>
            </a:r>
          </a:p>
        </p:txBody>
      </p:sp>
      <p:grpSp>
        <p:nvGrpSpPr>
          <p:cNvPr id="3" name="グループ化 2"/>
          <p:cNvGrpSpPr/>
          <p:nvPr/>
        </p:nvGrpSpPr>
        <p:grpSpPr>
          <a:xfrm>
            <a:off x="828675" y="2820539"/>
            <a:ext cx="4619625" cy="3950601"/>
            <a:chOff x="1356811" y="2013590"/>
            <a:chExt cx="5882189" cy="4756411"/>
          </a:xfrm>
        </p:grpSpPr>
        <p:pic>
          <p:nvPicPr>
            <p:cNvPr id="7" name="図 6"/>
            <p:cNvPicPr>
              <a:picLocks noChangeAspect="1"/>
            </p:cNvPicPr>
            <p:nvPr/>
          </p:nvPicPr>
          <p:blipFill>
            <a:blip r:embed="rId2"/>
            <a:stretch>
              <a:fillRect/>
            </a:stretch>
          </p:blipFill>
          <p:spPr>
            <a:xfrm>
              <a:off x="1356811" y="2013590"/>
              <a:ext cx="5882189" cy="4756411"/>
            </a:xfrm>
            <a:prstGeom prst="rect">
              <a:avLst/>
            </a:prstGeom>
          </p:spPr>
        </p:pic>
        <p:sp>
          <p:nvSpPr>
            <p:cNvPr id="8" name="楕円 7"/>
            <p:cNvSpPr/>
            <p:nvPr/>
          </p:nvSpPr>
          <p:spPr>
            <a:xfrm>
              <a:off x="1914525" y="2509167"/>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p:cNvSpPr/>
            <p:nvPr/>
          </p:nvSpPr>
          <p:spPr>
            <a:xfrm>
              <a:off x="1914524" y="3537866"/>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p:cNvSpPr/>
            <p:nvPr/>
          </p:nvSpPr>
          <p:spPr>
            <a:xfrm>
              <a:off x="1914523" y="45665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楕円 10"/>
            <p:cNvSpPr/>
            <p:nvPr/>
          </p:nvSpPr>
          <p:spPr>
            <a:xfrm>
              <a:off x="1914522" y="559526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a:t>
              </a:r>
              <a:endPar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2" name="楕円 11"/>
            <p:cNvSpPr/>
            <p:nvPr/>
          </p:nvSpPr>
          <p:spPr>
            <a:xfrm>
              <a:off x="2914648" y="45665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p:cNvSpPr/>
            <p:nvPr/>
          </p:nvSpPr>
          <p:spPr>
            <a:xfrm>
              <a:off x="3914773" y="456656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p:cNvSpPr/>
            <p:nvPr/>
          </p:nvSpPr>
          <p:spPr>
            <a:xfrm>
              <a:off x="3951147" y="3527082"/>
              <a:ext cx="525598"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5" name="楕円 14"/>
            <p:cNvSpPr/>
            <p:nvPr/>
          </p:nvSpPr>
          <p:spPr>
            <a:xfrm>
              <a:off x="3914771" y="248759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p:cNvSpPr/>
            <p:nvPr/>
          </p:nvSpPr>
          <p:spPr>
            <a:xfrm>
              <a:off x="4905371" y="2481905"/>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p:cNvSpPr/>
            <p:nvPr/>
          </p:nvSpPr>
          <p:spPr>
            <a:xfrm>
              <a:off x="5895971" y="2476211"/>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p:cNvSpPr/>
            <p:nvPr/>
          </p:nvSpPr>
          <p:spPr>
            <a:xfrm>
              <a:off x="4897976" y="456656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p:cNvSpPr/>
            <p:nvPr/>
          </p:nvSpPr>
          <p:spPr>
            <a:xfrm>
              <a:off x="3914771" y="5595263"/>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0" name="楕円 19"/>
            <p:cNvSpPr/>
            <p:nvPr/>
          </p:nvSpPr>
          <p:spPr>
            <a:xfrm>
              <a:off x="4905371" y="5509539"/>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5895970" y="5496164"/>
              <a:ext cx="561975"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2" name="直線コネクタ 21"/>
            <p:cNvCxnSpPr>
              <a:endCxn id="9" idx="0"/>
            </p:cNvCxnSpPr>
            <p:nvPr/>
          </p:nvCxnSpPr>
          <p:spPr>
            <a:xfrm>
              <a:off x="2195509" y="3071142"/>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188360" y="4099841"/>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181211" y="5128540"/>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195758" y="3038186"/>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195755" y="4084885"/>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195752" y="5131584"/>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176835" y="5079645"/>
              <a:ext cx="3" cy="466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2" idx="2"/>
            </p:cNvCxnSpPr>
            <p:nvPr/>
          </p:nvCxnSpPr>
          <p:spPr>
            <a:xfrm flipH="1" flipV="1">
              <a:off x="2420668" y="4834120"/>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flipV="1">
              <a:off x="3457169" y="484545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4445388" y="2783437"/>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5363893" y="2762709"/>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403996" y="4858892"/>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4445388" y="5835642"/>
              <a:ext cx="493980" cy="1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5467346" y="5783809"/>
              <a:ext cx="493980" cy="13433"/>
            </a:xfrm>
            <a:prstGeom prst="line">
              <a:avLst/>
            </a:prstGeom>
          </p:spPr>
          <p:style>
            <a:lnRef idx="1">
              <a:schemeClr val="accent1"/>
            </a:lnRef>
            <a:fillRef idx="0">
              <a:schemeClr val="accent1"/>
            </a:fillRef>
            <a:effectRef idx="0">
              <a:schemeClr val="accent1"/>
            </a:effectRef>
            <a:fontRef idx="minor">
              <a:schemeClr val="tx1"/>
            </a:fontRef>
          </p:style>
        </p:cxnSp>
        <p:sp>
          <p:nvSpPr>
            <p:cNvPr id="38" name="右矢印 37"/>
            <p:cNvSpPr/>
            <p:nvPr/>
          </p:nvSpPr>
          <p:spPr>
            <a:xfrm rot="5400000">
              <a:off x="2135037" y="5344837"/>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右矢印 38"/>
            <p:cNvSpPr/>
            <p:nvPr/>
          </p:nvSpPr>
          <p:spPr>
            <a:xfrm rot="5400000">
              <a:off x="4133154" y="5289631"/>
              <a:ext cx="493980" cy="1889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右矢印 39"/>
            <p:cNvSpPr/>
            <p:nvPr/>
          </p:nvSpPr>
          <p:spPr>
            <a:xfrm rot="5400000" flipH="1">
              <a:off x="4173269" y="4214919"/>
              <a:ext cx="445450" cy="15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 name="フリーフォーム 4"/>
          <p:cNvSpPr/>
          <p:nvPr/>
        </p:nvSpPr>
        <p:spPr>
          <a:xfrm>
            <a:off x="1476124" y="3419136"/>
            <a:ext cx="3495675" cy="2562230"/>
          </a:xfrm>
          <a:custGeom>
            <a:avLst/>
            <a:gdLst>
              <a:gd name="connsiteX0" fmla="*/ 66675 w 3495675"/>
              <a:gd name="connsiteY0" fmla="*/ 0 h 2562230"/>
              <a:gd name="connsiteX1" fmla="*/ 38100 w 3495675"/>
              <a:gd name="connsiteY1" fmla="*/ 361950 h 2562230"/>
              <a:gd name="connsiteX2" fmla="*/ 28575 w 3495675"/>
              <a:gd name="connsiteY2" fmla="*/ 552450 h 2562230"/>
              <a:gd name="connsiteX3" fmla="*/ 19050 w 3495675"/>
              <a:gd name="connsiteY3" fmla="*/ 600075 h 2562230"/>
              <a:gd name="connsiteX4" fmla="*/ 0 w 3495675"/>
              <a:gd name="connsiteY4" fmla="*/ 790575 h 2562230"/>
              <a:gd name="connsiteX5" fmla="*/ 28575 w 3495675"/>
              <a:gd name="connsiteY5" fmla="*/ 1057275 h 2562230"/>
              <a:gd name="connsiteX6" fmla="*/ 47625 w 3495675"/>
              <a:gd name="connsiteY6" fmla="*/ 1152525 h 2562230"/>
              <a:gd name="connsiteX7" fmla="*/ 57150 w 3495675"/>
              <a:gd name="connsiteY7" fmla="*/ 1371600 h 2562230"/>
              <a:gd name="connsiteX8" fmla="*/ 66675 w 3495675"/>
              <a:gd name="connsiteY8" fmla="*/ 1428750 h 2562230"/>
              <a:gd name="connsiteX9" fmla="*/ 76200 w 3495675"/>
              <a:gd name="connsiteY9" fmla="*/ 1590675 h 2562230"/>
              <a:gd name="connsiteX10" fmla="*/ 95250 w 3495675"/>
              <a:gd name="connsiteY10" fmla="*/ 1695450 h 2562230"/>
              <a:gd name="connsiteX11" fmla="*/ 104775 w 3495675"/>
              <a:gd name="connsiteY11" fmla="*/ 1724025 h 2562230"/>
              <a:gd name="connsiteX12" fmla="*/ 133350 w 3495675"/>
              <a:gd name="connsiteY12" fmla="*/ 1733550 h 2562230"/>
              <a:gd name="connsiteX13" fmla="*/ 152400 w 3495675"/>
              <a:gd name="connsiteY13" fmla="*/ 1762125 h 2562230"/>
              <a:gd name="connsiteX14" fmla="*/ 180975 w 3495675"/>
              <a:gd name="connsiteY14" fmla="*/ 1771650 h 2562230"/>
              <a:gd name="connsiteX15" fmla="*/ 219075 w 3495675"/>
              <a:gd name="connsiteY15" fmla="*/ 1781175 h 2562230"/>
              <a:gd name="connsiteX16" fmla="*/ 247650 w 3495675"/>
              <a:gd name="connsiteY16" fmla="*/ 1790700 h 2562230"/>
              <a:gd name="connsiteX17" fmla="*/ 342900 w 3495675"/>
              <a:gd name="connsiteY17" fmla="*/ 1800225 h 2562230"/>
              <a:gd name="connsiteX18" fmla="*/ 428625 w 3495675"/>
              <a:gd name="connsiteY18" fmla="*/ 1809750 h 2562230"/>
              <a:gd name="connsiteX19" fmla="*/ 981075 w 3495675"/>
              <a:gd name="connsiteY19" fmla="*/ 1828800 h 2562230"/>
              <a:gd name="connsiteX20" fmla="*/ 1771650 w 3495675"/>
              <a:gd name="connsiteY20" fmla="*/ 1819275 h 2562230"/>
              <a:gd name="connsiteX21" fmla="*/ 2162175 w 3495675"/>
              <a:gd name="connsiteY21" fmla="*/ 1828800 h 2562230"/>
              <a:gd name="connsiteX22" fmla="*/ 2219325 w 3495675"/>
              <a:gd name="connsiteY22" fmla="*/ 1847850 h 2562230"/>
              <a:gd name="connsiteX23" fmla="*/ 2295525 w 3495675"/>
              <a:gd name="connsiteY23" fmla="*/ 1866900 h 2562230"/>
              <a:gd name="connsiteX24" fmla="*/ 2314575 w 3495675"/>
              <a:gd name="connsiteY24" fmla="*/ 1924050 h 2562230"/>
              <a:gd name="connsiteX25" fmla="*/ 2333625 w 3495675"/>
              <a:gd name="connsiteY25" fmla="*/ 2000250 h 2562230"/>
              <a:gd name="connsiteX26" fmla="*/ 2352675 w 3495675"/>
              <a:gd name="connsiteY26" fmla="*/ 2124075 h 2562230"/>
              <a:gd name="connsiteX27" fmla="*/ 2362200 w 3495675"/>
              <a:gd name="connsiteY27" fmla="*/ 2181225 h 2562230"/>
              <a:gd name="connsiteX28" fmla="*/ 2381250 w 3495675"/>
              <a:gd name="connsiteY28" fmla="*/ 2238375 h 2562230"/>
              <a:gd name="connsiteX29" fmla="*/ 2409825 w 3495675"/>
              <a:gd name="connsiteY29" fmla="*/ 2343150 h 2562230"/>
              <a:gd name="connsiteX30" fmla="*/ 2419350 w 3495675"/>
              <a:gd name="connsiteY30" fmla="*/ 2371725 h 2562230"/>
              <a:gd name="connsiteX31" fmla="*/ 2428875 w 3495675"/>
              <a:gd name="connsiteY31" fmla="*/ 2400300 h 2562230"/>
              <a:gd name="connsiteX32" fmla="*/ 2476500 w 3495675"/>
              <a:gd name="connsiteY32" fmla="*/ 2457450 h 2562230"/>
              <a:gd name="connsiteX33" fmla="*/ 2533650 w 3495675"/>
              <a:gd name="connsiteY33" fmla="*/ 2486025 h 2562230"/>
              <a:gd name="connsiteX34" fmla="*/ 2562225 w 3495675"/>
              <a:gd name="connsiteY34" fmla="*/ 2505075 h 2562230"/>
              <a:gd name="connsiteX35" fmla="*/ 2590800 w 3495675"/>
              <a:gd name="connsiteY35" fmla="*/ 2514600 h 2562230"/>
              <a:gd name="connsiteX36" fmla="*/ 2724150 w 3495675"/>
              <a:gd name="connsiteY36" fmla="*/ 2533650 h 2562230"/>
              <a:gd name="connsiteX37" fmla="*/ 2867025 w 3495675"/>
              <a:gd name="connsiteY37" fmla="*/ 2552700 h 2562230"/>
              <a:gd name="connsiteX38" fmla="*/ 3495675 w 3495675"/>
              <a:gd name="connsiteY38" fmla="*/ 2562225 h 256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95675" h="2562230">
                <a:moveTo>
                  <a:pt x="66675" y="0"/>
                </a:moveTo>
                <a:cubicBezTo>
                  <a:pt x="57150" y="120650"/>
                  <a:pt x="46427" y="241211"/>
                  <a:pt x="38100" y="361950"/>
                </a:cubicBezTo>
                <a:cubicBezTo>
                  <a:pt x="33726" y="425379"/>
                  <a:pt x="33645" y="489073"/>
                  <a:pt x="28575" y="552450"/>
                </a:cubicBezTo>
                <a:cubicBezTo>
                  <a:pt x="27284" y="568588"/>
                  <a:pt x="20979" y="584001"/>
                  <a:pt x="19050" y="600075"/>
                </a:cubicBezTo>
                <a:cubicBezTo>
                  <a:pt x="11447" y="663437"/>
                  <a:pt x="0" y="790575"/>
                  <a:pt x="0" y="790575"/>
                </a:cubicBezTo>
                <a:cubicBezTo>
                  <a:pt x="8650" y="928973"/>
                  <a:pt x="3650" y="932649"/>
                  <a:pt x="28575" y="1057275"/>
                </a:cubicBezTo>
                <a:lnTo>
                  <a:pt x="47625" y="1152525"/>
                </a:lnTo>
                <a:cubicBezTo>
                  <a:pt x="50800" y="1225550"/>
                  <a:pt x="52121" y="1298679"/>
                  <a:pt x="57150" y="1371600"/>
                </a:cubicBezTo>
                <a:cubicBezTo>
                  <a:pt x="58479" y="1390867"/>
                  <a:pt x="65002" y="1409510"/>
                  <a:pt x="66675" y="1428750"/>
                </a:cubicBezTo>
                <a:cubicBezTo>
                  <a:pt x="71359" y="1482615"/>
                  <a:pt x="71516" y="1536810"/>
                  <a:pt x="76200" y="1590675"/>
                </a:cubicBezTo>
                <a:cubicBezTo>
                  <a:pt x="77332" y="1603696"/>
                  <a:pt x="91204" y="1679266"/>
                  <a:pt x="95250" y="1695450"/>
                </a:cubicBezTo>
                <a:cubicBezTo>
                  <a:pt x="97685" y="1705190"/>
                  <a:pt x="97675" y="1716925"/>
                  <a:pt x="104775" y="1724025"/>
                </a:cubicBezTo>
                <a:cubicBezTo>
                  <a:pt x="111875" y="1731125"/>
                  <a:pt x="123825" y="1730375"/>
                  <a:pt x="133350" y="1733550"/>
                </a:cubicBezTo>
                <a:cubicBezTo>
                  <a:pt x="139700" y="1743075"/>
                  <a:pt x="143461" y="1754974"/>
                  <a:pt x="152400" y="1762125"/>
                </a:cubicBezTo>
                <a:cubicBezTo>
                  <a:pt x="160240" y="1768397"/>
                  <a:pt x="171321" y="1768892"/>
                  <a:pt x="180975" y="1771650"/>
                </a:cubicBezTo>
                <a:cubicBezTo>
                  <a:pt x="193562" y="1775246"/>
                  <a:pt x="206488" y="1777579"/>
                  <a:pt x="219075" y="1781175"/>
                </a:cubicBezTo>
                <a:cubicBezTo>
                  <a:pt x="228729" y="1783933"/>
                  <a:pt x="237727" y="1789173"/>
                  <a:pt x="247650" y="1790700"/>
                </a:cubicBezTo>
                <a:cubicBezTo>
                  <a:pt x="279187" y="1795552"/>
                  <a:pt x="311167" y="1796885"/>
                  <a:pt x="342900" y="1800225"/>
                </a:cubicBezTo>
                <a:cubicBezTo>
                  <a:pt x="371493" y="1803235"/>
                  <a:pt x="399903" y="1808464"/>
                  <a:pt x="428625" y="1809750"/>
                </a:cubicBezTo>
                <a:cubicBezTo>
                  <a:pt x="612700" y="1817992"/>
                  <a:pt x="981075" y="1828800"/>
                  <a:pt x="981075" y="1828800"/>
                </a:cubicBezTo>
                <a:lnTo>
                  <a:pt x="1771650" y="1819275"/>
                </a:lnTo>
                <a:cubicBezTo>
                  <a:pt x="1901864" y="1819275"/>
                  <a:pt x="2032226" y="1820505"/>
                  <a:pt x="2162175" y="1828800"/>
                </a:cubicBezTo>
                <a:cubicBezTo>
                  <a:pt x="2182215" y="1830079"/>
                  <a:pt x="2199634" y="1843912"/>
                  <a:pt x="2219325" y="1847850"/>
                </a:cubicBezTo>
                <a:cubicBezTo>
                  <a:pt x="2276795" y="1859344"/>
                  <a:pt x="2251591" y="1852255"/>
                  <a:pt x="2295525" y="1866900"/>
                </a:cubicBezTo>
                <a:cubicBezTo>
                  <a:pt x="2301875" y="1885950"/>
                  <a:pt x="2310637" y="1904359"/>
                  <a:pt x="2314575" y="1924050"/>
                </a:cubicBezTo>
                <a:cubicBezTo>
                  <a:pt x="2326069" y="1981520"/>
                  <a:pt x="2318980" y="1956316"/>
                  <a:pt x="2333625" y="2000250"/>
                </a:cubicBezTo>
                <a:cubicBezTo>
                  <a:pt x="2353654" y="2180512"/>
                  <a:pt x="2332052" y="2020962"/>
                  <a:pt x="2352675" y="2124075"/>
                </a:cubicBezTo>
                <a:cubicBezTo>
                  <a:pt x="2356463" y="2143013"/>
                  <a:pt x="2357516" y="2162489"/>
                  <a:pt x="2362200" y="2181225"/>
                </a:cubicBezTo>
                <a:cubicBezTo>
                  <a:pt x="2367070" y="2200706"/>
                  <a:pt x="2377312" y="2218684"/>
                  <a:pt x="2381250" y="2238375"/>
                </a:cubicBezTo>
                <a:cubicBezTo>
                  <a:pt x="2394713" y="2305691"/>
                  <a:pt x="2385655" y="2270641"/>
                  <a:pt x="2409825" y="2343150"/>
                </a:cubicBezTo>
                <a:lnTo>
                  <a:pt x="2419350" y="2371725"/>
                </a:lnTo>
                <a:cubicBezTo>
                  <a:pt x="2422525" y="2381250"/>
                  <a:pt x="2423306" y="2391946"/>
                  <a:pt x="2428875" y="2400300"/>
                </a:cubicBezTo>
                <a:cubicBezTo>
                  <a:pt x="2447606" y="2428397"/>
                  <a:pt x="2448998" y="2434531"/>
                  <a:pt x="2476500" y="2457450"/>
                </a:cubicBezTo>
                <a:cubicBezTo>
                  <a:pt x="2517446" y="2491572"/>
                  <a:pt x="2490692" y="2464546"/>
                  <a:pt x="2533650" y="2486025"/>
                </a:cubicBezTo>
                <a:cubicBezTo>
                  <a:pt x="2543889" y="2491145"/>
                  <a:pt x="2551986" y="2499955"/>
                  <a:pt x="2562225" y="2505075"/>
                </a:cubicBezTo>
                <a:cubicBezTo>
                  <a:pt x="2571205" y="2509565"/>
                  <a:pt x="2581146" y="2511842"/>
                  <a:pt x="2590800" y="2514600"/>
                </a:cubicBezTo>
                <a:cubicBezTo>
                  <a:pt x="2646576" y="2530536"/>
                  <a:pt x="2648243" y="2526059"/>
                  <a:pt x="2724150" y="2533650"/>
                </a:cubicBezTo>
                <a:cubicBezTo>
                  <a:pt x="2783203" y="2553334"/>
                  <a:pt x="2764774" y="2549693"/>
                  <a:pt x="2867025" y="2552700"/>
                </a:cubicBezTo>
                <a:cubicBezTo>
                  <a:pt x="3210149" y="2562792"/>
                  <a:pt x="3262237" y="2562225"/>
                  <a:pt x="3495675" y="2562225"/>
                </a:cubicBezTo>
              </a:path>
            </a:pathLst>
          </a:custGeom>
          <a:noFill/>
          <a:ln w="98425">
            <a:solidFill>
              <a:srgbClr val="7030A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5493688" y="5754811"/>
            <a:ext cx="357020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7030A0"/>
                </a:solidFill>
                <a:latin typeface="Calibri" panose="020F0502020204030204"/>
                <a:ea typeface="游ゴシック" panose="020B0400000000000000" pitchFamily="50" charset="-128"/>
              </a:rPr>
              <a:t>今のパス</a:t>
            </a:r>
            <a:r>
              <a:rPr kumimoji="1" lang="ja-JP" altLang="en-US" sz="2400" b="1" i="0" u="none" strike="noStrike" kern="1200" cap="none" spc="0" normalizeH="0" baseline="0" noProof="0" dirty="0">
                <a:ln>
                  <a:noFill/>
                </a:ln>
                <a:solidFill>
                  <a:srgbClr val="7030A0"/>
                </a:solidFill>
                <a:effectLst/>
                <a:uLnTx/>
                <a:uFillTx/>
                <a:latin typeface="Calibri" panose="020F0502020204030204"/>
                <a:ea typeface="游ゴシック" panose="020B0400000000000000" pitchFamily="50" charset="-128"/>
                <a:cs typeface="+mn-cs"/>
              </a:rPr>
              <a:t>に行き止まりや</a:t>
            </a:r>
            <a:endParaRPr kumimoji="1" lang="en-US" altLang="ja-JP" sz="2400" b="1" i="0" u="none" strike="noStrike" kern="1200" cap="none" spc="0" normalizeH="0" baseline="0" noProof="0" dirty="0">
              <a:ln>
                <a:noFill/>
              </a:ln>
              <a:solidFill>
                <a:srgbClr val="7030A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30A0"/>
                </a:solidFill>
                <a:effectLst/>
                <a:uLnTx/>
                <a:uFillTx/>
                <a:latin typeface="Calibri" panose="020F0502020204030204"/>
                <a:ea typeface="游ゴシック" panose="020B0400000000000000" pitchFamily="50" charset="-128"/>
                <a:cs typeface="+mn-cs"/>
              </a:rPr>
              <a:t>難所があったとする</a:t>
            </a:r>
          </a:p>
        </p:txBody>
      </p:sp>
      <p:sp>
        <p:nvSpPr>
          <p:cNvPr id="43" name="テキスト ボックス 42"/>
          <p:cNvSpPr txBox="1"/>
          <p:nvPr/>
        </p:nvSpPr>
        <p:spPr>
          <a:xfrm>
            <a:off x="5484189" y="4048186"/>
            <a:ext cx="326243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B,</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C</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の中で</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FF0000"/>
                </a:solidFill>
                <a:latin typeface="Calibri" panose="020F0502020204030204"/>
                <a:ea typeface="游ゴシック" panose="020B0400000000000000" pitchFamily="50" charset="-128"/>
              </a:rPr>
              <a:t>解に近いと推定される</a:t>
            </a:r>
            <a:endParaRPr kumimoji="1" lang="en-US" altLang="ja-JP" sz="2400" b="1" dirty="0">
              <a:solidFill>
                <a:srgbClr val="FF0000"/>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パスを優先を変える</a:t>
            </a:r>
          </a:p>
        </p:txBody>
      </p:sp>
      <p:sp>
        <p:nvSpPr>
          <p:cNvPr id="44" name="上矢印 43"/>
          <p:cNvSpPr/>
          <p:nvPr/>
        </p:nvSpPr>
        <p:spPr>
          <a:xfrm>
            <a:off x="6354617" y="5231489"/>
            <a:ext cx="657429" cy="387654"/>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9821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ここまでのまとめ</a:t>
            </a:r>
            <a:endParaRPr kumimoji="1" lang="ja-JP" altLang="en-US" dirty="0"/>
          </a:p>
        </p:txBody>
      </p:sp>
      <p:sp>
        <p:nvSpPr>
          <p:cNvPr id="3" name="コンテンツ プレースホルダー 2"/>
          <p:cNvSpPr>
            <a:spLocks noGrp="1"/>
          </p:cNvSpPr>
          <p:nvPr>
            <p:ph idx="1"/>
          </p:nvPr>
        </p:nvSpPr>
        <p:spPr/>
        <p:txBody>
          <a:bodyPr/>
          <a:lstStyle/>
          <a:p>
            <a:r>
              <a:rPr lang="en-US" altLang="ja-JP" b="1" dirty="0"/>
              <a:t>A* </a:t>
            </a:r>
            <a:r>
              <a:rPr lang="ja-JP" altLang="en-US" b="1" dirty="0"/>
              <a:t>法（エイ・スター法）</a:t>
            </a:r>
            <a:r>
              <a:rPr lang="ja-JP" altLang="en-US" b="0" i="0" dirty="0">
                <a:solidFill>
                  <a:srgbClr val="374151"/>
                </a:solidFill>
                <a:effectLst/>
                <a:latin typeface="Söhne"/>
              </a:rPr>
              <a:t>は、</a:t>
            </a:r>
            <a:r>
              <a:rPr lang="ja-JP" altLang="en-US" b="1" i="0" dirty="0">
                <a:solidFill>
                  <a:srgbClr val="374151"/>
                </a:solidFill>
                <a:effectLst/>
                <a:latin typeface="Söhne"/>
              </a:rPr>
              <a:t>解に近い</a:t>
            </a:r>
            <a:r>
              <a:rPr lang="ja-JP" altLang="en-US" b="0" i="0" dirty="0">
                <a:solidFill>
                  <a:srgbClr val="374151"/>
                </a:solidFill>
                <a:effectLst/>
                <a:latin typeface="Söhne"/>
              </a:rPr>
              <a:t>と</a:t>
            </a:r>
            <a:r>
              <a:rPr lang="ja-JP" altLang="en-US" b="1" i="0" dirty="0">
                <a:solidFill>
                  <a:srgbClr val="374151"/>
                </a:solidFill>
                <a:effectLst/>
                <a:latin typeface="Söhne"/>
              </a:rPr>
              <a:t>推定</a:t>
            </a:r>
            <a:r>
              <a:rPr lang="ja-JP" altLang="en-US" b="0" i="0" dirty="0">
                <a:solidFill>
                  <a:srgbClr val="374151"/>
                </a:solidFill>
                <a:effectLst/>
                <a:latin typeface="Söhne"/>
              </a:rPr>
              <a:t>される</a:t>
            </a:r>
            <a:r>
              <a:rPr lang="ja-JP" altLang="en-US" b="1" i="0" dirty="0">
                <a:solidFill>
                  <a:srgbClr val="374151"/>
                </a:solidFill>
                <a:effectLst/>
                <a:latin typeface="Söhne"/>
              </a:rPr>
              <a:t>パス</a:t>
            </a:r>
            <a:r>
              <a:rPr lang="ja-JP" altLang="en-US" b="0" i="0" dirty="0">
                <a:solidFill>
                  <a:srgbClr val="374151"/>
                </a:solidFill>
                <a:effectLst/>
                <a:latin typeface="Söhne"/>
              </a:rPr>
              <a:t>を</a:t>
            </a:r>
            <a:r>
              <a:rPr lang="ja-JP" altLang="en-US" b="1" i="0" dirty="0">
                <a:solidFill>
                  <a:srgbClr val="374151"/>
                </a:solidFill>
                <a:effectLst/>
                <a:latin typeface="Söhne"/>
              </a:rPr>
              <a:t>優先的に探索</a:t>
            </a:r>
            <a:r>
              <a:rPr kumimoji="1" lang="ja-JP" altLang="en-US" dirty="0"/>
              <a:t>する手法。</a:t>
            </a:r>
            <a:endParaRPr kumimoji="1" lang="en-US" altLang="ja-JP" dirty="0"/>
          </a:p>
          <a:p>
            <a:r>
              <a:rPr kumimoji="1" lang="ja-JP" altLang="en-US" dirty="0"/>
              <a:t>始点から現在のノードまでの実際のコストと、現在のノードから目標までの推定コストを合わせて最短経路を推定し、発見的に最適解を探す。</a:t>
            </a:r>
            <a:endParaRPr kumimoji="1" lang="en-US" altLang="ja-JP" dirty="0"/>
          </a:p>
          <a:p>
            <a:r>
              <a:rPr kumimoji="1" lang="ja-JP" altLang="en-US" dirty="0"/>
              <a:t>行き止まりに来た場合は、コストが最小の分岐に戻る。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38492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en-US" altLang="ja-JP" sz="2400" b="1" dirty="0"/>
              <a:t>A*</a:t>
            </a:r>
            <a:r>
              <a:rPr lang="ja-JP" altLang="en-US" sz="2400" b="1" dirty="0"/>
              <a:t>法で迷路を脱出するアニメーション。ページ３８まで。</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A*</a:t>
            </a:r>
            <a:r>
              <a:rPr lang="ja-JP" altLang="en-US" b="1" dirty="0"/>
              <a:t>法</a:t>
            </a:r>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53</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6506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46253"/>
            <a:ext cx="8089382" cy="469865"/>
          </a:xfrm>
        </p:spPr>
        <p:txBody>
          <a:bodyPr/>
          <a:lstStyle/>
          <a:p>
            <a:pPr marL="0" indent="0">
              <a:buNone/>
            </a:pPr>
            <a:r>
              <a:rPr kumimoji="1" lang="ja-JP" altLang="en-US" sz="2400" dirty="0"/>
              <a:t>① </a:t>
            </a:r>
            <a:r>
              <a:rPr lang="en-US" altLang="ja-JP" sz="2400" dirty="0"/>
              <a:t>Web</a:t>
            </a:r>
            <a:r>
              <a:rPr lang="ja-JP" altLang="en-US" sz="2400" dirty="0"/>
              <a:t>ブラウザで開く</a:t>
            </a:r>
            <a:endParaRPr kumimoji="1"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正方形/長方形 10"/>
          <p:cNvSpPr/>
          <p:nvPr/>
        </p:nvSpPr>
        <p:spPr>
          <a:xfrm>
            <a:off x="360947" y="1927256"/>
            <a:ext cx="808938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2"/>
              </a:rPr>
              <a:t>https://</a:t>
            </a:r>
            <a:r>
              <a:rPr kumimoji="0" lang="en-US" altLang="ja-JP" sz="3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2"/>
              </a:rPr>
              <a:t>qiao.github.io</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2"/>
              </a:rPr>
              <a:t>/</a:t>
            </a:r>
            <a:r>
              <a:rPr kumimoji="0" lang="en-US" altLang="ja-JP" sz="3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hlinkClick r:id="rId2"/>
              </a:rPr>
              <a:t>PathFinding.js</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2"/>
              </a:rPr>
              <a:t>/visual/</a:t>
            </a:r>
            <a:endParaRPr kumimoji="0"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タイトル 6">
            <a:extLst>
              <a:ext uri="{FF2B5EF4-FFF2-40B4-BE49-F238E27FC236}">
                <a16:creationId xmlns:a16="http://schemas.microsoft.com/office/drawing/2014/main" id="{9D3383E0-6F13-4CA8-A8B6-0F1973FDFEF5}"/>
              </a:ext>
            </a:extLst>
          </p:cNvPr>
          <p:cNvSpPr>
            <a:spLocks noGrp="1"/>
          </p:cNvSpPr>
          <p:nvPr>
            <p:ph type="title"/>
          </p:nvPr>
        </p:nvSpPr>
        <p:spPr/>
        <p:txBody>
          <a:bodyPr>
            <a:normAutofit fontScale="90000"/>
          </a:bodyPr>
          <a:lstStyle/>
          <a:p>
            <a:endParaRPr lang="ja-JP" altLang="en-US"/>
          </a:p>
        </p:txBody>
      </p:sp>
    </p:spTree>
    <p:extLst>
      <p:ext uri="{BB962C8B-B14F-4D97-AF65-F5344CB8AC3E}">
        <p14:creationId xmlns:p14="http://schemas.microsoft.com/office/powerpoint/2010/main" val="803248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3270" y="274753"/>
            <a:ext cx="8461208" cy="5333166"/>
          </a:xfrm>
        </p:spPr>
        <p:txBody>
          <a:bodyPr/>
          <a:lstStyle/>
          <a:p>
            <a:pPr marL="0" indent="0">
              <a:buNone/>
            </a:pPr>
            <a:r>
              <a:rPr lang="ja-JP" altLang="en-US" dirty="0"/>
              <a:t>② マウスを使って迷路を描く</a:t>
            </a:r>
            <a:endParaRPr lang="en-US" altLang="ja-JP" dirty="0"/>
          </a:p>
          <a:p>
            <a:pPr marL="0" indent="0">
              <a:buNone/>
            </a:pPr>
            <a:r>
              <a:rPr lang="ja-JP" altLang="en-US" dirty="0"/>
              <a:t>　　　緑：起点　赤：終点</a:t>
            </a:r>
            <a:endParaRPr lang="en-US" altLang="ja-JP" dirty="0"/>
          </a:p>
          <a:p>
            <a:pPr marL="0" indent="0">
              <a:buNone/>
            </a:pPr>
            <a:r>
              <a:rPr kumimoji="1" lang="ja-JP" altLang="en-US" dirty="0"/>
              <a:t>　　</a:t>
            </a:r>
            <a:endParaRPr kumimoji="1"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557337" y="1616812"/>
            <a:ext cx="4695825" cy="2943225"/>
          </a:xfrm>
          <a:prstGeom prst="rect">
            <a:avLst/>
          </a:prstGeom>
        </p:spPr>
      </p:pic>
    </p:spTree>
    <p:extLst>
      <p:ext uri="{BB962C8B-B14F-4D97-AF65-F5344CB8AC3E}">
        <p14:creationId xmlns:p14="http://schemas.microsoft.com/office/powerpoint/2010/main" val="2361079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ja-JP" altLang="en-US" dirty="0"/>
              <a:t>③「</a:t>
            </a:r>
            <a:r>
              <a:rPr kumimoji="1" lang="en-US" altLang="ja-JP" dirty="0"/>
              <a:t>Start Search</a:t>
            </a:r>
            <a:r>
              <a:rPr kumimoji="1" lang="ja-JP" altLang="en-US" dirty="0"/>
              <a:t>」をクリック</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1852612" y="1547812"/>
            <a:ext cx="3419475" cy="1685925"/>
          </a:xfrm>
          <a:prstGeom prst="rect">
            <a:avLst/>
          </a:prstGeom>
        </p:spPr>
      </p:pic>
      <p:sp>
        <p:nvSpPr>
          <p:cNvPr id="7" name="正方形/長方形 6"/>
          <p:cNvSpPr/>
          <p:nvPr/>
        </p:nvSpPr>
        <p:spPr>
          <a:xfrm>
            <a:off x="2165350" y="1930985"/>
            <a:ext cx="1196975" cy="5169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8091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3745" y="293803"/>
            <a:ext cx="8461208" cy="5333166"/>
          </a:xfrm>
        </p:spPr>
        <p:txBody>
          <a:bodyPr/>
          <a:lstStyle/>
          <a:p>
            <a:pPr marL="0" indent="0">
              <a:buNone/>
            </a:pPr>
            <a:r>
              <a:rPr kumimoji="1" lang="ja-JP" altLang="en-US" dirty="0"/>
              <a:t>④　</a:t>
            </a:r>
            <a:r>
              <a:rPr kumimoji="1" lang="en-US" altLang="ja-JP" dirty="0"/>
              <a:t>A* </a:t>
            </a:r>
            <a:r>
              <a:rPr lang="ja-JP" altLang="en-US" dirty="0"/>
              <a:t>法による探索結果を確認</a:t>
            </a:r>
            <a:endParaRPr lang="en-US" altLang="ja-JP" dirty="0"/>
          </a:p>
          <a:p>
            <a:pPr marL="0" indent="0">
              <a:buNone/>
            </a:pPr>
            <a:r>
              <a:rPr lang="ja-JP" altLang="en-US" b="1" dirty="0">
                <a:solidFill>
                  <a:srgbClr val="C00000"/>
                </a:solidFill>
              </a:rPr>
              <a:t>　　　水色</a:t>
            </a:r>
            <a:r>
              <a:rPr lang="ja-JP" altLang="en-US" dirty="0"/>
              <a:t>は，探索された部分</a:t>
            </a:r>
            <a:endParaRPr lang="en-US" altLang="ja-JP" dirty="0"/>
          </a:p>
          <a:p>
            <a:pPr marL="0" indent="0">
              <a:buNone/>
            </a:pPr>
            <a:r>
              <a:rPr lang="ja-JP" altLang="en-US" dirty="0"/>
              <a:t>　　　</a:t>
            </a:r>
            <a:r>
              <a:rPr lang="en-US" altLang="ja-JP" dirty="0"/>
              <a:t>※ </a:t>
            </a:r>
            <a:r>
              <a:rPr lang="ja-JP" altLang="en-US" b="1" u="sng" dirty="0">
                <a:solidFill>
                  <a:srgbClr val="FF0000"/>
                </a:solidFill>
              </a:rPr>
              <a:t>薄緑</a:t>
            </a:r>
            <a:r>
              <a:rPr lang="ja-JP" altLang="en-US" dirty="0"/>
              <a:t>は，</a:t>
            </a:r>
            <a:r>
              <a:rPr lang="ja-JP" altLang="en-US" b="1" u="sng" dirty="0">
                <a:solidFill>
                  <a:srgbClr val="FF0000"/>
                </a:solidFill>
              </a:rPr>
              <a:t>通らないことにした</a:t>
            </a:r>
            <a:r>
              <a:rPr lang="ja-JP" altLang="en-US" dirty="0"/>
              <a:t>方向</a:t>
            </a:r>
            <a:endParaRPr kumimoji="1"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366837" y="2852736"/>
            <a:ext cx="6004009" cy="3868740"/>
          </a:xfrm>
          <a:prstGeom prst="rect">
            <a:avLst/>
          </a:prstGeom>
        </p:spPr>
      </p:pic>
    </p:spTree>
    <p:extLst>
      <p:ext uri="{BB962C8B-B14F-4D97-AF65-F5344CB8AC3E}">
        <p14:creationId xmlns:p14="http://schemas.microsoft.com/office/powerpoint/2010/main" val="2665700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1728787"/>
            <a:ext cx="3162300" cy="1524000"/>
          </a:xfrm>
          <a:prstGeom prst="rect">
            <a:avLst/>
          </a:prstGeom>
        </p:spPr>
      </p:pic>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コンテンツ プレースホルダー 2"/>
          <p:cNvSpPr txBox="1">
            <a:spLocks/>
          </p:cNvSpPr>
          <p:nvPr/>
        </p:nvSpPr>
        <p:spPr>
          <a:xfrm>
            <a:off x="293270" y="274753"/>
            <a:ext cx="8298280" cy="11378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⑤　手作りの迷路を作り，試しなさい</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　　　いろいろ作って試してみる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9" name="正方形/長方形 8"/>
          <p:cNvSpPr/>
          <p:nvPr/>
        </p:nvSpPr>
        <p:spPr>
          <a:xfrm>
            <a:off x="684296" y="2469848"/>
            <a:ext cx="925429" cy="4667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コンテンツ プレースホルダー 2"/>
          <p:cNvSpPr txBox="1">
            <a:spLocks/>
          </p:cNvSpPr>
          <p:nvPr/>
        </p:nvSpPr>
        <p:spPr>
          <a:xfrm>
            <a:off x="188495" y="3424938"/>
            <a:ext cx="3011905" cy="11378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新規作成は</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Clear Walls</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4" name="図 3"/>
          <p:cNvPicPr>
            <a:picLocks noChangeAspect="1"/>
          </p:cNvPicPr>
          <p:nvPr/>
        </p:nvPicPr>
        <p:blipFill>
          <a:blip r:embed="rId3"/>
          <a:stretch>
            <a:fillRect/>
          </a:stretch>
        </p:blipFill>
        <p:spPr>
          <a:xfrm>
            <a:off x="4199021" y="1641173"/>
            <a:ext cx="4591050" cy="2352675"/>
          </a:xfrm>
          <a:prstGeom prst="rect">
            <a:avLst/>
          </a:prstGeom>
        </p:spPr>
      </p:pic>
      <p:sp>
        <p:nvSpPr>
          <p:cNvPr id="12" name="コンテンツ プレースホルダー 2"/>
          <p:cNvSpPr txBox="1">
            <a:spLocks/>
          </p:cNvSpPr>
          <p:nvPr/>
        </p:nvSpPr>
        <p:spPr>
          <a:xfrm>
            <a:off x="4988593" y="4222448"/>
            <a:ext cx="3011905" cy="11378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解けないことも</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当然ある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37031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A</a:t>
            </a:r>
            <a:r>
              <a:rPr kumimoji="1" lang="ja-JP" altLang="en-US" dirty="0"/>
              <a:t>* 法と総当たりの比較</a:t>
            </a:r>
          </a:p>
        </p:txBody>
      </p:sp>
      <p:sp>
        <p:nvSpPr>
          <p:cNvPr id="3" name="コンテンツ プレースホルダー 2"/>
          <p:cNvSpPr>
            <a:spLocks noGrp="1"/>
          </p:cNvSpPr>
          <p:nvPr>
            <p:ph idx="1"/>
          </p:nvPr>
        </p:nvSpPr>
        <p:spPr>
          <a:xfrm>
            <a:off x="226595" y="2808403"/>
            <a:ext cx="2835692" cy="449147"/>
          </a:xfrm>
        </p:spPr>
        <p:txBody>
          <a:bodyPr>
            <a:normAutofit fontScale="92500" lnSpcReduction="20000"/>
          </a:bodyPr>
          <a:lstStyle/>
          <a:p>
            <a:pPr marL="0" indent="0">
              <a:buNone/>
            </a:pPr>
            <a:r>
              <a:rPr kumimoji="1" lang="en-US" altLang="ja-JP" dirty="0"/>
              <a:t>A</a:t>
            </a:r>
            <a:r>
              <a:rPr kumimoji="1" lang="ja-JP" altLang="en-US" dirty="0"/>
              <a:t>* を選ぶ場合 </a:t>
            </a:r>
            <a:r>
              <a:rPr kumimoji="1" lang="en-US" altLang="ja-JP" b="1" dirty="0"/>
              <a:t>A*</a:t>
            </a:r>
            <a:endParaRPr kumimoji="1" lang="ja-JP" altLang="en-US" b="1"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100012" y="846253"/>
            <a:ext cx="2962275" cy="1619250"/>
          </a:xfrm>
          <a:prstGeom prst="rect">
            <a:avLst/>
          </a:prstGeom>
        </p:spPr>
      </p:pic>
      <p:pic>
        <p:nvPicPr>
          <p:cNvPr id="6" name="図 5"/>
          <p:cNvPicPr>
            <a:picLocks noChangeAspect="1"/>
          </p:cNvPicPr>
          <p:nvPr/>
        </p:nvPicPr>
        <p:blipFill>
          <a:blip r:embed="rId3"/>
          <a:stretch>
            <a:fillRect/>
          </a:stretch>
        </p:blipFill>
        <p:spPr>
          <a:xfrm>
            <a:off x="0" y="3419475"/>
            <a:ext cx="4000500" cy="2781300"/>
          </a:xfrm>
          <a:prstGeom prst="rect">
            <a:avLst/>
          </a:prstGeom>
        </p:spPr>
      </p:pic>
      <p:pic>
        <p:nvPicPr>
          <p:cNvPr id="7" name="図 6"/>
          <p:cNvPicPr>
            <a:picLocks noChangeAspect="1"/>
          </p:cNvPicPr>
          <p:nvPr/>
        </p:nvPicPr>
        <p:blipFill>
          <a:blip r:embed="rId4"/>
          <a:stretch>
            <a:fillRect/>
          </a:stretch>
        </p:blipFill>
        <p:spPr>
          <a:xfrm>
            <a:off x="4862964" y="3725195"/>
            <a:ext cx="4000500" cy="2781300"/>
          </a:xfrm>
          <a:prstGeom prst="rect">
            <a:avLst/>
          </a:prstGeom>
        </p:spPr>
      </p:pic>
      <p:pic>
        <p:nvPicPr>
          <p:cNvPr id="8" name="図 7"/>
          <p:cNvPicPr>
            <a:picLocks noChangeAspect="1"/>
          </p:cNvPicPr>
          <p:nvPr/>
        </p:nvPicPr>
        <p:blipFill>
          <a:blip r:embed="rId5"/>
          <a:stretch>
            <a:fillRect/>
          </a:stretch>
        </p:blipFill>
        <p:spPr>
          <a:xfrm>
            <a:off x="5157787" y="788319"/>
            <a:ext cx="3038475" cy="1838325"/>
          </a:xfrm>
          <a:prstGeom prst="rect">
            <a:avLst/>
          </a:prstGeom>
        </p:spPr>
      </p:pic>
      <p:sp>
        <p:nvSpPr>
          <p:cNvPr id="9" name="コンテンツ プレースホルダー 2"/>
          <p:cNvSpPr txBox="1">
            <a:spLocks/>
          </p:cNvSpPr>
          <p:nvPr/>
        </p:nvSpPr>
        <p:spPr>
          <a:xfrm>
            <a:off x="5078079" y="2826902"/>
            <a:ext cx="3807242" cy="9847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rPr>
              <a:t>総当たりを選ぶ場合</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ltLang="ja-JP" b="1" dirty="0">
                <a:solidFill>
                  <a:prstClr val="black"/>
                </a:solidFill>
              </a:rPr>
              <a:t>Breadth-First-Search</a:t>
            </a:r>
            <a:endParaRPr kumimoji="1" lang="ja-JP" altLang="en-US" sz="28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sp>
        <p:nvSpPr>
          <p:cNvPr id="10" name="正方形/長方形 9"/>
          <p:cNvSpPr/>
          <p:nvPr/>
        </p:nvSpPr>
        <p:spPr>
          <a:xfrm>
            <a:off x="321845" y="1132141"/>
            <a:ext cx="1668880" cy="3918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398670" y="1264018"/>
            <a:ext cx="2164180" cy="3918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6476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F0335E-F992-E00D-2755-15E1FB12641F}"/>
              </a:ext>
            </a:extLst>
          </p:cNvPr>
          <p:cNvSpPr>
            <a:spLocks noGrp="1"/>
          </p:cNvSpPr>
          <p:nvPr>
            <p:ph type="title"/>
          </p:nvPr>
        </p:nvSpPr>
        <p:spPr/>
        <p:txBody>
          <a:bodyPr>
            <a:normAutofit fontScale="90000"/>
          </a:bodyPr>
          <a:lstStyle/>
          <a:p>
            <a:r>
              <a:rPr kumimoji="1" lang="ja-JP" altLang="en-US" dirty="0"/>
              <a:t>パスと木の用途</a:t>
            </a:r>
          </a:p>
        </p:txBody>
      </p:sp>
      <p:sp>
        <p:nvSpPr>
          <p:cNvPr id="3" name="コンテンツ プレースホルダー 2">
            <a:extLst>
              <a:ext uri="{FF2B5EF4-FFF2-40B4-BE49-F238E27FC236}">
                <a16:creationId xmlns:a16="http://schemas.microsoft.com/office/drawing/2014/main" id="{3D9E936C-A2C4-C15A-6F4D-FB1CD87D8C7A}"/>
              </a:ext>
            </a:extLst>
          </p:cNvPr>
          <p:cNvSpPr>
            <a:spLocks noGrp="1"/>
          </p:cNvSpPr>
          <p:nvPr>
            <p:ph idx="1"/>
          </p:nvPr>
        </p:nvSpPr>
        <p:spPr/>
        <p:txBody>
          <a:bodyPr/>
          <a:lstStyle/>
          <a:p>
            <a:r>
              <a:rPr kumimoji="1" lang="ja-JP" altLang="en-US" dirty="0"/>
              <a:t>階層構造をもったデータを扱う</a:t>
            </a:r>
            <a:endParaRPr kumimoji="1" lang="en-US" altLang="ja-JP" dirty="0"/>
          </a:p>
          <a:p>
            <a:pPr marL="0" indent="0">
              <a:buNone/>
            </a:pPr>
            <a:r>
              <a:rPr lang="en-US" altLang="ja-JP" dirty="0"/>
              <a:t>	</a:t>
            </a:r>
            <a:r>
              <a:rPr lang="ja-JP" altLang="en-US" dirty="0"/>
              <a:t>例えば、組織図、フォルダとファイルなど</a:t>
            </a:r>
            <a:endParaRPr lang="en-US" altLang="ja-JP" dirty="0"/>
          </a:p>
          <a:p>
            <a:r>
              <a:rPr kumimoji="1" lang="ja-JP" altLang="en-US" dirty="0"/>
              <a:t>最短経路問題</a:t>
            </a:r>
            <a:endParaRPr kumimoji="1" lang="en-US" altLang="ja-JP" dirty="0"/>
          </a:p>
          <a:p>
            <a:pPr marL="0" indent="0">
              <a:buNone/>
            </a:pPr>
            <a:r>
              <a:rPr lang="en-US" altLang="ja-JP" dirty="0"/>
              <a:t>	</a:t>
            </a:r>
            <a:r>
              <a:rPr lang="ja-JP" altLang="en-US" dirty="0"/>
              <a:t>最も効率的な経路を求める問題</a:t>
            </a:r>
            <a:endParaRPr kumimoji="1" lang="en-US" altLang="ja-JP" dirty="0"/>
          </a:p>
          <a:p>
            <a:r>
              <a:rPr lang="ja-JP" altLang="en-US" dirty="0"/>
              <a:t>探索　</a:t>
            </a:r>
            <a:endParaRPr lang="en-US" altLang="ja-JP" dirty="0"/>
          </a:p>
          <a:p>
            <a:pPr marL="0" indent="0">
              <a:buNone/>
            </a:pPr>
            <a:r>
              <a:rPr lang="en-US" altLang="ja-JP" dirty="0"/>
              <a:t>	</a:t>
            </a:r>
            <a:r>
              <a:rPr lang="ja-JP" altLang="en-US" dirty="0"/>
              <a:t>人工知能の主な技術の１つで、問題解決や</a:t>
            </a:r>
            <a:endParaRPr lang="en-US" altLang="ja-JP" dirty="0"/>
          </a:p>
          <a:p>
            <a:pPr marL="0" indent="0">
              <a:buNone/>
            </a:pPr>
            <a:r>
              <a:rPr kumimoji="1" lang="en-US" altLang="ja-JP" dirty="0"/>
              <a:t>	</a:t>
            </a:r>
            <a:r>
              <a:rPr kumimoji="1" lang="ja-JP" altLang="en-US" dirty="0"/>
              <a:t>意思決定に利用。「</a:t>
            </a:r>
            <a:r>
              <a:rPr kumimoji="1" lang="ja-JP" altLang="en-US" b="1" dirty="0"/>
              <a:t>総当たり</a:t>
            </a:r>
            <a:r>
              <a:rPr kumimoji="1" lang="ja-JP" altLang="en-US" dirty="0"/>
              <a:t>」は</a:t>
            </a:r>
            <a:r>
              <a:rPr kumimoji="1" lang="ja-JP" altLang="en-US" b="1" dirty="0"/>
              <a:t>探索</a:t>
            </a:r>
            <a:r>
              <a:rPr kumimoji="1" lang="ja-JP" altLang="en-US" dirty="0"/>
              <a:t>法の１</a:t>
            </a:r>
            <a:endParaRPr kumimoji="1" lang="en-US" altLang="ja-JP" dirty="0"/>
          </a:p>
          <a:p>
            <a:pPr marL="0" indent="0">
              <a:buNone/>
            </a:pPr>
            <a:r>
              <a:rPr lang="en-US" altLang="ja-JP" dirty="0"/>
              <a:t>	</a:t>
            </a:r>
            <a:r>
              <a:rPr kumimoji="1" lang="ja-JP" altLang="en-US" dirty="0"/>
              <a:t>つ。</a:t>
            </a:r>
          </a:p>
        </p:txBody>
      </p:sp>
      <p:sp>
        <p:nvSpPr>
          <p:cNvPr id="4" name="スライド番号プレースホルダー 3">
            <a:extLst>
              <a:ext uri="{FF2B5EF4-FFF2-40B4-BE49-F238E27FC236}">
                <a16:creationId xmlns:a16="http://schemas.microsoft.com/office/drawing/2014/main" id="{E046C050-30DB-B06B-9B22-073A60AD68EA}"/>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1519285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89411"/>
            <a:ext cx="6765328" cy="4835952"/>
          </a:xfrm>
        </p:spPr>
        <p:txBody>
          <a:bodyPr>
            <a:noAutofit/>
          </a:bodyPr>
          <a:lstStyle/>
          <a:p>
            <a:pPr marL="0" indent="0">
              <a:buNone/>
            </a:pPr>
            <a:r>
              <a:rPr lang="ja-JP" altLang="en-US" sz="2400" dirty="0">
                <a:solidFill>
                  <a:srgbClr val="374151"/>
                </a:solidFill>
                <a:latin typeface="Söhne"/>
              </a:rPr>
              <a:t>① コンピュータは探索問題をどのように解いているでしょうか。</a:t>
            </a:r>
            <a:endParaRPr lang="en-US" altLang="ja-JP" sz="2400" dirty="0">
              <a:solidFill>
                <a:srgbClr val="374151"/>
              </a:solidFill>
              <a:latin typeface="Söhne"/>
            </a:endParaRPr>
          </a:p>
          <a:p>
            <a:pPr marL="0" indent="0">
              <a:buNone/>
            </a:pPr>
            <a:r>
              <a:rPr lang="ja-JP" altLang="en-US" sz="1800" dirty="0">
                <a:solidFill>
                  <a:srgbClr val="374151"/>
                </a:solidFill>
                <a:latin typeface="Söhne"/>
              </a:rPr>
              <a:t>　探索では、一度試したパスを再び試さずに未探索のパスへと進むことが大切です。そのため、コンピュータは、共通の起点から始まる複数のパス（経路）の集まりである「</a:t>
            </a:r>
            <a:r>
              <a:rPr lang="ja-JP" altLang="en-US" sz="1800" b="1" dirty="0">
                <a:solidFill>
                  <a:srgbClr val="374151"/>
                </a:solidFill>
                <a:latin typeface="Söhne"/>
              </a:rPr>
              <a:t>木</a:t>
            </a:r>
            <a:r>
              <a:rPr lang="ja-JP" altLang="en-US" sz="1800" dirty="0">
                <a:solidFill>
                  <a:srgbClr val="374151"/>
                </a:solidFill>
                <a:latin typeface="Söhne"/>
              </a:rPr>
              <a:t>」を利用しています。</a:t>
            </a:r>
            <a:endParaRPr lang="en-US" altLang="ja-JP" sz="1800" dirty="0">
              <a:solidFill>
                <a:srgbClr val="374151"/>
              </a:solidFill>
              <a:latin typeface="Söhne"/>
            </a:endParaRPr>
          </a:p>
          <a:p>
            <a:pPr marL="0" indent="0">
              <a:buNone/>
            </a:pPr>
            <a:r>
              <a:rPr lang="ja-JP" altLang="en-US" sz="1800" dirty="0">
                <a:solidFill>
                  <a:srgbClr val="374151"/>
                </a:solidFill>
                <a:latin typeface="Söhne"/>
              </a:rPr>
              <a:t>　</a:t>
            </a:r>
            <a:r>
              <a:rPr lang="ja-JP" altLang="en-US" sz="1800" b="1" dirty="0">
                <a:solidFill>
                  <a:srgbClr val="374151"/>
                </a:solidFill>
                <a:latin typeface="Söhne"/>
              </a:rPr>
              <a:t>パス、木、グラフ</a:t>
            </a:r>
            <a:r>
              <a:rPr lang="ja-JP" altLang="en-US" sz="1800" dirty="0">
                <a:solidFill>
                  <a:srgbClr val="374151"/>
                </a:solidFill>
                <a:latin typeface="Söhne"/>
              </a:rPr>
              <a:t>は情報を構造化し、</a:t>
            </a:r>
            <a:r>
              <a:rPr lang="ja-JP" altLang="en-US" sz="1800" b="1" dirty="0">
                <a:solidFill>
                  <a:srgbClr val="374151"/>
                </a:solidFill>
                <a:latin typeface="Söhne"/>
              </a:rPr>
              <a:t>問題解決を見通し良く行う</a:t>
            </a:r>
            <a:r>
              <a:rPr lang="ja-JP" altLang="en-US" sz="1800" dirty="0">
                <a:solidFill>
                  <a:srgbClr val="374151"/>
                </a:solidFill>
                <a:latin typeface="Söhne"/>
              </a:rPr>
              <a:t>ための重要な考え方です。例えば、グラフ内のすべてのノードをつなぐ全域木の利用により、電話線や水道管などのネットワーク設計ができます。</a:t>
            </a:r>
            <a:endParaRPr lang="en-US" altLang="ja-JP" sz="2400" dirty="0">
              <a:solidFill>
                <a:srgbClr val="374151"/>
              </a:solidFill>
              <a:latin typeface="Söhne"/>
            </a:endParaRPr>
          </a:p>
          <a:p>
            <a:pPr marL="0" indent="0">
              <a:buNone/>
            </a:pPr>
            <a:r>
              <a:rPr lang="ja-JP" altLang="en-US" sz="2400" dirty="0">
                <a:solidFill>
                  <a:srgbClr val="374151"/>
                </a:solidFill>
                <a:latin typeface="Söhne"/>
              </a:rPr>
              <a:t>② 総当たりは、全ての可能性を試すものです。その改良はありえるでしょうか。</a:t>
            </a:r>
            <a:endParaRPr lang="en-US" altLang="ja-JP" sz="2400" dirty="0">
              <a:solidFill>
                <a:srgbClr val="374151"/>
              </a:solidFill>
              <a:latin typeface="Söhne"/>
            </a:endParaRPr>
          </a:p>
          <a:p>
            <a:pPr marL="0" indent="0">
              <a:buNone/>
            </a:pPr>
            <a:r>
              <a:rPr lang="ja-JP" altLang="en-US" sz="2400" dirty="0">
                <a:solidFill>
                  <a:srgbClr val="374151"/>
                </a:solidFill>
                <a:latin typeface="Söhne"/>
              </a:rPr>
              <a:t>　</a:t>
            </a:r>
            <a:r>
              <a:rPr lang="en-US" altLang="ja-JP" sz="1800" dirty="0">
                <a:solidFill>
                  <a:srgbClr val="374151"/>
                </a:solidFill>
                <a:latin typeface="Söhne"/>
              </a:rPr>
              <a:t>A*</a:t>
            </a:r>
            <a:r>
              <a:rPr lang="ja-JP" altLang="en-US" sz="1800" dirty="0">
                <a:solidFill>
                  <a:srgbClr val="374151"/>
                </a:solidFill>
                <a:latin typeface="Söhne"/>
              </a:rPr>
              <a:t>法は発見的な探索手法の一つで、</a:t>
            </a:r>
            <a:r>
              <a:rPr lang="ja-JP" altLang="en-US" sz="1800" b="1" dirty="0">
                <a:solidFill>
                  <a:srgbClr val="374151"/>
                </a:solidFill>
                <a:latin typeface="Söhne"/>
              </a:rPr>
              <a:t>解に近いと推定されるパスを優先的に探索</a:t>
            </a:r>
            <a:r>
              <a:rPr lang="ja-JP" altLang="en-US" sz="1800" dirty="0">
                <a:solidFill>
                  <a:srgbClr val="374151"/>
                </a:solidFill>
                <a:latin typeface="Söhne"/>
              </a:rPr>
              <a:t>します。これにより、不必要なパスの探索を減らし、率的に最適な解を見つける可能性が高まります。</a:t>
            </a:r>
            <a:r>
              <a:rPr lang="en-US" altLang="ja-JP" sz="1800" dirty="0">
                <a:solidFill>
                  <a:srgbClr val="374151"/>
                </a:solidFill>
                <a:latin typeface="Söhne"/>
              </a:rPr>
              <a:t>A</a:t>
            </a:r>
            <a:r>
              <a:rPr lang="ja-JP" altLang="en-US" sz="1800" dirty="0">
                <a:solidFill>
                  <a:srgbClr val="374151"/>
                </a:solidFill>
                <a:latin typeface="Söhne"/>
              </a:rPr>
              <a:t>法は総当たりよりも、正解のうち１つを効率的に見つける見込みが高く、人工知能の大切な考え方です。</a:t>
            </a:r>
            <a:endParaRPr lang="ja-JP" altLang="en-US" sz="24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60</a:t>
            </a:fld>
            <a:endParaRPr kumimoji="1" lang="ja-JP" altLang="en-US" dirty="0"/>
          </a:p>
        </p:txBody>
      </p:sp>
    </p:spTree>
    <p:extLst>
      <p:ext uri="{BB962C8B-B14F-4D97-AF65-F5344CB8AC3E}">
        <p14:creationId xmlns:p14="http://schemas.microsoft.com/office/powerpoint/2010/main" val="2671583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C6331-77F9-9570-1FAE-91F01EFCFE82}"/>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F6C4157F-CACD-99A3-CC21-B1338B59D8BE}"/>
              </a:ext>
            </a:extLst>
          </p:cNvPr>
          <p:cNvSpPr>
            <a:spLocks noGrp="1"/>
          </p:cNvSpPr>
          <p:nvPr>
            <p:ph idx="1"/>
          </p:nvPr>
        </p:nvSpPr>
        <p:spPr>
          <a:xfrm>
            <a:off x="321845" y="861773"/>
            <a:ext cx="8461208" cy="5996226"/>
          </a:xfrm>
        </p:spPr>
        <p:txBody>
          <a:bodyPr>
            <a:normAutofit lnSpcReduction="10000"/>
          </a:bodyPr>
          <a:lstStyle/>
          <a:p>
            <a:r>
              <a:rPr kumimoji="1" lang="ja-JP" altLang="en-US" sz="2000" b="1" dirty="0"/>
              <a:t>木</a:t>
            </a:r>
            <a:r>
              <a:rPr kumimoji="1" lang="ja-JP" altLang="en-US" sz="2000" dirty="0"/>
              <a:t>：</a:t>
            </a:r>
            <a:r>
              <a:rPr kumimoji="1" lang="ja-JP" altLang="en-US" sz="2000" b="1" dirty="0"/>
              <a:t>共通の起点から始まる複数のパスの集まり</a:t>
            </a:r>
            <a:r>
              <a:rPr kumimoji="1" lang="ja-JP" altLang="en-US" sz="2000" dirty="0"/>
              <a:t>。階層構造を持つデータを扱ったり、最短経路問題や探索などに用いられる。</a:t>
            </a:r>
          </a:p>
          <a:p>
            <a:r>
              <a:rPr kumimoji="1" lang="ja-JP" altLang="en-US" sz="2000" b="1" dirty="0"/>
              <a:t>パス</a:t>
            </a:r>
            <a:r>
              <a:rPr kumimoji="1" lang="ja-JP" altLang="en-US" sz="2000" dirty="0"/>
              <a:t>：</a:t>
            </a:r>
            <a:r>
              <a:rPr kumimoji="1" lang="ja-JP" altLang="en-US" sz="2000" b="1" dirty="0"/>
              <a:t>木</a:t>
            </a:r>
            <a:r>
              <a:rPr kumimoji="1" lang="ja-JP" altLang="en-US" sz="2000" dirty="0"/>
              <a:t>においては、</a:t>
            </a:r>
            <a:r>
              <a:rPr kumimoji="1" lang="ja-JP" altLang="en-US" sz="2000" b="1" dirty="0"/>
              <a:t>起点から各末端へと進むパス</a:t>
            </a:r>
            <a:r>
              <a:rPr kumimoji="1" lang="ja-JP" altLang="en-US" sz="2000" dirty="0"/>
              <a:t>があり、それらは合流することはない。</a:t>
            </a:r>
          </a:p>
          <a:p>
            <a:r>
              <a:rPr kumimoji="1" lang="ja-JP" altLang="en-US" sz="2000" b="1" dirty="0"/>
              <a:t>探索</a:t>
            </a:r>
            <a:r>
              <a:rPr kumimoji="1" lang="ja-JP" altLang="en-US" sz="2000" dirty="0"/>
              <a:t>：</a:t>
            </a:r>
            <a:r>
              <a:rPr kumimoji="1" lang="ja-JP" altLang="en-US" sz="2000" b="1" dirty="0"/>
              <a:t>特定の目標に向けた手段や方法を見つけるためのプロセス</a:t>
            </a:r>
            <a:r>
              <a:rPr kumimoji="1" lang="ja-JP" altLang="en-US" sz="2000" dirty="0"/>
              <a:t>。一度試したパスを再び試さずに未探索のパスへと進むことが効率のために大切。</a:t>
            </a:r>
          </a:p>
          <a:p>
            <a:r>
              <a:rPr kumimoji="1" lang="ja-JP" altLang="en-US" sz="2000" b="1" dirty="0"/>
              <a:t>総当たり</a:t>
            </a:r>
            <a:r>
              <a:rPr kumimoji="1" lang="ja-JP" altLang="en-US" sz="2000" dirty="0"/>
              <a:t>：</a:t>
            </a:r>
            <a:r>
              <a:rPr kumimoji="1" lang="ja-JP" altLang="en-US" sz="2000" b="1" dirty="0"/>
              <a:t>全ての可能性を試す</a:t>
            </a:r>
            <a:r>
              <a:rPr kumimoji="1" lang="ja-JP" altLang="en-US" sz="2000" dirty="0"/>
              <a:t>手法で、必ず解を見つけることができるが、時間がかかることがある。</a:t>
            </a:r>
          </a:p>
          <a:p>
            <a:r>
              <a:rPr kumimoji="1" lang="ja-JP" altLang="en-US" sz="2000" b="1" dirty="0"/>
              <a:t>単純な探索</a:t>
            </a:r>
            <a:r>
              <a:rPr kumimoji="1" lang="ja-JP" altLang="en-US" sz="2000" dirty="0"/>
              <a:t>：</a:t>
            </a:r>
            <a:r>
              <a:rPr kumimoji="1" lang="ja-JP" altLang="en-US" sz="2000" b="1" dirty="0"/>
              <a:t>最初に見つかった解を採用</a:t>
            </a:r>
            <a:r>
              <a:rPr kumimoji="1" lang="ja-JP" altLang="en-US" sz="2000" dirty="0"/>
              <a:t>し、解が見つかった時点で探索を</a:t>
            </a:r>
            <a:r>
              <a:rPr kumimoji="1" lang="ja-JP" altLang="en-US" sz="2000" b="1" dirty="0"/>
              <a:t>打ち切る</a:t>
            </a:r>
            <a:r>
              <a:rPr kumimoji="1" lang="ja-JP" altLang="en-US" sz="2000" dirty="0"/>
              <a:t>。</a:t>
            </a:r>
          </a:p>
          <a:p>
            <a:r>
              <a:rPr kumimoji="1" lang="ja-JP" altLang="en-US" sz="2000" b="1" dirty="0"/>
              <a:t>グラフ</a:t>
            </a:r>
            <a:r>
              <a:rPr kumimoji="1" lang="ja-JP" altLang="en-US" sz="2000" dirty="0"/>
              <a:t>：</a:t>
            </a:r>
            <a:r>
              <a:rPr kumimoji="1" lang="ja-JP" altLang="en-US" sz="2000" b="1" dirty="0"/>
              <a:t>ノード</a:t>
            </a:r>
            <a:r>
              <a:rPr kumimoji="1" lang="ja-JP" altLang="en-US" sz="2000" dirty="0"/>
              <a:t>（頂点）と</a:t>
            </a:r>
            <a:r>
              <a:rPr kumimoji="1" lang="ja-JP" altLang="en-US" sz="2000" b="1" dirty="0"/>
              <a:t>エッジ</a:t>
            </a:r>
            <a:r>
              <a:rPr kumimoji="1" lang="ja-JP" altLang="en-US" sz="2000" dirty="0"/>
              <a:t>（辺）からなる構造で、道路のつながり具合やバス路線などを表現するのに使用される。</a:t>
            </a:r>
          </a:p>
          <a:p>
            <a:r>
              <a:rPr kumimoji="1" lang="ja-JP" altLang="en-US" sz="2000" b="1" dirty="0"/>
              <a:t>全域木</a:t>
            </a:r>
            <a:r>
              <a:rPr kumimoji="1" lang="ja-JP" altLang="en-US" sz="2000" dirty="0"/>
              <a:t>：</a:t>
            </a:r>
            <a:r>
              <a:rPr kumimoji="1" lang="ja-JP" altLang="en-US" sz="2000" b="1" dirty="0"/>
              <a:t>グラフ内のすべてのノードをつなぐ木</a:t>
            </a:r>
            <a:r>
              <a:rPr kumimoji="1" lang="ja-JP" altLang="en-US" sz="2000" dirty="0"/>
              <a:t>。電話線や水道管などのネットワーク設計に活用される。</a:t>
            </a:r>
          </a:p>
          <a:p>
            <a:r>
              <a:rPr kumimoji="1" lang="en-US" altLang="ja-JP" sz="2000" b="1" dirty="0"/>
              <a:t>A*</a:t>
            </a:r>
            <a:r>
              <a:rPr kumimoji="1" lang="ja-JP" altLang="en-US" sz="2000" b="1" dirty="0"/>
              <a:t>法</a:t>
            </a:r>
            <a:r>
              <a:rPr kumimoji="1" lang="ja-JP" altLang="en-US" sz="2000" dirty="0"/>
              <a:t>：発見的な探索手法の一つで</a:t>
            </a:r>
            <a:r>
              <a:rPr kumimoji="1" lang="ja-JP" altLang="en-US" sz="2000" b="1" dirty="0"/>
              <a:t>、解に近いと推定されるパスを優先的に探索</a:t>
            </a:r>
            <a:r>
              <a:rPr kumimoji="1" lang="ja-JP" altLang="en-US" sz="2000" dirty="0"/>
              <a:t>する。</a:t>
            </a:r>
          </a:p>
        </p:txBody>
      </p:sp>
      <p:sp>
        <p:nvSpPr>
          <p:cNvPr id="4" name="スライド番号プレースホルダー 3">
            <a:extLst>
              <a:ext uri="{FF2B5EF4-FFF2-40B4-BE49-F238E27FC236}">
                <a16:creationId xmlns:a16="http://schemas.microsoft.com/office/drawing/2014/main" id="{A861C2EC-0850-65D4-ECF0-59DC08A7CFA3}"/>
              </a:ext>
            </a:extLst>
          </p:cNvPr>
          <p:cNvSpPr>
            <a:spLocks noGrp="1"/>
          </p:cNvSpPr>
          <p:nvPr>
            <p:ph type="sldNum" sz="quarter" idx="12"/>
          </p:nvPr>
        </p:nvSpPr>
        <p:spPr/>
        <p:txBody>
          <a:bodyPr/>
          <a:lstStyle/>
          <a:p>
            <a:fld id="{E205D82C-95A1-431E-8E38-AA614A14CDCF}" type="slidenum">
              <a:rPr kumimoji="1" lang="ja-JP" altLang="en-US" smtClean="0"/>
              <a:t>61</a:t>
            </a:fld>
            <a:endParaRPr kumimoji="1" lang="ja-JP" altLang="en-US"/>
          </a:p>
        </p:txBody>
      </p:sp>
    </p:spTree>
    <p:extLst>
      <p:ext uri="{BB962C8B-B14F-4D97-AF65-F5344CB8AC3E}">
        <p14:creationId xmlns:p14="http://schemas.microsoft.com/office/powerpoint/2010/main" val="266357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B95665B6-9D80-458C-ABB8-4E9726586E50}"/>
              </a:ext>
            </a:extLst>
          </p:cNvPr>
          <p:cNvSpPr>
            <a:spLocks noGrp="1"/>
          </p:cNvSpPr>
          <p:nvPr>
            <p:ph type="title"/>
          </p:nvPr>
        </p:nvSpPr>
        <p:spPr>
          <a:xfrm>
            <a:off x="836676" y="548640"/>
            <a:ext cx="7626096" cy="1179576"/>
          </a:xfrm>
        </p:spPr>
        <p:txBody>
          <a:bodyPr>
            <a:normAutofit/>
          </a:bodyPr>
          <a:lstStyle/>
          <a:p>
            <a:r>
              <a:rPr lang="ja-JP" altLang="en-US" sz="3500" dirty="0"/>
              <a:t>総当たり</a:t>
            </a:r>
            <a:r>
              <a:rPr kumimoji="1" lang="ja-JP" altLang="en-US" sz="3500" dirty="0"/>
              <a:t>の例　パス長２</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スライド番号プレースホルダー 5">
            <a:extLst>
              <a:ext uri="{FF2B5EF4-FFF2-40B4-BE49-F238E27FC236}">
                <a16:creationId xmlns:a16="http://schemas.microsoft.com/office/drawing/2014/main" id="{A235982F-CB59-4F31-B30A-DED8602010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51" name="グループ化 50">
            <a:extLst>
              <a:ext uri="{FF2B5EF4-FFF2-40B4-BE49-F238E27FC236}">
                <a16:creationId xmlns:a16="http://schemas.microsoft.com/office/drawing/2014/main" id="{0813A0F0-0CFD-4914-A03C-FD55D3F1B8D2}"/>
              </a:ext>
            </a:extLst>
          </p:cNvPr>
          <p:cNvGrpSpPr/>
          <p:nvPr/>
        </p:nvGrpSpPr>
        <p:grpSpPr>
          <a:xfrm>
            <a:off x="-102636" y="2487168"/>
            <a:ext cx="3177210" cy="3899118"/>
            <a:chOff x="76199" y="2567943"/>
            <a:chExt cx="2342323" cy="2842553"/>
          </a:xfrm>
        </p:grpSpPr>
        <p:sp>
          <p:nvSpPr>
            <p:cNvPr id="52" name="テキスト ボックス 51">
              <a:extLst>
                <a:ext uri="{FF2B5EF4-FFF2-40B4-BE49-F238E27FC236}">
                  <a16:creationId xmlns:a16="http://schemas.microsoft.com/office/drawing/2014/main" id="{9A945D20-90A0-4491-8471-FBBDBD44BB96}"/>
                </a:ext>
              </a:extLst>
            </p:cNvPr>
            <p:cNvSpPr txBox="1"/>
            <p:nvPr/>
          </p:nvSpPr>
          <p:spPr>
            <a:xfrm>
              <a:off x="76199" y="2845780"/>
              <a:ext cx="9475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1FEC3CEF-3087-432A-9470-D86D743DFFE7}"/>
                </a:ext>
              </a:extLst>
            </p:cNvPr>
            <p:cNvSpPr/>
            <p:nvPr/>
          </p:nvSpPr>
          <p:spPr>
            <a:xfrm>
              <a:off x="523460" y="256794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DAEA8431-B03B-4961-AA78-01BF6D274472}"/>
                </a:ext>
              </a:extLst>
            </p:cNvPr>
            <p:cNvSpPr/>
            <p:nvPr/>
          </p:nvSpPr>
          <p:spPr>
            <a:xfrm>
              <a:off x="523459" y="3513798"/>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C1C8F173-061A-4C7D-8A64-8B80F22FA4F8}"/>
                </a:ext>
              </a:extLst>
            </p:cNvPr>
            <p:cNvSpPr/>
            <p:nvPr/>
          </p:nvSpPr>
          <p:spPr>
            <a:xfrm>
              <a:off x="523459" y="445965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71E5FF19-168C-4B5D-A4C3-B86F585D0B9E}"/>
                </a:ext>
              </a:extLst>
            </p:cNvPr>
            <p:cNvSpPr txBox="1"/>
            <p:nvPr/>
          </p:nvSpPr>
          <p:spPr>
            <a:xfrm>
              <a:off x="1023730" y="2845780"/>
              <a:ext cx="9475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正方形/長方形 56">
              <a:extLst>
                <a:ext uri="{FF2B5EF4-FFF2-40B4-BE49-F238E27FC236}">
                  <a16:creationId xmlns:a16="http://schemas.microsoft.com/office/drawing/2014/main" id="{821E2C51-B8DC-4FAD-9DB5-8F15F123B1E8}"/>
                </a:ext>
              </a:extLst>
            </p:cNvPr>
            <p:cNvSpPr/>
            <p:nvPr/>
          </p:nvSpPr>
          <p:spPr>
            <a:xfrm>
              <a:off x="1470991" y="256794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正方形/長方形 57">
              <a:extLst>
                <a:ext uri="{FF2B5EF4-FFF2-40B4-BE49-F238E27FC236}">
                  <a16:creationId xmlns:a16="http://schemas.microsoft.com/office/drawing/2014/main" id="{13D6A225-957D-4937-97CB-8B12C8251D20}"/>
                </a:ext>
              </a:extLst>
            </p:cNvPr>
            <p:cNvSpPr/>
            <p:nvPr/>
          </p:nvSpPr>
          <p:spPr>
            <a:xfrm>
              <a:off x="1470990" y="3513798"/>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正方形/長方形 58">
              <a:extLst>
                <a:ext uri="{FF2B5EF4-FFF2-40B4-BE49-F238E27FC236}">
                  <a16:creationId xmlns:a16="http://schemas.microsoft.com/office/drawing/2014/main" id="{D605B65A-988D-4E2A-8E3A-6871B3896A3B}"/>
                </a:ext>
              </a:extLst>
            </p:cNvPr>
            <p:cNvSpPr/>
            <p:nvPr/>
          </p:nvSpPr>
          <p:spPr>
            <a:xfrm>
              <a:off x="1470990" y="4459653"/>
              <a:ext cx="947531" cy="950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DD740122-DE1F-407A-811F-9AB964C98B59}"/>
                </a:ext>
              </a:extLst>
            </p:cNvPr>
            <p:cNvSpPr txBox="1"/>
            <p:nvPr/>
          </p:nvSpPr>
          <p:spPr>
            <a:xfrm>
              <a:off x="421864" y="2819816"/>
              <a:ext cx="589943" cy="3365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起点</a:t>
              </a:r>
            </a:p>
          </p:txBody>
        </p:sp>
      </p:grpSp>
      <p:sp>
        <p:nvSpPr>
          <p:cNvPr id="4" name="フリーフォーム: 図形 3">
            <a:extLst>
              <a:ext uri="{FF2B5EF4-FFF2-40B4-BE49-F238E27FC236}">
                <a16:creationId xmlns:a16="http://schemas.microsoft.com/office/drawing/2014/main" id="{60BAE22A-2D07-4605-A35D-67FC7413E0F1}"/>
              </a:ext>
            </a:extLst>
          </p:cNvPr>
          <p:cNvSpPr/>
          <p:nvPr/>
        </p:nvSpPr>
        <p:spPr>
          <a:xfrm>
            <a:off x="1119878" y="3116052"/>
            <a:ext cx="1473699" cy="1364987"/>
          </a:xfrm>
          <a:custGeom>
            <a:avLst/>
            <a:gdLst>
              <a:gd name="connsiteX0" fmla="*/ 0 w 1473699"/>
              <a:gd name="connsiteY0" fmla="*/ 106030 h 1364987"/>
              <a:gd name="connsiteX1" fmla="*/ 1331844 w 1473699"/>
              <a:gd name="connsiteY1" fmla="*/ 125908 h 1364987"/>
              <a:gd name="connsiteX2" fmla="*/ 1371600 w 1473699"/>
              <a:gd name="connsiteY2" fmla="*/ 1364987 h 1364987"/>
            </a:gdLst>
            <a:ahLst/>
            <a:cxnLst>
              <a:cxn ang="0">
                <a:pos x="connsiteX0" y="connsiteY0"/>
              </a:cxn>
              <a:cxn ang="0">
                <a:pos x="connsiteX1" y="connsiteY1"/>
              </a:cxn>
              <a:cxn ang="0">
                <a:pos x="connsiteX2" y="connsiteY2"/>
              </a:cxn>
            </a:cxnLst>
            <a:rect l="l" t="t" r="r" b="b"/>
            <a:pathLst>
              <a:path w="1473699" h="1364987">
                <a:moveTo>
                  <a:pt x="0" y="106030"/>
                </a:moveTo>
                <a:cubicBezTo>
                  <a:pt x="551622" y="11056"/>
                  <a:pt x="1103244" y="-83918"/>
                  <a:pt x="1331844" y="125908"/>
                </a:cubicBezTo>
                <a:cubicBezTo>
                  <a:pt x="1560444" y="335734"/>
                  <a:pt x="1466022" y="850360"/>
                  <a:pt x="1371600" y="136498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リーフォーム: 図形 6">
            <a:extLst>
              <a:ext uri="{FF2B5EF4-FFF2-40B4-BE49-F238E27FC236}">
                <a16:creationId xmlns:a16="http://schemas.microsoft.com/office/drawing/2014/main" id="{C3A1755A-EFE1-4387-B965-AF69DA911C44}"/>
              </a:ext>
            </a:extLst>
          </p:cNvPr>
          <p:cNvSpPr/>
          <p:nvPr/>
        </p:nvSpPr>
        <p:spPr>
          <a:xfrm>
            <a:off x="988599" y="3319064"/>
            <a:ext cx="1306807" cy="1262331"/>
          </a:xfrm>
          <a:custGeom>
            <a:avLst/>
            <a:gdLst>
              <a:gd name="connsiteX0" fmla="*/ 59898 w 1306807"/>
              <a:gd name="connsiteY0" fmla="*/ 0 h 1262331"/>
              <a:gd name="connsiteX1" fmla="*/ 143026 w 1306807"/>
              <a:gd name="connsiteY1" fmla="*/ 1108363 h 1262331"/>
              <a:gd name="connsiteX2" fmla="*/ 1306807 w 1306807"/>
              <a:gd name="connsiteY2" fmla="*/ 1226127 h 1262331"/>
            </a:gdLst>
            <a:ahLst/>
            <a:cxnLst>
              <a:cxn ang="0">
                <a:pos x="connsiteX0" y="connsiteY0"/>
              </a:cxn>
              <a:cxn ang="0">
                <a:pos x="connsiteX1" y="connsiteY1"/>
              </a:cxn>
              <a:cxn ang="0">
                <a:pos x="connsiteX2" y="connsiteY2"/>
              </a:cxn>
            </a:cxnLst>
            <a:rect l="l" t="t" r="r" b="b"/>
            <a:pathLst>
              <a:path w="1306807" h="1262331">
                <a:moveTo>
                  <a:pt x="59898" y="0"/>
                </a:moveTo>
                <a:cubicBezTo>
                  <a:pt x="-2447" y="452004"/>
                  <a:pt x="-64792" y="904009"/>
                  <a:pt x="143026" y="1108363"/>
                </a:cubicBezTo>
                <a:cubicBezTo>
                  <a:pt x="350844" y="1312717"/>
                  <a:pt x="828825" y="1269422"/>
                  <a:pt x="1306807" y="122612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883839B2-FDC1-4149-A9CF-F32E6097E357}"/>
              </a:ext>
            </a:extLst>
          </p:cNvPr>
          <p:cNvSpPr/>
          <p:nvPr/>
        </p:nvSpPr>
        <p:spPr>
          <a:xfrm>
            <a:off x="1152406" y="3239426"/>
            <a:ext cx="1297817" cy="245950"/>
          </a:xfrm>
          <a:custGeom>
            <a:avLst/>
            <a:gdLst>
              <a:gd name="connsiteX0" fmla="*/ 6928 w 1297817"/>
              <a:gd name="connsiteY0" fmla="*/ 31147 h 245950"/>
              <a:gd name="connsiteX1" fmla="*/ 997528 w 1297817"/>
              <a:gd name="connsiteY1" fmla="*/ 3438 h 245950"/>
              <a:gd name="connsiteX2" fmla="*/ 1191491 w 1297817"/>
              <a:gd name="connsiteY2" fmla="*/ 100420 h 245950"/>
              <a:gd name="connsiteX3" fmla="*/ 1205346 w 1297817"/>
              <a:gd name="connsiteY3" fmla="*/ 245892 h 245950"/>
              <a:gd name="connsiteX4" fmla="*/ 0 w 1297817"/>
              <a:gd name="connsiteY4" fmla="*/ 114274 h 24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817" h="245950">
                <a:moveTo>
                  <a:pt x="6928" y="31147"/>
                </a:moveTo>
                <a:cubicBezTo>
                  <a:pt x="403514" y="11520"/>
                  <a:pt x="800101" y="-8107"/>
                  <a:pt x="997528" y="3438"/>
                </a:cubicBezTo>
                <a:cubicBezTo>
                  <a:pt x="1194955" y="14983"/>
                  <a:pt x="1156855" y="60011"/>
                  <a:pt x="1191491" y="100420"/>
                </a:cubicBezTo>
                <a:cubicBezTo>
                  <a:pt x="1226127" y="140829"/>
                  <a:pt x="1403928" y="243583"/>
                  <a:pt x="1205346" y="245892"/>
                </a:cubicBezTo>
                <a:cubicBezTo>
                  <a:pt x="1006764" y="248201"/>
                  <a:pt x="503382" y="181237"/>
                  <a:pt x="0" y="114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リーフォーム: 図形 17">
            <a:extLst>
              <a:ext uri="{FF2B5EF4-FFF2-40B4-BE49-F238E27FC236}">
                <a16:creationId xmlns:a16="http://schemas.microsoft.com/office/drawing/2014/main" id="{54D661B3-92F7-4538-83CA-F03273C53D17}"/>
              </a:ext>
            </a:extLst>
          </p:cNvPr>
          <p:cNvSpPr/>
          <p:nvPr/>
        </p:nvSpPr>
        <p:spPr>
          <a:xfrm>
            <a:off x="1103916" y="3388337"/>
            <a:ext cx="222355" cy="1215119"/>
          </a:xfrm>
          <a:custGeom>
            <a:avLst/>
            <a:gdLst>
              <a:gd name="connsiteX0" fmla="*/ 0 w 222355"/>
              <a:gd name="connsiteY0" fmla="*/ 0 h 1215119"/>
              <a:gd name="connsiteX1" fmla="*/ 48490 w 222355"/>
              <a:gd name="connsiteY1" fmla="*/ 1032163 h 1215119"/>
              <a:gd name="connsiteX2" fmla="*/ 152400 w 222355"/>
              <a:gd name="connsiteY2" fmla="*/ 1184563 h 1215119"/>
              <a:gd name="connsiteX3" fmla="*/ 221672 w 222355"/>
              <a:gd name="connsiteY3" fmla="*/ 678872 h 1215119"/>
              <a:gd name="connsiteX4" fmla="*/ 110836 w 222355"/>
              <a:gd name="connsiteY4" fmla="*/ 20781 h 121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55" h="1215119">
                <a:moveTo>
                  <a:pt x="0" y="0"/>
                </a:moveTo>
                <a:cubicBezTo>
                  <a:pt x="11545" y="417368"/>
                  <a:pt x="23090" y="834736"/>
                  <a:pt x="48490" y="1032163"/>
                </a:cubicBezTo>
                <a:cubicBezTo>
                  <a:pt x="73890" y="1229590"/>
                  <a:pt x="123536" y="1243445"/>
                  <a:pt x="152400" y="1184563"/>
                </a:cubicBezTo>
                <a:cubicBezTo>
                  <a:pt x="181264" y="1125681"/>
                  <a:pt x="228599" y="872836"/>
                  <a:pt x="221672" y="678872"/>
                </a:cubicBezTo>
                <a:cubicBezTo>
                  <a:pt x="214745" y="484908"/>
                  <a:pt x="162790" y="252844"/>
                  <a:pt x="110836" y="2078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リーフォーム: 図形 22">
            <a:extLst>
              <a:ext uri="{FF2B5EF4-FFF2-40B4-BE49-F238E27FC236}">
                <a16:creationId xmlns:a16="http://schemas.microsoft.com/office/drawing/2014/main" id="{71A05085-8F4B-4617-B85D-08B1C11BEA41}"/>
              </a:ext>
            </a:extLst>
          </p:cNvPr>
          <p:cNvSpPr/>
          <p:nvPr/>
        </p:nvSpPr>
        <p:spPr>
          <a:xfrm>
            <a:off x="840283" y="3353700"/>
            <a:ext cx="263633" cy="2576946"/>
          </a:xfrm>
          <a:custGeom>
            <a:avLst/>
            <a:gdLst>
              <a:gd name="connsiteX0" fmla="*/ 28105 w 263633"/>
              <a:gd name="connsiteY0" fmla="*/ 0 h 2576946"/>
              <a:gd name="connsiteX1" fmla="*/ 21178 w 263633"/>
              <a:gd name="connsiteY1" fmla="*/ 1115291 h 2576946"/>
              <a:gd name="connsiteX2" fmla="*/ 263633 w 263633"/>
              <a:gd name="connsiteY2" fmla="*/ 2576946 h 2576946"/>
            </a:gdLst>
            <a:ahLst/>
            <a:cxnLst>
              <a:cxn ang="0">
                <a:pos x="connsiteX0" y="connsiteY0"/>
              </a:cxn>
              <a:cxn ang="0">
                <a:pos x="connsiteX1" y="connsiteY1"/>
              </a:cxn>
              <a:cxn ang="0">
                <a:pos x="connsiteX2" y="connsiteY2"/>
              </a:cxn>
            </a:cxnLst>
            <a:rect l="l" t="t" r="r" b="b"/>
            <a:pathLst>
              <a:path w="263633" h="2576946">
                <a:moveTo>
                  <a:pt x="28105" y="0"/>
                </a:moveTo>
                <a:cubicBezTo>
                  <a:pt x="5014" y="342900"/>
                  <a:pt x="-18077" y="685800"/>
                  <a:pt x="21178" y="1115291"/>
                </a:cubicBezTo>
                <a:cubicBezTo>
                  <a:pt x="60433" y="1544782"/>
                  <a:pt x="162033" y="2060864"/>
                  <a:pt x="263633" y="257694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5D43F961-A9FC-4038-A4B2-C41F7023B623}"/>
              </a:ext>
            </a:extLst>
          </p:cNvPr>
          <p:cNvSpPr txBox="1"/>
          <p:nvPr/>
        </p:nvSpPr>
        <p:spPr>
          <a:xfrm>
            <a:off x="3554633" y="2445765"/>
            <a:ext cx="5464958"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総当たりの対象</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1, 2</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800" b="1" dirty="0">
                <a:solidFill>
                  <a:prstClr val="black"/>
                </a:solidFill>
                <a:latin typeface="メイリオ" panose="020B0604030504040204" pitchFamily="50" charset="-128"/>
                <a:ea typeface="メイリオ" panose="020B0604030504040204" pitchFamily="50" charset="-128"/>
              </a:rPr>
              <a:t>右、上）</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1, 3</a:t>
            </a:r>
            <a:r>
              <a:rPr kumimoji="1" lang="ja-JP" altLang="en-US" sz="2800" b="1" dirty="0">
                <a:solidFill>
                  <a:prstClr val="black"/>
                </a:solidFill>
                <a:latin typeface="メイリオ" panose="020B0604030504040204" pitchFamily="50" charset="-128"/>
                <a:ea typeface="メイリオ" panose="020B0604030504040204" pitchFamily="50" charset="-128"/>
              </a:rPr>
              <a:t>（右、下）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3, 1</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（下、右）</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3, 3</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（下、下）</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・一連の行動： </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3, 4</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（下、上）</a:t>
            </a:r>
          </a:p>
        </p:txBody>
      </p:sp>
      <p:sp>
        <p:nvSpPr>
          <p:cNvPr id="3" name="テキスト ボックス 2">
            <a:extLst>
              <a:ext uri="{FF2B5EF4-FFF2-40B4-BE49-F238E27FC236}">
                <a16:creationId xmlns:a16="http://schemas.microsoft.com/office/drawing/2014/main" id="{F0AC455F-FA8A-DDC7-7A71-0CBFEA138D79}"/>
              </a:ext>
            </a:extLst>
          </p:cNvPr>
          <p:cNvSpPr txBox="1"/>
          <p:nvPr/>
        </p:nvSpPr>
        <p:spPr>
          <a:xfrm>
            <a:off x="4314456" y="5595752"/>
            <a:ext cx="2031325" cy="830997"/>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それぞれが</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経路（パス）</a:t>
            </a:r>
          </a:p>
        </p:txBody>
      </p:sp>
    </p:spTree>
    <p:extLst>
      <p:ext uri="{BB962C8B-B14F-4D97-AF65-F5344CB8AC3E}">
        <p14:creationId xmlns:p14="http://schemas.microsoft.com/office/powerpoint/2010/main" val="12589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228128"/>
            <a:ext cx="4939867" cy="3995692"/>
          </a:xfrm>
        </p:spPr>
        <p:txBody>
          <a:bodyPr>
            <a:normAutofit/>
          </a:bodyPr>
          <a:lstStyle/>
          <a:p>
            <a:pPr marL="0" indent="0">
              <a:spcAft>
                <a:spcPts val="600"/>
              </a:spcAft>
              <a:buNone/>
            </a:pPr>
            <a:endParaRPr lang="en-US" altLang="ja-JP" sz="2400" b="1" dirty="0"/>
          </a:p>
          <a:p>
            <a:pPr marL="0" indent="0">
              <a:spcAft>
                <a:spcPts val="600"/>
              </a:spcAft>
              <a:buNone/>
            </a:pPr>
            <a:r>
              <a:rPr lang="ja-JP" altLang="en-US" sz="2400" b="1" dirty="0"/>
              <a:t>５つのパスをアニメーション表示。ページ１１まで。</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でのプログラム実行</a:t>
            </a:r>
          </a:p>
          <a:p>
            <a:pPr lvl="1">
              <a:spcAft>
                <a:spcPts val="600"/>
              </a:spcAft>
            </a:pPr>
            <a:r>
              <a:rPr lang="ja-JP" altLang="en-US" b="1" dirty="0"/>
              <a:t>パス</a:t>
            </a:r>
            <a:endParaRPr lang="en-US" altLang="ja-JP" b="1" dirty="0"/>
          </a:p>
          <a:p>
            <a:pPr lvl="1">
              <a:spcAft>
                <a:spcPts val="600"/>
              </a:spcAft>
            </a:pPr>
            <a:endParaRPr lang="ja-JP" altLang="en-US"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8</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07225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a:t>
            </a:r>
            <a:endParaRPr kumimoji="1" lang="ja-JP" altLang="en-US" dirty="0"/>
          </a:p>
        </p:txBody>
      </p:sp>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5" y="846252"/>
            <a:ext cx="8461208" cy="5962761"/>
          </a:xfrm>
        </p:spPr>
        <p:txBody>
          <a:bodyPr>
            <a:normAutofit/>
          </a:bodyPr>
          <a:lstStyle/>
          <a:p>
            <a:r>
              <a:rPr lang="en-US" altLang="ja-JP" sz="2400" b="1" dirty="0"/>
              <a:t>Trinket</a:t>
            </a:r>
            <a:r>
              <a:rPr lang="en-US" altLang="ja-JP" sz="2400" dirty="0"/>
              <a:t> </a:t>
            </a:r>
            <a:r>
              <a:rPr lang="ja-JP" altLang="en-US" sz="2400" dirty="0"/>
              <a:t>は</a:t>
            </a:r>
            <a:r>
              <a:rPr lang="ja-JP" altLang="en-US" sz="2400" b="1" dirty="0"/>
              <a:t>オンライン</a:t>
            </a:r>
            <a:r>
              <a:rPr lang="ja-JP" altLang="en-US" sz="2400" dirty="0"/>
              <a:t>の </a:t>
            </a:r>
            <a:r>
              <a:rPr lang="en-US" altLang="ja-JP" sz="2400" b="1" dirty="0"/>
              <a:t>Python</a:t>
            </a:r>
            <a:r>
              <a:rPr lang="ja-JP" altLang="en-US" sz="2400" b="1" dirty="0"/>
              <a:t>、</a:t>
            </a:r>
            <a:r>
              <a:rPr lang="en-US" altLang="ja-JP" sz="2400" b="1" dirty="0"/>
              <a:t>HTML </a:t>
            </a:r>
            <a:r>
              <a:rPr lang="ja-JP" altLang="en-US" sz="2400" dirty="0"/>
              <a:t>等の</a:t>
            </a:r>
            <a:r>
              <a:rPr lang="ja-JP" altLang="en-US" sz="2400" b="1" dirty="0"/>
              <a:t>学習サイト</a:t>
            </a:r>
            <a:endParaRPr lang="en-US" altLang="ja-JP" sz="2400" b="1" dirty="0"/>
          </a:p>
          <a:p>
            <a:r>
              <a:rPr lang="ja-JP" altLang="en-US" sz="2400" dirty="0"/>
              <a:t>有料の機能と無料の機能がある</a:t>
            </a:r>
            <a:endParaRPr lang="en-US" altLang="ja-JP" sz="2400" dirty="0"/>
          </a:p>
          <a:p>
            <a:r>
              <a:rPr lang="ja-JP" altLang="en-US" sz="2400" b="1" dirty="0"/>
              <a:t>自分が作成した </a:t>
            </a:r>
            <a:r>
              <a:rPr lang="en-US" altLang="ja-JP" sz="2400" b="1" dirty="0"/>
              <a:t>Python </a:t>
            </a:r>
            <a:r>
              <a:rPr lang="ja-JP" altLang="en-US" sz="2400" b="1" dirty="0"/>
              <a:t>プログラムを公開し、他の人に実行してもらうことが可能</a:t>
            </a:r>
            <a:r>
              <a:rPr lang="ja-JP" altLang="en-US" sz="2400" dirty="0"/>
              <a:t>（そのとき、書き替えて実行も可能）</a:t>
            </a:r>
            <a:endParaRPr lang="en-US" altLang="ja-JP" sz="2400" dirty="0"/>
          </a:p>
          <a:p>
            <a:endParaRPr lang="en-US" altLang="ja-JP" sz="2400" dirty="0"/>
          </a:p>
          <a:p>
            <a:r>
              <a:rPr lang="en-US" altLang="ja-JP" sz="2400" b="1" dirty="0"/>
              <a:t>Python </a:t>
            </a:r>
            <a:r>
              <a:rPr lang="ja-JP" altLang="en-US" sz="2400" b="1" dirty="0"/>
              <a:t>の標準機能</a:t>
            </a:r>
            <a:r>
              <a:rPr lang="ja-JP" altLang="en-US" sz="2400" dirty="0"/>
              <a:t>を登載、その他、次のパッケージがインストール済み</a:t>
            </a:r>
          </a:p>
          <a:p>
            <a:pPr marL="0" indent="0">
              <a:buNone/>
            </a:pPr>
            <a:r>
              <a:rPr lang="en-US" altLang="ja-JP" sz="2400" dirty="0"/>
              <a:t>math, </a:t>
            </a:r>
            <a:r>
              <a:rPr lang="en-US" altLang="ja-JP" sz="2400" dirty="0" err="1"/>
              <a:t>matplotlib.pyplot</a:t>
            </a:r>
            <a:r>
              <a:rPr lang="en-US" altLang="ja-JP" sz="2400" dirty="0"/>
              <a:t>, </a:t>
            </a:r>
            <a:r>
              <a:rPr lang="en-US" altLang="ja-JP" sz="2400" dirty="0" err="1"/>
              <a:t>numpy</a:t>
            </a:r>
            <a:r>
              <a:rPr lang="en-US" altLang="ja-JP" sz="2400" dirty="0"/>
              <a:t>, operator, processing, </a:t>
            </a:r>
            <a:r>
              <a:rPr lang="en-US" altLang="ja-JP" sz="2400" dirty="0" err="1"/>
              <a:t>pygal</a:t>
            </a:r>
            <a:r>
              <a:rPr lang="en-US" altLang="ja-JP" sz="2400" dirty="0"/>
              <a:t>, random, re, string, time, turtle, </a:t>
            </a:r>
            <a:r>
              <a:rPr lang="en-US" altLang="ja-JP" sz="2400" dirty="0" err="1"/>
              <a:t>urllib.request</a:t>
            </a:r>
            <a:endParaRPr lang="en-US" altLang="ja-JP" sz="2400" dirty="0"/>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037946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3241</Words>
  <Application>Microsoft Office PowerPoint</Application>
  <PresentationFormat>画面に合わせる (4:3)</PresentationFormat>
  <Paragraphs>541</Paragraphs>
  <Slides>61</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61</vt:i4>
      </vt:variant>
    </vt:vector>
  </HeadingPairs>
  <TitlesOfParts>
    <vt:vector size="72" baseType="lpstr">
      <vt:lpstr>ＭＳ ゴシック</vt:lpstr>
      <vt:lpstr>Söhne</vt:lpstr>
      <vt:lpstr>メイリオ</vt:lpstr>
      <vt:lpstr>游ゴシック</vt:lpstr>
      <vt:lpstr>Arial</vt:lpstr>
      <vt:lpstr>Calibri</vt:lpstr>
      <vt:lpstr>Merriweather</vt:lpstr>
      <vt:lpstr>Segoe UI</vt:lpstr>
      <vt:lpstr>Times New Roman</vt:lpstr>
      <vt:lpstr>Office テーマ</vt:lpstr>
      <vt:lpstr>1_Office テーマ</vt:lpstr>
      <vt:lpstr>11. パス，木，発見的探索</vt:lpstr>
      <vt:lpstr>PowerPoint プレゼンテーション</vt:lpstr>
      <vt:lpstr>アウトライン</vt:lpstr>
      <vt:lpstr>11-1 パスと木 </vt:lpstr>
      <vt:lpstr>パスと木</vt:lpstr>
      <vt:lpstr>パスと木の用途</vt:lpstr>
      <vt:lpstr>総当たりの例　パス長２</vt:lpstr>
      <vt:lpstr>演習</vt:lpstr>
      <vt:lpstr>trinket</vt:lpstr>
      <vt:lpstr>trinket でのプログラム実行</vt:lpstr>
      <vt:lpstr>実行結果</vt:lpstr>
      <vt:lpstr>探索におけるパスや木の活用</vt:lpstr>
      <vt:lpstr>コンピュータによる探索で木を使うことのメリット</vt:lpstr>
      <vt:lpstr>ここまでのまとめ</vt:lpstr>
      <vt:lpstr>11-2 グラフの中の木 </vt:lpstr>
      <vt:lpstr>グラフ</vt:lpstr>
      <vt:lpstr>グラフとパス</vt:lpstr>
      <vt:lpstr>グラフとパス</vt:lpstr>
      <vt:lpstr>グラフの中の木</vt:lpstr>
      <vt:lpstr>確認クイズ</vt:lpstr>
      <vt:lpstr>確認クイズ　正解の例</vt:lpstr>
      <vt:lpstr>グラフの中の木を考えることのメリット</vt:lpstr>
      <vt:lpstr>11-3 グラフと全域木 </vt:lpstr>
      <vt:lpstr>グラフ内のノードをすべて含む木（全域木）</vt:lpstr>
      <vt:lpstr>グラフ内のノードをすべて含む木（全域木）</vt:lpstr>
      <vt:lpstr>演習</vt:lpstr>
      <vt:lpstr>PowerPoint プレゼンテーション</vt:lpstr>
      <vt:lpstr>PowerPoint プレゼンテーション</vt:lpstr>
      <vt:lpstr>PowerPoint プレゼンテーション</vt:lpstr>
      <vt:lpstr>結果として表示される全域木</vt:lpstr>
      <vt:lpstr>グラフと全域木</vt:lpstr>
      <vt:lpstr>11-4 探索 </vt:lpstr>
      <vt:lpstr>PowerPoint プレゼンテーション</vt:lpstr>
      <vt:lpstr>探索</vt:lpstr>
      <vt:lpstr>探索</vt:lpstr>
      <vt:lpstr>木を用いた単純な探索</vt:lpstr>
      <vt:lpstr>演習</vt:lpstr>
      <vt:lpstr>trinket でのプログラム実行</vt:lpstr>
      <vt:lpstr>実行結果</vt:lpstr>
      <vt:lpstr>２つの水差し</vt:lpstr>
      <vt:lpstr>２つの水差しで、行動回数が２回</vt:lpstr>
      <vt:lpstr>PowerPoint プレゼンテーション</vt:lpstr>
      <vt:lpstr>水の量を「１」にできるかを探索</vt:lpstr>
      <vt:lpstr>探索</vt:lpstr>
      <vt:lpstr>11-5 A* 法（エイ・スター法） </vt:lpstr>
      <vt:lpstr>A* 法（エイ・スター法）</vt:lpstr>
      <vt:lpstr>A* 法による探索の例</vt:lpstr>
      <vt:lpstr>迷路の例</vt:lpstr>
      <vt:lpstr>迷路の探索</vt:lpstr>
      <vt:lpstr>A* 法のルール</vt:lpstr>
      <vt:lpstr>A* 法のルール</vt:lpstr>
      <vt:lpstr>ここまでのまとめ</vt:lpstr>
      <vt:lpstr>演習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 法と総当たりの比較</vt:lpstr>
      <vt:lpstr>PowerPoint プレゼンテーション</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dc:title>
  <dc:creator>kunihiko</dc:creator>
  <cp:lastModifiedBy>金子　邦彦</cp:lastModifiedBy>
  <cp:revision>47</cp:revision>
  <dcterms:created xsi:type="dcterms:W3CDTF">2020-05-15T07:36:05Z</dcterms:created>
  <dcterms:modified xsi:type="dcterms:W3CDTF">2023-06-30T00:37:59Z</dcterms:modified>
</cp:coreProperties>
</file>