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75"/>
  </p:notesMasterIdLst>
  <p:sldIdLst>
    <p:sldId id="932" r:id="rId3"/>
    <p:sldId id="696" r:id="rId4"/>
    <p:sldId id="928" r:id="rId5"/>
    <p:sldId id="1781" r:id="rId6"/>
    <p:sldId id="1782" r:id="rId7"/>
    <p:sldId id="1783" r:id="rId8"/>
    <p:sldId id="903" r:id="rId9"/>
    <p:sldId id="902" r:id="rId10"/>
    <p:sldId id="909" r:id="rId11"/>
    <p:sldId id="931" r:id="rId12"/>
    <p:sldId id="904" r:id="rId13"/>
    <p:sldId id="905" r:id="rId14"/>
    <p:sldId id="554" r:id="rId15"/>
    <p:sldId id="934" r:id="rId16"/>
    <p:sldId id="988" r:id="rId17"/>
    <p:sldId id="1001" r:id="rId18"/>
    <p:sldId id="989" r:id="rId19"/>
    <p:sldId id="1748" r:id="rId20"/>
    <p:sldId id="1758" r:id="rId21"/>
    <p:sldId id="1747" r:id="rId22"/>
    <p:sldId id="1756" r:id="rId23"/>
    <p:sldId id="1744" r:id="rId24"/>
    <p:sldId id="1759" r:id="rId25"/>
    <p:sldId id="833" r:id="rId26"/>
    <p:sldId id="850" r:id="rId27"/>
    <p:sldId id="1772" r:id="rId28"/>
    <p:sldId id="1767" r:id="rId29"/>
    <p:sldId id="1769" r:id="rId30"/>
    <p:sldId id="581" r:id="rId31"/>
    <p:sldId id="1773" r:id="rId32"/>
    <p:sldId id="1774" r:id="rId33"/>
    <p:sldId id="972" r:id="rId34"/>
    <p:sldId id="1761" r:id="rId35"/>
    <p:sldId id="1775" r:id="rId36"/>
    <p:sldId id="1776" r:id="rId37"/>
    <p:sldId id="1777" r:id="rId38"/>
    <p:sldId id="584" r:id="rId39"/>
    <p:sldId id="585" r:id="rId40"/>
    <p:sldId id="586" r:id="rId41"/>
    <p:sldId id="825" r:id="rId42"/>
    <p:sldId id="1766" r:id="rId43"/>
    <p:sldId id="582" r:id="rId44"/>
    <p:sldId id="876" r:id="rId45"/>
    <p:sldId id="571" r:id="rId46"/>
    <p:sldId id="572" r:id="rId47"/>
    <p:sldId id="877" r:id="rId48"/>
    <p:sldId id="878" r:id="rId49"/>
    <p:sldId id="1778" r:id="rId50"/>
    <p:sldId id="701" r:id="rId51"/>
    <p:sldId id="879" r:id="rId52"/>
    <p:sldId id="892" r:id="rId53"/>
    <p:sldId id="1355" r:id="rId54"/>
    <p:sldId id="961" r:id="rId55"/>
    <p:sldId id="1404" r:id="rId56"/>
    <p:sldId id="1779" r:id="rId57"/>
    <p:sldId id="1407" r:id="rId58"/>
    <p:sldId id="1675" r:id="rId59"/>
    <p:sldId id="1686" r:id="rId60"/>
    <p:sldId id="1672" r:id="rId61"/>
    <p:sldId id="1685" r:id="rId62"/>
    <p:sldId id="1665" r:id="rId63"/>
    <p:sldId id="1678" r:id="rId64"/>
    <p:sldId id="1687" r:id="rId65"/>
    <p:sldId id="1680" r:id="rId66"/>
    <p:sldId id="1389" r:id="rId67"/>
    <p:sldId id="1388" r:id="rId68"/>
    <p:sldId id="1721" r:id="rId69"/>
    <p:sldId id="1350" r:id="rId70"/>
    <p:sldId id="1724" r:id="rId71"/>
    <p:sldId id="1722" r:id="rId72"/>
    <p:sldId id="1351" r:id="rId73"/>
    <p:sldId id="1780" r:id="rId7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p:scale>
          <a:sx n="50" d="100"/>
          <a:sy n="50" d="100"/>
        </p:scale>
        <p:origin x="967" y="137"/>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2023/7/27</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92043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1847759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29</a:t>
            </a:fld>
            <a:endParaRPr kumimoji="1" lang="ja-JP" altLang="en-US"/>
          </a:p>
        </p:txBody>
      </p:sp>
    </p:spTree>
    <p:extLst>
      <p:ext uri="{BB962C8B-B14F-4D97-AF65-F5344CB8AC3E}">
        <p14:creationId xmlns:p14="http://schemas.microsoft.com/office/powerpoint/2010/main" val="3162301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42</a:t>
            </a:fld>
            <a:endParaRPr kumimoji="1" lang="ja-JP" altLang="en-US"/>
          </a:p>
        </p:txBody>
      </p:sp>
    </p:spTree>
    <p:extLst>
      <p:ext uri="{BB962C8B-B14F-4D97-AF65-F5344CB8AC3E}">
        <p14:creationId xmlns:p14="http://schemas.microsoft.com/office/powerpoint/2010/main" val="3580346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51</a:t>
            </a:fld>
            <a:endParaRPr kumimoji="1" lang="ja-JP" altLang="en-US"/>
          </a:p>
        </p:txBody>
      </p:sp>
    </p:spTree>
    <p:extLst>
      <p:ext uri="{BB962C8B-B14F-4D97-AF65-F5344CB8AC3E}">
        <p14:creationId xmlns:p14="http://schemas.microsoft.com/office/powerpoint/2010/main" val="2598020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良好な学習能力をもち，機械学習が脚光をあびるきっかけにも</a:t>
            </a:r>
            <a:endParaRPr kumimoji="1" lang="en-US" altLang="ja-JP" dirty="0"/>
          </a:p>
          <a:p>
            <a:endParaRPr lang="en-US" altLang="ja-JP" dirty="0"/>
          </a:p>
          <a:p>
            <a:r>
              <a:rPr lang="ja-JP" altLang="en-US" dirty="0"/>
              <a:t>機械学習を勉強するとき，ニューラルネットワークは良い手段と考える</a:t>
            </a:r>
            <a:endParaRPr lang="en-US" altLang="ja-JP" dirty="0"/>
          </a:p>
          <a:p>
            <a:endParaRPr kumimoji="1" lang="en-US" altLang="ja-JP" dirty="0"/>
          </a:p>
          <a:p>
            <a:r>
              <a:rPr lang="ja-JP" altLang="en-US" dirty="0"/>
              <a:t>機械学習では，ニューラルネットワークを使う場合もあれば，ニューラルネットワークではない他のものもある（あとで詳しく）</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3727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2023/7/27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09056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64134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123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2023/7/27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517790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2023/7/27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2023/7/27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39734724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cc/mi/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abs/1911.04252"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trinket.io/python/5468e2724a"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alkai.info/" TargetMode="External"/><Relationship Id="rId2" Type="http://schemas.openxmlformats.org/officeDocument/2006/relationships/hyperlink" Target="https://chat.openai.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trinket.io/python/2955caf0c8"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talkai.info/"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penai.com/blog/dota-2/"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Q9tDHuidzak"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hyperlink" Target="https://arxiv.org/abs/1911.0425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0268" y="1253755"/>
            <a:ext cx="8407789" cy="1655762"/>
          </a:xfrm>
        </p:spPr>
        <p:txBody>
          <a:bodyPr>
            <a:noAutofit/>
          </a:bodyPr>
          <a:lstStyle/>
          <a:p>
            <a:r>
              <a:rPr lang="en-US" altLang="ja-JP" sz="4000" dirty="0"/>
              <a:t>15. </a:t>
            </a:r>
            <a:r>
              <a:rPr lang="ja-JP" altLang="en-US" sz="4000" dirty="0"/>
              <a:t>全体まとめと発展</a:t>
            </a: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r>
              <a:rPr lang="en-US" altLang="ja-JP" dirty="0"/>
              <a:t>URL: </a:t>
            </a:r>
            <a:r>
              <a:rPr lang="en-US" altLang="ja-JP" dirty="0">
                <a:hlinkClick r:id="rId3"/>
              </a:rPr>
              <a:t>https://</a:t>
            </a:r>
            <a:r>
              <a:rPr lang="en-US" altLang="ja-JP" dirty="0" err="1">
                <a:hlinkClick r:id="rId3"/>
              </a:rPr>
              <a:t>www.kkaneko.jp</a:t>
            </a:r>
            <a:r>
              <a:rPr lang="en-US" altLang="ja-JP" dirty="0">
                <a:hlinkClick r:id="rId3"/>
              </a:rPr>
              <a:t>/cc/mi/</a:t>
            </a:r>
            <a:r>
              <a:rPr lang="en-US" altLang="ja-JP" dirty="0" err="1">
                <a:hlinkClick r:id="rId3"/>
              </a:rPr>
              <a:t>index.html</a:t>
            </a:r>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3CC647F6-F62E-4F8C-96B7-5908ACCFC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3720277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88A984-20E5-4D43-A645-AB51C1ACADD9}"/>
              </a:ext>
            </a:extLst>
          </p:cNvPr>
          <p:cNvSpPr>
            <a:spLocks noGrp="1"/>
          </p:cNvSpPr>
          <p:nvPr>
            <p:ph type="title"/>
          </p:nvPr>
        </p:nvSpPr>
        <p:spPr/>
        <p:txBody>
          <a:bodyPr>
            <a:normAutofit fontScale="90000"/>
          </a:bodyPr>
          <a:lstStyle/>
          <a:p>
            <a:r>
              <a:rPr kumimoji="1" lang="ja-JP" altLang="en-US" dirty="0"/>
              <a:t>自己学習による画像分類の精度向上</a:t>
            </a:r>
          </a:p>
        </p:txBody>
      </p:sp>
      <p:sp>
        <p:nvSpPr>
          <p:cNvPr id="4" name="スライド番号プレースホルダー 3">
            <a:extLst>
              <a:ext uri="{FF2B5EF4-FFF2-40B4-BE49-F238E27FC236}">
                <a16:creationId xmlns:a16="http://schemas.microsoft.com/office/drawing/2014/main" id="{BF680BC2-9DA6-4ED7-ADD8-1BF01DC12557}"/>
              </a:ext>
            </a:extLst>
          </p:cNvPr>
          <p:cNvSpPr>
            <a:spLocks noGrp="1"/>
          </p:cNvSpPr>
          <p:nvPr>
            <p:ph type="sldNum" sz="quarter" idx="12"/>
          </p:nvPr>
        </p:nvSpPr>
        <p:spPr/>
        <p:txBody>
          <a:bodyPr/>
          <a:lstStyle/>
          <a:p>
            <a:fld id="{E205D82C-95A1-431E-8E38-AA614A14CDCF}" type="slidenum">
              <a:rPr kumimoji="1" lang="ja-JP" altLang="en-US" smtClean="0"/>
              <a:t>10</a:t>
            </a:fld>
            <a:endParaRPr kumimoji="1" lang="ja-JP" altLang="en-US"/>
          </a:p>
        </p:txBody>
      </p:sp>
      <p:pic>
        <p:nvPicPr>
          <p:cNvPr id="5" name="図 4">
            <a:extLst>
              <a:ext uri="{FF2B5EF4-FFF2-40B4-BE49-F238E27FC236}">
                <a16:creationId xmlns:a16="http://schemas.microsoft.com/office/drawing/2014/main" id="{44BA5DC4-4EE7-4081-98F8-32B5D4B3E10E}"/>
              </a:ext>
            </a:extLst>
          </p:cNvPr>
          <p:cNvPicPr>
            <a:picLocks noChangeAspect="1"/>
          </p:cNvPicPr>
          <p:nvPr/>
        </p:nvPicPr>
        <p:blipFill>
          <a:blip r:embed="rId2"/>
          <a:stretch>
            <a:fillRect/>
          </a:stretch>
        </p:blipFill>
        <p:spPr>
          <a:xfrm>
            <a:off x="502023" y="644893"/>
            <a:ext cx="8440448" cy="4646702"/>
          </a:xfrm>
          <a:prstGeom prst="rect">
            <a:avLst/>
          </a:prstGeom>
        </p:spPr>
      </p:pic>
      <p:sp>
        <p:nvSpPr>
          <p:cNvPr id="6" name="コンテンツ プレースホルダー 2">
            <a:extLst>
              <a:ext uri="{FF2B5EF4-FFF2-40B4-BE49-F238E27FC236}">
                <a16:creationId xmlns:a16="http://schemas.microsoft.com/office/drawing/2014/main" id="{7610F193-4D4F-404C-B403-03DE305133F2}"/>
              </a:ext>
            </a:extLst>
          </p:cNvPr>
          <p:cNvSpPr txBox="1">
            <a:spLocks/>
          </p:cNvSpPr>
          <p:nvPr/>
        </p:nvSpPr>
        <p:spPr>
          <a:xfrm>
            <a:off x="640515" y="5395711"/>
            <a:ext cx="7862970" cy="92491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自己学習により精度が向上し，既存の方法では分類失敗していた</a:t>
            </a:r>
            <a:endParaRPr lang="en-US" altLang="ja-JP" dirty="0"/>
          </a:p>
          <a:p>
            <a:pPr marL="0" indent="0">
              <a:buFont typeface="Arial" panose="020B0604020202020204" pitchFamily="34" charset="0"/>
              <a:buNone/>
            </a:pPr>
            <a:r>
              <a:rPr lang="ja-JP" altLang="en-US" dirty="0"/>
              <a:t>もの（赤文字）が，改善できた（黒文字）と報告されている</a:t>
            </a:r>
          </a:p>
        </p:txBody>
      </p:sp>
      <p:sp>
        <p:nvSpPr>
          <p:cNvPr id="8" name="コンテンツ プレースホルダー 2">
            <a:extLst>
              <a:ext uri="{FF2B5EF4-FFF2-40B4-BE49-F238E27FC236}">
                <a16:creationId xmlns:a16="http://schemas.microsoft.com/office/drawing/2014/main" id="{3FD4ABD3-371F-4293-90A2-9A3A6AEF0999}"/>
              </a:ext>
            </a:extLst>
          </p:cNvPr>
          <p:cNvSpPr txBox="1">
            <a:spLocks/>
          </p:cNvSpPr>
          <p:nvPr/>
        </p:nvSpPr>
        <p:spPr>
          <a:xfrm>
            <a:off x="247907" y="6114395"/>
            <a:ext cx="8461208" cy="60708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a:latin typeface="Times New Roman" panose="02020603050405020304" pitchFamily="18" charset="0"/>
                <a:ea typeface="ＭＳ Ｐ明朝" panose="02020600040205080304" pitchFamily="18" charset="-128"/>
                <a:cs typeface="Times New Roman" panose="02020603050405020304" pitchFamily="18" charset="0"/>
              </a:rPr>
              <a:t>Qizhe Xie, Minh-Thang Luong, Eduard Hovy, Quoc V. Le, </a:t>
            </a:r>
          </a:p>
          <a:p>
            <a:pPr marL="0" indent="0">
              <a:buFont typeface="Arial" panose="020B0604020202020204" pitchFamily="34" charset="0"/>
              <a:buNone/>
            </a:pPr>
            <a:r>
              <a:rPr lang="en-US" altLang="ja-JP" sz="1800">
                <a:latin typeface="Times New Roman" panose="02020603050405020304" pitchFamily="18" charset="0"/>
                <a:ea typeface="ＭＳ Ｐ明朝" panose="02020600040205080304" pitchFamily="18" charset="-128"/>
                <a:cs typeface="Times New Roman" panose="02020603050405020304" pitchFamily="18" charset="0"/>
              </a:rPr>
              <a:t>Self-training with Noisy Student improves ImageNet classification, </a:t>
            </a:r>
            <a:r>
              <a:rPr lang="en-US" altLang="ja-JP" sz="1800">
                <a:latin typeface="Times New Roman" panose="02020603050405020304" pitchFamily="18" charset="0"/>
                <a:ea typeface="ＭＳ Ｐ明朝" panose="02020600040205080304" pitchFamily="18" charset="-128"/>
                <a:cs typeface="Times New Roman" panose="02020603050405020304" pitchFamily="18" charset="0"/>
                <a:hlinkClick r:id="rId3"/>
              </a:rPr>
              <a:t>https://arxiv.org/abs/1911.04252</a:t>
            </a:r>
            <a:r>
              <a:rPr lang="ja-JP" altLang="en-US" sz="1800">
                <a:latin typeface="Times New Roman" panose="02020603050405020304" pitchFamily="18" charset="0"/>
                <a:ea typeface="ＭＳ Ｐ明朝" panose="02020600040205080304" pitchFamily="18" charset="-128"/>
                <a:cs typeface="Times New Roman" panose="02020603050405020304" pitchFamily="18" charset="0"/>
              </a:rPr>
              <a:t>　より</a:t>
            </a:r>
            <a:endPar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endParaRPr>
          </a:p>
        </p:txBody>
      </p:sp>
    </p:spTree>
    <p:extLst>
      <p:ext uri="{BB962C8B-B14F-4D97-AF65-F5344CB8AC3E}">
        <p14:creationId xmlns:p14="http://schemas.microsoft.com/office/powerpoint/2010/main" val="1019992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5D60A7-9CE8-4511-A16E-32AA07C23DA1}"/>
              </a:ext>
            </a:extLst>
          </p:cNvPr>
          <p:cNvSpPr>
            <a:spLocks noGrp="1"/>
          </p:cNvSpPr>
          <p:nvPr>
            <p:ph type="title"/>
          </p:nvPr>
        </p:nvSpPr>
        <p:spPr/>
        <p:txBody>
          <a:bodyPr>
            <a:normAutofit fontScale="90000"/>
          </a:bodyPr>
          <a:lstStyle/>
          <a:p>
            <a:r>
              <a:rPr lang="ja-JP" altLang="en-US" dirty="0"/>
              <a:t>強化学習</a:t>
            </a:r>
            <a:endParaRPr kumimoji="1" lang="ja-JP" altLang="en-US" dirty="0"/>
          </a:p>
        </p:txBody>
      </p:sp>
      <p:sp>
        <p:nvSpPr>
          <p:cNvPr id="3" name="コンテンツ プレースホルダー 2">
            <a:extLst>
              <a:ext uri="{FF2B5EF4-FFF2-40B4-BE49-F238E27FC236}">
                <a16:creationId xmlns:a16="http://schemas.microsoft.com/office/drawing/2014/main" id="{9888B98F-8C77-47B9-B80B-9F9B26D89390}"/>
              </a:ext>
            </a:extLst>
          </p:cNvPr>
          <p:cNvSpPr>
            <a:spLocks noGrp="1"/>
          </p:cNvSpPr>
          <p:nvPr>
            <p:ph idx="1"/>
          </p:nvPr>
        </p:nvSpPr>
        <p:spPr>
          <a:xfrm>
            <a:off x="321845" y="846252"/>
            <a:ext cx="8461208" cy="5836719"/>
          </a:xfrm>
        </p:spPr>
        <p:txBody>
          <a:bodyPr>
            <a:normAutofit/>
          </a:bodyPr>
          <a:lstStyle/>
          <a:p>
            <a:r>
              <a:rPr kumimoji="1" lang="ja-JP" altLang="en-US" sz="2400" b="1" dirty="0"/>
              <a:t>報酬</a:t>
            </a:r>
            <a:r>
              <a:rPr kumimoji="1" lang="ja-JP" altLang="en-US" sz="2400" dirty="0"/>
              <a:t>（成功なら高く，失敗なら低い）</a:t>
            </a:r>
            <a:r>
              <a:rPr kumimoji="1" lang="ja-JP" altLang="en-US" sz="2400" b="1" dirty="0"/>
              <a:t>による学習</a:t>
            </a:r>
            <a:endParaRPr kumimoji="1" lang="en-US" altLang="ja-JP" sz="2400" b="1" dirty="0"/>
          </a:p>
          <a:p>
            <a:r>
              <a:rPr kumimoji="1" lang="ja-JP" altLang="en-US" sz="2400" dirty="0"/>
              <a:t>「正解との誤差を算出」という考え方を</a:t>
            </a:r>
            <a:r>
              <a:rPr kumimoji="1" lang="ja-JP" altLang="en-US" sz="2400" b="1" dirty="0"/>
              <a:t>取らない</a:t>
            </a:r>
            <a:endParaRPr kumimoji="1" lang="en-US" altLang="ja-JP" sz="2400" b="1" dirty="0"/>
          </a:p>
          <a:p>
            <a:endParaRPr lang="en-US" altLang="ja-JP" sz="2400" dirty="0"/>
          </a:p>
          <a:p>
            <a:pPr marL="0" indent="0">
              <a:buNone/>
            </a:pPr>
            <a:r>
              <a:rPr kumimoji="1" lang="ja-JP" altLang="en-US" sz="2400" b="1" dirty="0"/>
              <a:t>ロボットの行動、ゲームプレイなど</a:t>
            </a:r>
            <a:r>
              <a:rPr kumimoji="1" lang="ja-JP" altLang="en-US" sz="2400" dirty="0"/>
              <a:t>のとき、</a:t>
            </a:r>
            <a:endParaRPr kumimoji="1" lang="en-US" altLang="ja-JP" sz="2400" dirty="0"/>
          </a:p>
          <a:p>
            <a:pPr marL="0" indent="0">
              <a:buNone/>
            </a:pPr>
            <a:r>
              <a:rPr lang="ja-JP" altLang="en-US" sz="2400" b="1" dirty="0"/>
              <a:t>１つ１つの行動</a:t>
            </a:r>
            <a:r>
              <a:rPr lang="ja-JP" altLang="en-US" sz="2400" dirty="0"/>
              <a:t>について「</a:t>
            </a:r>
            <a:r>
              <a:rPr lang="ja-JP" altLang="en-US" sz="2400" b="1" dirty="0"/>
              <a:t>正解との誤差を算出</a:t>
            </a:r>
            <a:r>
              <a:rPr lang="ja-JP" altLang="en-US" sz="2400" dirty="0"/>
              <a:t>」という</a:t>
            </a:r>
            <a:r>
              <a:rPr kumimoji="1" lang="ja-JP" altLang="en-US" sz="2400" dirty="0"/>
              <a:t>考え方が</a:t>
            </a:r>
            <a:r>
              <a:rPr kumimoji="1" lang="ja-JP" altLang="en-US" sz="2400" b="1" dirty="0"/>
              <a:t>なじまない</a:t>
            </a:r>
            <a:endParaRPr kumimoji="1" lang="en-US" altLang="ja-JP" sz="2400" b="1" dirty="0"/>
          </a:p>
          <a:p>
            <a:pPr marL="0" indent="0">
              <a:buNone/>
            </a:pPr>
            <a:endParaRPr lang="en-US" altLang="ja-JP" sz="2400" dirty="0"/>
          </a:p>
          <a:p>
            <a:pPr marL="0" indent="0">
              <a:buNone/>
            </a:pPr>
            <a:r>
              <a:rPr lang="ja-JP" altLang="en-US" sz="2400" b="1" u="sng" dirty="0">
                <a:solidFill>
                  <a:srgbClr val="FF0000"/>
                </a:solidFill>
              </a:rPr>
              <a:t>一連の行動</a:t>
            </a:r>
            <a:r>
              <a:rPr lang="ja-JP" altLang="en-US" sz="2400" dirty="0"/>
              <a:t>を終えた</a:t>
            </a:r>
            <a:r>
              <a:rPr lang="ja-JP" altLang="en-US" sz="2400" b="1" u="sng" dirty="0">
                <a:solidFill>
                  <a:srgbClr val="FF0000"/>
                </a:solidFill>
              </a:rPr>
              <a:t>後</a:t>
            </a:r>
            <a:r>
              <a:rPr lang="ja-JP" altLang="en-US" sz="2400" dirty="0"/>
              <a:t>、勝利した，成功した場合は</a:t>
            </a:r>
            <a:r>
              <a:rPr lang="ja-JP" altLang="en-US" sz="2400" b="1" dirty="0">
                <a:solidFill>
                  <a:srgbClr val="C00000"/>
                </a:solidFill>
              </a:rPr>
              <a:t>報酬</a:t>
            </a:r>
            <a:r>
              <a:rPr lang="ja-JP" altLang="en-US" sz="2400" dirty="0"/>
              <a:t>が高いとし，</a:t>
            </a:r>
            <a:r>
              <a:rPr lang="ja-JP" altLang="en-US" sz="2400" b="1" u="sng" dirty="0">
                <a:solidFill>
                  <a:srgbClr val="FF0000"/>
                </a:solidFill>
              </a:rPr>
              <a:t>行動についての学習を行える技術</a:t>
            </a:r>
            <a:endParaRPr lang="en-US" altLang="ja-JP" sz="2400" b="1" u="sng" dirty="0">
              <a:solidFill>
                <a:srgbClr val="FF0000"/>
              </a:solidFill>
            </a:endParaRPr>
          </a:p>
          <a:p>
            <a:pPr marL="0" indent="0">
              <a:buNone/>
            </a:pPr>
            <a:endParaRPr kumimoji="1" lang="en-US" altLang="ja-JP" sz="2400" dirty="0">
              <a:latin typeface="+mn-ea"/>
              <a:ea typeface="+mn-ea"/>
            </a:endParaRPr>
          </a:p>
        </p:txBody>
      </p:sp>
      <p:sp>
        <p:nvSpPr>
          <p:cNvPr id="4" name="スライド番号プレースホルダー 3">
            <a:extLst>
              <a:ext uri="{FF2B5EF4-FFF2-40B4-BE49-F238E27FC236}">
                <a16:creationId xmlns:a16="http://schemas.microsoft.com/office/drawing/2014/main" id="{29BC9AA8-7C52-4310-A8F7-09922F617643}"/>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Tree>
    <p:extLst>
      <p:ext uri="{BB962C8B-B14F-4D97-AF65-F5344CB8AC3E}">
        <p14:creationId xmlns:p14="http://schemas.microsoft.com/office/powerpoint/2010/main" val="250098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87581-2ACA-4297-BC39-724C7CFEA40B}"/>
              </a:ext>
            </a:extLst>
          </p:cNvPr>
          <p:cNvSpPr>
            <a:spLocks noGrp="1"/>
          </p:cNvSpPr>
          <p:nvPr>
            <p:ph type="title"/>
          </p:nvPr>
        </p:nvSpPr>
        <p:spPr/>
        <p:txBody>
          <a:bodyPr>
            <a:normAutofit fontScale="90000"/>
          </a:bodyPr>
          <a:lstStyle/>
          <a:p>
            <a:r>
              <a:rPr kumimoji="1" lang="ja-JP" altLang="en-US" dirty="0"/>
              <a:t>強化学習のイメージ</a:t>
            </a:r>
          </a:p>
        </p:txBody>
      </p:sp>
      <p:sp>
        <p:nvSpPr>
          <p:cNvPr id="3" name="コンテンツ プレースホルダー 2">
            <a:extLst>
              <a:ext uri="{FF2B5EF4-FFF2-40B4-BE49-F238E27FC236}">
                <a16:creationId xmlns:a16="http://schemas.microsoft.com/office/drawing/2014/main" id="{1636FABB-1470-41CF-BD73-645DBEEA0A18}"/>
              </a:ext>
            </a:extLst>
          </p:cNvPr>
          <p:cNvSpPr>
            <a:spLocks noGrp="1"/>
          </p:cNvSpPr>
          <p:nvPr>
            <p:ph idx="1"/>
          </p:nvPr>
        </p:nvSpPr>
        <p:spPr>
          <a:xfrm>
            <a:off x="2553004" y="6148896"/>
            <a:ext cx="2586455" cy="626947"/>
          </a:xfrm>
        </p:spPr>
        <p:txBody>
          <a:bodyPr/>
          <a:lstStyle/>
          <a:p>
            <a:pPr marL="0" indent="0">
              <a:buNone/>
            </a:pPr>
            <a:r>
              <a:rPr kumimoji="1" lang="ja-JP" altLang="en-US" dirty="0"/>
              <a:t>行動は複数</a:t>
            </a:r>
          </a:p>
        </p:txBody>
      </p:sp>
      <p:sp>
        <p:nvSpPr>
          <p:cNvPr id="4" name="スライド番号プレースホルダー 3">
            <a:extLst>
              <a:ext uri="{FF2B5EF4-FFF2-40B4-BE49-F238E27FC236}">
                <a16:creationId xmlns:a16="http://schemas.microsoft.com/office/drawing/2014/main" id="{302D66C4-6690-47E7-9261-B6223DB812BC}"/>
              </a:ext>
            </a:extLst>
          </p:cNvPr>
          <p:cNvSpPr>
            <a:spLocks noGrp="1"/>
          </p:cNvSpPr>
          <p:nvPr>
            <p:ph type="sldNum" sz="quarter" idx="12"/>
          </p:nvPr>
        </p:nvSpPr>
        <p:spPr/>
        <p:txBody>
          <a:bodyPr/>
          <a:lstStyle/>
          <a:p>
            <a:fld id="{E205D82C-95A1-431E-8E38-AA614A14CDCF}" type="slidenum">
              <a:rPr kumimoji="1" lang="ja-JP" altLang="en-US" smtClean="0"/>
              <a:t>12</a:t>
            </a:fld>
            <a:endParaRPr kumimoji="1" lang="ja-JP" altLang="en-US"/>
          </a:p>
        </p:txBody>
      </p:sp>
      <p:pic>
        <p:nvPicPr>
          <p:cNvPr id="6" name="図 5">
            <a:extLst>
              <a:ext uri="{FF2B5EF4-FFF2-40B4-BE49-F238E27FC236}">
                <a16:creationId xmlns:a16="http://schemas.microsoft.com/office/drawing/2014/main" id="{32C4FE75-1C6B-4AEC-B5D8-64E885AE1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50" y="2668035"/>
            <a:ext cx="1337530" cy="1237215"/>
          </a:xfrm>
          <a:prstGeom prst="rect">
            <a:avLst/>
          </a:prstGeom>
        </p:spPr>
      </p:pic>
      <p:cxnSp>
        <p:nvCxnSpPr>
          <p:cNvPr id="8" name="直線矢印コネクタ 7">
            <a:extLst>
              <a:ext uri="{FF2B5EF4-FFF2-40B4-BE49-F238E27FC236}">
                <a16:creationId xmlns:a16="http://schemas.microsoft.com/office/drawing/2014/main" id="{202EE941-8233-43FD-8CC9-4DE61CA84D52}"/>
              </a:ext>
            </a:extLst>
          </p:cNvPr>
          <p:cNvCxnSpPr/>
          <p:nvPr/>
        </p:nvCxnSpPr>
        <p:spPr>
          <a:xfrm flipV="1">
            <a:off x="2368550" y="2470484"/>
            <a:ext cx="863600" cy="462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37A1F676-38CC-474F-B939-0F916143203C}"/>
              </a:ext>
            </a:extLst>
          </p:cNvPr>
          <p:cNvCxnSpPr>
            <a:cxnSpLocks/>
          </p:cNvCxnSpPr>
          <p:nvPr/>
        </p:nvCxnSpPr>
        <p:spPr>
          <a:xfrm>
            <a:off x="2368550" y="3753127"/>
            <a:ext cx="768350" cy="596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コンテンツ プレースホルダー 2">
            <a:extLst>
              <a:ext uri="{FF2B5EF4-FFF2-40B4-BE49-F238E27FC236}">
                <a16:creationId xmlns:a16="http://schemas.microsoft.com/office/drawing/2014/main" id="{63341293-00A1-4FFE-946F-363B099D7BBD}"/>
              </a:ext>
            </a:extLst>
          </p:cNvPr>
          <p:cNvSpPr txBox="1">
            <a:spLocks/>
          </p:cNvSpPr>
          <p:nvPr/>
        </p:nvSpPr>
        <p:spPr>
          <a:xfrm>
            <a:off x="1585495" y="1244215"/>
            <a:ext cx="2586455" cy="10798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a:t>複数の行動から</a:t>
            </a:r>
            <a:endParaRPr lang="en-US" altLang="ja-JP" sz="1600" dirty="0"/>
          </a:p>
          <a:p>
            <a:pPr marL="0" indent="0">
              <a:buFont typeface="Arial" panose="020B0604020202020204" pitchFamily="34" charset="0"/>
              <a:buNone/>
            </a:pPr>
            <a:r>
              <a:rPr lang="ja-JP" altLang="en-US" sz="1600" dirty="0"/>
              <a:t>１つを選択</a:t>
            </a:r>
          </a:p>
        </p:txBody>
      </p:sp>
      <p:pic>
        <p:nvPicPr>
          <p:cNvPr id="16" name="図 15">
            <a:extLst>
              <a:ext uri="{FF2B5EF4-FFF2-40B4-BE49-F238E27FC236}">
                <a16:creationId xmlns:a16="http://schemas.microsoft.com/office/drawing/2014/main" id="{B21A42AC-3B1D-4B83-BAD7-BA7E047174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6308" y="1570388"/>
            <a:ext cx="1505744" cy="1430355"/>
          </a:xfrm>
          <a:prstGeom prst="rect">
            <a:avLst/>
          </a:prstGeom>
        </p:spPr>
      </p:pic>
      <p:pic>
        <p:nvPicPr>
          <p:cNvPr id="18" name="図 17">
            <a:extLst>
              <a:ext uri="{FF2B5EF4-FFF2-40B4-BE49-F238E27FC236}">
                <a16:creationId xmlns:a16="http://schemas.microsoft.com/office/drawing/2014/main" id="{3B998431-CF93-4410-B23C-3FF61FAEE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765" y="942428"/>
            <a:ext cx="1675185" cy="1160066"/>
          </a:xfrm>
          <a:prstGeom prst="rect">
            <a:avLst/>
          </a:prstGeom>
        </p:spPr>
      </p:pic>
      <p:cxnSp>
        <p:nvCxnSpPr>
          <p:cNvPr id="19" name="直線矢印コネクタ 18">
            <a:extLst>
              <a:ext uri="{FF2B5EF4-FFF2-40B4-BE49-F238E27FC236}">
                <a16:creationId xmlns:a16="http://schemas.microsoft.com/office/drawing/2014/main" id="{731B6E6B-B9AC-4878-BCFA-965087516373}"/>
              </a:ext>
            </a:extLst>
          </p:cNvPr>
          <p:cNvCxnSpPr/>
          <p:nvPr/>
        </p:nvCxnSpPr>
        <p:spPr>
          <a:xfrm flipV="1">
            <a:off x="5081215" y="1639830"/>
            <a:ext cx="863600" cy="462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コンテンツ プレースホルダー 2">
            <a:extLst>
              <a:ext uri="{FF2B5EF4-FFF2-40B4-BE49-F238E27FC236}">
                <a16:creationId xmlns:a16="http://schemas.microsoft.com/office/drawing/2014/main" id="{6752F2DC-98CA-4753-897F-9FA98E26A3A3}"/>
              </a:ext>
            </a:extLst>
          </p:cNvPr>
          <p:cNvSpPr txBox="1">
            <a:spLocks/>
          </p:cNvSpPr>
          <p:nvPr/>
        </p:nvSpPr>
        <p:spPr>
          <a:xfrm>
            <a:off x="8089900" y="1256914"/>
            <a:ext cx="972763" cy="6269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成功</a:t>
            </a:r>
          </a:p>
        </p:txBody>
      </p:sp>
      <p:pic>
        <p:nvPicPr>
          <p:cNvPr id="22" name="図 21">
            <a:extLst>
              <a:ext uri="{FF2B5EF4-FFF2-40B4-BE49-F238E27FC236}">
                <a16:creationId xmlns:a16="http://schemas.microsoft.com/office/drawing/2014/main" id="{C4B132DD-1DF1-4C38-B37A-6F24D9D3A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9451" y="2400029"/>
            <a:ext cx="988245" cy="1430355"/>
          </a:xfrm>
          <a:prstGeom prst="rect">
            <a:avLst/>
          </a:prstGeom>
        </p:spPr>
      </p:pic>
      <p:cxnSp>
        <p:nvCxnSpPr>
          <p:cNvPr id="23" name="直線矢印コネクタ 22">
            <a:extLst>
              <a:ext uri="{FF2B5EF4-FFF2-40B4-BE49-F238E27FC236}">
                <a16:creationId xmlns:a16="http://schemas.microsoft.com/office/drawing/2014/main" id="{717DBBD2-7D67-4F33-ACB4-6B8A5EE719C9}"/>
              </a:ext>
            </a:extLst>
          </p:cNvPr>
          <p:cNvCxnSpPr>
            <a:cxnSpLocks/>
          </p:cNvCxnSpPr>
          <p:nvPr/>
        </p:nvCxnSpPr>
        <p:spPr>
          <a:xfrm>
            <a:off x="5112963" y="2800350"/>
            <a:ext cx="1066802" cy="387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コンテンツ プレースホルダー 2">
            <a:extLst>
              <a:ext uri="{FF2B5EF4-FFF2-40B4-BE49-F238E27FC236}">
                <a16:creationId xmlns:a16="http://schemas.microsoft.com/office/drawing/2014/main" id="{064D0CEC-ED52-40B5-B81F-F1E51896B558}"/>
              </a:ext>
            </a:extLst>
          </p:cNvPr>
          <p:cNvSpPr txBox="1">
            <a:spLocks/>
          </p:cNvSpPr>
          <p:nvPr/>
        </p:nvSpPr>
        <p:spPr>
          <a:xfrm>
            <a:off x="7603518" y="2973168"/>
            <a:ext cx="972763" cy="6269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失敗</a:t>
            </a:r>
          </a:p>
        </p:txBody>
      </p:sp>
      <p:pic>
        <p:nvPicPr>
          <p:cNvPr id="29" name="図 28">
            <a:extLst>
              <a:ext uri="{FF2B5EF4-FFF2-40B4-BE49-F238E27FC236}">
                <a16:creationId xmlns:a16="http://schemas.microsoft.com/office/drawing/2014/main" id="{436D8853-86B0-4900-A2EE-E421E14248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3986" y="3606089"/>
            <a:ext cx="1855473" cy="1681523"/>
          </a:xfrm>
          <a:prstGeom prst="rect">
            <a:avLst/>
          </a:prstGeom>
        </p:spPr>
      </p:pic>
      <p:sp>
        <p:nvSpPr>
          <p:cNvPr id="30" name="コンテンツ プレースホルダー 2">
            <a:extLst>
              <a:ext uri="{FF2B5EF4-FFF2-40B4-BE49-F238E27FC236}">
                <a16:creationId xmlns:a16="http://schemas.microsoft.com/office/drawing/2014/main" id="{B0BFE21E-B9BE-46EF-8C4C-429091D2843F}"/>
              </a:ext>
            </a:extLst>
          </p:cNvPr>
          <p:cNvSpPr txBox="1">
            <a:spLocks/>
          </p:cNvSpPr>
          <p:nvPr/>
        </p:nvSpPr>
        <p:spPr>
          <a:xfrm>
            <a:off x="6369451" y="5928390"/>
            <a:ext cx="2586455" cy="95159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成功は報酬大、</a:t>
            </a:r>
            <a:endParaRPr lang="en-US" altLang="ja-JP" dirty="0"/>
          </a:p>
          <a:p>
            <a:pPr marL="0" indent="0">
              <a:buFont typeface="Arial" panose="020B0604020202020204" pitchFamily="34" charset="0"/>
              <a:buNone/>
            </a:pPr>
            <a:r>
              <a:rPr lang="ja-JP" altLang="en-US" dirty="0"/>
              <a:t>失敗は報酬小として</a:t>
            </a:r>
            <a:endParaRPr lang="en-US" altLang="ja-JP" dirty="0"/>
          </a:p>
          <a:p>
            <a:pPr marL="0" indent="0">
              <a:buFont typeface="Arial" panose="020B0604020202020204" pitchFamily="34" charset="0"/>
              <a:buNone/>
            </a:pPr>
            <a:r>
              <a:rPr lang="ja-JP" altLang="en-US" dirty="0"/>
              <a:t>学習を行う</a:t>
            </a:r>
          </a:p>
        </p:txBody>
      </p:sp>
      <p:cxnSp>
        <p:nvCxnSpPr>
          <p:cNvPr id="33" name="直線矢印コネクタ 32">
            <a:extLst>
              <a:ext uri="{FF2B5EF4-FFF2-40B4-BE49-F238E27FC236}">
                <a16:creationId xmlns:a16="http://schemas.microsoft.com/office/drawing/2014/main" id="{029BAC77-DEC5-4FFE-BA80-9B90CDD43BE4}"/>
              </a:ext>
            </a:extLst>
          </p:cNvPr>
          <p:cNvCxnSpPr>
            <a:cxnSpLocks/>
          </p:cNvCxnSpPr>
          <p:nvPr/>
        </p:nvCxnSpPr>
        <p:spPr>
          <a:xfrm>
            <a:off x="5411414" y="4576928"/>
            <a:ext cx="1021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6" name="図 35">
            <a:extLst>
              <a:ext uri="{FF2B5EF4-FFF2-40B4-BE49-F238E27FC236}">
                <a16:creationId xmlns:a16="http://schemas.microsoft.com/office/drawing/2014/main" id="{E109B1F8-12C7-47AC-A7FF-997B2A08FF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629" y="3879010"/>
            <a:ext cx="1887206" cy="1722076"/>
          </a:xfrm>
          <a:prstGeom prst="rect">
            <a:avLst/>
          </a:prstGeom>
        </p:spPr>
      </p:pic>
      <p:sp>
        <p:nvSpPr>
          <p:cNvPr id="37" name="コンテンツ プレースホルダー 2">
            <a:extLst>
              <a:ext uri="{FF2B5EF4-FFF2-40B4-BE49-F238E27FC236}">
                <a16:creationId xmlns:a16="http://schemas.microsoft.com/office/drawing/2014/main" id="{5850F0EC-6E76-4F55-A8C4-0E6A4E4F6565}"/>
              </a:ext>
            </a:extLst>
          </p:cNvPr>
          <p:cNvSpPr txBox="1">
            <a:spLocks/>
          </p:cNvSpPr>
          <p:nvPr/>
        </p:nvSpPr>
        <p:spPr>
          <a:xfrm>
            <a:off x="8089900" y="4660665"/>
            <a:ext cx="972763" cy="6269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失敗</a:t>
            </a:r>
          </a:p>
        </p:txBody>
      </p:sp>
    </p:spTree>
    <p:extLst>
      <p:ext uri="{BB962C8B-B14F-4D97-AF65-F5344CB8AC3E}">
        <p14:creationId xmlns:p14="http://schemas.microsoft.com/office/powerpoint/2010/main" val="253227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15-2 </a:t>
            </a:r>
            <a:r>
              <a:rPr lang="ja-JP" altLang="en-US" dirty="0"/>
              <a:t>人工知能</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975833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35CDDE-7F60-45D6-A154-6244F9704EF3}"/>
              </a:ext>
            </a:extLst>
          </p:cNvPr>
          <p:cNvSpPr>
            <a:spLocks noGrp="1"/>
          </p:cNvSpPr>
          <p:nvPr>
            <p:ph type="title"/>
          </p:nvPr>
        </p:nvSpPr>
        <p:spPr/>
        <p:txBody>
          <a:bodyPr>
            <a:normAutofit fontScale="90000"/>
          </a:bodyPr>
          <a:lstStyle/>
          <a:p>
            <a:r>
              <a:rPr kumimoji="1" lang="ja-JP" altLang="en-US" dirty="0"/>
              <a:t>人工知能の応用例</a:t>
            </a:r>
          </a:p>
        </p:txBody>
      </p:sp>
      <p:sp>
        <p:nvSpPr>
          <p:cNvPr id="4" name="スライド番号プレースホルダー 3">
            <a:extLst>
              <a:ext uri="{FF2B5EF4-FFF2-40B4-BE49-F238E27FC236}">
                <a16:creationId xmlns:a16="http://schemas.microsoft.com/office/drawing/2014/main" id="{F5F03EC6-6AE3-4086-AE8A-6D4FF96417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コンテンツ プレースホルダー 8">
            <a:extLst>
              <a:ext uri="{FF2B5EF4-FFF2-40B4-BE49-F238E27FC236}">
                <a16:creationId xmlns:a16="http://schemas.microsoft.com/office/drawing/2014/main" id="{31F76A50-7B20-44CE-A5B4-362B7B0E83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073" y="904613"/>
            <a:ext cx="1919544" cy="1521719"/>
          </a:xfrm>
        </p:spPr>
      </p:pic>
      <p:pic>
        <p:nvPicPr>
          <p:cNvPr id="11" name="図 10">
            <a:extLst>
              <a:ext uri="{FF2B5EF4-FFF2-40B4-BE49-F238E27FC236}">
                <a16:creationId xmlns:a16="http://schemas.microsoft.com/office/drawing/2014/main" id="{83646FD4-D062-419F-9A5C-88D6BF374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533" y="777408"/>
            <a:ext cx="1919544" cy="1868246"/>
          </a:xfrm>
          <a:prstGeom prst="rect">
            <a:avLst/>
          </a:prstGeom>
        </p:spPr>
      </p:pic>
      <p:sp>
        <p:nvSpPr>
          <p:cNvPr id="12" name="テキスト ボックス 11">
            <a:extLst>
              <a:ext uri="{FF2B5EF4-FFF2-40B4-BE49-F238E27FC236}">
                <a16:creationId xmlns:a16="http://schemas.microsoft.com/office/drawing/2014/main" id="{41F161A8-BAEA-4AF1-9A20-43C5A9EC00C4}"/>
              </a:ext>
            </a:extLst>
          </p:cNvPr>
          <p:cNvSpPr txBox="1"/>
          <p:nvPr/>
        </p:nvSpPr>
        <p:spPr>
          <a:xfrm>
            <a:off x="1321073" y="2778169"/>
            <a:ext cx="1800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顔検知、顔識別</a:t>
            </a:r>
          </a:p>
        </p:txBody>
      </p:sp>
      <p:pic>
        <p:nvPicPr>
          <p:cNvPr id="15" name="図 14">
            <a:extLst>
              <a:ext uri="{FF2B5EF4-FFF2-40B4-BE49-F238E27FC236}">
                <a16:creationId xmlns:a16="http://schemas.microsoft.com/office/drawing/2014/main" id="{8E8E8ADE-4967-418F-809B-F2448232DF9E}"/>
              </a:ext>
            </a:extLst>
          </p:cNvPr>
          <p:cNvPicPr>
            <a:picLocks noChangeAspect="1"/>
          </p:cNvPicPr>
          <p:nvPr/>
        </p:nvPicPr>
        <p:blipFill>
          <a:blip r:embed="rId4"/>
          <a:stretch>
            <a:fillRect/>
          </a:stretch>
        </p:blipFill>
        <p:spPr>
          <a:xfrm>
            <a:off x="41931" y="3710500"/>
            <a:ext cx="4588596" cy="1868246"/>
          </a:xfrm>
          <a:prstGeom prst="rect">
            <a:avLst/>
          </a:prstGeom>
        </p:spPr>
      </p:pic>
      <p:sp>
        <p:nvSpPr>
          <p:cNvPr id="16" name="テキスト ボックス 15">
            <a:extLst>
              <a:ext uri="{FF2B5EF4-FFF2-40B4-BE49-F238E27FC236}">
                <a16:creationId xmlns:a16="http://schemas.microsoft.com/office/drawing/2014/main" id="{5FBBC0D0-3E78-4DB6-8D27-C06B9750D0FD}"/>
              </a:ext>
            </a:extLst>
          </p:cNvPr>
          <p:cNvSpPr txBox="1"/>
          <p:nvPr/>
        </p:nvSpPr>
        <p:spPr>
          <a:xfrm>
            <a:off x="1997367" y="5847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合成</a:t>
            </a:r>
          </a:p>
        </p:txBody>
      </p:sp>
      <p:pic>
        <p:nvPicPr>
          <p:cNvPr id="18" name="図 17">
            <a:extLst>
              <a:ext uri="{FF2B5EF4-FFF2-40B4-BE49-F238E27FC236}">
                <a16:creationId xmlns:a16="http://schemas.microsoft.com/office/drawing/2014/main" id="{A22994AA-4D73-4DC5-BAD6-4EEFA9660A48}"/>
              </a:ext>
            </a:extLst>
          </p:cNvPr>
          <p:cNvPicPr>
            <a:picLocks noChangeAspect="1"/>
          </p:cNvPicPr>
          <p:nvPr/>
        </p:nvPicPr>
        <p:blipFill>
          <a:blip r:embed="rId5"/>
          <a:stretch>
            <a:fillRect/>
          </a:stretch>
        </p:blipFill>
        <p:spPr>
          <a:xfrm>
            <a:off x="4826720" y="665611"/>
            <a:ext cx="1892427" cy="1949772"/>
          </a:xfrm>
          <a:prstGeom prst="rect">
            <a:avLst/>
          </a:prstGeom>
        </p:spPr>
      </p:pic>
      <p:sp>
        <p:nvSpPr>
          <p:cNvPr id="19" name="矢印: 右 18">
            <a:extLst>
              <a:ext uri="{FF2B5EF4-FFF2-40B4-BE49-F238E27FC236}">
                <a16:creationId xmlns:a16="http://schemas.microsoft.com/office/drawing/2014/main" id="{D4321B73-9C14-49E6-A20A-FDC5C3542DA6}"/>
              </a:ext>
            </a:extLst>
          </p:cNvPr>
          <p:cNvSpPr/>
          <p:nvPr/>
        </p:nvSpPr>
        <p:spPr>
          <a:xfrm>
            <a:off x="6766300" y="1388774"/>
            <a:ext cx="205643" cy="487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4085CC83-F200-4A0E-9BFF-93DB05B4E158}"/>
              </a:ext>
            </a:extLst>
          </p:cNvPr>
          <p:cNvPicPr>
            <a:picLocks noChangeAspect="1"/>
          </p:cNvPicPr>
          <p:nvPr/>
        </p:nvPicPr>
        <p:blipFill>
          <a:blip r:embed="rId6"/>
          <a:stretch>
            <a:fillRect/>
          </a:stretch>
        </p:blipFill>
        <p:spPr>
          <a:xfrm>
            <a:off x="6999091" y="690422"/>
            <a:ext cx="1829359" cy="1884040"/>
          </a:xfrm>
          <a:prstGeom prst="rect">
            <a:avLst/>
          </a:prstGeom>
        </p:spPr>
      </p:pic>
      <p:sp>
        <p:nvSpPr>
          <p:cNvPr id="21" name="テキスト ボックス 20">
            <a:extLst>
              <a:ext uri="{FF2B5EF4-FFF2-40B4-BE49-F238E27FC236}">
                <a16:creationId xmlns:a16="http://schemas.microsoft.com/office/drawing/2014/main" id="{72347505-980F-4C02-B8FC-45BA8E3C610A}"/>
              </a:ext>
            </a:extLst>
          </p:cNvPr>
          <p:cNvSpPr txBox="1"/>
          <p:nvPr/>
        </p:nvSpPr>
        <p:spPr>
          <a:xfrm>
            <a:off x="5463004" y="2737796"/>
            <a:ext cx="29546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画像のセグメンテーション</a:t>
            </a:r>
          </a:p>
        </p:txBody>
      </p:sp>
      <p:pic>
        <p:nvPicPr>
          <p:cNvPr id="23" name="図 22">
            <a:extLst>
              <a:ext uri="{FF2B5EF4-FFF2-40B4-BE49-F238E27FC236}">
                <a16:creationId xmlns:a16="http://schemas.microsoft.com/office/drawing/2014/main" id="{5BC992C8-E599-48E3-9A44-2E440FC0C3E3}"/>
              </a:ext>
            </a:extLst>
          </p:cNvPr>
          <p:cNvPicPr>
            <a:picLocks noChangeAspect="1"/>
          </p:cNvPicPr>
          <p:nvPr/>
        </p:nvPicPr>
        <p:blipFill>
          <a:blip r:embed="rId7"/>
          <a:stretch>
            <a:fillRect/>
          </a:stretch>
        </p:blipFill>
        <p:spPr>
          <a:xfrm>
            <a:off x="5002812" y="3483994"/>
            <a:ext cx="3875041" cy="2339691"/>
          </a:xfrm>
          <a:prstGeom prst="rect">
            <a:avLst/>
          </a:prstGeom>
        </p:spPr>
      </p:pic>
      <p:sp>
        <p:nvSpPr>
          <p:cNvPr id="24" name="テキスト ボックス 23">
            <a:extLst>
              <a:ext uri="{FF2B5EF4-FFF2-40B4-BE49-F238E27FC236}">
                <a16:creationId xmlns:a16="http://schemas.microsoft.com/office/drawing/2014/main" id="{EA7ECCAC-622F-433C-A906-B6F4D25DF6B0}"/>
              </a:ext>
            </a:extLst>
          </p:cNvPr>
          <p:cNvSpPr txBox="1"/>
          <p:nvPr/>
        </p:nvSpPr>
        <p:spPr>
          <a:xfrm>
            <a:off x="5463004" y="5934670"/>
            <a:ext cx="311348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ブラウザで翻訳を行う</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Mate Translate (Web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Firefox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のアドオン</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1429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F81E9A-FB39-47A5-84C3-5218E4800134}"/>
              </a:ext>
            </a:extLst>
          </p:cNvPr>
          <p:cNvSpPr>
            <a:spLocks noGrp="1"/>
          </p:cNvSpPr>
          <p:nvPr>
            <p:ph type="title"/>
          </p:nvPr>
        </p:nvSpPr>
        <p:spPr/>
        <p:txBody>
          <a:bodyPr>
            <a:normAutofit fontScale="90000"/>
          </a:bodyPr>
          <a:lstStyle/>
          <a:p>
            <a:r>
              <a:rPr kumimoji="1" lang="ja-JP" altLang="en-US" dirty="0"/>
              <a:t>人工知能に期待される役割</a:t>
            </a:r>
          </a:p>
        </p:txBody>
      </p:sp>
      <p:sp>
        <p:nvSpPr>
          <p:cNvPr id="3" name="コンテンツ プレースホルダー 2">
            <a:extLst>
              <a:ext uri="{FF2B5EF4-FFF2-40B4-BE49-F238E27FC236}">
                <a16:creationId xmlns:a16="http://schemas.microsoft.com/office/drawing/2014/main" id="{591C8299-D6BB-4B4F-9A28-46B11960A46B}"/>
              </a:ext>
            </a:extLst>
          </p:cNvPr>
          <p:cNvSpPr>
            <a:spLocks noGrp="1"/>
          </p:cNvSpPr>
          <p:nvPr>
            <p:ph idx="1"/>
          </p:nvPr>
        </p:nvSpPr>
        <p:spPr/>
        <p:txBody>
          <a:bodyPr>
            <a:normAutofit/>
          </a:bodyPr>
          <a:lstStyle/>
          <a:p>
            <a:pPr algn="l">
              <a:buFont typeface="Arial" panose="020B0604020202020204" pitchFamily="34" charset="0"/>
              <a:buChar char="•"/>
            </a:pPr>
            <a:r>
              <a:rPr lang="ja-JP" altLang="en-US" sz="2400" b="1" i="0" dirty="0">
                <a:solidFill>
                  <a:srgbClr val="374151"/>
                </a:solidFill>
                <a:effectLst/>
                <a:latin typeface="Söhne"/>
              </a:rPr>
              <a:t>人間の仕事の補助や代行。人間との協働。</a:t>
            </a:r>
            <a:endParaRPr lang="en-US" altLang="ja-JP" sz="2400" b="1" i="0" dirty="0">
              <a:solidFill>
                <a:srgbClr val="374151"/>
              </a:solidFill>
              <a:effectLst/>
              <a:latin typeface="Söhne"/>
            </a:endParaRPr>
          </a:p>
          <a:p>
            <a:pPr marL="0" indent="0" algn="l">
              <a:buNone/>
            </a:pPr>
            <a:r>
              <a:rPr lang="ja-JP" altLang="en-US" sz="2400" b="0" i="0" dirty="0">
                <a:solidFill>
                  <a:srgbClr val="374151"/>
                </a:solidFill>
                <a:effectLst/>
                <a:latin typeface="Söhne"/>
              </a:rPr>
              <a:t>人工知能は、単純なタスクや反復的な作業など、人間にとって退屈な仕事を代行することができる。</a:t>
            </a:r>
            <a:endParaRPr lang="en-US" altLang="ja-JP" sz="2400" b="0" i="0" dirty="0">
              <a:solidFill>
                <a:srgbClr val="374151"/>
              </a:solidFill>
              <a:effectLst/>
              <a:latin typeface="Söhne"/>
            </a:endParaRPr>
          </a:p>
          <a:p>
            <a:r>
              <a:rPr lang="ja-JP" altLang="en-US" sz="2400" b="1" i="0" dirty="0">
                <a:solidFill>
                  <a:srgbClr val="374151"/>
                </a:solidFill>
                <a:effectLst/>
                <a:latin typeface="Söhne"/>
              </a:rPr>
              <a:t>迅速な判断</a:t>
            </a:r>
            <a:endParaRPr lang="en-US" altLang="ja-JP" sz="2400" b="1" i="0" dirty="0">
              <a:solidFill>
                <a:srgbClr val="374151"/>
              </a:solidFill>
              <a:effectLst/>
              <a:latin typeface="Söhne"/>
            </a:endParaRPr>
          </a:p>
          <a:p>
            <a:pPr marL="0" indent="0">
              <a:buNone/>
            </a:pPr>
            <a:r>
              <a:rPr lang="ja-JP" altLang="en-US" sz="2400" b="0" i="0" dirty="0">
                <a:solidFill>
                  <a:srgbClr val="374151"/>
                </a:solidFill>
                <a:effectLst/>
                <a:latin typeface="Söhne"/>
              </a:rPr>
              <a:t>膨大な量のデータの処理、高速な計算が得意である。人間のミスを減らすことに。</a:t>
            </a:r>
          </a:p>
          <a:p>
            <a:pPr algn="l">
              <a:buFont typeface="Arial" panose="020B0604020202020204" pitchFamily="34" charset="0"/>
              <a:buChar char="•"/>
            </a:pPr>
            <a:r>
              <a:rPr lang="ja-JP" altLang="en-US" sz="2400" b="1" i="0" dirty="0">
                <a:solidFill>
                  <a:srgbClr val="374151"/>
                </a:solidFill>
                <a:effectLst/>
                <a:latin typeface="Söhne"/>
              </a:rPr>
              <a:t>新たな創造性や価値の創出の可能性</a:t>
            </a:r>
            <a:endParaRPr lang="en-US" altLang="ja-JP" sz="2400" b="1" i="0" dirty="0">
              <a:solidFill>
                <a:srgbClr val="374151"/>
              </a:solidFill>
              <a:effectLst/>
              <a:latin typeface="Söhne"/>
            </a:endParaRPr>
          </a:p>
          <a:p>
            <a:pPr marL="0" indent="0" algn="l">
              <a:buNone/>
            </a:pPr>
            <a:r>
              <a:rPr lang="ja-JP" altLang="en-US" sz="2400" b="0" i="0" dirty="0">
                <a:solidFill>
                  <a:srgbClr val="374151"/>
                </a:solidFill>
                <a:effectLst/>
                <a:latin typeface="Söhne"/>
              </a:rPr>
              <a:t>人間の知覚を超えたセンサー、情報ネットワークの能力を組み合わせて、新たな分野の開拓や価値の創出が可能に。</a:t>
            </a:r>
          </a:p>
          <a:p>
            <a:pPr algn="l"/>
            <a:r>
              <a:rPr lang="ja-JP" altLang="en-US" sz="2400" b="0" i="0" dirty="0">
                <a:solidFill>
                  <a:srgbClr val="374151"/>
                </a:solidFill>
                <a:effectLst/>
                <a:latin typeface="Söhne"/>
              </a:rPr>
              <a:t>人工知能の原理を探求することで、</a:t>
            </a:r>
            <a:r>
              <a:rPr lang="ja-JP" altLang="en-US" sz="2400" b="1" i="0" dirty="0">
                <a:solidFill>
                  <a:srgbClr val="374151"/>
                </a:solidFill>
                <a:effectLst/>
                <a:latin typeface="Söhne"/>
              </a:rPr>
              <a:t>人間の知性についての理解が深まる</a:t>
            </a:r>
            <a:r>
              <a:rPr lang="ja-JP" altLang="en-US" sz="2400" b="0" i="0" dirty="0">
                <a:solidFill>
                  <a:srgbClr val="374151"/>
                </a:solidFill>
                <a:effectLst/>
                <a:latin typeface="Söhne"/>
              </a:rPr>
              <a:t>ことが期待される。</a:t>
            </a:r>
          </a:p>
          <a:p>
            <a:endParaRPr kumimoji="1" lang="ja-JP" altLang="en-US" sz="2400" dirty="0"/>
          </a:p>
        </p:txBody>
      </p:sp>
      <p:sp>
        <p:nvSpPr>
          <p:cNvPr id="4" name="スライド番号プレースホルダー 3">
            <a:extLst>
              <a:ext uri="{FF2B5EF4-FFF2-40B4-BE49-F238E27FC236}">
                <a16:creationId xmlns:a16="http://schemas.microsoft.com/office/drawing/2014/main" id="{2C6B120D-7561-45CE-88B6-E29ACD3DB3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250206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dirty="0"/>
              <a:t>人工知能の種類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E7AFDC5B-72A6-7562-3F31-41DCDDF7AAC0}"/>
              </a:ext>
            </a:extLst>
          </p:cNvPr>
          <p:cNvSpPr txBox="1"/>
          <p:nvPr/>
        </p:nvSpPr>
        <p:spPr>
          <a:xfrm>
            <a:off x="3009645" y="3767910"/>
            <a:ext cx="5932826" cy="1631216"/>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知的な </a:t>
            </a:r>
            <a:r>
              <a:rPr lang="en-US" altLang="ja-JP" sz="2800" b="1" u="sng" dirty="0">
                <a:solidFill>
                  <a:srgbClr val="FF0000"/>
                </a:solidFill>
                <a:latin typeface="メイリオ" panose="020B0604030504040204" pitchFamily="50" charset="-128"/>
                <a:ea typeface="メイリオ" panose="020B0604030504040204" pitchFamily="50" charset="-128"/>
              </a:rPr>
              <a:t>IT </a:t>
            </a:r>
            <a:r>
              <a:rPr lang="ja-JP" altLang="en-US" sz="2800" b="1" u="sng" dirty="0">
                <a:solidFill>
                  <a:srgbClr val="FF0000"/>
                </a:solidFill>
                <a:latin typeface="メイリオ" panose="020B0604030504040204" pitchFamily="50" charset="-128"/>
                <a:ea typeface="メイリオ" panose="020B0604030504040204" pitchFamily="50" charset="-128"/>
              </a:rPr>
              <a:t>システム</a:t>
            </a:r>
            <a:endParaRPr lang="en-US" altLang="ja-JP" sz="2800" u="sng" dirty="0">
              <a:latin typeface="メイリオ" panose="020B0604030504040204" pitchFamily="50" charset="-128"/>
              <a:ea typeface="メイリオ" panose="020B0604030504040204" pitchFamily="50" charset="-128"/>
            </a:endParaRPr>
          </a:p>
          <a:p>
            <a:r>
              <a:rPr lang="ja-JP" altLang="en-US" sz="2400" b="1" i="0" dirty="0">
                <a:solidFill>
                  <a:srgbClr val="374151"/>
                </a:solidFill>
                <a:effectLst/>
                <a:latin typeface="メイリオ" panose="020B0604030504040204" pitchFamily="50" charset="-128"/>
                <a:ea typeface="メイリオ" panose="020B0604030504040204" pitchFamily="50" charset="-128"/>
              </a:rPr>
              <a:t>人間が書いたルールや知識を用いて</a:t>
            </a:r>
            <a:r>
              <a:rPr lang="ja-JP" altLang="en-US" sz="2400" b="0" i="0" dirty="0">
                <a:solidFill>
                  <a:srgbClr val="374151"/>
                </a:solidFill>
                <a:effectLst/>
                <a:latin typeface="メイリオ" panose="020B0604030504040204" pitchFamily="50" charset="-128"/>
                <a:ea typeface="メイリオ" panose="020B0604030504040204" pitchFamily="50" charset="-128"/>
              </a:rPr>
              <a:t>、意思決定や問題解決を行う人工知能</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r>
              <a:rPr lang="ja-JP" altLang="en-US" sz="2400" dirty="0">
                <a:solidFill>
                  <a:srgbClr val="374151"/>
                </a:solidFill>
                <a:latin typeface="メイリオ" panose="020B0604030504040204" pitchFamily="50" charset="-128"/>
                <a:ea typeface="メイリオ" panose="020B0604030504040204" pitchFamily="50" charset="-128"/>
              </a:rPr>
              <a:t>（</a:t>
            </a:r>
            <a:r>
              <a:rPr lang="ja-JP" altLang="en-US" sz="2400" b="1" dirty="0">
                <a:solidFill>
                  <a:srgbClr val="374151"/>
                </a:solidFill>
                <a:latin typeface="メイリオ" panose="020B0604030504040204" pitchFamily="50" charset="-128"/>
                <a:ea typeface="メイリオ" panose="020B0604030504040204" pitchFamily="50" charset="-128"/>
              </a:rPr>
              <a:t>探索，総当たり，述語，推論</a:t>
            </a:r>
            <a:r>
              <a:rPr lang="ja-JP" altLang="en-US" sz="2400" dirty="0">
                <a:solidFill>
                  <a:srgbClr val="374151"/>
                </a:solidFill>
                <a:latin typeface="メイリオ" panose="020B0604030504040204" pitchFamily="50" charset="-128"/>
                <a:ea typeface="メイリオ" panose="020B0604030504040204" pitchFamily="50" charset="-128"/>
              </a:rPr>
              <a:t>など）</a:t>
            </a:r>
            <a:endParaRPr lang="en-US" altLang="ja-JP" sz="2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FE8A435-E92F-790D-1BE5-472F2E75CB12}"/>
              </a:ext>
            </a:extLst>
          </p:cNvPr>
          <p:cNvSpPr txBox="1"/>
          <p:nvPr/>
        </p:nvSpPr>
        <p:spPr>
          <a:xfrm>
            <a:off x="3009645" y="869367"/>
            <a:ext cx="5878777" cy="1631216"/>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機械学習</a:t>
            </a:r>
            <a:endParaRPr lang="en-US" altLang="ja-JP" sz="2800" u="sng"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データを用いて自ら学習できる</a:t>
            </a:r>
            <a:r>
              <a:rPr lang="ja-JP" altLang="en-US" sz="2400" dirty="0">
                <a:latin typeface="メイリオ" panose="020B0604030504040204" pitchFamily="50" charset="-128"/>
                <a:ea typeface="メイリオ" panose="020B0604030504040204" pitchFamily="50" charset="-128"/>
              </a:rPr>
              <a:t>人工知能（</a:t>
            </a:r>
            <a:r>
              <a:rPr lang="ja-JP" altLang="en-US" sz="2400" b="1" dirty="0">
                <a:latin typeface="メイリオ" panose="020B0604030504040204" pitchFamily="50" charset="-128"/>
                <a:ea typeface="メイリオ" panose="020B0604030504040204" pitchFamily="50" charset="-128"/>
              </a:rPr>
              <a:t>機械学習</a:t>
            </a:r>
            <a:r>
              <a:rPr lang="ja-JP" altLang="en-US"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ニューラルネットワーク</a:t>
            </a:r>
            <a:r>
              <a:rPr lang="ja-JP" altLang="en-US" sz="2400" dirty="0">
                <a:latin typeface="メイリオ" panose="020B0604030504040204" pitchFamily="50" charset="-128"/>
                <a:ea typeface="メイリオ" panose="020B0604030504040204" pitchFamily="50" charset="-128"/>
              </a:rPr>
              <a:t>など）</a:t>
            </a:r>
            <a:endParaRPr lang="en-US" altLang="ja-JP" dirty="0">
              <a:latin typeface="メイリオ" panose="020B0604030504040204" pitchFamily="50" charset="-128"/>
              <a:ea typeface="メイリオ" panose="020B0604030504040204" pitchFamily="50" charset="-128"/>
            </a:endParaRPr>
          </a:p>
        </p:txBody>
      </p:sp>
      <p:sp>
        <p:nvSpPr>
          <p:cNvPr id="7" name="右中かっこ 6">
            <a:extLst>
              <a:ext uri="{FF2B5EF4-FFF2-40B4-BE49-F238E27FC236}">
                <a16:creationId xmlns:a16="http://schemas.microsoft.com/office/drawing/2014/main" id="{A57A54D3-7CD7-CC91-EFD2-A43673402149}"/>
              </a:ext>
            </a:extLst>
          </p:cNvPr>
          <p:cNvSpPr/>
          <p:nvPr/>
        </p:nvSpPr>
        <p:spPr>
          <a:xfrm rot="10800000">
            <a:off x="1971338" y="1606518"/>
            <a:ext cx="531230" cy="462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コンテンツ プレースホルダー 5">
            <a:extLst>
              <a:ext uri="{FF2B5EF4-FFF2-40B4-BE49-F238E27FC236}">
                <a16:creationId xmlns:a16="http://schemas.microsoft.com/office/drawing/2014/main" id="{82B49396-3F7D-9438-045B-3B95AAE72992}"/>
              </a:ext>
            </a:extLst>
          </p:cNvPr>
          <p:cNvSpPr txBox="1">
            <a:spLocks/>
          </p:cNvSpPr>
          <p:nvPr/>
        </p:nvSpPr>
        <p:spPr>
          <a:xfrm>
            <a:off x="136492" y="3552281"/>
            <a:ext cx="2356451" cy="5947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a:t>
            </a:r>
            <a:endParaRPr lang="en-US" altLang="ja-JP" dirty="0"/>
          </a:p>
        </p:txBody>
      </p:sp>
      <p:sp>
        <p:nvSpPr>
          <p:cNvPr id="2" name="テキスト ボックス 1">
            <a:extLst>
              <a:ext uri="{FF2B5EF4-FFF2-40B4-BE49-F238E27FC236}">
                <a16:creationId xmlns:a16="http://schemas.microsoft.com/office/drawing/2014/main" id="{C5E5C21F-FA4C-CF11-AFFC-DC19DC02BF0B}"/>
              </a:ext>
            </a:extLst>
          </p:cNvPr>
          <p:cNvSpPr txBox="1"/>
          <p:nvPr/>
        </p:nvSpPr>
        <p:spPr>
          <a:xfrm>
            <a:off x="2952081" y="2580072"/>
            <a:ext cx="6340197" cy="830997"/>
          </a:xfrm>
          <a:prstGeom prst="rect">
            <a:avLst/>
          </a:prstGeom>
          <a:noFill/>
        </p:spPr>
        <p:txBody>
          <a:bodyPr wrap="none" rtlCol="0">
            <a:spAutoFit/>
          </a:bodyPr>
          <a:lstStyle/>
          <a:p>
            <a:r>
              <a:rPr lang="ja-JP" altLang="en-US" sz="2400" b="0" i="0" dirty="0">
                <a:solidFill>
                  <a:srgbClr val="374151"/>
                </a:solidFill>
                <a:effectLst/>
                <a:latin typeface="Söhne"/>
              </a:rPr>
              <a:t>データを与えて学習させることで、</a:t>
            </a:r>
            <a:endParaRPr lang="en-US" altLang="ja-JP" sz="2400" b="0" i="0" dirty="0">
              <a:solidFill>
                <a:srgbClr val="374151"/>
              </a:solidFill>
              <a:effectLst/>
              <a:latin typeface="Söhne"/>
            </a:endParaRPr>
          </a:p>
          <a:p>
            <a:r>
              <a:rPr lang="ja-JP" altLang="en-US" sz="2400" b="0" i="0" dirty="0">
                <a:solidFill>
                  <a:srgbClr val="374151"/>
                </a:solidFill>
                <a:effectLst/>
                <a:latin typeface="Söhne"/>
              </a:rPr>
              <a:t>より正確に予測や分析や合成ができるように</a:t>
            </a:r>
            <a:endParaRPr kumimoji="1" lang="ja-JP" altLang="en-US" sz="2400" dirty="0"/>
          </a:p>
        </p:txBody>
      </p:sp>
      <p:sp>
        <p:nvSpPr>
          <p:cNvPr id="3" name="テキスト ボックス 2">
            <a:extLst>
              <a:ext uri="{FF2B5EF4-FFF2-40B4-BE49-F238E27FC236}">
                <a16:creationId xmlns:a16="http://schemas.microsoft.com/office/drawing/2014/main" id="{13F42852-DA04-7E7B-D04C-80B5F98C240D}"/>
              </a:ext>
            </a:extLst>
          </p:cNvPr>
          <p:cNvSpPr txBox="1"/>
          <p:nvPr/>
        </p:nvSpPr>
        <p:spPr>
          <a:xfrm>
            <a:off x="2861762" y="5558105"/>
            <a:ext cx="6340197" cy="830997"/>
          </a:xfrm>
          <a:prstGeom prst="rect">
            <a:avLst/>
          </a:prstGeom>
          <a:noFill/>
        </p:spPr>
        <p:txBody>
          <a:bodyPr wrap="none" rtlCol="0">
            <a:spAutoFit/>
          </a:bodyPr>
          <a:lstStyle/>
          <a:p>
            <a:r>
              <a:rPr lang="ja-JP" altLang="en-US" sz="2400" b="0" i="0" dirty="0">
                <a:solidFill>
                  <a:srgbClr val="374151"/>
                </a:solidFill>
                <a:effectLst/>
                <a:latin typeface="Söhne"/>
              </a:rPr>
              <a:t>人間が直接プログラムするため、判別性は</a:t>
            </a:r>
            <a:endParaRPr lang="en-US" altLang="ja-JP" sz="2400" b="0" i="0" dirty="0">
              <a:solidFill>
                <a:srgbClr val="374151"/>
              </a:solidFill>
              <a:effectLst/>
              <a:latin typeface="Söhne"/>
            </a:endParaRPr>
          </a:p>
          <a:p>
            <a:r>
              <a:rPr lang="ja-JP" altLang="en-US" sz="2400" b="0" i="0" dirty="0">
                <a:solidFill>
                  <a:srgbClr val="374151"/>
                </a:solidFill>
                <a:effectLst/>
                <a:latin typeface="Söhne"/>
              </a:rPr>
              <a:t>高いが、柔軟性や汎用性は低いと考える人も</a:t>
            </a:r>
            <a:endParaRPr kumimoji="1" lang="ja-JP" altLang="en-US" sz="2400" dirty="0"/>
          </a:p>
        </p:txBody>
      </p:sp>
    </p:spTree>
    <p:extLst>
      <p:ext uri="{BB962C8B-B14F-4D97-AF65-F5344CB8AC3E}">
        <p14:creationId xmlns:p14="http://schemas.microsoft.com/office/powerpoint/2010/main" val="2217166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0268" y="1253755"/>
            <a:ext cx="8407789" cy="1655762"/>
          </a:xfrm>
        </p:spPr>
        <p:txBody>
          <a:bodyPr>
            <a:noAutofit/>
          </a:bodyPr>
          <a:lstStyle/>
          <a:p>
            <a:r>
              <a:rPr lang="en-US" altLang="ja-JP" sz="4000" dirty="0"/>
              <a:t>15-3. </a:t>
            </a:r>
            <a:r>
              <a:rPr lang="ja-JP" altLang="en-US" sz="4000" dirty="0"/>
              <a:t>知的なゲーム世界の実現</a:t>
            </a: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5C8A7632-F41A-CEFB-5195-1212E1ACCF19}"/>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392802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B99D72-0BAD-B159-7C16-FBF0B2863E20}"/>
              </a:ext>
            </a:extLst>
          </p:cNvPr>
          <p:cNvSpPr>
            <a:spLocks noGrp="1"/>
          </p:cNvSpPr>
          <p:nvPr>
            <p:ph type="title"/>
          </p:nvPr>
        </p:nvSpPr>
        <p:spPr/>
        <p:txBody>
          <a:bodyPr>
            <a:normAutofit fontScale="90000"/>
          </a:bodyPr>
          <a:lstStyle/>
          <a:p>
            <a:r>
              <a:rPr kumimoji="1" lang="en-US" altLang="ja-JP" dirty="0"/>
              <a:t>21 </a:t>
            </a:r>
            <a:r>
              <a:rPr kumimoji="1" lang="ja-JP" altLang="en-US" dirty="0"/>
              <a:t>ゲーム</a:t>
            </a:r>
            <a:r>
              <a:rPr lang="ja-JP" altLang="en-US" dirty="0"/>
              <a:t>のルール</a:t>
            </a:r>
            <a:endParaRPr kumimoji="1" lang="ja-JP" altLang="en-US" dirty="0"/>
          </a:p>
        </p:txBody>
      </p:sp>
      <p:sp>
        <p:nvSpPr>
          <p:cNvPr id="3" name="コンテンツ プレースホルダー 2">
            <a:extLst>
              <a:ext uri="{FF2B5EF4-FFF2-40B4-BE49-F238E27FC236}">
                <a16:creationId xmlns:a16="http://schemas.microsoft.com/office/drawing/2014/main" id="{B0947940-EB34-AC76-2547-C8DB662FEA3D}"/>
              </a:ext>
            </a:extLst>
          </p:cNvPr>
          <p:cNvSpPr>
            <a:spLocks noGrp="1"/>
          </p:cNvSpPr>
          <p:nvPr>
            <p:ph idx="1"/>
          </p:nvPr>
        </p:nvSpPr>
        <p:spPr>
          <a:xfrm>
            <a:off x="321845" y="846253"/>
            <a:ext cx="8461208" cy="6069620"/>
          </a:xfrm>
        </p:spPr>
        <p:txBody>
          <a:bodyPr>
            <a:normAutofit/>
          </a:bodyPr>
          <a:lstStyle/>
          <a:p>
            <a:pPr>
              <a:lnSpc>
                <a:spcPct val="110000"/>
              </a:lnSpc>
              <a:spcBef>
                <a:spcPts val="1200"/>
              </a:spcBef>
            </a:pPr>
            <a:r>
              <a:rPr lang="ja-JP" altLang="en-US" sz="2400" dirty="0">
                <a:latin typeface="メイリオ" panose="020B0604030504040204" pitchFamily="50" charset="-128"/>
              </a:rPr>
              <a:t>２人のゲーム</a:t>
            </a:r>
            <a:endParaRPr lang="en-US" altLang="ja-JP" sz="2400" dirty="0">
              <a:latin typeface="メイリオ" panose="020B0604030504040204" pitchFamily="50" charset="-128"/>
            </a:endParaRPr>
          </a:p>
          <a:p>
            <a:pPr>
              <a:lnSpc>
                <a:spcPct val="110000"/>
              </a:lnSpc>
              <a:spcBef>
                <a:spcPts val="1200"/>
              </a:spcBef>
            </a:pPr>
            <a:r>
              <a:rPr kumimoji="1" lang="ja-JP" altLang="en-US" sz="2400" dirty="0">
                <a:latin typeface="メイリオ" panose="020B0604030504040204" pitchFamily="50" charset="-128"/>
              </a:rPr>
              <a:t>ゲームは</a:t>
            </a:r>
            <a:r>
              <a:rPr kumimoji="1" lang="ja-JP" altLang="en-US" sz="2400" b="1" dirty="0">
                <a:latin typeface="メイリオ" panose="020B0604030504040204" pitchFamily="50" charset="-128"/>
              </a:rPr>
              <a:t>「０」から開始</a:t>
            </a:r>
            <a:endParaRPr kumimoji="1" lang="en-US" altLang="ja-JP" sz="2400" b="1" dirty="0">
              <a:latin typeface="メイリオ" panose="020B0604030504040204" pitchFamily="50" charset="-128"/>
            </a:endParaRPr>
          </a:p>
          <a:p>
            <a:pPr>
              <a:lnSpc>
                <a:spcPct val="110000"/>
              </a:lnSpc>
              <a:spcBef>
                <a:spcPts val="1200"/>
              </a:spcBef>
            </a:pPr>
            <a:r>
              <a:rPr kumimoji="1" lang="ja-JP" altLang="en-US" sz="2400" dirty="0">
                <a:latin typeface="メイリオ" panose="020B0604030504040204" pitchFamily="50" charset="-128"/>
              </a:rPr>
              <a:t>２人で交互に、現在の数に、</a:t>
            </a:r>
            <a:r>
              <a:rPr kumimoji="1" lang="ja-JP" altLang="en-US" sz="2400" b="1" dirty="0">
                <a:latin typeface="メイリオ" panose="020B0604030504040204" pitchFamily="50" charset="-128"/>
              </a:rPr>
              <a:t>１または２または３を足す</a:t>
            </a:r>
            <a:r>
              <a:rPr kumimoji="1" lang="ja-JP" altLang="en-US" sz="2400" dirty="0">
                <a:latin typeface="メイリオ" panose="020B0604030504040204" pitchFamily="50" charset="-128"/>
              </a:rPr>
              <a:t>ことができる。これにより、数が増える。</a:t>
            </a:r>
            <a:endParaRPr kumimoji="1" lang="en-US" altLang="ja-JP" sz="2400" dirty="0">
              <a:latin typeface="メイリオ" panose="020B0604030504040204" pitchFamily="50" charset="-128"/>
            </a:endParaRPr>
          </a:p>
          <a:p>
            <a:pPr>
              <a:lnSpc>
                <a:spcPct val="110000"/>
              </a:lnSpc>
              <a:spcBef>
                <a:spcPts val="1200"/>
              </a:spcBef>
            </a:pPr>
            <a:r>
              <a:rPr kumimoji="1" lang="ja-JP" altLang="en-US" sz="2400" b="1" dirty="0">
                <a:latin typeface="メイリオ" panose="020B0604030504040204" pitchFamily="50" charset="-128"/>
              </a:rPr>
              <a:t>２１を言った人が負け</a:t>
            </a:r>
            <a:r>
              <a:rPr kumimoji="1" lang="ja-JP" altLang="en-US" sz="2400" dirty="0">
                <a:latin typeface="メイリオ" panose="020B0604030504040204" pitchFamily="50" charset="-128"/>
              </a:rPr>
              <a:t>とする</a:t>
            </a:r>
            <a:endParaRPr kumimoji="1" lang="en-US" altLang="ja-JP" sz="2400" dirty="0">
              <a:latin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4C9485C2-2201-C459-75B6-AEB373CC991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11B3E99E-CE78-89E5-3ED6-B77E8EFF23EC}"/>
              </a:ext>
            </a:extLst>
          </p:cNvPr>
          <p:cNvSpPr txBox="1"/>
          <p:nvPr/>
        </p:nvSpPr>
        <p:spPr>
          <a:xfrm>
            <a:off x="438220" y="5045507"/>
            <a:ext cx="850425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1  2  3  4  5  6  7  8  9 10 11 12 13 14 15 16 17 18 19 20 21</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矢印: 下カーブ 5">
            <a:extLst>
              <a:ext uri="{FF2B5EF4-FFF2-40B4-BE49-F238E27FC236}">
                <a16:creationId xmlns:a16="http://schemas.microsoft.com/office/drawing/2014/main" id="{9CFBF672-1A4B-ACF7-E4B6-77416340776D}"/>
              </a:ext>
            </a:extLst>
          </p:cNvPr>
          <p:cNvSpPr/>
          <p:nvPr/>
        </p:nvSpPr>
        <p:spPr>
          <a:xfrm>
            <a:off x="243671" y="4760984"/>
            <a:ext cx="783050" cy="2879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矢印: 下カーブ 6">
            <a:extLst>
              <a:ext uri="{FF2B5EF4-FFF2-40B4-BE49-F238E27FC236}">
                <a16:creationId xmlns:a16="http://schemas.microsoft.com/office/drawing/2014/main" id="{23325964-40A3-30EB-2EE6-458387C1BCAF}"/>
              </a:ext>
            </a:extLst>
          </p:cNvPr>
          <p:cNvSpPr/>
          <p:nvPr/>
        </p:nvSpPr>
        <p:spPr>
          <a:xfrm>
            <a:off x="1618639" y="4732737"/>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矢印: 下カーブ 7">
            <a:extLst>
              <a:ext uri="{FF2B5EF4-FFF2-40B4-BE49-F238E27FC236}">
                <a16:creationId xmlns:a16="http://schemas.microsoft.com/office/drawing/2014/main" id="{A8914D16-BB3A-CCB5-DC60-2BE867560A64}"/>
              </a:ext>
            </a:extLst>
          </p:cNvPr>
          <p:cNvSpPr/>
          <p:nvPr/>
        </p:nvSpPr>
        <p:spPr>
          <a:xfrm>
            <a:off x="2977608" y="4732737"/>
            <a:ext cx="1180339" cy="3144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矢印: 下カーブ 8">
            <a:extLst>
              <a:ext uri="{FF2B5EF4-FFF2-40B4-BE49-F238E27FC236}">
                <a16:creationId xmlns:a16="http://schemas.microsoft.com/office/drawing/2014/main" id="{EBC1227D-A22A-F3DC-D65F-A0EB6EAAFED0}"/>
              </a:ext>
            </a:extLst>
          </p:cNvPr>
          <p:cNvSpPr/>
          <p:nvPr/>
        </p:nvSpPr>
        <p:spPr>
          <a:xfrm flipV="1">
            <a:off x="927365" y="5541597"/>
            <a:ext cx="783050"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矢印: 下カーブ 9">
            <a:extLst>
              <a:ext uri="{FF2B5EF4-FFF2-40B4-BE49-F238E27FC236}">
                <a16:creationId xmlns:a16="http://schemas.microsoft.com/office/drawing/2014/main" id="{DAECE710-41F6-7EEB-CB9E-253378628D05}"/>
              </a:ext>
            </a:extLst>
          </p:cNvPr>
          <p:cNvSpPr/>
          <p:nvPr/>
        </p:nvSpPr>
        <p:spPr>
          <a:xfrm>
            <a:off x="4644750" y="4732737"/>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矢印: 下カーブ 10">
            <a:extLst>
              <a:ext uri="{FF2B5EF4-FFF2-40B4-BE49-F238E27FC236}">
                <a16:creationId xmlns:a16="http://schemas.microsoft.com/office/drawing/2014/main" id="{3C968E2D-65BB-2E19-97D4-DBB9CA05E3F4}"/>
              </a:ext>
            </a:extLst>
          </p:cNvPr>
          <p:cNvSpPr/>
          <p:nvPr/>
        </p:nvSpPr>
        <p:spPr>
          <a:xfrm>
            <a:off x="6323578" y="4748579"/>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矢印: 下カーブ 11">
            <a:extLst>
              <a:ext uri="{FF2B5EF4-FFF2-40B4-BE49-F238E27FC236}">
                <a16:creationId xmlns:a16="http://schemas.microsoft.com/office/drawing/2014/main" id="{C6C17018-4A3B-0D33-89C3-CB334AFA659D}"/>
              </a:ext>
            </a:extLst>
          </p:cNvPr>
          <p:cNvSpPr/>
          <p:nvPr/>
        </p:nvSpPr>
        <p:spPr>
          <a:xfrm>
            <a:off x="8159016" y="4763620"/>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矢印: 下カーブ 12">
            <a:extLst>
              <a:ext uri="{FF2B5EF4-FFF2-40B4-BE49-F238E27FC236}">
                <a16:creationId xmlns:a16="http://schemas.microsoft.com/office/drawing/2014/main" id="{A7EE3099-E09C-BA0C-7EB9-4A1776735E93}"/>
              </a:ext>
            </a:extLst>
          </p:cNvPr>
          <p:cNvSpPr/>
          <p:nvPr/>
        </p:nvSpPr>
        <p:spPr>
          <a:xfrm flipV="1">
            <a:off x="1953748" y="5555162"/>
            <a:ext cx="1123085"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矢印: 下カーブ 13">
            <a:extLst>
              <a:ext uri="{FF2B5EF4-FFF2-40B4-BE49-F238E27FC236}">
                <a16:creationId xmlns:a16="http://schemas.microsoft.com/office/drawing/2014/main" id="{2F92E12B-91DB-22A9-C12D-9695BC8EBDC2}"/>
              </a:ext>
            </a:extLst>
          </p:cNvPr>
          <p:cNvSpPr/>
          <p:nvPr/>
        </p:nvSpPr>
        <p:spPr>
          <a:xfrm flipV="1">
            <a:off x="4105438" y="5553550"/>
            <a:ext cx="584907"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矢印: 下カーブ 14">
            <a:extLst>
              <a:ext uri="{FF2B5EF4-FFF2-40B4-BE49-F238E27FC236}">
                <a16:creationId xmlns:a16="http://schemas.microsoft.com/office/drawing/2014/main" id="{512391B8-AA7A-0E97-7FB1-CCE54364B6E6}"/>
              </a:ext>
            </a:extLst>
          </p:cNvPr>
          <p:cNvSpPr/>
          <p:nvPr/>
        </p:nvSpPr>
        <p:spPr>
          <a:xfrm flipV="1">
            <a:off x="5025461" y="5526556"/>
            <a:ext cx="1370494" cy="3127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矢印: 下カーブ 15">
            <a:extLst>
              <a:ext uri="{FF2B5EF4-FFF2-40B4-BE49-F238E27FC236}">
                <a16:creationId xmlns:a16="http://schemas.microsoft.com/office/drawing/2014/main" id="{A94A78DC-D9C6-1110-4200-78F897A327F9}"/>
              </a:ext>
            </a:extLst>
          </p:cNvPr>
          <p:cNvSpPr/>
          <p:nvPr/>
        </p:nvSpPr>
        <p:spPr>
          <a:xfrm flipV="1">
            <a:off x="6768317" y="5567589"/>
            <a:ext cx="1370494" cy="3127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3674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866EB9-69E3-F60C-49FB-05D5A339FBAF}"/>
              </a:ext>
            </a:extLst>
          </p:cNvPr>
          <p:cNvSpPr>
            <a:spLocks noGrp="1"/>
          </p:cNvSpPr>
          <p:nvPr>
            <p:ph type="title"/>
          </p:nvPr>
        </p:nvSpPr>
        <p:spPr/>
        <p:txBody>
          <a:bodyPr>
            <a:normAutofit fontScale="90000"/>
          </a:bodyPr>
          <a:lstStyle/>
          <a:p>
            <a:r>
              <a:rPr lang="en-US" altLang="ja-JP" dirty="0"/>
              <a:t>21</a:t>
            </a:r>
            <a:r>
              <a:rPr lang="ja-JP" altLang="en-US" dirty="0"/>
              <a:t> </a:t>
            </a:r>
            <a:r>
              <a:rPr kumimoji="1" lang="ja-JP" altLang="en-US" dirty="0"/>
              <a:t>ゲームの対戦イメージ</a:t>
            </a:r>
          </a:p>
        </p:txBody>
      </p:sp>
      <p:sp>
        <p:nvSpPr>
          <p:cNvPr id="4" name="スライド番号プレースホルダー 3">
            <a:extLst>
              <a:ext uri="{FF2B5EF4-FFF2-40B4-BE49-F238E27FC236}">
                <a16:creationId xmlns:a16="http://schemas.microsoft.com/office/drawing/2014/main" id="{DE67DD9B-39C4-FBF9-675F-5BDB00E505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E631FD32-EDA6-B712-E192-C2FEB1C6A647}"/>
              </a:ext>
            </a:extLst>
          </p:cNvPr>
          <p:cNvSpPr txBox="1">
            <a:spLocks/>
          </p:cNvSpPr>
          <p:nvPr/>
        </p:nvSpPr>
        <p:spPr>
          <a:xfrm>
            <a:off x="968183" y="1486896"/>
            <a:ext cx="6973614" cy="39608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先攻</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後攻</a:t>
            </a:r>
            <a:endPar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１，２　　　　　　３，４</a:t>
            </a:r>
            <a:endPar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５　　　　　　　　６，７，８</a:t>
            </a:r>
            <a:endPar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９，１０，１１　　１２</a:t>
            </a:r>
            <a:endPar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１３　　　　　　　１４，１５，１６</a:t>
            </a:r>
            <a:endPar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１７　　　　　　　１８，１９，２０</a:t>
            </a:r>
            <a:endPar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２１</a:t>
            </a:r>
            <a:r>
              <a:rPr kumimoji="1" lang="ja-JP" altLang="en-US" sz="2400" b="1" i="0" u="none" strike="noStrike" kern="1200" cap="none" spc="0" normalizeH="0" baseline="0" noProof="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（負け）</a:t>
            </a:r>
            <a:endPar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6" name="コンテンツ プレースホルダー 2">
            <a:extLst>
              <a:ext uri="{FF2B5EF4-FFF2-40B4-BE49-F238E27FC236}">
                <a16:creationId xmlns:a16="http://schemas.microsoft.com/office/drawing/2014/main" id="{D549B94F-26F5-097F-4CF9-C6D742A97196}"/>
              </a:ext>
            </a:extLst>
          </p:cNvPr>
          <p:cNvSpPr txBox="1">
            <a:spLocks/>
          </p:cNvSpPr>
          <p:nvPr/>
        </p:nvSpPr>
        <p:spPr>
          <a:xfrm>
            <a:off x="968183" y="853740"/>
            <a:ext cx="6654778" cy="5360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最初は０</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7" name="テキスト ボックス 6">
            <a:extLst>
              <a:ext uri="{FF2B5EF4-FFF2-40B4-BE49-F238E27FC236}">
                <a16:creationId xmlns:a16="http://schemas.microsoft.com/office/drawing/2014/main" id="{4C4EA1FA-36C4-3039-E6DF-9391CF35C78B}"/>
              </a:ext>
            </a:extLst>
          </p:cNvPr>
          <p:cNvSpPr txBox="1"/>
          <p:nvPr/>
        </p:nvSpPr>
        <p:spPr>
          <a:xfrm>
            <a:off x="438220" y="5454889"/>
            <a:ext cx="850425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1  2  3  4  5  6  7  8  9 10 11 12 13 14 15 16 17 18 19 20 21</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矢印: 下カーブ 7">
            <a:extLst>
              <a:ext uri="{FF2B5EF4-FFF2-40B4-BE49-F238E27FC236}">
                <a16:creationId xmlns:a16="http://schemas.microsoft.com/office/drawing/2014/main" id="{42BE62EE-BCFB-DB28-8ED6-F51F9D426A7E}"/>
              </a:ext>
            </a:extLst>
          </p:cNvPr>
          <p:cNvSpPr/>
          <p:nvPr/>
        </p:nvSpPr>
        <p:spPr>
          <a:xfrm>
            <a:off x="243671" y="5170366"/>
            <a:ext cx="783050" cy="2879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矢印: 下カーブ 8">
            <a:extLst>
              <a:ext uri="{FF2B5EF4-FFF2-40B4-BE49-F238E27FC236}">
                <a16:creationId xmlns:a16="http://schemas.microsoft.com/office/drawing/2014/main" id="{8DE31BD2-AD2A-4FE0-65B4-6AC32A250EEC}"/>
              </a:ext>
            </a:extLst>
          </p:cNvPr>
          <p:cNvSpPr/>
          <p:nvPr/>
        </p:nvSpPr>
        <p:spPr>
          <a:xfrm>
            <a:off x="1618639" y="5142119"/>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矢印: 下カーブ 9">
            <a:extLst>
              <a:ext uri="{FF2B5EF4-FFF2-40B4-BE49-F238E27FC236}">
                <a16:creationId xmlns:a16="http://schemas.microsoft.com/office/drawing/2014/main" id="{CF04D5B4-B53C-1956-3B3B-5D2CE88D11C3}"/>
              </a:ext>
            </a:extLst>
          </p:cNvPr>
          <p:cNvSpPr/>
          <p:nvPr/>
        </p:nvSpPr>
        <p:spPr>
          <a:xfrm>
            <a:off x="2977608" y="5142119"/>
            <a:ext cx="1180339" cy="3144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矢印: 下カーブ 10">
            <a:extLst>
              <a:ext uri="{FF2B5EF4-FFF2-40B4-BE49-F238E27FC236}">
                <a16:creationId xmlns:a16="http://schemas.microsoft.com/office/drawing/2014/main" id="{1767FD87-889C-EC61-737A-457192787FA1}"/>
              </a:ext>
            </a:extLst>
          </p:cNvPr>
          <p:cNvSpPr/>
          <p:nvPr/>
        </p:nvSpPr>
        <p:spPr>
          <a:xfrm flipV="1">
            <a:off x="927365" y="5950979"/>
            <a:ext cx="783050"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矢印: 下カーブ 11">
            <a:extLst>
              <a:ext uri="{FF2B5EF4-FFF2-40B4-BE49-F238E27FC236}">
                <a16:creationId xmlns:a16="http://schemas.microsoft.com/office/drawing/2014/main" id="{661261F6-95EA-4DF9-CF81-2287C7346FC8}"/>
              </a:ext>
            </a:extLst>
          </p:cNvPr>
          <p:cNvSpPr/>
          <p:nvPr/>
        </p:nvSpPr>
        <p:spPr>
          <a:xfrm>
            <a:off x="4644750" y="5142119"/>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矢印: 下カーブ 12">
            <a:extLst>
              <a:ext uri="{FF2B5EF4-FFF2-40B4-BE49-F238E27FC236}">
                <a16:creationId xmlns:a16="http://schemas.microsoft.com/office/drawing/2014/main" id="{3CDEB5AA-4F73-830F-C790-CE0421EAAF4D}"/>
              </a:ext>
            </a:extLst>
          </p:cNvPr>
          <p:cNvSpPr/>
          <p:nvPr/>
        </p:nvSpPr>
        <p:spPr>
          <a:xfrm>
            <a:off x="6323578" y="5157961"/>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矢印: 下カーブ 13">
            <a:extLst>
              <a:ext uri="{FF2B5EF4-FFF2-40B4-BE49-F238E27FC236}">
                <a16:creationId xmlns:a16="http://schemas.microsoft.com/office/drawing/2014/main" id="{268F0766-59F7-2F07-D8BA-A1EC092974C4}"/>
              </a:ext>
            </a:extLst>
          </p:cNvPr>
          <p:cNvSpPr/>
          <p:nvPr/>
        </p:nvSpPr>
        <p:spPr>
          <a:xfrm>
            <a:off x="8159016" y="5173002"/>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矢印: 下カーブ 14">
            <a:extLst>
              <a:ext uri="{FF2B5EF4-FFF2-40B4-BE49-F238E27FC236}">
                <a16:creationId xmlns:a16="http://schemas.microsoft.com/office/drawing/2014/main" id="{D82FFABF-D97A-42D7-E0A1-374A47F3A458}"/>
              </a:ext>
            </a:extLst>
          </p:cNvPr>
          <p:cNvSpPr/>
          <p:nvPr/>
        </p:nvSpPr>
        <p:spPr>
          <a:xfrm flipV="1">
            <a:off x="1953748" y="5964544"/>
            <a:ext cx="1123085"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矢印: 下カーブ 15">
            <a:extLst>
              <a:ext uri="{FF2B5EF4-FFF2-40B4-BE49-F238E27FC236}">
                <a16:creationId xmlns:a16="http://schemas.microsoft.com/office/drawing/2014/main" id="{8D37560C-2289-6E0C-7DA2-DFE0B740E4CD}"/>
              </a:ext>
            </a:extLst>
          </p:cNvPr>
          <p:cNvSpPr/>
          <p:nvPr/>
        </p:nvSpPr>
        <p:spPr>
          <a:xfrm flipV="1">
            <a:off x="4105438" y="5962932"/>
            <a:ext cx="584907"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矢印: 下カーブ 16">
            <a:extLst>
              <a:ext uri="{FF2B5EF4-FFF2-40B4-BE49-F238E27FC236}">
                <a16:creationId xmlns:a16="http://schemas.microsoft.com/office/drawing/2014/main" id="{AAA28B3C-1DD5-248B-D2AA-4128DBCFFE2A}"/>
              </a:ext>
            </a:extLst>
          </p:cNvPr>
          <p:cNvSpPr/>
          <p:nvPr/>
        </p:nvSpPr>
        <p:spPr>
          <a:xfrm flipV="1">
            <a:off x="5025461" y="5935938"/>
            <a:ext cx="1370494" cy="3127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矢印: 下カーブ 17">
            <a:extLst>
              <a:ext uri="{FF2B5EF4-FFF2-40B4-BE49-F238E27FC236}">
                <a16:creationId xmlns:a16="http://schemas.microsoft.com/office/drawing/2014/main" id="{45DE1AF4-FA38-8A83-6DBC-87D4AF1362B0}"/>
              </a:ext>
            </a:extLst>
          </p:cNvPr>
          <p:cNvSpPr/>
          <p:nvPr/>
        </p:nvSpPr>
        <p:spPr>
          <a:xfrm flipV="1">
            <a:off x="6768317" y="5976971"/>
            <a:ext cx="1370494" cy="3127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25124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861995" y="2706624"/>
            <a:ext cx="5098010" cy="3483864"/>
          </a:xfrm>
        </p:spPr>
        <p:txBody>
          <a:bodyPr>
            <a:normAutofit fontScale="92500" lnSpcReduction="10000"/>
          </a:bodyPr>
          <a:lstStyle/>
          <a:p>
            <a:pPr marL="0" indent="0">
              <a:buNone/>
            </a:pPr>
            <a:r>
              <a:rPr lang="en-US" altLang="ja-JP" sz="2400" b="1" dirty="0"/>
              <a:t>《</a:t>
            </a:r>
            <a:r>
              <a:rPr lang="ja-JP" altLang="en-US" sz="2400" b="1" dirty="0"/>
              <a:t>発展</a:t>
            </a:r>
            <a:r>
              <a:rPr lang="en-US" altLang="ja-JP" sz="2400" b="1" dirty="0"/>
              <a:t>》</a:t>
            </a:r>
          </a:p>
          <a:p>
            <a:r>
              <a:rPr lang="ja-JP" altLang="en-US" sz="2400" dirty="0"/>
              <a:t>対話</a:t>
            </a:r>
            <a:r>
              <a:rPr lang="en-US" altLang="ja-JP" sz="2400" dirty="0"/>
              <a:t>AI</a:t>
            </a:r>
          </a:p>
          <a:p>
            <a:r>
              <a:rPr lang="ja-JP" altLang="en-US" sz="2400" dirty="0"/>
              <a:t>自己学習，強化学習</a:t>
            </a:r>
            <a:endParaRPr lang="en-US" altLang="ja-JP" sz="2400" dirty="0"/>
          </a:p>
          <a:p>
            <a:pPr marL="0" indent="0">
              <a:buNone/>
            </a:pPr>
            <a:r>
              <a:rPr lang="en-US" altLang="ja-JP" sz="2400" b="1" dirty="0"/>
              <a:t>《</a:t>
            </a:r>
            <a:r>
              <a:rPr lang="ja-JP" altLang="en-US" sz="2400" b="1" dirty="0"/>
              <a:t>全体まとめ</a:t>
            </a:r>
            <a:r>
              <a:rPr lang="en-US" altLang="ja-JP" sz="2400" b="1" dirty="0"/>
              <a:t>》</a:t>
            </a:r>
          </a:p>
          <a:p>
            <a:r>
              <a:rPr lang="ja-JP" altLang="en-US" sz="2400" dirty="0"/>
              <a:t>知的なゲーム世界の実現</a:t>
            </a:r>
          </a:p>
          <a:p>
            <a:r>
              <a:rPr lang="ja-JP" altLang="en-US" sz="2400" dirty="0"/>
              <a:t>探索，総当たり</a:t>
            </a:r>
          </a:p>
          <a:p>
            <a:r>
              <a:rPr lang="ja-JP" altLang="en-US" sz="2400" dirty="0"/>
              <a:t>述語と推論</a:t>
            </a:r>
          </a:p>
          <a:p>
            <a:r>
              <a:rPr lang="ja-JP" altLang="en-US" sz="2400" dirty="0"/>
              <a:t>機械学習とニューラルネットワーク</a:t>
            </a:r>
            <a:endParaRPr lang="en-US" altLang="ja-JP" sz="2400" dirty="0"/>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514350" indent="-514350">
              <a:buFont typeface="+mj-lt"/>
              <a:buAutoNum type="arabicPeriod"/>
            </a:pPr>
            <a:endParaRPr kumimoji="1" lang="en-US" altLang="ja-JP" sz="2400" dirty="0"/>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B99D72-0BAD-B159-7C16-FBF0B2863E20}"/>
              </a:ext>
            </a:extLst>
          </p:cNvPr>
          <p:cNvSpPr>
            <a:spLocks noGrp="1"/>
          </p:cNvSpPr>
          <p:nvPr>
            <p:ph type="title"/>
          </p:nvPr>
        </p:nvSpPr>
        <p:spPr/>
        <p:txBody>
          <a:bodyPr>
            <a:normAutofit fontScale="90000"/>
          </a:bodyPr>
          <a:lstStyle/>
          <a:p>
            <a:r>
              <a:rPr kumimoji="1" lang="en-US" altLang="ja-JP" dirty="0"/>
              <a:t>21 </a:t>
            </a:r>
            <a:r>
              <a:rPr kumimoji="1" lang="ja-JP" altLang="en-US" dirty="0"/>
              <a:t>ゲームの魅力</a:t>
            </a:r>
          </a:p>
        </p:txBody>
      </p:sp>
      <p:sp>
        <p:nvSpPr>
          <p:cNvPr id="3" name="コンテンツ プレースホルダー 2">
            <a:extLst>
              <a:ext uri="{FF2B5EF4-FFF2-40B4-BE49-F238E27FC236}">
                <a16:creationId xmlns:a16="http://schemas.microsoft.com/office/drawing/2014/main" id="{B0947940-EB34-AC76-2547-C8DB662FEA3D}"/>
              </a:ext>
            </a:extLst>
          </p:cNvPr>
          <p:cNvSpPr>
            <a:spLocks noGrp="1"/>
          </p:cNvSpPr>
          <p:nvPr>
            <p:ph idx="1"/>
          </p:nvPr>
        </p:nvSpPr>
        <p:spPr>
          <a:xfrm>
            <a:off x="321845" y="846253"/>
            <a:ext cx="8461208" cy="6069620"/>
          </a:xfrm>
        </p:spPr>
        <p:txBody>
          <a:bodyPr>
            <a:normAutofit/>
          </a:bodyPr>
          <a:lstStyle/>
          <a:p>
            <a:pPr>
              <a:lnSpc>
                <a:spcPct val="110000"/>
              </a:lnSpc>
              <a:spcBef>
                <a:spcPts val="1200"/>
              </a:spcBef>
            </a:pPr>
            <a:r>
              <a:rPr lang="en-US" altLang="ja-JP" sz="2400" b="0" i="0" dirty="0">
                <a:solidFill>
                  <a:srgbClr val="374151"/>
                </a:solidFill>
                <a:effectLst/>
                <a:latin typeface="Söhne"/>
              </a:rPr>
              <a:t>21</a:t>
            </a:r>
            <a:r>
              <a:rPr lang="ja-JP" altLang="en-US" sz="2400" b="0" i="0" dirty="0">
                <a:solidFill>
                  <a:srgbClr val="374151"/>
                </a:solidFill>
                <a:effectLst/>
                <a:latin typeface="Söhne"/>
              </a:rPr>
              <a:t>ゲームの面白さは、</a:t>
            </a:r>
            <a:r>
              <a:rPr lang="ja-JP" altLang="en-US" sz="2400" b="1" i="0" dirty="0">
                <a:solidFill>
                  <a:srgbClr val="374151"/>
                </a:solidFill>
                <a:effectLst/>
                <a:latin typeface="Söhne"/>
              </a:rPr>
              <a:t>戦略的な思考</a:t>
            </a:r>
            <a:r>
              <a:rPr lang="ja-JP" altLang="en-US" sz="2400" b="0" i="0" dirty="0">
                <a:solidFill>
                  <a:srgbClr val="374151"/>
                </a:solidFill>
                <a:effectLst/>
                <a:latin typeface="Söhne"/>
              </a:rPr>
              <a:t>が必要となるところにある。</a:t>
            </a:r>
            <a:endParaRPr lang="en-US" altLang="ja-JP" sz="2400" b="0" i="0" dirty="0">
              <a:solidFill>
                <a:srgbClr val="374151"/>
              </a:solidFill>
              <a:effectLst/>
              <a:latin typeface="Söhne"/>
            </a:endParaRPr>
          </a:p>
          <a:p>
            <a:pPr>
              <a:lnSpc>
                <a:spcPct val="110000"/>
              </a:lnSpc>
              <a:spcBef>
                <a:spcPts val="1200"/>
              </a:spcBef>
            </a:pPr>
            <a:r>
              <a:rPr lang="ja-JP" altLang="en-US" sz="2400" i="0" dirty="0">
                <a:solidFill>
                  <a:srgbClr val="374151"/>
                </a:solidFill>
                <a:effectLst/>
                <a:latin typeface="メイリオ" panose="020B0604030504040204" pitchFamily="50" charset="-128"/>
              </a:rPr>
              <a:t>プレイヤーの目的は、</a:t>
            </a:r>
            <a:r>
              <a:rPr lang="ja-JP" altLang="en-US" sz="2400" b="1" i="0" dirty="0">
                <a:solidFill>
                  <a:srgbClr val="374151"/>
                </a:solidFill>
                <a:effectLst/>
                <a:latin typeface="メイリオ" panose="020B0604030504040204" pitchFamily="50" charset="-128"/>
              </a:rPr>
              <a:t>自分の番で</a:t>
            </a:r>
            <a:r>
              <a:rPr lang="en-US" altLang="ja-JP" sz="2400" b="1" i="0" dirty="0">
                <a:solidFill>
                  <a:srgbClr val="374151"/>
                </a:solidFill>
                <a:effectLst/>
                <a:latin typeface="メイリオ" panose="020B0604030504040204" pitchFamily="50" charset="-128"/>
              </a:rPr>
              <a:t>21</a:t>
            </a:r>
            <a:r>
              <a:rPr lang="ja-JP" altLang="en-US" sz="2400" b="1" i="0" dirty="0">
                <a:solidFill>
                  <a:srgbClr val="374151"/>
                </a:solidFill>
                <a:effectLst/>
                <a:latin typeface="メイリオ" panose="020B0604030504040204" pitchFamily="50" charset="-128"/>
              </a:rPr>
              <a:t>を作り出さない</a:t>
            </a:r>
            <a:r>
              <a:rPr lang="ja-JP" altLang="en-US" sz="2400" b="0" i="0" dirty="0">
                <a:solidFill>
                  <a:srgbClr val="374151"/>
                </a:solidFill>
                <a:effectLst/>
                <a:latin typeface="メイリオ" panose="020B0604030504040204" pitchFamily="50" charset="-128"/>
              </a:rPr>
              <a:t>ようにしつつ、</a:t>
            </a:r>
            <a:r>
              <a:rPr lang="ja-JP" altLang="en-US" sz="2400" b="1" i="0" dirty="0">
                <a:solidFill>
                  <a:srgbClr val="374151"/>
                </a:solidFill>
                <a:effectLst/>
                <a:latin typeface="メイリオ" panose="020B0604030504040204" pitchFamily="50" charset="-128"/>
              </a:rPr>
              <a:t>相手を</a:t>
            </a:r>
            <a:r>
              <a:rPr lang="en-US" altLang="ja-JP" sz="2400" b="1" i="0" dirty="0">
                <a:solidFill>
                  <a:srgbClr val="374151"/>
                </a:solidFill>
                <a:effectLst/>
                <a:latin typeface="メイリオ" panose="020B0604030504040204" pitchFamily="50" charset="-128"/>
              </a:rPr>
              <a:t>21</a:t>
            </a:r>
            <a:r>
              <a:rPr lang="ja-JP" altLang="en-US" sz="2400" b="1" i="0" dirty="0">
                <a:solidFill>
                  <a:srgbClr val="374151"/>
                </a:solidFill>
                <a:effectLst/>
                <a:latin typeface="メイリオ" panose="020B0604030504040204" pitchFamily="50" charset="-128"/>
              </a:rPr>
              <a:t>を作り出させる</a:t>
            </a:r>
            <a:r>
              <a:rPr lang="ja-JP" altLang="en-US" sz="2400" b="0" i="0" dirty="0">
                <a:solidFill>
                  <a:srgbClr val="374151"/>
                </a:solidFill>
                <a:effectLst/>
                <a:latin typeface="メイリオ" panose="020B0604030504040204" pitchFamily="50" charset="-128"/>
              </a:rPr>
              <a:t>ことである。</a:t>
            </a:r>
            <a:endParaRPr lang="en-US" altLang="ja-JP" sz="2400" b="0" i="0" dirty="0">
              <a:solidFill>
                <a:srgbClr val="374151"/>
              </a:solidFill>
              <a:effectLst/>
              <a:latin typeface="メイリオ" panose="020B0604030504040204" pitchFamily="50" charset="-128"/>
            </a:endParaRPr>
          </a:p>
          <a:p>
            <a:pPr>
              <a:lnSpc>
                <a:spcPct val="110000"/>
              </a:lnSpc>
              <a:spcBef>
                <a:spcPts val="1200"/>
              </a:spcBef>
            </a:pPr>
            <a:r>
              <a:rPr lang="ja-JP" altLang="en-US" sz="2400" b="0" i="0" dirty="0">
                <a:solidFill>
                  <a:srgbClr val="374151"/>
                </a:solidFill>
                <a:effectLst/>
                <a:latin typeface="メイリオ" panose="020B0604030504040204" pitchFamily="50" charset="-128"/>
              </a:rPr>
              <a:t>そのため、プレーヤーは戦略的に数字１，２，３を選ばなければならない。</a:t>
            </a:r>
            <a:endParaRPr kumimoji="1" lang="ja-JP" altLang="en-US" sz="2400" dirty="0">
              <a:latin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4C9485C2-2201-C459-75B6-AEB373CC991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7" name="テキスト ボックス 16">
            <a:extLst>
              <a:ext uri="{FF2B5EF4-FFF2-40B4-BE49-F238E27FC236}">
                <a16:creationId xmlns:a16="http://schemas.microsoft.com/office/drawing/2014/main" id="{32809833-0B4F-2F2A-D4AA-D38E3A5049BC}"/>
              </a:ext>
            </a:extLst>
          </p:cNvPr>
          <p:cNvSpPr txBox="1"/>
          <p:nvPr/>
        </p:nvSpPr>
        <p:spPr>
          <a:xfrm>
            <a:off x="438220" y="4472560"/>
            <a:ext cx="850425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1  2  3  4  5  6  7  8  9 10 11 12 13 14 15 16 17 18 19 20 21</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矢印: 下カーブ 17">
            <a:extLst>
              <a:ext uri="{FF2B5EF4-FFF2-40B4-BE49-F238E27FC236}">
                <a16:creationId xmlns:a16="http://schemas.microsoft.com/office/drawing/2014/main" id="{7816A68E-7B76-24B9-A03E-EC237C46F849}"/>
              </a:ext>
            </a:extLst>
          </p:cNvPr>
          <p:cNvSpPr/>
          <p:nvPr/>
        </p:nvSpPr>
        <p:spPr>
          <a:xfrm>
            <a:off x="243671" y="4188037"/>
            <a:ext cx="783050" cy="2879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矢印: 下カーブ 18">
            <a:extLst>
              <a:ext uri="{FF2B5EF4-FFF2-40B4-BE49-F238E27FC236}">
                <a16:creationId xmlns:a16="http://schemas.microsoft.com/office/drawing/2014/main" id="{8DBD29A4-058D-AA87-2503-E5E32F2FE12E}"/>
              </a:ext>
            </a:extLst>
          </p:cNvPr>
          <p:cNvSpPr/>
          <p:nvPr/>
        </p:nvSpPr>
        <p:spPr>
          <a:xfrm>
            <a:off x="1618639" y="4159790"/>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矢印: 下カーブ 19">
            <a:extLst>
              <a:ext uri="{FF2B5EF4-FFF2-40B4-BE49-F238E27FC236}">
                <a16:creationId xmlns:a16="http://schemas.microsoft.com/office/drawing/2014/main" id="{8372764A-CDCF-78F4-BD33-CD9D2AA1A759}"/>
              </a:ext>
            </a:extLst>
          </p:cNvPr>
          <p:cNvSpPr/>
          <p:nvPr/>
        </p:nvSpPr>
        <p:spPr>
          <a:xfrm>
            <a:off x="2977608" y="4159790"/>
            <a:ext cx="1180339" cy="3144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矢印: 下カーブ 20">
            <a:extLst>
              <a:ext uri="{FF2B5EF4-FFF2-40B4-BE49-F238E27FC236}">
                <a16:creationId xmlns:a16="http://schemas.microsoft.com/office/drawing/2014/main" id="{8D19B8EB-0298-8F81-E2BA-F71C71F93A52}"/>
              </a:ext>
            </a:extLst>
          </p:cNvPr>
          <p:cNvSpPr/>
          <p:nvPr/>
        </p:nvSpPr>
        <p:spPr>
          <a:xfrm flipV="1">
            <a:off x="927365" y="4968650"/>
            <a:ext cx="783050"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矢印: 下カーブ 21">
            <a:extLst>
              <a:ext uri="{FF2B5EF4-FFF2-40B4-BE49-F238E27FC236}">
                <a16:creationId xmlns:a16="http://schemas.microsoft.com/office/drawing/2014/main" id="{4A225CF7-474A-5182-0649-6245F4D8BC0A}"/>
              </a:ext>
            </a:extLst>
          </p:cNvPr>
          <p:cNvSpPr/>
          <p:nvPr/>
        </p:nvSpPr>
        <p:spPr>
          <a:xfrm>
            <a:off x="4644750" y="4159790"/>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矢印: 下カーブ 22">
            <a:extLst>
              <a:ext uri="{FF2B5EF4-FFF2-40B4-BE49-F238E27FC236}">
                <a16:creationId xmlns:a16="http://schemas.microsoft.com/office/drawing/2014/main" id="{45B3F537-D5FC-96CA-CA1C-B9C433B1143B}"/>
              </a:ext>
            </a:extLst>
          </p:cNvPr>
          <p:cNvSpPr/>
          <p:nvPr/>
        </p:nvSpPr>
        <p:spPr>
          <a:xfrm>
            <a:off x="6323578" y="4175632"/>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矢印: 下カーブ 23">
            <a:extLst>
              <a:ext uri="{FF2B5EF4-FFF2-40B4-BE49-F238E27FC236}">
                <a16:creationId xmlns:a16="http://schemas.microsoft.com/office/drawing/2014/main" id="{E1E85E45-2E3C-70F3-4327-D8A99956D742}"/>
              </a:ext>
            </a:extLst>
          </p:cNvPr>
          <p:cNvSpPr/>
          <p:nvPr/>
        </p:nvSpPr>
        <p:spPr>
          <a:xfrm>
            <a:off x="8159016" y="4190673"/>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矢印: 下カーブ 24">
            <a:extLst>
              <a:ext uri="{FF2B5EF4-FFF2-40B4-BE49-F238E27FC236}">
                <a16:creationId xmlns:a16="http://schemas.microsoft.com/office/drawing/2014/main" id="{47B66C74-409A-4235-1D7A-6107E900BCDA}"/>
              </a:ext>
            </a:extLst>
          </p:cNvPr>
          <p:cNvSpPr/>
          <p:nvPr/>
        </p:nvSpPr>
        <p:spPr>
          <a:xfrm flipV="1">
            <a:off x="1953748" y="4982215"/>
            <a:ext cx="1123085"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矢印: 下カーブ 25">
            <a:extLst>
              <a:ext uri="{FF2B5EF4-FFF2-40B4-BE49-F238E27FC236}">
                <a16:creationId xmlns:a16="http://schemas.microsoft.com/office/drawing/2014/main" id="{025D299C-A424-316B-BF91-527CDCD81815}"/>
              </a:ext>
            </a:extLst>
          </p:cNvPr>
          <p:cNvSpPr/>
          <p:nvPr/>
        </p:nvSpPr>
        <p:spPr>
          <a:xfrm flipV="1">
            <a:off x="4105438" y="4980603"/>
            <a:ext cx="584907"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矢印: 下カーブ 26">
            <a:extLst>
              <a:ext uri="{FF2B5EF4-FFF2-40B4-BE49-F238E27FC236}">
                <a16:creationId xmlns:a16="http://schemas.microsoft.com/office/drawing/2014/main" id="{9E2DB444-079C-139D-D420-D0194325B3D6}"/>
              </a:ext>
            </a:extLst>
          </p:cNvPr>
          <p:cNvSpPr/>
          <p:nvPr/>
        </p:nvSpPr>
        <p:spPr>
          <a:xfrm flipV="1">
            <a:off x="5025461" y="4953609"/>
            <a:ext cx="1370494" cy="3127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矢印: 下カーブ 27">
            <a:extLst>
              <a:ext uri="{FF2B5EF4-FFF2-40B4-BE49-F238E27FC236}">
                <a16:creationId xmlns:a16="http://schemas.microsoft.com/office/drawing/2014/main" id="{77249EAE-BC26-C49B-6F50-0F70F9462E76}"/>
              </a:ext>
            </a:extLst>
          </p:cNvPr>
          <p:cNvSpPr/>
          <p:nvPr/>
        </p:nvSpPr>
        <p:spPr>
          <a:xfrm flipV="1">
            <a:off x="6768317" y="4994642"/>
            <a:ext cx="1370494" cy="3127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58385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B9133C-3045-086A-B402-225578F96F08}"/>
              </a:ext>
            </a:extLst>
          </p:cNvPr>
          <p:cNvSpPr>
            <a:spLocks noGrp="1"/>
          </p:cNvSpPr>
          <p:nvPr>
            <p:ph type="title"/>
          </p:nvPr>
        </p:nvSpPr>
        <p:spPr/>
        <p:txBody>
          <a:bodyPr>
            <a:normAutofit fontScale="90000"/>
          </a:bodyPr>
          <a:lstStyle/>
          <a:p>
            <a:r>
              <a:rPr kumimoji="1" lang="ja-JP" altLang="en-US" dirty="0"/>
              <a:t>遷移関数</a:t>
            </a:r>
          </a:p>
        </p:txBody>
      </p:sp>
      <p:sp>
        <p:nvSpPr>
          <p:cNvPr id="3" name="コンテンツ プレースホルダー 2">
            <a:extLst>
              <a:ext uri="{FF2B5EF4-FFF2-40B4-BE49-F238E27FC236}">
                <a16:creationId xmlns:a16="http://schemas.microsoft.com/office/drawing/2014/main" id="{2B781359-4362-30AA-5D89-943313A99765}"/>
              </a:ext>
            </a:extLst>
          </p:cNvPr>
          <p:cNvSpPr>
            <a:spLocks noGrp="1"/>
          </p:cNvSpPr>
          <p:nvPr>
            <p:ph idx="1"/>
          </p:nvPr>
        </p:nvSpPr>
        <p:spPr/>
        <p:txBody>
          <a:bodyPr/>
          <a:lstStyle/>
          <a:p>
            <a:r>
              <a:rPr lang="ja-JP" altLang="en-US" sz="2400" b="1" i="0" dirty="0">
                <a:solidFill>
                  <a:srgbClr val="374151"/>
                </a:solidFill>
                <a:effectLst/>
                <a:latin typeface="Söhne"/>
              </a:rPr>
              <a:t>遷移関数</a:t>
            </a:r>
            <a:r>
              <a:rPr lang="ja-JP" altLang="en-US" sz="2400" dirty="0">
                <a:solidFill>
                  <a:srgbClr val="374151"/>
                </a:solidFill>
                <a:latin typeface="Söhne"/>
              </a:rPr>
              <a:t>は、</a:t>
            </a:r>
            <a:r>
              <a:rPr lang="ja-JP" altLang="en-US" sz="2400" b="1" i="0" dirty="0">
                <a:solidFill>
                  <a:srgbClr val="374151"/>
                </a:solidFill>
                <a:effectLst/>
                <a:latin typeface="Söhne"/>
              </a:rPr>
              <a:t>特定の行動</a:t>
            </a:r>
            <a:r>
              <a:rPr lang="ja-JP" altLang="en-US" sz="2400" b="0" i="0" dirty="0">
                <a:solidFill>
                  <a:srgbClr val="374151"/>
                </a:solidFill>
                <a:effectLst/>
                <a:latin typeface="Söhne"/>
              </a:rPr>
              <a:t>を取ったときに</a:t>
            </a:r>
            <a:r>
              <a:rPr lang="ja-JP" altLang="en-US" sz="2400" b="1" i="0" dirty="0">
                <a:solidFill>
                  <a:srgbClr val="374151"/>
                </a:solidFill>
                <a:effectLst/>
                <a:latin typeface="Söhne"/>
              </a:rPr>
              <a:t>現在の状態</a:t>
            </a:r>
            <a:r>
              <a:rPr lang="ja-JP" altLang="en-US" sz="2400" b="0" i="0" dirty="0">
                <a:solidFill>
                  <a:srgbClr val="374151"/>
                </a:solidFill>
                <a:effectLst/>
                <a:latin typeface="Söhne"/>
              </a:rPr>
              <a:t>が</a:t>
            </a:r>
            <a:r>
              <a:rPr lang="ja-JP" altLang="en-US" sz="2400" b="1" i="0" dirty="0">
                <a:solidFill>
                  <a:srgbClr val="374151"/>
                </a:solidFill>
                <a:effectLst/>
                <a:latin typeface="Söhne"/>
              </a:rPr>
              <a:t>どのように変化するか</a:t>
            </a:r>
            <a:r>
              <a:rPr lang="ja-JP" altLang="en-US" sz="2400" b="0" i="0" dirty="0">
                <a:solidFill>
                  <a:srgbClr val="374151"/>
                </a:solidFill>
                <a:effectLst/>
                <a:latin typeface="Söhne"/>
              </a:rPr>
              <a:t>を定める</a:t>
            </a:r>
            <a:r>
              <a:rPr lang="ja-JP" altLang="en-US" sz="2400" b="1" i="0" dirty="0">
                <a:solidFill>
                  <a:srgbClr val="374151"/>
                </a:solidFill>
                <a:effectLst/>
                <a:latin typeface="Söhne"/>
              </a:rPr>
              <a:t>規則</a:t>
            </a:r>
            <a:r>
              <a:rPr lang="ja-JP" altLang="en-US" sz="2400" b="0" i="0" dirty="0">
                <a:solidFill>
                  <a:srgbClr val="374151"/>
                </a:solidFill>
                <a:effectLst/>
                <a:latin typeface="Söhne"/>
              </a:rPr>
              <a:t>。</a:t>
            </a:r>
            <a:endParaRPr lang="en-US" altLang="ja-JP" sz="2400" b="0" i="0" dirty="0">
              <a:solidFill>
                <a:srgbClr val="374151"/>
              </a:solidFill>
              <a:effectLst/>
              <a:latin typeface="Söhne"/>
            </a:endParaRPr>
          </a:p>
          <a:p>
            <a:endParaRPr lang="en-US" altLang="ja-JP" sz="2400" dirty="0">
              <a:solidFill>
                <a:srgbClr val="374151"/>
              </a:solidFill>
              <a:latin typeface="Söhne"/>
            </a:endParaRPr>
          </a:p>
          <a:p>
            <a:r>
              <a:rPr lang="en-US" altLang="ja-JP" sz="2400" b="0" i="0" dirty="0">
                <a:solidFill>
                  <a:srgbClr val="374151"/>
                </a:solidFill>
                <a:effectLst/>
                <a:latin typeface="Söhne"/>
              </a:rPr>
              <a:t>AI</a:t>
            </a:r>
            <a:r>
              <a:rPr lang="ja-JP" altLang="en-US" sz="2400" dirty="0">
                <a:solidFill>
                  <a:srgbClr val="374151"/>
                </a:solidFill>
                <a:latin typeface="Söhne"/>
              </a:rPr>
              <a:t>が</a:t>
            </a:r>
            <a:r>
              <a:rPr lang="ja-JP" altLang="en-US" sz="2400" b="0" i="0" dirty="0">
                <a:solidFill>
                  <a:srgbClr val="374151"/>
                </a:solidFill>
                <a:effectLst/>
                <a:latin typeface="Söhne"/>
              </a:rPr>
              <a:t>「</a:t>
            </a:r>
            <a:r>
              <a:rPr lang="ja-JP" altLang="en-US" sz="2400" b="1" i="0" dirty="0">
                <a:solidFill>
                  <a:srgbClr val="374151"/>
                </a:solidFill>
                <a:effectLst/>
                <a:latin typeface="Söhne"/>
              </a:rPr>
              <a:t>ある行動をとると結果としてどのような状態になるか</a:t>
            </a:r>
            <a:r>
              <a:rPr lang="ja-JP" altLang="en-US" sz="2400" b="0" i="0" dirty="0">
                <a:solidFill>
                  <a:srgbClr val="374151"/>
                </a:solidFill>
                <a:effectLst/>
                <a:latin typeface="Söhne"/>
              </a:rPr>
              <a:t>」を理解するために使用</a:t>
            </a:r>
          </a:p>
          <a:p>
            <a:endParaRPr kumimoji="1" lang="ja-JP" altLang="en-US" dirty="0"/>
          </a:p>
        </p:txBody>
      </p:sp>
      <p:sp>
        <p:nvSpPr>
          <p:cNvPr id="4" name="スライド番号プレースホルダー 3">
            <a:extLst>
              <a:ext uri="{FF2B5EF4-FFF2-40B4-BE49-F238E27FC236}">
                <a16:creationId xmlns:a16="http://schemas.microsoft.com/office/drawing/2014/main" id="{86FB069D-908F-BB77-ABC9-226360117E4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50487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EC021-4173-B1B7-1DF1-C24C9FCD7E61}"/>
              </a:ext>
            </a:extLst>
          </p:cNvPr>
          <p:cNvSpPr>
            <a:spLocks noGrp="1"/>
          </p:cNvSpPr>
          <p:nvPr>
            <p:ph type="title"/>
          </p:nvPr>
        </p:nvSpPr>
        <p:spPr/>
        <p:txBody>
          <a:bodyPr>
            <a:normAutofit fontScale="90000"/>
          </a:bodyPr>
          <a:lstStyle/>
          <a:p>
            <a:r>
              <a:rPr kumimoji="1" lang="en-US" altLang="ja-JP" dirty="0"/>
              <a:t>21 </a:t>
            </a:r>
            <a:r>
              <a:rPr kumimoji="1" lang="ja-JP" altLang="en-US" dirty="0"/>
              <a:t>ゲームの遷移関数</a:t>
            </a:r>
          </a:p>
        </p:txBody>
      </p:sp>
      <p:sp>
        <p:nvSpPr>
          <p:cNvPr id="3" name="コンテンツ プレースホルダー 2">
            <a:extLst>
              <a:ext uri="{FF2B5EF4-FFF2-40B4-BE49-F238E27FC236}">
                <a16:creationId xmlns:a16="http://schemas.microsoft.com/office/drawing/2014/main" id="{1B38011C-8D3C-1845-6671-68B2BD0392AB}"/>
              </a:ext>
            </a:extLst>
          </p:cNvPr>
          <p:cNvSpPr>
            <a:spLocks noGrp="1"/>
          </p:cNvSpPr>
          <p:nvPr>
            <p:ph idx="1"/>
          </p:nvPr>
        </p:nvSpPr>
        <p:spPr>
          <a:xfrm>
            <a:off x="321845" y="846253"/>
            <a:ext cx="8461208" cy="5953874"/>
          </a:xfrm>
        </p:spPr>
        <p:txBody>
          <a:bodyPr>
            <a:normAutofit lnSpcReduction="10000"/>
          </a:bodyPr>
          <a:lstStyle/>
          <a:p>
            <a:r>
              <a:rPr lang="ja-JP" altLang="en-US" sz="2400" b="1" i="1" dirty="0"/>
              <a:t>状態</a:t>
            </a:r>
            <a:endParaRPr lang="en-US" altLang="ja-JP" sz="2400" b="1" i="1" dirty="0"/>
          </a:p>
          <a:p>
            <a:pPr marL="360000" indent="0">
              <a:buNone/>
            </a:pPr>
            <a:r>
              <a:rPr lang="en-US" altLang="ja-JP" sz="2400" dirty="0"/>
              <a:t>0, 1,</a:t>
            </a:r>
            <a:r>
              <a:rPr lang="ja-JP" altLang="en-US" sz="2400" dirty="0"/>
              <a:t> </a:t>
            </a:r>
            <a:r>
              <a:rPr lang="en-US" altLang="ja-JP" sz="2400" dirty="0"/>
              <a:t>2,</a:t>
            </a:r>
            <a:r>
              <a:rPr lang="ja-JP" altLang="en-US" sz="2400" dirty="0"/>
              <a:t> </a:t>
            </a:r>
            <a:r>
              <a:rPr lang="en-US" altLang="ja-JP" sz="2400" dirty="0"/>
              <a:t>3,</a:t>
            </a:r>
            <a:r>
              <a:rPr lang="ja-JP" altLang="en-US" sz="2400" dirty="0"/>
              <a:t> </a:t>
            </a:r>
            <a:r>
              <a:rPr lang="en-US" altLang="ja-JP" sz="2400" dirty="0"/>
              <a:t>4,</a:t>
            </a:r>
            <a:r>
              <a:rPr lang="ja-JP" altLang="en-US" sz="2400" dirty="0"/>
              <a:t> </a:t>
            </a:r>
            <a:r>
              <a:rPr lang="en-US" altLang="ja-JP" sz="2400" dirty="0"/>
              <a:t>5,</a:t>
            </a:r>
            <a:r>
              <a:rPr lang="ja-JP" altLang="en-US" sz="2400" dirty="0"/>
              <a:t> </a:t>
            </a:r>
            <a:r>
              <a:rPr lang="en-US" altLang="ja-JP" sz="2400" dirty="0"/>
              <a:t>6,</a:t>
            </a:r>
            <a:r>
              <a:rPr lang="ja-JP" altLang="en-US" sz="2400" dirty="0"/>
              <a:t> </a:t>
            </a:r>
            <a:r>
              <a:rPr lang="en-US" altLang="ja-JP" sz="2400" dirty="0"/>
              <a:t>7, 8, 9, 10, 11, 12, 13, 14, 15, 16, 17, 18, 19, 20, 21</a:t>
            </a:r>
            <a:r>
              <a:rPr lang="ja-JP" altLang="en-US" sz="2400" dirty="0"/>
              <a:t>　</a:t>
            </a:r>
            <a:r>
              <a:rPr lang="en-US" altLang="ja-JP" sz="2400" dirty="0"/>
              <a:t>	※ </a:t>
            </a:r>
            <a:r>
              <a:rPr lang="ja-JP" altLang="en-US" sz="2400" dirty="0"/>
              <a:t>最初は </a:t>
            </a:r>
            <a:r>
              <a:rPr lang="en-US" altLang="ja-JP" sz="2400" dirty="0"/>
              <a:t>0 </a:t>
            </a:r>
            <a:r>
              <a:rPr lang="ja-JP" altLang="en-US" sz="2400" dirty="0"/>
              <a:t>である</a:t>
            </a:r>
            <a:endParaRPr lang="en-US" altLang="ja-JP" sz="2400" dirty="0"/>
          </a:p>
          <a:p>
            <a:r>
              <a:rPr kumimoji="1" lang="ja-JP" altLang="en-US" sz="2400" b="1" dirty="0"/>
              <a:t>行動</a:t>
            </a:r>
            <a:endParaRPr lang="en-US" altLang="ja-JP" sz="2400" b="1" dirty="0"/>
          </a:p>
          <a:p>
            <a:pPr marL="360000" indent="0">
              <a:buNone/>
            </a:pPr>
            <a:r>
              <a:rPr lang="ja-JP" altLang="en-US" sz="2400" b="1" dirty="0"/>
              <a:t>１を足す（行動１）、２を足す（行動２）、３を足す（行動３）</a:t>
            </a:r>
            <a:endParaRPr lang="en-US" altLang="ja-JP" sz="2400" b="1" dirty="0"/>
          </a:p>
          <a:p>
            <a:pPr marL="0" indent="-342900"/>
            <a:r>
              <a:rPr lang="ja-JP" altLang="en-US" sz="2400" b="1" dirty="0"/>
              <a:t>遷移関数</a:t>
            </a:r>
            <a:endParaRPr lang="en-US" altLang="ja-JP" sz="2400" b="1" dirty="0"/>
          </a:p>
          <a:p>
            <a:pPr marL="0" indent="0">
              <a:buNone/>
            </a:pPr>
            <a:r>
              <a:rPr kumimoji="1" lang="ja-JP" altLang="en-US" sz="2400" b="1" dirty="0"/>
              <a:t>　行動１</a:t>
            </a:r>
            <a:r>
              <a:rPr kumimoji="1" lang="ja-JP" altLang="en-US" sz="2400" dirty="0"/>
              <a:t>：</a:t>
            </a:r>
            <a:r>
              <a:rPr kumimoji="1" lang="ja-JP" altLang="en-US" sz="2400" b="1" dirty="0"/>
              <a:t>　（数＜２１　のときのみ可能）</a:t>
            </a:r>
            <a:endParaRPr kumimoji="1" lang="en-US" altLang="ja-JP" sz="2400" b="1" dirty="0"/>
          </a:p>
          <a:p>
            <a:pPr marL="0" indent="0">
              <a:buNone/>
            </a:pPr>
            <a:r>
              <a:rPr kumimoji="1" lang="en-US" altLang="ja-JP" sz="2400" b="1" dirty="0"/>
              <a:t>		</a:t>
            </a:r>
            <a:r>
              <a:rPr kumimoji="1" lang="ja-JP" altLang="en-US" sz="2400" b="1" dirty="0"/>
              <a:t>数 </a:t>
            </a:r>
            <a:r>
              <a:rPr kumimoji="1" lang="en-US" altLang="ja-JP" sz="2400" b="1" dirty="0"/>
              <a:t>= </a:t>
            </a:r>
            <a:r>
              <a:rPr kumimoji="1" lang="ja-JP" altLang="en-US" sz="2400" b="1" dirty="0"/>
              <a:t>数 </a:t>
            </a:r>
            <a:r>
              <a:rPr kumimoji="1" lang="en-US" altLang="ja-JP" sz="2400" b="1" dirty="0"/>
              <a:t>+ </a:t>
            </a:r>
            <a:r>
              <a:rPr kumimoji="1" lang="ja-JP" altLang="en-US" sz="2400" b="1" dirty="0"/>
              <a:t>１　</a:t>
            </a:r>
            <a:r>
              <a:rPr kumimoji="1" lang="ja-JP" altLang="en-US" sz="2400" dirty="0"/>
              <a:t>・・・数が１増える</a:t>
            </a:r>
            <a:endParaRPr kumimoji="1" lang="en-US" altLang="ja-JP" sz="2400" dirty="0"/>
          </a:p>
          <a:p>
            <a:pPr marL="0" indent="0">
              <a:buNone/>
            </a:pPr>
            <a:r>
              <a:rPr kumimoji="1" lang="ja-JP" altLang="en-US" sz="2400" b="1" dirty="0"/>
              <a:t>　行動２</a:t>
            </a:r>
            <a:r>
              <a:rPr kumimoji="1" lang="ja-JP" altLang="en-US" sz="2400" dirty="0"/>
              <a:t>：</a:t>
            </a:r>
            <a:r>
              <a:rPr kumimoji="1" lang="ja-JP" altLang="en-US" sz="2400" b="1" dirty="0"/>
              <a:t>　（数＜２１　のときのみ可能）</a:t>
            </a:r>
            <a:endParaRPr kumimoji="1" lang="en-US" altLang="ja-JP" sz="2400" b="1" dirty="0"/>
          </a:p>
          <a:p>
            <a:pPr marL="0" indent="0">
              <a:buNone/>
            </a:pPr>
            <a:r>
              <a:rPr kumimoji="1" lang="en-US" altLang="ja-JP" sz="2400" b="1" dirty="0"/>
              <a:t>		</a:t>
            </a:r>
            <a:r>
              <a:rPr kumimoji="1" lang="ja-JP" altLang="en-US" sz="2400" b="1" dirty="0"/>
              <a:t>数 </a:t>
            </a:r>
            <a:r>
              <a:rPr kumimoji="1" lang="en-US" altLang="ja-JP" sz="2400" b="1" dirty="0"/>
              <a:t>= </a:t>
            </a:r>
            <a:r>
              <a:rPr kumimoji="1" lang="ja-JP" altLang="en-US" sz="2400" b="1" dirty="0"/>
              <a:t>数 </a:t>
            </a:r>
            <a:r>
              <a:rPr kumimoji="1" lang="en-US" altLang="ja-JP" sz="2400" b="1" dirty="0"/>
              <a:t>+ </a:t>
            </a:r>
            <a:r>
              <a:rPr kumimoji="1" lang="ja-JP" altLang="en-US" sz="2400" b="1" dirty="0"/>
              <a:t>２　</a:t>
            </a:r>
            <a:r>
              <a:rPr kumimoji="1" lang="ja-JP" altLang="en-US" sz="2400" dirty="0"/>
              <a:t>・・・数が２増える</a:t>
            </a:r>
            <a:endParaRPr kumimoji="1" lang="en-US" altLang="ja-JP" sz="2400" dirty="0"/>
          </a:p>
          <a:p>
            <a:pPr marL="0" indent="0">
              <a:buNone/>
            </a:pPr>
            <a:r>
              <a:rPr kumimoji="1" lang="ja-JP" altLang="en-US" sz="2400" b="1" dirty="0"/>
              <a:t>　行動３</a:t>
            </a:r>
            <a:r>
              <a:rPr kumimoji="1" lang="ja-JP" altLang="en-US" sz="2400" dirty="0"/>
              <a:t>：</a:t>
            </a:r>
            <a:r>
              <a:rPr kumimoji="1" lang="ja-JP" altLang="en-US" sz="2400" b="1" dirty="0"/>
              <a:t>　（数＜２１　のときのみ可能）</a:t>
            </a:r>
            <a:endParaRPr kumimoji="1" lang="en-US" altLang="ja-JP" sz="2400" b="1" dirty="0"/>
          </a:p>
          <a:p>
            <a:pPr marL="0" indent="0">
              <a:buNone/>
            </a:pPr>
            <a:r>
              <a:rPr kumimoji="1" lang="en-US" altLang="ja-JP" sz="2400" b="1" dirty="0"/>
              <a:t>		</a:t>
            </a:r>
            <a:r>
              <a:rPr kumimoji="1" lang="ja-JP" altLang="en-US" sz="2400" b="1" dirty="0"/>
              <a:t>数 </a:t>
            </a:r>
            <a:r>
              <a:rPr kumimoji="1" lang="en-US" altLang="ja-JP" sz="2400" b="1" dirty="0"/>
              <a:t>= </a:t>
            </a:r>
            <a:r>
              <a:rPr kumimoji="1" lang="ja-JP" altLang="en-US" sz="2400" b="1" dirty="0"/>
              <a:t>数 </a:t>
            </a:r>
            <a:r>
              <a:rPr kumimoji="1" lang="en-US" altLang="ja-JP" sz="2400" b="1" dirty="0"/>
              <a:t>+ </a:t>
            </a:r>
            <a:r>
              <a:rPr kumimoji="1" lang="ja-JP" altLang="en-US" sz="2400" b="1" dirty="0"/>
              <a:t>３　</a:t>
            </a:r>
            <a:r>
              <a:rPr kumimoji="1" lang="ja-JP" altLang="en-US" sz="2400" dirty="0"/>
              <a:t>・・・数が３増える</a:t>
            </a:r>
            <a:endParaRPr kumimoji="1" lang="en-US" altLang="ja-JP" sz="2400" dirty="0"/>
          </a:p>
          <a:p>
            <a:pPr marL="0" indent="0">
              <a:buNone/>
            </a:pPr>
            <a:endParaRPr kumimoji="1" lang="en-US" altLang="ja-JP" sz="2400" dirty="0"/>
          </a:p>
          <a:p>
            <a:pPr marL="360000" indent="0">
              <a:buNone/>
            </a:pPr>
            <a:endParaRPr kumimoji="1" lang="ja-JP" altLang="en-US" sz="2400"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1C1B2E12-E98B-654C-A736-B5CF768140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187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kumimoji="1" lang="ja-JP" altLang="en-US" sz="3500" dirty="0"/>
              <a:t>後攻は必勝</a:t>
            </a:r>
          </a:p>
        </p:txBody>
      </p:sp>
      <p:sp>
        <p:nvSpPr>
          <p:cNvPr id="6" name="コンテンツ プレースホルダー 5">
            <a:extLst>
              <a:ext uri="{FF2B5EF4-FFF2-40B4-BE49-F238E27FC236}">
                <a16:creationId xmlns:a16="http://schemas.microsoft.com/office/drawing/2014/main" id="{8BD0730F-61C6-444A-A067-BFF63220D76C}"/>
              </a:ext>
            </a:extLst>
          </p:cNvPr>
          <p:cNvSpPr>
            <a:spLocks noGrp="1"/>
          </p:cNvSpPr>
          <p:nvPr>
            <p:ph idx="1"/>
          </p:nvPr>
        </p:nvSpPr>
        <p:spPr>
          <a:xfrm>
            <a:off x="321845" y="1687345"/>
            <a:ext cx="8461208" cy="4492073"/>
          </a:xfrm>
        </p:spPr>
        <p:txBody>
          <a:bodyPr/>
          <a:lstStyle/>
          <a:p>
            <a:r>
              <a:rPr lang="ja-JP" altLang="en-US" dirty="0"/>
              <a:t>後攻での必勝のやり方</a:t>
            </a:r>
            <a:endParaRPr lang="en-US" altLang="ja-JP" dirty="0"/>
          </a:p>
          <a:p>
            <a:pPr marL="0" indent="0">
              <a:buNone/>
            </a:pPr>
            <a:r>
              <a:rPr lang="ja-JP" altLang="en-US" b="1" dirty="0"/>
              <a:t>後攻</a:t>
            </a:r>
            <a:r>
              <a:rPr lang="ja-JP" altLang="en-US" dirty="0"/>
              <a:t>は４，８，１２，１６，２０になるように数を増やす</a:t>
            </a:r>
          </a:p>
        </p:txBody>
      </p:sp>
      <p:sp>
        <p:nvSpPr>
          <p:cNvPr id="7" name="テキスト ボックス 6">
            <a:extLst>
              <a:ext uri="{FF2B5EF4-FFF2-40B4-BE49-F238E27FC236}">
                <a16:creationId xmlns:a16="http://schemas.microsoft.com/office/drawing/2014/main" id="{11EC3DB0-140B-47B3-8DC2-9947D8AD7D99}"/>
              </a:ext>
            </a:extLst>
          </p:cNvPr>
          <p:cNvSpPr txBox="1"/>
          <p:nvPr/>
        </p:nvSpPr>
        <p:spPr>
          <a:xfrm>
            <a:off x="397598" y="4102170"/>
            <a:ext cx="850425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1  2  3  4  5  6  7  8  9 10 11 12 13 14 15 16 17 18 19 20 21</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矢印: 下カーブ 7">
            <a:extLst>
              <a:ext uri="{FF2B5EF4-FFF2-40B4-BE49-F238E27FC236}">
                <a16:creationId xmlns:a16="http://schemas.microsoft.com/office/drawing/2014/main" id="{7F7571E4-54DE-4579-977E-38ACA6C4C20B}"/>
              </a:ext>
            </a:extLst>
          </p:cNvPr>
          <p:cNvSpPr/>
          <p:nvPr/>
        </p:nvSpPr>
        <p:spPr>
          <a:xfrm>
            <a:off x="203049" y="3817647"/>
            <a:ext cx="783050" cy="2879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矢印: 下カーブ 8">
            <a:extLst>
              <a:ext uri="{FF2B5EF4-FFF2-40B4-BE49-F238E27FC236}">
                <a16:creationId xmlns:a16="http://schemas.microsoft.com/office/drawing/2014/main" id="{BFAF327F-DACB-4275-AD11-176E4D031377}"/>
              </a:ext>
            </a:extLst>
          </p:cNvPr>
          <p:cNvSpPr/>
          <p:nvPr/>
        </p:nvSpPr>
        <p:spPr>
          <a:xfrm>
            <a:off x="1578017" y="3789400"/>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矢印: 下カーブ 9">
            <a:extLst>
              <a:ext uri="{FF2B5EF4-FFF2-40B4-BE49-F238E27FC236}">
                <a16:creationId xmlns:a16="http://schemas.microsoft.com/office/drawing/2014/main" id="{CF756E67-3095-46FC-B3CD-08E5E5425D9F}"/>
              </a:ext>
            </a:extLst>
          </p:cNvPr>
          <p:cNvSpPr/>
          <p:nvPr/>
        </p:nvSpPr>
        <p:spPr>
          <a:xfrm>
            <a:off x="2936986" y="3789400"/>
            <a:ext cx="1180339" cy="3144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矢印: 下カーブ 10">
            <a:extLst>
              <a:ext uri="{FF2B5EF4-FFF2-40B4-BE49-F238E27FC236}">
                <a16:creationId xmlns:a16="http://schemas.microsoft.com/office/drawing/2014/main" id="{48855580-1AC6-4200-8302-3E792E747C24}"/>
              </a:ext>
            </a:extLst>
          </p:cNvPr>
          <p:cNvSpPr/>
          <p:nvPr/>
        </p:nvSpPr>
        <p:spPr>
          <a:xfrm flipV="1">
            <a:off x="886743" y="4598260"/>
            <a:ext cx="783050"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矢印: 下カーブ 11">
            <a:extLst>
              <a:ext uri="{FF2B5EF4-FFF2-40B4-BE49-F238E27FC236}">
                <a16:creationId xmlns:a16="http://schemas.microsoft.com/office/drawing/2014/main" id="{3EEEC72B-EE84-4EED-B617-DFB117B68A60}"/>
              </a:ext>
            </a:extLst>
          </p:cNvPr>
          <p:cNvSpPr/>
          <p:nvPr/>
        </p:nvSpPr>
        <p:spPr>
          <a:xfrm>
            <a:off x="4604128" y="3789400"/>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矢印: 下カーブ 12">
            <a:extLst>
              <a:ext uri="{FF2B5EF4-FFF2-40B4-BE49-F238E27FC236}">
                <a16:creationId xmlns:a16="http://schemas.microsoft.com/office/drawing/2014/main" id="{14B682B4-33FD-41F4-B18F-6109CA206282}"/>
              </a:ext>
            </a:extLst>
          </p:cNvPr>
          <p:cNvSpPr/>
          <p:nvPr/>
        </p:nvSpPr>
        <p:spPr>
          <a:xfrm>
            <a:off x="6282956" y="3805242"/>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矢印: 下カーブ 13">
            <a:extLst>
              <a:ext uri="{FF2B5EF4-FFF2-40B4-BE49-F238E27FC236}">
                <a16:creationId xmlns:a16="http://schemas.microsoft.com/office/drawing/2014/main" id="{756750E7-4163-4D01-AD22-32FCAD45B84E}"/>
              </a:ext>
            </a:extLst>
          </p:cNvPr>
          <p:cNvSpPr/>
          <p:nvPr/>
        </p:nvSpPr>
        <p:spPr>
          <a:xfrm>
            <a:off x="8118394" y="3820283"/>
            <a:ext cx="422549" cy="31276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矢印: 下カーブ 14">
            <a:extLst>
              <a:ext uri="{FF2B5EF4-FFF2-40B4-BE49-F238E27FC236}">
                <a16:creationId xmlns:a16="http://schemas.microsoft.com/office/drawing/2014/main" id="{165D4315-D90D-4F64-BA0A-B9D83B3FBB0E}"/>
              </a:ext>
            </a:extLst>
          </p:cNvPr>
          <p:cNvSpPr/>
          <p:nvPr/>
        </p:nvSpPr>
        <p:spPr>
          <a:xfrm flipV="1">
            <a:off x="1913126" y="4611825"/>
            <a:ext cx="1123085"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矢印: 下カーブ 15">
            <a:extLst>
              <a:ext uri="{FF2B5EF4-FFF2-40B4-BE49-F238E27FC236}">
                <a16:creationId xmlns:a16="http://schemas.microsoft.com/office/drawing/2014/main" id="{B86B5A06-8397-4569-98EF-24008D15084F}"/>
              </a:ext>
            </a:extLst>
          </p:cNvPr>
          <p:cNvSpPr/>
          <p:nvPr/>
        </p:nvSpPr>
        <p:spPr>
          <a:xfrm flipV="1">
            <a:off x="4064816" y="4610213"/>
            <a:ext cx="584907" cy="324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矢印: 下カーブ 16">
            <a:extLst>
              <a:ext uri="{FF2B5EF4-FFF2-40B4-BE49-F238E27FC236}">
                <a16:creationId xmlns:a16="http://schemas.microsoft.com/office/drawing/2014/main" id="{672372D4-BEAE-4166-BC3F-10542EB2E564}"/>
              </a:ext>
            </a:extLst>
          </p:cNvPr>
          <p:cNvSpPr/>
          <p:nvPr/>
        </p:nvSpPr>
        <p:spPr>
          <a:xfrm flipV="1">
            <a:off x="4984839" y="4583219"/>
            <a:ext cx="1370494" cy="3127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矢印: 下カーブ 17">
            <a:extLst>
              <a:ext uri="{FF2B5EF4-FFF2-40B4-BE49-F238E27FC236}">
                <a16:creationId xmlns:a16="http://schemas.microsoft.com/office/drawing/2014/main" id="{867A2C0D-7FF0-48B2-B5BE-B46D76D92E23}"/>
              </a:ext>
            </a:extLst>
          </p:cNvPr>
          <p:cNvSpPr/>
          <p:nvPr/>
        </p:nvSpPr>
        <p:spPr>
          <a:xfrm flipV="1">
            <a:off x="6727695" y="4624252"/>
            <a:ext cx="1370494" cy="3127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a:extLst>
              <a:ext uri="{FF2B5EF4-FFF2-40B4-BE49-F238E27FC236}">
                <a16:creationId xmlns:a16="http://schemas.microsoft.com/office/drawing/2014/main" id="{1A291D71-FEEC-45B7-A472-1849747B6C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315633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90714F-B404-4C13-BB48-AC5FF99D61AD}"/>
              </a:ext>
            </a:extLst>
          </p:cNvPr>
          <p:cNvSpPr>
            <a:spLocks noGrp="1"/>
          </p:cNvSpPr>
          <p:nvPr>
            <p:ph type="title"/>
          </p:nvPr>
        </p:nvSpPr>
        <p:spPr/>
        <p:txBody>
          <a:bodyPr>
            <a:normAutofit fontScale="90000"/>
          </a:bodyPr>
          <a:lstStyle/>
          <a:p>
            <a:r>
              <a:rPr kumimoji="1" lang="ja-JP" altLang="en-US" dirty="0"/>
              <a:t>後攻での必勝のやり方</a:t>
            </a:r>
          </a:p>
        </p:txBody>
      </p:sp>
      <p:sp>
        <p:nvSpPr>
          <p:cNvPr id="3" name="コンテンツ プレースホルダー 2">
            <a:extLst>
              <a:ext uri="{FF2B5EF4-FFF2-40B4-BE49-F238E27FC236}">
                <a16:creationId xmlns:a16="http://schemas.microsoft.com/office/drawing/2014/main" id="{11AAC531-51B1-4B63-86AC-01318B18CF88}"/>
              </a:ext>
            </a:extLst>
          </p:cNvPr>
          <p:cNvSpPr>
            <a:spLocks noGrp="1"/>
          </p:cNvSpPr>
          <p:nvPr>
            <p:ph idx="1"/>
          </p:nvPr>
        </p:nvSpPr>
        <p:spPr>
          <a:xfrm>
            <a:off x="321845" y="846252"/>
            <a:ext cx="3858269" cy="5836719"/>
          </a:xfrm>
        </p:spPr>
        <p:txBody>
          <a:bodyPr/>
          <a:lstStyle/>
          <a:p>
            <a:pPr marL="0" indent="0">
              <a:buNone/>
            </a:pPr>
            <a:r>
              <a:rPr kumimoji="1" lang="ja-JP" altLang="en-US" sz="2400" dirty="0"/>
              <a:t>今の数を </a:t>
            </a:r>
            <a:r>
              <a:rPr kumimoji="1" lang="en-US" altLang="ja-JP" sz="2400" b="1" dirty="0"/>
              <a:t>a</a:t>
            </a:r>
            <a:r>
              <a:rPr kumimoji="1" lang="en-US" altLang="ja-JP" sz="2400" dirty="0"/>
              <a:t> </a:t>
            </a:r>
            <a:r>
              <a:rPr kumimoji="1" lang="ja-JP" altLang="en-US" sz="2400" dirty="0"/>
              <a:t>とする</a:t>
            </a:r>
            <a:endParaRPr kumimoji="1" lang="en-US" altLang="ja-JP" sz="2400" dirty="0"/>
          </a:p>
          <a:p>
            <a:r>
              <a:rPr lang="en-US" altLang="ja-JP" sz="2400" b="1" dirty="0">
                <a:solidFill>
                  <a:srgbClr val="C00000"/>
                </a:solidFill>
              </a:rPr>
              <a:t>a = 1</a:t>
            </a:r>
            <a:r>
              <a:rPr lang="ja-JP" altLang="en-US" sz="2400" b="1" dirty="0">
                <a:solidFill>
                  <a:srgbClr val="C00000"/>
                </a:solidFill>
              </a:rPr>
              <a:t> </a:t>
            </a:r>
            <a:r>
              <a:rPr lang="ja-JP" altLang="en-US" sz="2400" dirty="0"/>
              <a:t>のとき，行動 </a:t>
            </a:r>
            <a:r>
              <a:rPr lang="en-US" altLang="ja-JP" sz="2400" b="1" dirty="0">
                <a:solidFill>
                  <a:srgbClr val="C00000"/>
                </a:solidFill>
              </a:rPr>
              <a:t>3</a:t>
            </a:r>
            <a:r>
              <a:rPr lang="en-US" altLang="ja-JP" sz="2400" dirty="0"/>
              <a:t> </a:t>
            </a:r>
          </a:p>
          <a:p>
            <a:r>
              <a:rPr lang="en-US" altLang="ja-JP" sz="2400" b="1" dirty="0">
                <a:solidFill>
                  <a:srgbClr val="C00000"/>
                </a:solidFill>
              </a:rPr>
              <a:t>a = 2</a:t>
            </a:r>
            <a:r>
              <a:rPr lang="ja-JP" altLang="en-US" sz="2400" b="1" dirty="0">
                <a:solidFill>
                  <a:srgbClr val="C00000"/>
                </a:solidFill>
              </a:rPr>
              <a:t> </a:t>
            </a:r>
            <a:r>
              <a:rPr lang="ja-JP" altLang="en-US" sz="2400" dirty="0"/>
              <a:t>のとき，行動 </a:t>
            </a:r>
            <a:r>
              <a:rPr lang="en-US" altLang="ja-JP" sz="2400" b="1" dirty="0">
                <a:solidFill>
                  <a:srgbClr val="C00000"/>
                </a:solidFill>
              </a:rPr>
              <a:t>2 </a:t>
            </a:r>
            <a:endParaRPr lang="en-US" altLang="ja-JP" sz="2400" dirty="0"/>
          </a:p>
          <a:p>
            <a:r>
              <a:rPr lang="en-US" altLang="ja-JP" sz="2400" b="1" dirty="0">
                <a:solidFill>
                  <a:srgbClr val="C00000"/>
                </a:solidFill>
              </a:rPr>
              <a:t>a = 3</a:t>
            </a:r>
            <a:r>
              <a:rPr lang="ja-JP" altLang="en-US" sz="2400" b="1" dirty="0">
                <a:solidFill>
                  <a:srgbClr val="C00000"/>
                </a:solidFill>
              </a:rPr>
              <a:t> </a:t>
            </a:r>
            <a:r>
              <a:rPr lang="ja-JP" altLang="en-US" sz="2400" dirty="0"/>
              <a:t>のとき，行動 </a:t>
            </a:r>
            <a:r>
              <a:rPr lang="en-US" altLang="ja-JP" sz="2400" b="1" dirty="0">
                <a:solidFill>
                  <a:srgbClr val="C00000"/>
                </a:solidFill>
              </a:rPr>
              <a:t>1 </a:t>
            </a:r>
          </a:p>
          <a:p>
            <a:r>
              <a:rPr lang="en-US" altLang="ja-JP" sz="2400" b="1" dirty="0">
                <a:solidFill>
                  <a:srgbClr val="C00000"/>
                </a:solidFill>
              </a:rPr>
              <a:t>a = 5</a:t>
            </a:r>
            <a:r>
              <a:rPr lang="ja-JP" altLang="en-US" sz="2400" b="1" dirty="0">
                <a:solidFill>
                  <a:srgbClr val="C00000"/>
                </a:solidFill>
              </a:rPr>
              <a:t> </a:t>
            </a:r>
            <a:r>
              <a:rPr lang="ja-JP" altLang="en-US" sz="2400" dirty="0"/>
              <a:t>のとき，行動 </a:t>
            </a:r>
            <a:r>
              <a:rPr lang="en-US" altLang="ja-JP" sz="2400" b="1" dirty="0">
                <a:solidFill>
                  <a:srgbClr val="C00000"/>
                </a:solidFill>
              </a:rPr>
              <a:t>3</a:t>
            </a:r>
            <a:r>
              <a:rPr lang="en-US" altLang="ja-JP" sz="2400" dirty="0"/>
              <a:t> </a:t>
            </a:r>
          </a:p>
          <a:p>
            <a:r>
              <a:rPr lang="en-US" altLang="ja-JP" sz="2400" b="1" dirty="0">
                <a:solidFill>
                  <a:srgbClr val="C00000"/>
                </a:solidFill>
              </a:rPr>
              <a:t>a = 6</a:t>
            </a:r>
            <a:r>
              <a:rPr lang="ja-JP" altLang="en-US" sz="2400" b="1" dirty="0">
                <a:solidFill>
                  <a:srgbClr val="C00000"/>
                </a:solidFill>
              </a:rPr>
              <a:t> </a:t>
            </a:r>
            <a:r>
              <a:rPr lang="ja-JP" altLang="en-US" sz="2400" dirty="0"/>
              <a:t>のとき，行動 </a:t>
            </a:r>
            <a:r>
              <a:rPr lang="en-US" altLang="ja-JP" sz="2400" b="1" dirty="0">
                <a:solidFill>
                  <a:srgbClr val="C00000"/>
                </a:solidFill>
              </a:rPr>
              <a:t>2 </a:t>
            </a:r>
            <a:endParaRPr lang="en-US" altLang="ja-JP" sz="2400" dirty="0"/>
          </a:p>
          <a:p>
            <a:r>
              <a:rPr lang="en-US" altLang="ja-JP" sz="2400" b="1" dirty="0">
                <a:solidFill>
                  <a:srgbClr val="C00000"/>
                </a:solidFill>
              </a:rPr>
              <a:t>a = 7</a:t>
            </a:r>
            <a:r>
              <a:rPr lang="ja-JP" altLang="en-US" sz="2400" b="1" dirty="0">
                <a:solidFill>
                  <a:srgbClr val="C00000"/>
                </a:solidFill>
              </a:rPr>
              <a:t> </a:t>
            </a:r>
            <a:r>
              <a:rPr lang="ja-JP" altLang="en-US" sz="2400" dirty="0"/>
              <a:t>のとき，行動 </a:t>
            </a:r>
            <a:r>
              <a:rPr lang="en-US" altLang="ja-JP" sz="2400" b="1" dirty="0">
                <a:solidFill>
                  <a:srgbClr val="C00000"/>
                </a:solidFill>
              </a:rPr>
              <a:t>1 </a:t>
            </a:r>
            <a:endParaRPr lang="en-US" altLang="ja-JP" sz="2400" dirty="0"/>
          </a:p>
          <a:p>
            <a:r>
              <a:rPr lang="en-US" altLang="ja-JP" sz="2400" b="1" dirty="0">
                <a:solidFill>
                  <a:srgbClr val="C00000"/>
                </a:solidFill>
              </a:rPr>
              <a:t>a = 9</a:t>
            </a:r>
            <a:r>
              <a:rPr lang="ja-JP" altLang="en-US" sz="2400" b="1" dirty="0">
                <a:solidFill>
                  <a:srgbClr val="C00000"/>
                </a:solidFill>
              </a:rPr>
              <a:t> </a:t>
            </a:r>
            <a:r>
              <a:rPr lang="ja-JP" altLang="en-US" sz="2400" dirty="0"/>
              <a:t>のとき，行動 </a:t>
            </a:r>
            <a:r>
              <a:rPr lang="en-US" altLang="ja-JP" sz="2400" b="1" dirty="0">
                <a:solidFill>
                  <a:srgbClr val="C00000"/>
                </a:solidFill>
              </a:rPr>
              <a:t>3</a:t>
            </a:r>
            <a:r>
              <a:rPr lang="en-US" altLang="ja-JP" sz="2400" dirty="0"/>
              <a:t> </a:t>
            </a:r>
          </a:p>
          <a:p>
            <a:r>
              <a:rPr lang="en-US" altLang="ja-JP" sz="2400" b="1" dirty="0">
                <a:solidFill>
                  <a:srgbClr val="C00000"/>
                </a:solidFill>
              </a:rPr>
              <a:t>a = 10</a:t>
            </a:r>
            <a:r>
              <a:rPr lang="ja-JP" altLang="en-US" sz="2400" b="1" dirty="0">
                <a:solidFill>
                  <a:srgbClr val="C00000"/>
                </a:solidFill>
              </a:rPr>
              <a:t> </a:t>
            </a:r>
            <a:r>
              <a:rPr lang="ja-JP" altLang="en-US" sz="2400" dirty="0"/>
              <a:t>のとき，行動 </a:t>
            </a:r>
            <a:r>
              <a:rPr lang="en-US" altLang="ja-JP" sz="2400" b="1" dirty="0">
                <a:solidFill>
                  <a:srgbClr val="C00000"/>
                </a:solidFill>
              </a:rPr>
              <a:t>2 </a:t>
            </a:r>
            <a:endParaRPr lang="en-US" altLang="ja-JP" sz="2400" dirty="0"/>
          </a:p>
          <a:p>
            <a:r>
              <a:rPr lang="en-US" altLang="ja-JP" sz="2400" b="1" dirty="0">
                <a:solidFill>
                  <a:srgbClr val="C00000"/>
                </a:solidFill>
              </a:rPr>
              <a:t>a = 11</a:t>
            </a:r>
            <a:r>
              <a:rPr lang="ja-JP" altLang="en-US" sz="2400" b="1" dirty="0">
                <a:solidFill>
                  <a:srgbClr val="C00000"/>
                </a:solidFill>
              </a:rPr>
              <a:t> </a:t>
            </a:r>
            <a:r>
              <a:rPr lang="ja-JP" altLang="en-US" sz="2400" dirty="0"/>
              <a:t>のとき，行動 </a:t>
            </a:r>
            <a:r>
              <a:rPr lang="en-US" altLang="ja-JP" sz="2400" b="1" dirty="0">
                <a:solidFill>
                  <a:srgbClr val="C00000"/>
                </a:solidFill>
              </a:rPr>
              <a:t>1 </a:t>
            </a:r>
            <a:endParaRPr lang="en-US" altLang="ja-JP" sz="2400" dirty="0"/>
          </a:p>
          <a:p>
            <a:endParaRPr lang="en-US" altLang="ja-JP" sz="2400"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2AF91574-E359-4CFD-9273-DD0735B325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97E183DF-B9F3-466A-AC13-DDBE646D084D}"/>
              </a:ext>
            </a:extLst>
          </p:cNvPr>
          <p:cNvSpPr txBox="1">
            <a:spLocks/>
          </p:cNvSpPr>
          <p:nvPr/>
        </p:nvSpPr>
        <p:spPr>
          <a:xfrm>
            <a:off x="4359025" y="1283568"/>
            <a:ext cx="3858269" cy="53994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a = 13</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のとき，行動 </a:t>
            </a: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3</a:t>
            </a: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a = 14</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のとき，行動 </a:t>
            </a: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2 </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a = 15</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のとき，行動 </a:t>
            </a: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1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a = 17</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のとき，行動 </a:t>
            </a: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3</a:t>
            </a: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a = 18</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のとき，行動 </a:t>
            </a: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2 </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a = 19</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のとき，行動 </a:t>
            </a: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1 </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このやり方のとき，</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後攻は，</a:t>
            </a: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 = 4, 8, 12, 16, 20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で自分の手番がくることはない</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537727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7B16E6-B005-486D-A9E3-E00F0265708A}"/>
              </a:ext>
            </a:extLst>
          </p:cNvPr>
          <p:cNvSpPr>
            <a:spLocks noGrp="1"/>
          </p:cNvSpPr>
          <p:nvPr>
            <p:ph type="title"/>
          </p:nvPr>
        </p:nvSpPr>
        <p:spPr/>
        <p:txBody>
          <a:bodyPr>
            <a:normAutofit fontScale="90000"/>
          </a:bodyPr>
          <a:lstStyle/>
          <a:p>
            <a:r>
              <a:rPr kumimoji="1" lang="ja-JP" altLang="en-US" dirty="0"/>
              <a:t>ソースコード</a:t>
            </a:r>
          </a:p>
        </p:txBody>
      </p:sp>
      <p:sp>
        <p:nvSpPr>
          <p:cNvPr id="4" name="スライド番号プレースホルダー 3">
            <a:extLst>
              <a:ext uri="{FF2B5EF4-FFF2-40B4-BE49-F238E27FC236}">
                <a16:creationId xmlns:a16="http://schemas.microsoft.com/office/drawing/2014/main" id="{D81962B7-B689-49D3-AA61-8A09A9F3D5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テキスト ボックス 8">
            <a:extLst>
              <a:ext uri="{FF2B5EF4-FFF2-40B4-BE49-F238E27FC236}">
                <a16:creationId xmlns:a16="http://schemas.microsoft.com/office/drawing/2014/main" id="{2DFBBDBA-C75F-4713-874D-B392F12473A4}"/>
              </a:ext>
            </a:extLst>
          </p:cNvPr>
          <p:cNvSpPr txBox="1"/>
          <p:nvPr/>
        </p:nvSpPr>
        <p:spPr>
          <a:xfrm>
            <a:off x="8051211" y="1110726"/>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行動</a:t>
            </a:r>
          </a:p>
        </p:txBody>
      </p:sp>
      <p:sp>
        <p:nvSpPr>
          <p:cNvPr id="10" name="テキスト ボックス 9">
            <a:extLst>
              <a:ext uri="{FF2B5EF4-FFF2-40B4-BE49-F238E27FC236}">
                <a16:creationId xmlns:a16="http://schemas.microsoft.com/office/drawing/2014/main" id="{D38091F5-C35C-48FE-AA25-79D86CAED17F}"/>
              </a:ext>
            </a:extLst>
          </p:cNvPr>
          <p:cNvSpPr txBox="1"/>
          <p:nvPr/>
        </p:nvSpPr>
        <p:spPr>
          <a:xfrm>
            <a:off x="8005645" y="2562748"/>
            <a:ext cx="119295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最初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 </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値は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029DEBF-0E45-4F85-9C24-C1ABCF2C698A}"/>
              </a:ext>
            </a:extLst>
          </p:cNvPr>
          <p:cNvSpPr txBox="1"/>
          <p:nvPr/>
        </p:nvSpPr>
        <p:spPr>
          <a:xfrm>
            <a:off x="8051211" y="3543237"/>
            <a:ext cx="69762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表示</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など</a:t>
            </a:r>
          </a:p>
        </p:txBody>
      </p:sp>
      <p:sp>
        <p:nvSpPr>
          <p:cNvPr id="12" name="テキスト ボックス 11">
            <a:extLst>
              <a:ext uri="{FF2B5EF4-FFF2-40B4-BE49-F238E27FC236}">
                <a16:creationId xmlns:a16="http://schemas.microsoft.com/office/drawing/2014/main" id="{5DA9741A-284A-4F44-8305-623269A04503}"/>
              </a:ext>
            </a:extLst>
          </p:cNvPr>
          <p:cNvSpPr txBox="1"/>
          <p:nvPr/>
        </p:nvSpPr>
        <p:spPr>
          <a:xfrm>
            <a:off x="2611028" y="867745"/>
            <a:ext cx="1723549"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コンピュータ</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が自分の使う</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行動を</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決める</a:t>
            </a:r>
          </a:p>
        </p:txBody>
      </p:sp>
      <p:sp>
        <p:nvSpPr>
          <p:cNvPr id="6" name="正方形/長方形 5">
            <a:extLst>
              <a:ext uri="{FF2B5EF4-FFF2-40B4-BE49-F238E27FC236}">
                <a16:creationId xmlns:a16="http://schemas.microsoft.com/office/drawing/2014/main" id="{77AA4489-4D8A-4F7B-825B-4ABD13BA7463}"/>
              </a:ext>
            </a:extLst>
          </p:cNvPr>
          <p:cNvSpPr/>
          <p:nvPr/>
        </p:nvSpPr>
        <p:spPr>
          <a:xfrm>
            <a:off x="853696" y="302359"/>
            <a:ext cx="4572000" cy="655564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def computer(a):</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if( a == 1 ):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3</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2 ):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2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3 ):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1</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5 ):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3</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6 ):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2</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7 ):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1</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9 ):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3</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10 ):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2</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11 ):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1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13 ):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3</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14 ):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2</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15 ):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1</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17 ):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3</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18 ):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2</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elif</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19 ):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1</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else: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0</a:t>
            </a:r>
          </a:p>
        </p:txBody>
      </p:sp>
      <p:sp>
        <p:nvSpPr>
          <p:cNvPr id="7" name="正方形/長方形 6">
            <a:extLst>
              <a:ext uri="{FF2B5EF4-FFF2-40B4-BE49-F238E27FC236}">
                <a16:creationId xmlns:a16="http://schemas.microsoft.com/office/drawing/2014/main" id="{77496134-0765-4D66-9A0A-813FD54D1FB9}"/>
              </a:ext>
            </a:extLst>
          </p:cNvPr>
          <p:cNvSpPr/>
          <p:nvPr/>
        </p:nvSpPr>
        <p:spPr>
          <a:xfrm>
            <a:off x="5425696" y="644893"/>
            <a:ext cx="4572000" cy="415498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def move(a, r):</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if (r == 1) and (a &lt; 21):</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a + 1</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if (r == 2) and (a &lt; 21):</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a + 2</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if (r == 3) and (a &lt; 21):</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a + 3</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return a</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 = 0</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while(True):</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print('a = %d' % a)</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 = int(input())</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move(a, r)</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print('a = %d' % a)</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 = computer(a)</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print('computer: %d' % r)</a:t>
            </a:r>
            <a:b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 move(a, r)</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96417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733EE81-4CC7-8ABE-7D30-203A246BB9FE}"/>
              </a:ext>
            </a:extLst>
          </p:cNvPr>
          <p:cNvPicPr>
            <a:picLocks noChangeAspect="1"/>
          </p:cNvPicPr>
          <p:nvPr/>
        </p:nvPicPr>
        <p:blipFill>
          <a:blip r:embed="rId2"/>
          <a:stretch>
            <a:fillRect/>
          </a:stretch>
        </p:blipFill>
        <p:spPr>
          <a:xfrm>
            <a:off x="790479" y="2214497"/>
            <a:ext cx="5477084" cy="2671339"/>
          </a:xfrm>
          <a:prstGeom prst="rect">
            <a:avLst/>
          </a:prstGeom>
        </p:spPr>
      </p:pic>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kumimoji="1" lang="ja-JP" altLang="en-US" dirty="0"/>
              <a:t>でのプログラム実行</a:t>
            </a:r>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4" y="846252"/>
            <a:ext cx="8822156" cy="5962761"/>
          </a:xfrm>
        </p:spPr>
        <p:txBody>
          <a:bodyPr>
            <a:noAutofit/>
          </a:bodyPr>
          <a:lstStyle/>
          <a:p>
            <a:r>
              <a:rPr kumimoji="1" lang="en-US" altLang="ja-JP" sz="2400" dirty="0"/>
              <a:t>URL</a:t>
            </a:r>
            <a:r>
              <a:rPr lang="en-US" altLang="ja-JP" sz="2400" dirty="0"/>
              <a:t>: </a:t>
            </a:r>
            <a:r>
              <a:rPr lang="en-US" altLang="ja-JP" sz="2400" dirty="0">
                <a:hlinkClick r:id="rId3"/>
              </a:rPr>
              <a:t>https://trinket.io/python/5468e2724a</a:t>
            </a:r>
            <a:endParaRPr lang="en-US" altLang="ja-JP" sz="2400" dirty="0">
              <a:latin typeface="Merriweather" panose="020F0502020204030204" pitchFamily="2" charset="0"/>
            </a:endParaRPr>
          </a:p>
          <a:p>
            <a:r>
              <a:rPr lang="ja-JP" altLang="en-US" sz="2400" dirty="0"/>
              <a:t>違うプログラムには違う </a:t>
            </a:r>
            <a:r>
              <a:rPr lang="en-US" altLang="ja-JP" sz="2400" dirty="0"/>
              <a:t>URL </a:t>
            </a:r>
            <a:r>
              <a:rPr lang="ja-JP" altLang="en-US" sz="2400" dirty="0"/>
              <a:t>が割り当てられる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065120" y="3652818"/>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279988" y="4104369"/>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068292" y="4964953"/>
            <a:ext cx="233910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ソースコードの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編集画面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3669812" y="5128599"/>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F5672B9D-D768-2700-E6C1-AE4C965CF5F4}"/>
              </a:ext>
            </a:extLst>
          </p:cNvPr>
          <p:cNvSpPr/>
          <p:nvPr/>
        </p:nvSpPr>
        <p:spPr>
          <a:xfrm>
            <a:off x="1373183" y="2919691"/>
            <a:ext cx="391886"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1512970" y="1752832"/>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3428464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2A8BF9-CF18-ED7A-E82B-D086E8C30E57}"/>
              </a:ext>
            </a:extLst>
          </p:cNvPr>
          <p:cNvSpPr>
            <a:spLocks noGrp="1"/>
          </p:cNvSpPr>
          <p:nvPr>
            <p:ph type="title"/>
          </p:nvPr>
        </p:nvSpPr>
        <p:spPr/>
        <p:txBody>
          <a:bodyPr>
            <a:normAutofit fontScale="90000"/>
          </a:bodyPr>
          <a:lstStyle/>
          <a:p>
            <a:r>
              <a:rPr kumimoji="1" lang="ja-JP" altLang="en-US" dirty="0"/>
              <a:t>実行開始後の手順</a:t>
            </a:r>
          </a:p>
        </p:txBody>
      </p:sp>
      <p:sp>
        <p:nvSpPr>
          <p:cNvPr id="3" name="コンテンツ プレースホルダー 2">
            <a:extLst>
              <a:ext uri="{FF2B5EF4-FFF2-40B4-BE49-F238E27FC236}">
                <a16:creationId xmlns:a16="http://schemas.microsoft.com/office/drawing/2014/main" id="{88D30296-0C89-3A9E-AF86-ED09148851DB}"/>
              </a:ext>
            </a:extLst>
          </p:cNvPr>
          <p:cNvSpPr>
            <a:spLocks noGrp="1"/>
          </p:cNvSpPr>
          <p:nvPr>
            <p:ph idx="1"/>
          </p:nvPr>
        </p:nvSpPr>
        <p:spPr/>
        <p:txBody>
          <a:bodyPr/>
          <a:lstStyle/>
          <a:p>
            <a:pPr marL="0" indent="0">
              <a:buNone/>
            </a:pPr>
            <a:r>
              <a:rPr lang="ja-JP" altLang="en-US" dirty="0"/>
              <a:t>①</a:t>
            </a:r>
            <a:r>
              <a:rPr kumimoji="1" lang="ja-JP" altLang="en-US" dirty="0"/>
              <a:t>　キーボードで、１＋</a:t>
            </a:r>
            <a:r>
              <a:rPr kumimoji="1" lang="en-US" altLang="ja-JP" dirty="0"/>
              <a:t>Enter</a:t>
            </a:r>
            <a:r>
              <a:rPr kumimoji="1" lang="ja-JP" altLang="en-US" dirty="0"/>
              <a:t>、２＋</a:t>
            </a:r>
            <a:r>
              <a:rPr kumimoji="1" lang="en-US" altLang="ja-JP" dirty="0"/>
              <a:t>Enter</a:t>
            </a:r>
            <a:r>
              <a:rPr kumimoji="1" lang="ja-JP" altLang="en-US" dirty="0"/>
              <a:t>、</a:t>
            </a:r>
            <a:r>
              <a:rPr kumimoji="1" lang="en-US" altLang="ja-JP" dirty="0"/>
              <a:t>3 + Enter </a:t>
            </a:r>
            <a:r>
              <a:rPr kumimoji="1" lang="ja-JP" altLang="en-US" dirty="0"/>
              <a:t>の操作を続ける</a:t>
            </a:r>
            <a:endParaRPr kumimoji="1" lang="en-US" altLang="ja-JP" dirty="0"/>
          </a:p>
          <a:p>
            <a:pPr marL="0" indent="0">
              <a:buNone/>
            </a:pPr>
            <a:r>
              <a:rPr lang="en-US" altLang="ja-JP" dirty="0"/>
              <a:t>	</a:t>
            </a:r>
            <a:r>
              <a:rPr lang="ja-JP" altLang="en-US" dirty="0"/>
              <a:t>１：行動１　２：行動２　３：行動３</a:t>
            </a:r>
            <a:endParaRPr lang="en-US" altLang="ja-JP" dirty="0"/>
          </a:p>
          <a:p>
            <a:pPr marL="0" indent="0">
              <a:buNone/>
            </a:pPr>
            <a:r>
              <a:rPr lang="ja-JP" altLang="en-US" dirty="0"/>
              <a:t>②</a:t>
            </a:r>
            <a:r>
              <a:rPr kumimoji="1" lang="ja-JP" altLang="en-US" dirty="0"/>
              <a:t>　</a:t>
            </a:r>
            <a:r>
              <a:rPr kumimoji="1" lang="ja-JP" altLang="en-US" dirty="0">
                <a:solidFill>
                  <a:srgbClr val="C00000"/>
                </a:solidFill>
              </a:rPr>
              <a:t>今度はコンピュータが対戦相手である</a:t>
            </a:r>
            <a:r>
              <a:rPr kumimoji="1" lang="ja-JP" altLang="en-US" dirty="0"/>
              <a:t>。画面を確認する。</a:t>
            </a:r>
            <a:r>
              <a:rPr lang="ja-JP" altLang="en-US" b="0" i="0" dirty="0">
                <a:solidFill>
                  <a:srgbClr val="1A1A1A"/>
                </a:solidFill>
                <a:effectLst/>
                <a:latin typeface="ヒラギノ角ゴ Pro W3"/>
              </a:rPr>
              <a:t>２１になったらゲームは終わり。「</a:t>
            </a:r>
            <a:r>
              <a:rPr lang="en-US" altLang="ja-JP" b="1" i="0" dirty="0">
                <a:solidFill>
                  <a:srgbClr val="1A1A1A"/>
                </a:solidFill>
                <a:effectLst/>
                <a:latin typeface="ヒラギノ角ゴ Pro W3"/>
              </a:rPr>
              <a:t>Stop</a:t>
            </a:r>
            <a:r>
              <a:rPr lang="ja-JP" altLang="en-US" b="0" i="0" dirty="0">
                <a:solidFill>
                  <a:srgbClr val="1A1A1A"/>
                </a:solidFill>
                <a:effectLst/>
                <a:latin typeface="ヒラギノ角ゴ Pro W3"/>
              </a:rPr>
              <a:t>」をクリックして</a:t>
            </a:r>
            <a:r>
              <a:rPr lang="ja-JP" altLang="en-US" b="1" i="0" dirty="0">
                <a:solidFill>
                  <a:srgbClr val="1A1A1A"/>
                </a:solidFill>
                <a:effectLst/>
                <a:latin typeface="ヒラギノ角ゴ Pro W3"/>
              </a:rPr>
              <a:t>終了</a:t>
            </a:r>
            <a:r>
              <a:rPr lang="ja-JP" altLang="en-US" b="0" i="0" dirty="0">
                <a:solidFill>
                  <a:srgbClr val="1A1A1A"/>
                </a:solidFill>
                <a:effectLst/>
                <a:latin typeface="ヒラギノ角ゴ Pro W3"/>
              </a:rPr>
              <a:t>。</a:t>
            </a:r>
            <a:endParaRPr kumimoji="1" lang="ja-JP" altLang="en-US" dirty="0"/>
          </a:p>
        </p:txBody>
      </p:sp>
      <p:sp>
        <p:nvSpPr>
          <p:cNvPr id="4" name="スライド番号プレースホルダー 3">
            <a:extLst>
              <a:ext uri="{FF2B5EF4-FFF2-40B4-BE49-F238E27FC236}">
                <a16:creationId xmlns:a16="http://schemas.microsoft.com/office/drawing/2014/main" id="{2739097C-8C35-4BA2-9C19-E4CEBBE4DB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499C1A75-A9EC-3F78-5346-193C03FD4D0F}"/>
              </a:ext>
            </a:extLst>
          </p:cNvPr>
          <p:cNvPicPr>
            <a:picLocks noChangeAspect="1"/>
          </p:cNvPicPr>
          <p:nvPr/>
        </p:nvPicPr>
        <p:blipFill>
          <a:blip r:embed="rId2"/>
          <a:stretch>
            <a:fillRect/>
          </a:stretch>
        </p:blipFill>
        <p:spPr>
          <a:xfrm>
            <a:off x="886401" y="3771105"/>
            <a:ext cx="4367244" cy="3037220"/>
          </a:xfrm>
          <a:prstGeom prst="rect">
            <a:avLst/>
          </a:prstGeom>
        </p:spPr>
      </p:pic>
    </p:spTree>
    <p:extLst>
      <p:ext uri="{BB962C8B-B14F-4D97-AF65-F5344CB8AC3E}">
        <p14:creationId xmlns:p14="http://schemas.microsoft.com/office/powerpoint/2010/main" val="2772341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64EEC-03DC-B12C-965A-10BE46E749C7}"/>
              </a:ext>
            </a:extLst>
          </p:cNvPr>
          <p:cNvSpPr>
            <a:spLocks noGrp="1"/>
          </p:cNvSpPr>
          <p:nvPr>
            <p:ph type="title"/>
          </p:nvPr>
        </p:nvSpPr>
        <p:spPr/>
        <p:txBody>
          <a:bodyPr>
            <a:normAutofit fontScale="90000"/>
          </a:bodyPr>
          <a:lstStyle/>
          <a:p>
            <a:r>
              <a:rPr kumimoji="1" lang="ja-JP" altLang="en-US" dirty="0"/>
              <a:t>ここまでのまとめ</a:t>
            </a:r>
          </a:p>
        </p:txBody>
      </p:sp>
      <p:sp>
        <p:nvSpPr>
          <p:cNvPr id="4" name="スライド番号プレースホルダー 3">
            <a:extLst>
              <a:ext uri="{FF2B5EF4-FFF2-40B4-BE49-F238E27FC236}">
                <a16:creationId xmlns:a16="http://schemas.microsoft.com/office/drawing/2014/main" id="{00C0FB33-89B7-6FBA-691D-27DEA9866F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85CE8CE4-0C0E-0576-75C1-0A30888CF737}"/>
              </a:ext>
            </a:extLst>
          </p:cNvPr>
          <p:cNvSpPr>
            <a:spLocks noGrp="1"/>
          </p:cNvSpPr>
          <p:nvPr>
            <p:ph idx="1"/>
          </p:nvPr>
        </p:nvSpPr>
        <p:spPr>
          <a:xfrm>
            <a:off x="515607" y="1072250"/>
            <a:ext cx="7933911" cy="1248344"/>
          </a:xfrm>
        </p:spPr>
        <p:txBody>
          <a:bodyPr>
            <a:normAutofit fontScale="92500" lnSpcReduction="10000"/>
          </a:bodyPr>
          <a:lstStyle/>
          <a:p>
            <a:pPr marL="0" indent="0">
              <a:buNone/>
            </a:pPr>
            <a:r>
              <a:rPr lang="ja-JP" altLang="en-US" b="1" dirty="0"/>
              <a:t>コンピュータ</a:t>
            </a:r>
            <a:r>
              <a:rPr lang="ja-JP" altLang="en-US" dirty="0"/>
              <a:t>を，ゲームの</a:t>
            </a:r>
            <a:r>
              <a:rPr lang="ja-JP" altLang="en-US" b="1" dirty="0"/>
              <a:t>プレイヤーとして振舞わせてみた</a:t>
            </a:r>
            <a:br>
              <a:rPr lang="en-US" altLang="ja-JP" b="1" dirty="0"/>
            </a:br>
            <a:endParaRPr lang="en-US" altLang="ja-JP" b="1" dirty="0"/>
          </a:p>
          <a:p>
            <a:endParaRPr lang="en-US" altLang="ja-JP" dirty="0"/>
          </a:p>
        </p:txBody>
      </p:sp>
      <p:sp>
        <p:nvSpPr>
          <p:cNvPr id="6" name="テキスト ボックス 5">
            <a:extLst>
              <a:ext uri="{FF2B5EF4-FFF2-40B4-BE49-F238E27FC236}">
                <a16:creationId xmlns:a16="http://schemas.microsoft.com/office/drawing/2014/main" id="{499D8EED-CA3C-DA23-61A2-08A925154644}"/>
              </a:ext>
            </a:extLst>
          </p:cNvPr>
          <p:cNvSpPr txBox="1"/>
          <p:nvPr/>
        </p:nvSpPr>
        <p:spPr>
          <a:xfrm>
            <a:off x="1307148" y="5741560"/>
            <a:ext cx="23391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後攻での必勝法</a:t>
            </a:r>
          </a:p>
        </p:txBody>
      </p:sp>
      <p:sp>
        <p:nvSpPr>
          <p:cNvPr id="7" name="矢印: 右 6">
            <a:extLst>
              <a:ext uri="{FF2B5EF4-FFF2-40B4-BE49-F238E27FC236}">
                <a16:creationId xmlns:a16="http://schemas.microsoft.com/office/drawing/2014/main" id="{807ED4CF-18B5-0A32-B17B-8968483724D0}"/>
              </a:ext>
            </a:extLst>
          </p:cNvPr>
          <p:cNvSpPr/>
          <p:nvPr/>
        </p:nvSpPr>
        <p:spPr>
          <a:xfrm>
            <a:off x="5069142" y="3762909"/>
            <a:ext cx="279132" cy="676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5446A2E0-D0F8-FA5D-B0CA-118648B1D27F}"/>
              </a:ext>
            </a:extLst>
          </p:cNvPr>
          <p:cNvSpPr txBox="1"/>
          <p:nvPr/>
        </p:nvSpPr>
        <p:spPr>
          <a:xfrm>
            <a:off x="5348274" y="6308080"/>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プログラム化し実行</a:t>
            </a:r>
          </a:p>
        </p:txBody>
      </p:sp>
      <p:pic>
        <p:nvPicPr>
          <p:cNvPr id="9" name="図 8">
            <a:extLst>
              <a:ext uri="{FF2B5EF4-FFF2-40B4-BE49-F238E27FC236}">
                <a16:creationId xmlns:a16="http://schemas.microsoft.com/office/drawing/2014/main" id="{A77E312E-8A6D-E30D-8383-5C615429CACF}"/>
              </a:ext>
            </a:extLst>
          </p:cNvPr>
          <p:cNvPicPr>
            <a:picLocks noChangeAspect="1"/>
          </p:cNvPicPr>
          <p:nvPr/>
        </p:nvPicPr>
        <p:blipFill>
          <a:blip r:embed="rId2"/>
          <a:stretch>
            <a:fillRect/>
          </a:stretch>
        </p:blipFill>
        <p:spPr>
          <a:xfrm>
            <a:off x="178443" y="2666578"/>
            <a:ext cx="4391251" cy="3108485"/>
          </a:xfrm>
          <a:prstGeom prst="rect">
            <a:avLst/>
          </a:prstGeom>
        </p:spPr>
      </p:pic>
      <p:pic>
        <p:nvPicPr>
          <p:cNvPr id="11" name="図 10">
            <a:extLst>
              <a:ext uri="{FF2B5EF4-FFF2-40B4-BE49-F238E27FC236}">
                <a16:creationId xmlns:a16="http://schemas.microsoft.com/office/drawing/2014/main" id="{9AAAF81F-C449-5059-3BEF-F552DE005A06}"/>
              </a:ext>
            </a:extLst>
          </p:cNvPr>
          <p:cNvPicPr>
            <a:picLocks noChangeAspect="1"/>
          </p:cNvPicPr>
          <p:nvPr/>
        </p:nvPicPr>
        <p:blipFill>
          <a:blip r:embed="rId3"/>
          <a:stretch>
            <a:fillRect/>
          </a:stretch>
        </p:blipFill>
        <p:spPr>
          <a:xfrm>
            <a:off x="5962585" y="1753844"/>
            <a:ext cx="1795960" cy="4443850"/>
          </a:xfrm>
          <a:prstGeom prst="rect">
            <a:avLst/>
          </a:prstGeom>
        </p:spPr>
      </p:pic>
    </p:spTree>
    <p:extLst>
      <p:ext uri="{BB962C8B-B14F-4D97-AF65-F5344CB8AC3E}">
        <p14:creationId xmlns:p14="http://schemas.microsoft.com/office/powerpoint/2010/main" val="2855296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15-4 </a:t>
            </a:r>
            <a:r>
              <a:rPr lang="ja-JP" altLang="en-US" dirty="0"/>
              <a:t>探索，総当たり</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29</a:t>
            </a:fld>
            <a:endParaRPr lang="ja-JP" altLang="en-US" dirty="0"/>
          </a:p>
        </p:txBody>
      </p:sp>
      <p:sp>
        <p:nvSpPr>
          <p:cNvPr id="3" name="字幕 2">
            <a:extLst>
              <a:ext uri="{FF2B5EF4-FFF2-40B4-BE49-F238E27FC236}">
                <a16:creationId xmlns:a16="http://schemas.microsoft.com/office/drawing/2014/main" id="{12A48C7A-0956-4C5C-B2A6-9F2533C8267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986360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15-1 </a:t>
            </a:r>
            <a:r>
              <a:rPr lang="ja-JP" altLang="en-US" dirty="0"/>
              <a:t>発展（対話</a:t>
            </a:r>
            <a:r>
              <a:rPr lang="en-US" altLang="ja-JP" dirty="0"/>
              <a:t>AI</a:t>
            </a:r>
            <a:r>
              <a:rPr lang="ja-JP" altLang="en-US" dirty="0"/>
              <a:t>，自己学習，強化学習）</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D760A1EE-0855-436F-92A1-1523DEA4DBAD}"/>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807290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kumimoji="1" lang="ja-JP" altLang="en-US" sz="3500" dirty="0"/>
              <a:t>探索</a:t>
            </a:r>
            <a:r>
              <a:rPr lang="ja-JP" altLang="en-US" sz="3500" dirty="0"/>
              <a:t>と経路（パス）</a:t>
            </a:r>
            <a:endParaRPr kumimoji="1" lang="ja-JP" altLang="en-US" sz="3500" dirty="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04FE2905-A7F2-4DDE-9C05-CB8E821EFCE2}"/>
              </a:ext>
            </a:extLst>
          </p:cNvPr>
          <p:cNvSpPr txBox="1"/>
          <p:nvPr/>
        </p:nvSpPr>
        <p:spPr>
          <a:xfrm>
            <a:off x="3601277" y="3134455"/>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6D8D0238-8B63-4C8E-B6AE-D5F6C38E387F}"/>
              </a:ext>
            </a:extLst>
          </p:cNvPr>
          <p:cNvSpPr txBox="1"/>
          <p:nvPr/>
        </p:nvSpPr>
        <p:spPr>
          <a:xfrm>
            <a:off x="76199"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EA8683A-2B01-43B9-8282-26A06CBA906B}"/>
              </a:ext>
            </a:extLst>
          </p:cNvPr>
          <p:cNvSpPr/>
          <p:nvPr/>
        </p:nvSpPr>
        <p:spPr>
          <a:xfrm>
            <a:off x="523460"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8CD992DE-CFE5-4EE5-A170-E7BC522325FC}"/>
              </a:ext>
            </a:extLst>
          </p:cNvPr>
          <p:cNvSpPr/>
          <p:nvPr/>
        </p:nvSpPr>
        <p:spPr>
          <a:xfrm>
            <a:off x="523459"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8614A4DD-F479-4C7C-8A1C-12CED33E2F68}"/>
              </a:ext>
            </a:extLst>
          </p:cNvPr>
          <p:cNvSpPr/>
          <p:nvPr/>
        </p:nvSpPr>
        <p:spPr>
          <a:xfrm>
            <a:off x="523459"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FBB98A57-984D-4D69-9215-0DFDA87CE227}"/>
              </a:ext>
            </a:extLst>
          </p:cNvPr>
          <p:cNvSpPr/>
          <p:nvPr/>
        </p:nvSpPr>
        <p:spPr>
          <a:xfrm>
            <a:off x="523459" y="540550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5D9CECBF-BFB9-48D4-B7F5-5EF5E20284E7}"/>
              </a:ext>
            </a:extLst>
          </p:cNvPr>
          <p:cNvSpPr txBox="1"/>
          <p:nvPr/>
        </p:nvSpPr>
        <p:spPr>
          <a:xfrm>
            <a:off x="102373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A3E75CBA-41AC-459B-9C9D-474CE47868CC}"/>
              </a:ext>
            </a:extLst>
          </p:cNvPr>
          <p:cNvSpPr/>
          <p:nvPr/>
        </p:nvSpPr>
        <p:spPr>
          <a:xfrm>
            <a:off x="1470991" y="256794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7534EC24-4943-48D4-B761-B4A93BA826BA}"/>
              </a:ext>
            </a:extLst>
          </p:cNvPr>
          <p:cNvSpPr/>
          <p:nvPr/>
        </p:nvSpPr>
        <p:spPr>
          <a:xfrm>
            <a:off x="1470990"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4995E215-E92F-487B-B2D0-01BCD7F3936D}"/>
              </a:ext>
            </a:extLst>
          </p:cNvPr>
          <p:cNvSpPr/>
          <p:nvPr/>
        </p:nvSpPr>
        <p:spPr>
          <a:xfrm>
            <a:off x="1470990"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2BC90808-9EFB-48D3-855B-CC8A0F6929CB}"/>
              </a:ext>
            </a:extLst>
          </p:cNvPr>
          <p:cNvSpPr/>
          <p:nvPr/>
        </p:nvSpPr>
        <p:spPr>
          <a:xfrm>
            <a:off x="1470990" y="540550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8CDEC6EE-90F1-4398-87A5-BB685F0D6267}"/>
              </a:ext>
            </a:extLst>
          </p:cNvPr>
          <p:cNvSpPr txBox="1"/>
          <p:nvPr/>
        </p:nvSpPr>
        <p:spPr>
          <a:xfrm>
            <a:off x="197126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8C52107A-FD0C-4D6E-B4A7-3AA5110E3680}"/>
              </a:ext>
            </a:extLst>
          </p:cNvPr>
          <p:cNvSpPr/>
          <p:nvPr/>
        </p:nvSpPr>
        <p:spPr>
          <a:xfrm>
            <a:off x="2418521"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C1F115C1-0B82-4485-A65B-4145DC59448B}"/>
              </a:ext>
            </a:extLst>
          </p:cNvPr>
          <p:cNvSpPr/>
          <p:nvPr/>
        </p:nvSpPr>
        <p:spPr>
          <a:xfrm>
            <a:off x="2418520"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ECC8A34D-DA41-4786-83E7-103638433065}"/>
              </a:ext>
            </a:extLst>
          </p:cNvPr>
          <p:cNvSpPr/>
          <p:nvPr/>
        </p:nvSpPr>
        <p:spPr>
          <a:xfrm>
            <a:off x="2418520" y="445965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F1165178-B5A9-4182-9C68-3E954169F344}"/>
              </a:ext>
            </a:extLst>
          </p:cNvPr>
          <p:cNvSpPr/>
          <p:nvPr/>
        </p:nvSpPr>
        <p:spPr>
          <a:xfrm>
            <a:off x="2418520" y="540550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389105C4-EC2C-4106-98F0-5C164FF76499}"/>
              </a:ext>
            </a:extLst>
          </p:cNvPr>
          <p:cNvSpPr txBox="1"/>
          <p:nvPr/>
        </p:nvSpPr>
        <p:spPr>
          <a:xfrm>
            <a:off x="291879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A3E57395-F933-462D-8539-5EAAF19B2FBD}"/>
              </a:ext>
            </a:extLst>
          </p:cNvPr>
          <p:cNvSpPr/>
          <p:nvPr/>
        </p:nvSpPr>
        <p:spPr>
          <a:xfrm>
            <a:off x="3366051"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993F902C-432F-4015-8056-54B2E7DAB149}"/>
              </a:ext>
            </a:extLst>
          </p:cNvPr>
          <p:cNvSpPr/>
          <p:nvPr/>
        </p:nvSpPr>
        <p:spPr>
          <a:xfrm>
            <a:off x="3366050" y="3513798"/>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86349D09-BB5C-444E-8884-10DDB655BE44}"/>
              </a:ext>
            </a:extLst>
          </p:cNvPr>
          <p:cNvSpPr/>
          <p:nvPr/>
        </p:nvSpPr>
        <p:spPr>
          <a:xfrm>
            <a:off x="3366050"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2A5CEE2E-4B32-4D87-A930-8761F3CBCBBF}"/>
              </a:ext>
            </a:extLst>
          </p:cNvPr>
          <p:cNvSpPr/>
          <p:nvPr/>
        </p:nvSpPr>
        <p:spPr>
          <a:xfrm>
            <a:off x="3366050" y="540550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5355C42F-B704-4E14-B11D-A9DA86177619}"/>
              </a:ext>
            </a:extLst>
          </p:cNvPr>
          <p:cNvSpPr txBox="1"/>
          <p:nvPr/>
        </p:nvSpPr>
        <p:spPr>
          <a:xfrm>
            <a:off x="386632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6A1922A0-4C8D-4A74-A1C1-49B00F360137}"/>
              </a:ext>
            </a:extLst>
          </p:cNvPr>
          <p:cNvSpPr/>
          <p:nvPr/>
        </p:nvSpPr>
        <p:spPr>
          <a:xfrm>
            <a:off x="4313581"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631C8C99-10C7-46C4-B289-E5F80EF9D77A}"/>
              </a:ext>
            </a:extLst>
          </p:cNvPr>
          <p:cNvSpPr/>
          <p:nvPr/>
        </p:nvSpPr>
        <p:spPr>
          <a:xfrm>
            <a:off x="4313580"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53D88FA0-335A-4EE2-B5A7-D7054FEA42E2}"/>
              </a:ext>
            </a:extLst>
          </p:cNvPr>
          <p:cNvSpPr/>
          <p:nvPr/>
        </p:nvSpPr>
        <p:spPr>
          <a:xfrm>
            <a:off x="4313580"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E8D405E9-6F19-4338-AD89-27DBA89C7911}"/>
              </a:ext>
            </a:extLst>
          </p:cNvPr>
          <p:cNvSpPr/>
          <p:nvPr/>
        </p:nvSpPr>
        <p:spPr>
          <a:xfrm>
            <a:off x="4313580" y="540550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0B137D7-3EC7-4E46-9B23-8EDC5DD4B6AB}"/>
              </a:ext>
            </a:extLst>
          </p:cNvPr>
          <p:cNvSpPr txBox="1"/>
          <p:nvPr/>
        </p:nvSpPr>
        <p:spPr>
          <a:xfrm>
            <a:off x="421864" y="2819816"/>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スタート</a:t>
            </a:r>
          </a:p>
        </p:txBody>
      </p:sp>
      <p:sp>
        <p:nvSpPr>
          <p:cNvPr id="39" name="テキスト ボックス 38">
            <a:extLst>
              <a:ext uri="{FF2B5EF4-FFF2-40B4-BE49-F238E27FC236}">
                <a16:creationId xmlns:a16="http://schemas.microsoft.com/office/drawing/2014/main" id="{303B92A8-F23A-4B44-B8FF-4ADAD87F8524}"/>
              </a:ext>
            </a:extLst>
          </p:cNvPr>
          <p:cNvSpPr txBox="1"/>
          <p:nvPr/>
        </p:nvSpPr>
        <p:spPr>
          <a:xfrm>
            <a:off x="4567629" y="3804846"/>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宝</a:t>
            </a:r>
          </a:p>
        </p:txBody>
      </p:sp>
      <p:sp>
        <p:nvSpPr>
          <p:cNvPr id="40" name="テキスト ボックス 39">
            <a:extLst>
              <a:ext uri="{FF2B5EF4-FFF2-40B4-BE49-F238E27FC236}">
                <a16:creationId xmlns:a16="http://schemas.microsoft.com/office/drawing/2014/main" id="{EAD3CD24-782D-4963-9761-D4B0B7018ED4}"/>
              </a:ext>
            </a:extLst>
          </p:cNvPr>
          <p:cNvSpPr txBox="1"/>
          <p:nvPr/>
        </p:nvSpPr>
        <p:spPr>
          <a:xfrm>
            <a:off x="724182" y="5774299"/>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宝</a:t>
            </a:r>
          </a:p>
        </p:txBody>
      </p:sp>
      <p:sp>
        <p:nvSpPr>
          <p:cNvPr id="41" name="テキスト ボックス 40">
            <a:extLst>
              <a:ext uri="{FF2B5EF4-FFF2-40B4-BE49-F238E27FC236}">
                <a16:creationId xmlns:a16="http://schemas.microsoft.com/office/drawing/2014/main" id="{F407C727-4C68-44D8-9480-DBD8B7ABDB85}"/>
              </a:ext>
            </a:extLst>
          </p:cNvPr>
          <p:cNvSpPr txBox="1"/>
          <p:nvPr/>
        </p:nvSpPr>
        <p:spPr>
          <a:xfrm>
            <a:off x="5734813" y="3076020"/>
            <a:ext cx="3332988" cy="184665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スタートから出発</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迷路をたどり，宝に至る</a:t>
            </a: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経路</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パス</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）を探す</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5525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kumimoji="1" lang="ja-JP" altLang="en-US" sz="3500" dirty="0"/>
              <a:t>探索</a:t>
            </a:r>
            <a:r>
              <a:rPr lang="ja-JP" altLang="en-US" sz="3500" dirty="0"/>
              <a:t>と経路（パス）</a:t>
            </a:r>
            <a:endParaRPr kumimoji="1" lang="ja-JP" altLang="en-US" sz="3500" dirty="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04FE2905-A7F2-4DDE-9C05-CB8E821EFCE2}"/>
              </a:ext>
            </a:extLst>
          </p:cNvPr>
          <p:cNvSpPr txBox="1"/>
          <p:nvPr/>
        </p:nvSpPr>
        <p:spPr>
          <a:xfrm>
            <a:off x="3601277" y="3134455"/>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6D8D0238-8B63-4C8E-B6AE-D5F6C38E387F}"/>
              </a:ext>
            </a:extLst>
          </p:cNvPr>
          <p:cNvSpPr txBox="1"/>
          <p:nvPr/>
        </p:nvSpPr>
        <p:spPr>
          <a:xfrm>
            <a:off x="76199"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EA8683A-2B01-43B9-8282-26A06CBA906B}"/>
              </a:ext>
            </a:extLst>
          </p:cNvPr>
          <p:cNvSpPr/>
          <p:nvPr/>
        </p:nvSpPr>
        <p:spPr>
          <a:xfrm>
            <a:off x="523460"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8CD992DE-CFE5-4EE5-A170-E7BC522325FC}"/>
              </a:ext>
            </a:extLst>
          </p:cNvPr>
          <p:cNvSpPr/>
          <p:nvPr/>
        </p:nvSpPr>
        <p:spPr>
          <a:xfrm>
            <a:off x="523459"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8614A4DD-F479-4C7C-8A1C-12CED33E2F68}"/>
              </a:ext>
            </a:extLst>
          </p:cNvPr>
          <p:cNvSpPr/>
          <p:nvPr/>
        </p:nvSpPr>
        <p:spPr>
          <a:xfrm>
            <a:off x="523459"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FBB98A57-984D-4D69-9215-0DFDA87CE227}"/>
              </a:ext>
            </a:extLst>
          </p:cNvPr>
          <p:cNvSpPr/>
          <p:nvPr/>
        </p:nvSpPr>
        <p:spPr>
          <a:xfrm>
            <a:off x="523459" y="540550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5D9CECBF-BFB9-48D4-B7F5-5EF5E20284E7}"/>
              </a:ext>
            </a:extLst>
          </p:cNvPr>
          <p:cNvSpPr txBox="1"/>
          <p:nvPr/>
        </p:nvSpPr>
        <p:spPr>
          <a:xfrm>
            <a:off x="102373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A3E75CBA-41AC-459B-9C9D-474CE47868CC}"/>
              </a:ext>
            </a:extLst>
          </p:cNvPr>
          <p:cNvSpPr/>
          <p:nvPr/>
        </p:nvSpPr>
        <p:spPr>
          <a:xfrm>
            <a:off x="1470991" y="256794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7534EC24-4943-48D4-B761-B4A93BA826BA}"/>
              </a:ext>
            </a:extLst>
          </p:cNvPr>
          <p:cNvSpPr/>
          <p:nvPr/>
        </p:nvSpPr>
        <p:spPr>
          <a:xfrm>
            <a:off x="1470990"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4995E215-E92F-487B-B2D0-01BCD7F3936D}"/>
              </a:ext>
            </a:extLst>
          </p:cNvPr>
          <p:cNvSpPr/>
          <p:nvPr/>
        </p:nvSpPr>
        <p:spPr>
          <a:xfrm>
            <a:off x="1470990"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2BC90808-9EFB-48D3-855B-CC8A0F6929CB}"/>
              </a:ext>
            </a:extLst>
          </p:cNvPr>
          <p:cNvSpPr/>
          <p:nvPr/>
        </p:nvSpPr>
        <p:spPr>
          <a:xfrm>
            <a:off x="1470990" y="540550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8CDEC6EE-90F1-4398-87A5-BB685F0D6267}"/>
              </a:ext>
            </a:extLst>
          </p:cNvPr>
          <p:cNvSpPr txBox="1"/>
          <p:nvPr/>
        </p:nvSpPr>
        <p:spPr>
          <a:xfrm>
            <a:off x="197126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8C52107A-FD0C-4D6E-B4A7-3AA5110E3680}"/>
              </a:ext>
            </a:extLst>
          </p:cNvPr>
          <p:cNvSpPr/>
          <p:nvPr/>
        </p:nvSpPr>
        <p:spPr>
          <a:xfrm>
            <a:off x="2418521"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C1F115C1-0B82-4485-A65B-4145DC59448B}"/>
              </a:ext>
            </a:extLst>
          </p:cNvPr>
          <p:cNvSpPr/>
          <p:nvPr/>
        </p:nvSpPr>
        <p:spPr>
          <a:xfrm>
            <a:off x="2418520"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ECC8A34D-DA41-4786-83E7-103638433065}"/>
              </a:ext>
            </a:extLst>
          </p:cNvPr>
          <p:cNvSpPr/>
          <p:nvPr/>
        </p:nvSpPr>
        <p:spPr>
          <a:xfrm>
            <a:off x="2418520" y="445965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F1165178-B5A9-4182-9C68-3E954169F344}"/>
              </a:ext>
            </a:extLst>
          </p:cNvPr>
          <p:cNvSpPr/>
          <p:nvPr/>
        </p:nvSpPr>
        <p:spPr>
          <a:xfrm>
            <a:off x="2418520" y="540550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389105C4-EC2C-4106-98F0-5C164FF76499}"/>
              </a:ext>
            </a:extLst>
          </p:cNvPr>
          <p:cNvSpPr txBox="1"/>
          <p:nvPr/>
        </p:nvSpPr>
        <p:spPr>
          <a:xfrm>
            <a:off x="291879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A3E57395-F933-462D-8539-5EAAF19B2FBD}"/>
              </a:ext>
            </a:extLst>
          </p:cNvPr>
          <p:cNvSpPr/>
          <p:nvPr/>
        </p:nvSpPr>
        <p:spPr>
          <a:xfrm>
            <a:off x="3366051"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993F902C-432F-4015-8056-54B2E7DAB149}"/>
              </a:ext>
            </a:extLst>
          </p:cNvPr>
          <p:cNvSpPr/>
          <p:nvPr/>
        </p:nvSpPr>
        <p:spPr>
          <a:xfrm>
            <a:off x="3366050" y="3513798"/>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86349D09-BB5C-444E-8884-10DDB655BE44}"/>
              </a:ext>
            </a:extLst>
          </p:cNvPr>
          <p:cNvSpPr/>
          <p:nvPr/>
        </p:nvSpPr>
        <p:spPr>
          <a:xfrm>
            <a:off x="3366050"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2A5CEE2E-4B32-4D87-A930-8761F3CBCBBF}"/>
              </a:ext>
            </a:extLst>
          </p:cNvPr>
          <p:cNvSpPr/>
          <p:nvPr/>
        </p:nvSpPr>
        <p:spPr>
          <a:xfrm>
            <a:off x="3366050" y="540550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5355C42F-B704-4E14-B11D-A9DA86177619}"/>
              </a:ext>
            </a:extLst>
          </p:cNvPr>
          <p:cNvSpPr txBox="1"/>
          <p:nvPr/>
        </p:nvSpPr>
        <p:spPr>
          <a:xfrm>
            <a:off x="386632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6A1922A0-4C8D-4A74-A1C1-49B00F360137}"/>
              </a:ext>
            </a:extLst>
          </p:cNvPr>
          <p:cNvSpPr/>
          <p:nvPr/>
        </p:nvSpPr>
        <p:spPr>
          <a:xfrm>
            <a:off x="4313581"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631C8C99-10C7-46C4-B289-E5F80EF9D77A}"/>
              </a:ext>
            </a:extLst>
          </p:cNvPr>
          <p:cNvSpPr/>
          <p:nvPr/>
        </p:nvSpPr>
        <p:spPr>
          <a:xfrm>
            <a:off x="4313580"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53D88FA0-335A-4EE2-B5A7-D7054FEA42E2}"/>
              </a:ext>
            </a:extLst>
          </p:cNvPr>
          <p:cNvSpPr/>
          <p:nvPr/>
        </p:nvSpPr>
        <p:spPr>
          <a:xfrm>
            <a:off x="4313580"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E8D405E9-6F19-4338-AD89-27DBA89C7911}"/>
              </a:ext>
            </a:extLst>
          </p:cNvPr>
          <p:cNvSpPr/>
          <p:nvPr/>
        </p:nvSpPr>
        <p:spPr>
          <a:xfrm>
            <a:off x="4313580" y="540550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0B137D7-3EC7-4E46-9B23-8EDC5DD4B6AB}"/>
              </a:ext>
            </a:extLst>
          </p:cNvPr>
          <p:cNvSpPr txBox="1"/>
          <p:nvPr/>
        </p:nvSpPr>
        <p:spPr>
          <a:xfrm>
            <a:off x="421864" y="2819816"/>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スタート</a:t>
            </a:r>
          </a:p>
        </p:txBody>
      </p:sp>
      <p:sp>
        <p:nvSpPr>
          <p:cNvPr id="39" name="テキスト ボックス 38">
            <a:extLst>
              <a:ext uri="{FF2B5EF4-FFF2-40B4-BE49-F238E27FC236}">
                <a16:creationId xmlns:a16="http://schemas.microsoft.com/office/drawing/2014/main" id="{303B92A8-F23A-4B44-B8FF-4ADAD87F8524}"/>
              </a:ext>
            </a:extLst>
          </p:cNvPr>
          <p:cNvSpPr txBox="1"/>
          <p:nvPr/>
        </p:nvSpPr>
        <p:spPr>
          <a:xfrm>
            <a:off x="4567629" y="3804846"/>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宝</a:t>
            </a:r>
          </a:p>
        </p:txBody>
      </p:sp>
      <p:sp>
        <p:nvSpPr>
          <p:cNvPr id="40" name="テキスト ボックス 39">
            <a:extLst>
              <a:ext uri="{FF2B5EF4-FFF2-40B4-BE49-F238E27FC236}">
                <a16:creationId xmlns:a16="http://schemas.microsoft.com/office/drawing/2014/main" id="{EAD3CD24-782D-4963-9761-D4B0B7018ED4}"/>
              </a:ext>
            </a:extLst>
          </p:cNvPr>
          <p:cNvSpPr txBox="1"/>
          <p:nvPr/>
        </p:nvSpPr>
        <p:spPr>
          <a:xfrm>
            <a:off x="724182" y="5774299"/>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宝</a:t>
            </a:r>
          </a:p>
        </p:txBody>
      </p:sp>
      <p:sp>
        <p:nvSpPr>
          <p:cNvPr id="3" name="フリーフォーム: 図形 2">
            <a:extLst>
              <a:ext uri="{FF2B5EF4-FFF2-40B4-BE49-F238E27FC236}">
                <a16:creationId xmlns:a16="http://schemas.microsoft.com/office/drawing/2014/main" id="{FB2B5B35-D5B8-4379-B652-8F8993A79CF4}"/>
              </a:ext>
            </a:extLst>
          </p:cNvPr>
          <p:cNvSpPr/>
          <p:nvPr/>
        </p:nvSpPr>
        <p:spPr>
          <a:xfrm>
            <a:off x="892570" y="3266661"/>
            <a:ext cx="2065004" cy="2759832"/>
          </a:xfrm>
          <a:custGeom>
            <a:avLst/>
            <a:gdLst>
              <a:gd name="connsiteX0" fmla="*/ 88091 w 2065004"/>
              <a:gd name="connsiteY0" fmla="*/ 0 h 2759832"/>
              <a:gd name="connsiteX1" fmla="*/ 101343 w 2065004"/>
              <a:gd name="connsiteY1" fmla="*/ 775252 h 2759832"/>
              <a:gd name="connsiteX2" fmla="*/ 1108508 w 2065004"/>
              <a:gd name="connsiteY2" fmla="*/ 821635 h 2759832"/>
              <a:gd name="connsiteX3" fmla="*/ 1983152 w 2065004"/>
              <a:gd name="connsiteY3" fmla="*/ 841513 h 2759832"/>
              <a:gd name="connsiteX4" fmla="*/ 2016282 w 2065004"/>
              <a:gd name="connsiteY4" fmla="*/ 1722782 h 2759832"/>
              <a:gd name="connsiteX5" fmla="*/ 1883760 w 2065004"/>
              <a:gd name="connsiteY5" fmla="*/ 2590800 h 2759832"/>
              <a:gd name="connsiteX6" fmla="*/ 1055500 w 2065004"/>
              <a:gd name="connsiteY6" fmla="*/ 2749826 h 2759832"/>
              <a:gd name="connsiteX7" fmla="*/ 412769 w 2065004"/>
              <a:gd name="connsiteY7" fmla="*/ 2729948 h 275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5004" h="2759832">
                <a:moveTo>
                  <a:pt x="88091" y="0"/>
                </a:moveTo>
                <a:cubicBezTo>
                  <a:pt x="9682" y="319156"/>
                  <a:pt x="-68727" y="638313"/>
                  <a:pt x="101343" y="775252"/>
                </a:cubicBezTo>
                <a:cubicBezTo>
                  <a:pt x="271413" y="912191"/>
                  <a:pt x="794873" y="810591"/>
                  <a:pt x="1108508" y="821635"/>
                </a:cubicBezTo>
                <a:cubicBezTo>
                  <a:pt x="1422143" y="832679"/>
                  <a:pt x="1831856" y="691322"/>
                  <a:pt x="1983152" y="841513"/>
                </a:cubicBezTo>
                <a:cubicBezTo>
                  <a:pt x="2134448" y="991704"/>
                  <a:pt x="2032847" y="1431234"/>
                  <a:pt x="2016282" y="1722782"/>
                </a:cubicBezTo>
                <a:cubicBezTo>
                  <a:pt x="1999717" y="2014330"/>
                  <a:pt x="2043890" y="2419626"/>
                  <a:pt x="1883760" y="2590800"/>
                </a:cubicBezTo>
                <a:cubicBezTo>
                  <a:pt x="1723630" y="2761974"/>
                  <a:pt x="1300665" y="2726635"/>
                  <a:pt x="1055500" y="2749826"/>
                </a:cubicBezTo>
                <a:cubicBezTo>
                  <a:pt x="810335" y="2773017"/>
                  <a:pt x="611552" y="2751482"/>
                  <a:pt x="412769" y="2729948"/>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フリーフォーム: 図形 3">
            <a:extLst>
              <a:ext uri="{FF2B5EF4-FFF2-40B4-BE49-F238E27FC236}">
                <a16:creationId xmlns:a16="http://schemas.microsoft.com/office/drawing/2014/main" id="{D6DD93DA-BC64-46B2-8E4D-19CD63020D2C}"/>
              </a:ext>
            </a:extLst>
          </p:cNvPr>
          <p:cNvSpPr/>
          <p:nvPr/>
        </p:nvSpPr>
        <p:spPr>
          <a:xfrm>
            <a:off x="989223" y="2893610"/>
            <a:ext cx="3814872" cy="1072391"/>
          </a:xfrm>
          <a:custGeom>
            <a:avLst/>
            <a:gdLst>
              <a:gd name="connsiteX0" fmla="*/ 110707 w 3814872"/>
              <a:gd name="connsiteY0" fmla="*/ 379677 h 1072391"/>
              <a:gd name="connsiteX1" fmla="*/ 84203 w 3814872"/>
              <a:gd name="connsiteY1" fmla="*/ 969399 h 1072391"/>
              <a:gd name="connsiteX2" fmla="*/ 1044986 w 3814872"/>
              <a:gd name="connsiteY2" fmla="*/ 1062164 h 1072391"/>
              <a:gd name="connsiteX3" fmla="*/ 1906377 w 3814872"/>
              <a:gd name="connsiteY3" fmla="*/ 850129 h 1072391"/>
              <a:gd name="connsiteX4" fmla="*/ 1939507 w 3814872"/>
              <a:gd name="connsiteY4" fmla="*/ 101381 h 1072391"/>
              <a:gd name="connsiteX5" fmla="*/ 2847281 w 3814872"/>
              <a:gd name="connsiteY5" fmla="*/ 28494 h 1072391"/>
              <a:gd name="connsiteX6" fmla="*/ 3655664 w 3814872"/>
              <a:gd name="connsiteY6" fmla="*/ 74877 h 1072391"/>
              <a:gd name="connsiteX7" fmla="*/ 3814690 w 3814872"/>
              <a:gd name="connsiteY7" fmla="*/ 816999 h 107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4872" h="1072391">
                <a:moveTo>
                  <a:pt x="110707" y="379677"/>
                </a:moveTo>
                <a:cubicBezTo>
                  <a:pt x="19598" y="617664"/>
                  <a:pt x="-71510" y="855651"/>
                  <a:pt x="84203" y="969399"/>
                </a:cubicBezTo>
                <a:cubicBezTo>
                  <a:pt x="239916" y="1083147"/>
                  <a:pt x="741290" y="1082042"/>
                  <a:pt x="1044986" y="1062164"/>
                </a:cubicBezTo>
                <a:cubicBezTo>
                  <a:pt x="1348682" y="1042286"/>
                  <a:pt x="1757290" y="1010260"/>
                  <a:pt x="1906377" y="850129"/>
                </a:cubicBezTo>
                <a:cubicBezTo>
                  <a:pt x="2055464" y="689998"/>
                  <a:pt x="1782690" y="238320"/>
                  <a:pt x="1939507" y="101381"/>
                </a:cubicBezTo>
                <a:cubicBezTo>
                  <a:pt x="2096324" y="-35558"/>
                  <a:pt x="2561255" y="32911"/>
                  <a:pt x="2847281" y="28494"/>
                </a:cubicBezTo>
                <a:cubicBezTo>
                  <a:pt x="3133307" y="24077"/>
                  <a:pt x="3494429" y="-56540"/>
                  <a:pt x="3655664" y="74877"/>
                </a:cubicBezTo>
                <a:cubicBezTo>
                  <a:pt x="3816899" y="206294"/>
                  <a:pt x="3815794" y="511646"/>
                  <a:pt x="3814690" y="816999"/>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7198A2FF-4D1C-47CE-82BB-7D7EE5F5ACA8}"/>
              </a:ext>
            </a:extLst>
          </p:cNvPr>
          <p:cNvSpPr txBox="1"/>
          <p:nvPr/>
        </p:nvSpPr>
        <p:spPr>
          <a:xfrm>
            <a:off x="5508790" y="4804236"/>
            <a:ext cx="3331361"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同じ経路（パス）を</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２回試さないことは当</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たり前</a:t>
            </a:r>
          </a:p>
        </p:txBody>
      </p:sp>
      <p:sp>
        <p:nvSpPr>
          <p:cNvPr id="42" name="テキスト ボックス 41">
            <a:extLst>
              <a:ext uri="{FF2B5EF4-FFF2-40B4-BE49-F238E27FC236}">
                <a16:creationId xmlns:a16="http://schemas.microsoft.com/office/drawing/2014/main" id="{177A24AE-9DB0-4A03-9ACD-5778796B4DC1}"/>
              </a:ext>
            </a:extLst>
          </p:cNvPr>
          <p:cNvSpPr txBox="1"/>
          <p:nvPr/>
        </p:nvSpPr>
        <p:spPr>
          <a:xfrm>
            <a:off x="5734813" y="3076020"/>
            <a:ext cx="3332988" cy="184665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スタートから出発</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迷路をたどり，宝に至る</a:t>
            </a: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経路</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パス</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）を探す</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90905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kumimoji="1" lang="ja-JP" altLang="en-US" sz="3500" dirty="0"/>
              <a:t>総当たり</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テキスト ボックス 11">
            <a:extLst>
              <a:ext uri="{FF2B5EF4-FFF2-40B4-BE49-F238E27FC236}">
                <a16:creationId xmlns:a16="http://schemas.microsoft.com/office/drawing/2014/main" id="{04FE2905-A7F2-4DDE-9C05-CB8E821EFCE2}"/>
              </a:ext>
            </a:extLst>
          </p:cNvPr>
          <p:cNvSpPr txBox="1"/>
          <p:nvPr/>
        </p:nvSpPr>
        <p:spPr>
          <a:xfrm>
            <a:off x="3601277" y="3134455"/>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6D8D0238-8B63-4C8E-B6AE-D5F6C38E387F}"/>
              </a:ext>
            </a:extLst>
          </p:cNvPr>
          <p:cNvSpPr txBox="1"/>
          <p:nvPr/>
        </p:nvSpPr>
        <p:spPr>
          <a:xfrm>
            <a:off x="76199"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EA8683A-2B01-43B9-8282-26A06CBA906B}"/>
              </a:ext>
            </a:extLst>
          </p:cNvPr>
          <p:cNvSpPr/>
          <p:nvPr/>
        </p:nvSpPr>
        <p:spPr>
          <a:xfrm>
            <a:off x="523460" y="2567943"/>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8CD992DE-CFE5-4EE5-A170-E7BC522325FC}"/>
              </a:ext>
            </a:extLst>
          </p:cNvPr>
          <p:cNvSpPr/>
          <p:nvPr/>
        </p:nvSpPr>
        <p:spPr>
          <a:xfrm>
            <a:off x="523459" y="3513798"/>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8614A4DD-F479-4C7C-8A1C-12CED33E2F68}"/>
              </a:ext>
            </a:extLst>
          </p:cNvPr>
          <p:cNvSpPr/>
          <p:nvPr/>
        </p:nvSpPr>
        <p:spPr>
          <a:xfrm>
            <a:off x="523459"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FBB98A57-984D-4D69-9215-0DFDA87CE227}"/>
              </a:ext>
            </a:extLst>
          </p:cNvPr>
          <p:cNvSpPr/>
          <p:nvPr/>
        </p:nvSpPr>
        <p:spPr>
          <a:xfrm>
            <a:off x="523459" y="5405508"/>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5D9CECBF-BFB9-48D4-B7F5-5EF5E20284E7}"/>
              </a:ext>
            </a:extLst>
          </p:cNvPr>
          <p:cNvSpPr txBox="1"/>
          <p:nvPr/>
        </p:nvSpPr>
        <p:spPr>
          <a:xfrm>
            <a:off x="102373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A3E75CBA-41AC-459B-9C9D-474CE47868CC}"/>
              </a:ext>
            </a:extLst>
          </p:cNvPr>
          <p:cNvSpPr/>
          <p:nvPr/>
        </p:nvSpPr>
        <p:spPr>
          <a:xfrm>
            <a:off x="1470991" y="256794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7534EC24-4943-48D4-B761-B4A93BA826BA}"/>
              </a:ext>
            </a:extLst>
          </p:cNvPr>
          <p:cNvSpPr/>
          <p:nvPr/>
        </p:nvSpPr>
        <p:spPr>
          <a:xfrm>
            <a:off x="1470990" y="3513798"/>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4995E215-E92F-487B-B2D0-01BCD7F3936D}"/>
              </a:ext>
            </a:extLst>
          </p:cNvPr>
          <p:cNvSpPr/>
          <p:nvPr/>
        </p:nvSpPr>
        <p:spPr>
          <a:xfrm>
            <a:off x="1470990"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2BC90808-9EFB-48D3-855B-CC8A0F6929CB}"/>
              </a:ext>
            </a:extLst>
          </p:cNvPr>
          <p:cNvSpPr/>
          <p:nvPr/>
        </p:nvSpPr>
        <p:spPr>
          <a:xfrm>
            <a:off x="1470990" y="5405508"/>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8CDEC6EE-90F1-4398-87A5-BB685F0D6267}"/>
              </a:ext>
            </a:extLst>
          </p:cNvPr>
          <p:cNvSpPr txBox="1"/>
          <p:nvPr/>
        </p:nvSpPr>
        <p:spPr>
          <a:xfrm>
            <a:off x="197126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8C52107A-FD0C-4D6E-B4A7-3AA5110E3680}"/>
              </a:ext>
            </a:extLst>
          </p:cNvPr>
          <p:cNvSpPr/>
          <p:nvPr/>
        </p:nvSpPr>
        <p:spPr>
          <a:xfrm>
            <a:off x="2418521" y="2567943"/>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C1F115C1-0B82-4485-A65B-4145DC59448B}"/>
              </a:ext>
            </a:extLst>
          </p:cNvPr>
          <p:cNvSpPr/>
          <p:nvPr/>
        </p:nvSpPr>
        <p:spPr>
          <a:xfrm>
            <a:off x="2418520" y="3513798"/>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ECC8A34D-DA41-4786-83E7-103638433065}"/>
              </a:ext>
            </a:extLst>
          </p:cNvPr>
          <p:cNvSpPr/>
          <p:nvPr/>
        </p:nvSpPr>
        <p:spPr>
          <a:xfrm>
            <a:off x="2418520" y="4459653"/>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F1165178-B5A9-4182-9C68-3E954169F344}"/>
              </a:ext>
            </a:extLst>
          </p:cNvPr>
          <p:cNvSpPr/>
          <p:nvPr/>
        </p:nvSpPr>
        <p:spPr>
          <a:xfrm>
            <a:off x="2418520" y="5405508"/>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389105C4-EC2C-4106-98F0-5C164FF76499}"/>
              </a:ext>
            </a:extLst>
          </p:cNvPr>
          <p:cNvSpPr txBox="1"/>
          <p:nvPr/>
        </p:nvSpPr>
        <p:spPr>
          <a:xfrm>
            <a:off x="291879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A3E57395-F933-462D-8539-5EAAF19B2FBD}"/>
              </a:ext>
            </a:extLst>
          </p:cNvPr>
          <p:cNvSpPr/>
          <p:nvPr/>
        </p:nvSpPr>
        <p:spPr>
          <a:xfrm>
            <a:off x="3366051" y="2567943"/>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993F902C-432F-4015-8056-54B2E7DAB149}"/>
              </a:ext>
            </a:extLst>
          </p:cNvPr>
          <p:cNvSpPr/>
          <p:nvPr/>
        </p:nvSpPr>
        <p:spPr>
          <a:xfrm>
            <a:off x="3366050" y="3513798"/>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86349D09-BB5C-444E-8884-10DDB655BE44}"/>
              </a:ext>
            </a:extLst>
          </p:cNvPr>
          <p:cNvSpPr/>
          <p:nvPr/>
        </p:nvSpPr>
        <p:spPr>
          <a:xfrm>
            <a:off x="3366050"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2A5CEE2E-4B32-4D87-A930-8761F3CBCBBF}"/>
              </a:ext>
            </a:extLst>
          </p:cNvPr>
          <p:cNvSpPr/>
          <p:nvPr/>
        </p:nvSpPr>
        <p:spPr>
          <a:xfrm>
            <a:off x="3366050" y="5405508"/>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5355C42F-B704-4E14-B11D-A9DA86177619}"/>
              </a:ext>
            </a:extLst>
          </p:cNvPr>
          <p:cNvSpPr txBox="1"/>
          <p:nvPr/>
        </p:nvSpPr>
        <p:spPr>
          <a:xfrm>
            <a:off x="386632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6A1922A0-4C8D-4A74-A1C1-49B00F360137}"/>
              </a:ext>
            </a:extLst>
          </p:cNvPr>
          <p:cNvSpPr/>
          <p:nvPr/>
        </p:nvSpPr>
        <p:spPr>
          <a:xfrm>
            <a:off x="4313581" y="2567943"/>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631C8C99-10C7-46C4-B289-E5F80EF9D77A}"/>
              </a:ext>
            </a:extLst>
          </p:cNvPr>
          <p:cNvSpPr/>
          <p:nvPr/>
        </p:nvSpPr>
        <p:spPr>
          <a:xfrm>
            <a:off x="4313580" y="3513798"/>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53D88FA0-335A-4EE2-B5A7-D7054FEA42E2}"/>
              </a:ext>
            </a:extLst>
          </p:cNvPr>
          <p:cNvSpPr/>
          <p:nvPr/>
        </p:nvSpPr>
        <p:spPr>
          <a:xfrm>
            <a:off x="4313580" y="4459653"/>
            <a:ext cx="947531" cy="950843"/>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E8D405E9-6F19-4338-AD89-27DBA89C7911}"/>
              </a:ext>
            </a:extLst>
          </p:cNvPr>
          <p:cNvSpPr/>
          <p:nvPr/>
        </p:nvSpPr>
        <p:spPr>
          <a:xfrm>
            <a:off x="4313580" y="5405508"/>
            <a:ext cx="947531" cy="950843"/>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0B137D7-3EC7-4E46-9B23-8EDC5DD4B6AB}"/>
              </a:ext>
            </a:extLst>
          </p:cNvPr>
          <p:cNvSpPr txBox="1"/>
          <p:nvPr/>
        </p:nvSpPr>
        <p:spPr>
          <a:xfrm>
            <a:off x="421864" y="2819816"/>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スタート</a:t>
            </a:r>
          </a:p>
        </p:txBody>
      </p:sp>
      <p:sp>
        <p:nvSpPr>
          <p:cNvPr id="39" name="テキスト ボックス 38">
            <a:extLst>
              <a:ext uri="{FF2B5EF4-FFF2-40B4-BE49-F238E27FC236}">
                <a16:creationId xmlns:a16="http://schemas.microsoft.com/office/drawing/2014/main" id="{303B92A8-F23A-4B44-B8FF-4ADAD87F8524}"/>
              </a:ext>
            </a:extLst>
          </p:cNvPr>
          <p:cNvSpPr txBox="1"/>
          <p:nvPr/>
        </p:nvSpPr>
        <p:spPr>
          <a:xfrm>
            <a:off x="4567629" y="3804846"/>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宝</a:t>
            </a:r>
          </a:p>
        </p:txBody>
      </p:sp>
      <p:sp>
        <p:nvSpPr>
          <p:cNvPr id="40" name="テキスト ボックス 39">
            <a:extLst>
              <a:ext uri="{FF2B5EF4-FFF2-40B4-BE49-F238E27FC236}">
                <a16:creationId xmlns:a16="http://schemas.microsoft.com/office/drawing/2014/main" id="{EAD3CD24-782D-4963-9761-D4B0B7018ED4}"/>
              </a:ext>
            </a:extLst>
          </p:cNvPr>
          <p:cNvSpPr txBox="1"/>
          <p:nvPr/>
        </p:nvSpPr>
        <p:spPr>
          <a:xfrm>
            <a:off x="724182" y="5774299"/>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宝</a:t>
            </a:r>
          </a:p>
        </p:txBody>
      </p:sp>
      <p:sp>
        <p:nvSpPr>
          <p:cNvPr id="41" name="テキスト ボックス 40">
            <a:extLst>
              <a:ext uri="{FF2B5EF4-FFF2-40B4-BE49-F238E27FC236}">
                <a16:creationId xmlns:a16="http://schemas.microsoft.com/office/drawing/2014/main" id="{F407C727-4C68-44D8-9480-DBD8B7ABDB85}"/>
              </a:ext>
            </a:extLst>
          </p:cNvPr>
          <p:cNvSpPr txBox="1"/>
          <p:nvPr/>
        </p:nvSpPr>
        <p:spPr>
          <a:xfrm>
            <a:off x="5417451" y="3327538"/>
            <a:ext cx="295465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総当たり</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可能なすべての経路</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（パス）を試す</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フリーフォーム: 図形 2">
            <a:extLst>
              <a:ext uri="{FF2B5EF4-FFF2-40B4-BE49-F238E27FC236}">
                <a16:creationId xmlns:a16="http://schemas.microsoft.com/office/drawing/2014/main" id="{B7677857-F2BA-4735-B6FF-1773AB24E9FE}"/>
              </a:ext>
            </a:extLst>
          </p:cNvPr>
          <p:cNvSpPr/>
          <p:nvPr/>
        </p:nvSpPr>
        <p:spPr>
          <a:xfrm>
            <a:off x="814192" y="3300608"/>
            <a:ext cx="1866378" cy="2549630"/>
          </a:xfrm>
          <a:custGeom>
            <a:avLst/>
            <a:gdLst>
              <a:gd name="connsiteX0" fmla="*/ 56367 w 1866378"/>
              <a:gd name="connsiteY0" fmla="*/ 0 h 2549630"/>
              <a:gd name="connsiteX1" fmla="*/ 18789 w 1866378"/>
              <a:gd name="connsiteY1" fmla="*/ 37578 h 2549630"/>
              <a:gd name="connsiteX2" fmla="*/ 12526 w 1866378"/>
              <a:gd name="connsiteY2" fmla="*/ 75156 h 2549630"/>
              <a:gd name="connsiteX3" fmla="*/ 0 w 1866378"/>
              <a:gd name="connsiteY3" fmla="*/ 125260 h 2549630"/>
              <a:gd name="connsiteX4" fmla="*/ 18789 w 1866378"/>
              <a:gd name="connsiteY4" fmla="*/ 425885 h 2549630"/>
              <a:gd name="connsiteX5" fmla="*/ 37578 w 1866378"/>
              <a:gd name="connsiteY5" fmla="*/ 463463 h 2549630"/>
              <a:gd name="connsiteX6" fmla="*/ 68893 w 1866378"/>
              <a:gd name="connsiteY6" fmla="*/ 507304 h 2549630"/>
              <a:gd name="connsiteX7" fmla="*/ 93945 w 1866378"/>
              <a:gd name="connsiteY7" fmla="*/ 526093 h 2549630"/>
              <a:gd name="connsiteX8" fmla="*/ 150312 w 1866378"/>
              <a:gd name="connsiteY8" fmla="*/ 557408 h 2549630"/>
              <a:gd name="connsiteX9" fmla="*/ 187890 w 1866378"/>
              <a:gd name="connsiteY9" fmla="*/ 601250 h 2549630"/>
              <a:gd name="connsiteX10" fmla="*/ 206679 w 1866378"/>
              <a:gd name="connsiteY10" fmla="*/ 620039 h 2549630"/>
              <a:gd name="connsiteX11" fmla="*/ 294361 w 1866378"/>
              <a:gd name="connsiteY11" fmla="*/ 657617 h 2549630"/>
              <a:gd name="connsiteX12" fmla="*/ 551145 w 1866378"/>
              <a:gd name="connsiteY12" fmla="*/ 682669 h 2549630"/>
              <a:gd name="connsiteX13" fmla="*/ 607512 w 1866378"/>
              <a:gd name="connsiteY13" fmla="*/ 713984 h 2549630"/>
              <a:gd name="connsiteX14" fmla="*/ 757824 w 1866378"/>
              <a:gd name="connsiteY14" fmla="*/ 745299 h 2549630"/>
              <a:gd name="connsiteX15" fmla="*/ 795403 w 1866378"/>
              <a:gd name="connsiteY15" fmla="*/ 757825 h 2549630"/>
              <a:gd name="connsiteX16" fmla="*/ 1033397 w 1866378"/>
              <a:gd name="connsiteY16" fmla="*/ 795403 h 2549630"/>
              <a:gd name="connsiteX17" fmla="*/ 1252603 w 1866378"/>
              <a:gd name="connsiteY17" fmla="*/ 814192 h 2549630"/>
              <a:gd name="connsiteX18" fmla="*/ 1340285 w 1866378"/>
              <a:gd name="connsiteY18" fmla="*/ 851770 h 2549630"/>
              <a:gd name="connsiteX19" fmla="*/ 1471808 w 1866378"/>
              <a:gd name="connsiteY19" fmla="*/ 864296 h 2549630"/>
              <a:gd name="connsiteX20" fmla="*/ 1528175 w 1866378"/>
              <a:gd name="connsiteY20" fmla="*/ 908137 h 2549630"/>
              <a:gd name="connsiteX21" fmla="*/ 1590805 w 1866378"/>
              <a:gd name="connsiteY21" fmla="*/ 958241 h 2549630"/>
              <a:gd name="connsiteX22" fmla="*/ 1622120 w 1866378"/>
              <a:gd name="connsiteY22" fmla="*/ 1039660 h 2549630"/>
              <a:gd name="connsiteX23" fmla="*/ 1634646 w 1866378"/>
              <a:gd name="connsiteY23" fmla="*/ 1052187 h 2549630"/>
              <a:gd name="connsiteX24" fmla="*/ 1647172 w 1866378"/>
              <a:gd name="connsiteY24" fmla="*/ 1070976 h 2549630"/>
              <a:gd name="connsiteX25" fmla="*/ 1665961 w 1866378"/>
              <a:gd name="connsiteY25" fmla="*/ 1127343 h 2549630"/>
              <a:gd name="connsiteX26" fmla="*/ 1709803 w 1866378"/>
              <a:gd name="connsiteY26" fmla="*/ 1171184 h 2549630"/>
              <a:gd name="connsiteX27" fmla="*/ 1741118 w 1866378"/>
              <a:gd name="connsiteY27" fmla="*/ 1215025 h 2549630"/>
              <a:gd name="connsiteX28" fmla="*/ 1753644 w 1866378"/>
              <a:gd name="connsiteY28" fmla="*/ 1233814 h 2549630"/>
              <a:gd name="connsiteX29" fmla="*/ 1778696 w 1866378"/>
              <a:gd name="connsiteY29" fmla="*/ 1283918 h 2549630"/>
              <a:gd name="connsiteX30" fmla="*/ 1797485 w 1866378"/>
              <a:gd name="connsiteY30" fmla="*/ 1346548 h 2549630"/>
              <a:gd name="connsiteX31" fmla="*/ 1822537 w 1866378"/>
              <a:gd name="connsiteY31" fmla="*/ 1402915 h 2549630"/>
              <a:gd name="connsiteX32" fmla="*/ 1835063 w 1866378"/>
              <a:gd name="connsiteY32" fmla="*/ 1478071 h 2549630"/>
              <a:gd name="connsiteX33" fmla="*/ 1847589 w 1866378"/>
              <a:gd name="connsiteY33" fmla="*/ 1509387 h 2549630"/>
              <a:gd name="connsiteX34" fmla="*/ 1866378 w 1866378"/>
              <a:gd name="connsiteY34" fmla="*/ 1597069 h 2549630"/>
              <a:gd name="connsiteX35" fmla="*/ 1860115 w 1866378"/>
              <a:gd name="connsiteY35" fmla="*/ 1929008 h 2549630"/>
              <a:gd name="connsiteX36" fmla="*/ 1853852 w 1866378"/>
              <a:gd name="connsiteY36" fmla="*/ 1954060 h 2549630"/>
              <a:gd name="connsiteX37" fmla="*/ 1841326 w 1866378"/>
              <a:gd name="connsiteY37" fmla="*/ 1972850 h 2549630"/>
              <a:gd name="connsiteX38" fmla="*/ 1784959 w 1866378"/>
              <a:gd name="connsiteY38" fmla="*/ 2041743 h 2549630"/>
              <a:gd name="connsiteX39" fmla="*/ 1747381 w 1866378"/>
              <a:gd name="connsiteY39" fmla="*/ 2079321 h 2549630"/>
              <a:gd name="connsiteX40" fmla="*/ 1734855 w 1866378"/>
              <a:gd name="connsiteY40" fmla="*/ 2098110 h 2549630"/>
              <a:gd name="connsiteX41" fmla="*/ 1691013 w 1866378"/>
              <a:gd name="connsiteY41" fmla="*/ 2141951 h 2549630"/>
              <a:gd name="connsiteX42" fmla="*/ 1665961 w 1866378"/>
              <a:gd name="connsiteY42" fmla="*/ 2185792 h 2549630"/>
              <a:gd name="connsiteX43" fmla="*/ 1622120 w 1866378"/>
              <a:gd name="connsiteY43" fmla="*/ 2242159 h 2549630"/>
              <a:gd name="connsiteX44" fmla="*/ 1572016 w 1866378"/>
              <a:gd name="connsiteY44" fmla="*/ 2298526 h 2549630"/>
              <a:gd name="connsiteX45" fmla="*/ 1509386 w 1866378"/>
              <a:gd name="connsiteY45" fmla="*/ 2323578 h 2549630"/>
              <a:gd name="connsiteX46" fmla="*/ 1484334 w 1866378"/>
              <a:gd name="connsiteY46" fmla="*/ 2348630 h 2549630"/>
              <a:gd name="connsiteX47" fmla="*/ 1377863 w 1866378"/>
              <a:gd name="connsiteY47" fmla="*/ 2367419 h 2549630"/>
              <a:gd name="connsiteX48" fmla="*/ 1321496 w 1866378"/>
              <a:gd name="connsiteY48" fmla="*/ 2379945 h 2549630"/>
              <a:gd name="connsiteX49" fmla="*/ 1271392 w 1866378"/>
              <a:gd name="connsiteY49" fmla="*/ 2404997 h 2549630"/>
              <a:gd name="connsiteX50" fmla="*/ 1146131 w 1866378"/>
              <a:gd name="connsiteY50" fmla="*/ 2430050 h 2549630"/>
              <a:gd name="connsiteX51" fmla="*/ 989556 w 1866378"/>
              <a:gd name="connsiteY51" fmla="*/ 2467628 h 2549630"/>
              <a:gd name="connsiteX52" fmla="*/ 764087 w 1866378"/>
              <a:gd name="connsiteY52" fmla="*/ 2492680 h 2549630"/>
              <a:gd name="connsiteX53" fmla="*/ 726509 w 1866378"/>
              <a:gd name="connsiteY53" fmla="*/ 2505206 h 2549630"/>
              <a:gd name="connsiteX54" fmla="*/ 701457 w 1866378"/>
              <a:gd name="connsiteY54" fmla="*/ 2511469 h 2549630"/>
              <a:gd name="connsiteX55" fmla="*/ 682668 w 1866378"/>
              <a:gd name="connsiteY55" fmla="*/ 2523995 h 2549630"/>
              <a:gd name="connsiteX56" fmla="*/ 601249 w 1866378"/>
              <a:gd name="connsiteY56" fmla="*/ 2536521 h 2549630"/>
              <a:gd name="connsiteX57" fmla="*/ 400833 w 1866378"/>
              <a:gd name="connsiteY57" fmla="*/ 2549047 h 254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66378" h="2549630">
                <a:moveTo>
                  <a:pt x="56367" y="0"/>
                </a:moveTo>
                <a:cubicBezTo>
                  <a:pt x="43841" y="12526"/>
                  <a:pt x="27715" y="22277"/>
                  <a:pt x="18789" y="37578"/>
                </a:cubicBezTo>
                <a:cubicBezTo>
                  <a:pt x="12390" y="48547"/>
                  <a:pt x="15187" y="62739"/>
                  <a:pt x="12526" y="75156"/>
                </a:cubicBezTo>
                <a:cubicBezTo>
                  <a:pt x="8919" y="91989"/>
                  <a:pt x="4175" y="108559"/>
                  <a:pt x="0" y="125260"/>
                </a:cubicBezTo>
                <a:cubicBezTo>
                  <a:pt x="6263" y="225468"/>
                  <a:pt x="7701" y="326095"/>
                  <a:pt x="18789" y="425885"/>
                </a:cubicBezTo>
                <a:cubicBezTo>
                  <a:pt x="20336" y="439804"/>
                  <a:pt x="30777" y="451221"/>
                  <a:pt x="37578" y="463463"/>
                </a:cubicBezTo>
                <a:cubicBezTo>
                  <a:pt x="42023" y="471464"/>
                  <a:pt x="64823" y="503234"/>
                  <a:pt x="68893" y="507304"/>
                </a:cubicBezTo>
                <a:cubicBezTo>
                  <a:pt x="76274" y="514685"/>
                  <a:pt x="85451" y="520026"/>
                  <a:pt x="93945" y="526093"/>
                </a:cubicBezTo>
                <a:cubicBezTo>
                  <a:pt x="117622" y="543005"/>
                  <a:pt x="118587" y="541546"/>
                  <a:pt x="150312" y="557408"/>
                </a:cubicBezTo>
                <a:cubicBezTo>
                  <a:pt x="171378" y="610075"/>
                  <a:pt x="148569" y="573164"/>
                  <a:pt x="187890" y="601250"/>
                </a:cubicBezTo>
                <a:cubicBezTo>
                  <a:pt x="195097" y="606398"/>
                  <a:pt x="198851" y="615895"/>
                  <a:pt x="206679" y="620039"/>
                </a:cubicBezTo>
                <a:cubicBezTo>
                  <a:pt x="234782" y="634917"/>
                  <a:pt x="263180" y="651381"/>
                  <a:pt x="294361" y="657617"/>
                </a:cubicBezTo>
                <a:cubicBezTo>
                  <a:pt x="420585" y="682861"/>
                  <a:pt x="335746" y="668772"/>
                  <a:pt x="551145" y="682669"/>
                </a:cubicBezTo>
                <a:cubicBezTo>
                  <a:pt x="569934" y="693107"/>
                  <a:pt x="587820" y="705369"/>
                  <a:pt x="607512" y="713984"/>
                </a:cubicBezTo>
                <a:cubicBezTo>
                  <a:pt x="641398" y="728809"/>
                  <a:pt x="742159" y="741894"/>
                  <a:pt x="757824" y="745299"/>
                </a:cubicBezTo>
                <a:cubicBezTo>
                  <a:pt x="770727" y="748104"/>
                  <a:pt x="782456" y="755236"/>
                  <a:pt x="795403" y="757825"/>
                </a:cubicBezTo>
                <a:cubicBezTo>
                  <a:pt x="814877" y="761720"/>
                  <a:pt x="988405" y="790812"/>
                  <a:pt x="1033397" y="795403"/>
                </a:cubicBezTo>
                <a:cubicBezTo>
                  <a:pt x="1106355" y="802848"/>
                  <a:pt x="1179534" y="807929"/>
                  <a:pt x="1252603" y="814192"/>
                </a:cubicBezTo>
                <a:cubicBezTo>
                  <a:pt x="1277822" y="826801"/>
                  <a:pt x="1317019" y="847267"/>
                  <a:pt x="1340285" y="851770"/>
                </a:cubicBezTo>
                <a:cubicBezTo>
                  <a:pt x="1383522" y="860138"/>
                  <a:pt x="1427967" y="860121"/>
                  <a:pt x="1471808" y="864296"/>
                </a:cubicBezTo>
                <a:cubicBezTo>
                  <a:pt x="1518669" y="926778"/>
                  <a:pt x="1454871" y="849494"/>
                  <a:pt x="1528175" y="908137"/>
                </a:cubicBezTo>
                <a:cubicBezTo>
                  <a:pt x="1612676" y="975738"/>
                  <a:pt x="1488154" y="906916"/>
                  <a:pt x="1590805" y="958241"/>
                </a:cubicBezTo>
                <a:cubicBezTo>
                  <a:pt x="1631050" y="1011902"/>
                  <a:pt x="1589060" y="948744"/>
                  <a:pt x="1622120" y="1039660"/>
                </a:cubicBezTo>
                <a:cubicBezTo>
                  <a:pt x="1624138" y="1045210"/>
                  <a:pt x="1630957" y="1047576"/>
                  <a:pt x="1634646" y="1052187"/>
                </a:cubicBezTo>
                <a:cubicBezTo>
                  <a:pt x="1639348" y="1058065"/>
                  <a:pt x="1642997" y="1064713"/>
                  <a:pt x="1647172" y="1070976"/>
                </a:cubicBezTo>
                <a:cubicBezTo>
                  <a:pt x="1650895" y="1085868"/>
                  <a:pt x="1657117" y="1115551"/>
                  <a:pt x="1665961" y="1127343"/>
                </a:cubicBezTo>
                <a:cubicBezTo>
                  <a:pt x="1678361" y="1143877"/>
                  <a:pt x="1698339" y="1153988"/>
                  <a:pt x="1709803" y="1171184"/>
                </a:cubicBezTo>
                <a:cubicBezTo>
                  <a:pt x="1739323" y="1215464"/>
                  <a:pt x="1702276" y="1160646"/>
                  <a:pt x="1741118" y="1215025"/>
                </a:cubicBezTo>
                <a:cubicBezTo>
                  <a:pt x="1745493" y="1221150"/>
                  <a:pt x="1750040" y="1227206"/>
                  <a:pt x="1753644" y="1233814"/>
                </a:cubicBezTo>
                <a:cubicBezTo>
                  <a:pt x="1762585" y="1250207"/>
                  <a:pt x="1778696" y="1283918"/>
                  <a:pt x="1778696" y="1283918"/>
                </a:cubicBezTo>
                <a:cubicBezTo>
                  <a:pt x="1784563" y="1313254"/>
                  <a:pt x="1783752" y="1319082"/>
                  <a:pt x="1797485" y="1346548"/>
                </a:cubicBezTo>
                <a:cubicBezTo>
                  <a:pt x="1816206" y="1383991"/>
                  <a:pt x="1809611" y="1344746"/>
                  <a:pt x="1822537" y="1402915"/>
                </a:cubicBezTo>
                <a:cubicBezTo>
                  <a:pt x="1828047" y="1427708"/>
                  <a:pt x="1829246" y="1453349"/>
                  <a:pt x="1835063" y="1478071"/>
                </a:cubicBezTo>
                <a:cubicBezTo>
                  <a:pt x="1837638" y="1489015"/>
                  <a:pt x="1844034" y="1498721"/>
                  <a:pt x="1847589" y="1509387"/>
                </a:cubicBezTo>
                <a:cubicBezTo>
                  <a:pt x="1853302" y="1526528"/>
                  <a:pt x="1866295" y="1596653"/>
                  <a:pt x="1866378" y="1597069"/>
                </a:cubicBezTo>
                <a:cubicBezTo>
                  <a:pt x="1864290" y="1707715"/>
                  <a:pt x="1863996" y="1818410"/>
                  <a:pt x="1860115" y="1929008"/>
                </a:cubicBezTo>
                <a:cubicBezTo>
                  <a:pt x="1859813" y="1937610"/>
                  <a:pt x="1857243" y="1946148"/>
                  <a:pt x="1853852" y="1954060"/>
                </a:cubicBezTo>
                <a:cubicBezTo>
                  <a:pt x="1850887" y="1960979"/>
                  <a:pt x="1845061" y="1966314"/>
                  <a:pt x="1841326" y="1972850"/>
                </a:cubicBezTo>
                <a:cubicBezTo>
                  <a:pt x="1812303" y="2023642"/>
                  <a:pt x="1851461" y="1975241"/>
                  <a:pt x="1784959" y="2041743"/>
                </a:cubicBezTo>
                <a:cubicBezTo>
                  <a:pt x="1772433" y="2054269"/>
                  <a:pt x="1757207" y="2064582"/>
                  <a:pt x="1747381" y="2079321"/>
                </a:cubicBezTo>
                <a:cubicBezTo>
                  <a:pt x="1743206" y="2085584"/>
                  <a:pt x="1739890" y="2092515"/>
                  <a:pt x="1734855" y="2098110"/>
                </a:cubicBezTo>
                <a:cubicBezTo>
                  <a:pt x="1721029" y="2113472"/>
                  <a:pt x="1701267" y="2124007"/>
                  <a:pt x="1691013" y="2141951"/>
                </a:cubicBezTo>
                <a:cubicBezTo>
                  <a:pt x="1682662" y="2156565"/>
                  <a:pt x="1675496" y="2171922"/>
                  <a:pt x="1665961" y="2185792"/>
                </a:cubicBezTo>
                <a:cubicBezTo>
                  <a:pt x="1652476" y="2205407"/>
                  <a:pt x="1632765" y="2220869"/>
                  <a:pt x="1622120" y="2242159"/>
                </a:cubicBezTo>
                <a:cubicBezTo>
                  <a:pt x="1604930" y="2276539"/>
                  <a:pt x="1612177" y="2270414"/>
                  <a:pt x="1572016" y="2298526"/>
                </a:cubicBezTo>
                <a:cubicBezTo>
                  <a:pt x="1555261" y="2310255"/>
                  <a:pt x="1527387" y="2317578"/>
                  <a:pt x="1509386" y="2323578"/>
                </a:cubicBezTo>
                <a:cubicBezTo>
                  <a:pt x="1501035" y="2331929"/>
                  <a:pt x="1495057" y="2343681"/>
                  <a:pt x="1484334" y="2348630"/>
                </a:cubicBezTo>
                <a:cubicBezTo>
                  <a:pt x="1458362" y="2360617"/>
                  <a:pt x="1406118" y="2362433"/>
                  <a:pt x="1377863" y="2367419"/>
                </a:cubicBezTo>
                <a:cubicBezTo>
                  <a:pt x="1358909" y="2370764"/>
                  <a:pt x="1340285" y="2375770"/>
                  <a:pt x="1321496" y="2379945"/>
                </a:cubicBezTo>
                <a:cubicBezTo>
                  <a:pt x="1304795" y="2388296"/>
                  <a:pt x="1288876" y="2398440"/>
                  <a:pt x="1271392" y="2404997"/>
                </a:cubicBezTo>
                <a:cubicBezTo>
                  <a:pt x="1241490" y="2416210"/>
                  <a:pt x="1172115" y="2425719"/>
                  <a:pt x="1146131" y="2430050"/>
                </a:cubicBezTo>
                <a:cubicBezTo>
                  <a:pt x="1060405" y="2472913"/>
                  <a:pt x="1121575" y="2449418"/>
                  <a:pt x="989556" y="2467628"/>
                </a:cubicBezTo>
                <a:cubicBezTo>
                  <a:pt x="799149" y="2493891"/>
                  <a:pt x="1069687" y="2467213"/>
                  <a:pt x="764087" y="2492680"/>
                </a:cubicBezTo>
                <a:cubicBezTo>
                  <a:pt x="751561" y="2496855"/>
                  <a:pt x="739156" y="2501412"/>
                  <a:pt x="726509" y="2505206"/>
                </a:cubicBezTo>
                <a:cubicBezTo>
                  <a:pt x="718264" y="2507679"/>
                  <a:pt x="709369" y="2508078"/>
                  <a:pt x="701457" y="2511469"/>
                </a:cubicBezTo>
                <a:cubicBezTo>
                  <a:pt x="694538" y="2514434"/>
                  <a:pt x="689970" y="2522169"/>
                  <a:pt x="682668" y="2523995"/>
                </a:cubicBezTo>
                <a:cubicBezTo>
                  <a:pt x="656029" y="2530655"/>
                  <a:pt x="628432" y="2532638"/>
                  <a:pt x="601249" y="2536521"/>
                </a:cubicBezTo>
                <a:cubicBezTo>
                  <a:pt x="480733" y="2553738"/>
                  <a:pt x="529226" y="2549047"/>
                  <a:pt x="400833" y="2549047"/>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フリーフォーム: 図形 3">
            <a:extLst>
              <a:ext uri="{FF2B5EF4-FFF2-40B4-BE49-F238E27FC236}">
                <a16:creationId xmlns:a16="http://schemas.microsoft.com/office/drawing/2014/main" id="{55249CF8-E2FA-4C11-8AF9-B0AFD9CEB3C2}"/>
              </a:ext>
            </a:extLst>
          </p:cNvPr>
          <p:cNvSpPr/>
          <p:nvPr/>
        </p:nvSpPr>
        <p:spPr>
          <a:xfrm>
            <a:off x="977030" y="3331923"/>
            <a:ext cx="3895595" cy="2906039"/>
          </a:xfrm>
          <a:custGeom>
            <a:avLst/>
            <a:gdLst>
              <a:gd name="connsiteX0" fmla="*/ 0 w 3895595"/>
              <a:gd name="connsiteY0" fmla="*/ 0 h 2906039"/>
              <a:gd name="connsiteX1" fmla="*/ 25052 w 3895595"/>
              <a:gd name="connsiteY1" fmla="*/ 31315 h 2906039"/>
              <a:gd name="connsiteX2" fmla="*/ 50104 w 3895595"/>
              <a:gd name="connsiteY2" fmla="*/ 75156 h 2906039"/>
              <a:gd name="connsiteX3" fmla="*/ 81419 w 3895595"/>
              <a:gd name="connsiteY3" fmla="*/ 106472 h 2906039"/>
              <a:gd name="connsiteX4" fmla="*/ 93945 w 3895595"/>
              <a:gd name="connsiteY4" fmla="*/ 131524 h 2906039"/>
              <a:gd name="connsiteX5" fmla="*/ 150312 w 3895595"/>
              <a:gd name="connsiteY5" fmla="*/ 187891 h 2906039"/>
              <a:gd name="connsiteX6" fmla="*/ 206680 w 3895595"/>
              <a:gd name="connsiteY6" fmla="*/ 244258 h 2906039"/>
              <a:gd name="connsiteX7" fmla="*/ 237995 w 3895595"/>
              <a:gd name="connsiteY7" fmla="*/ 275573 h 2906039"/>
              <a:gd name="connsiteX8" fmla="*/ 269310 w 3895595"/>
              <a:gd name="connsiteY8" fmla="*/ 306888 h 2906039"/>
              <a:gd name="connsiteX9" fmla="*/ 325677 w 3895595"/>
              <a:gd name="connsiteY9" fmla="*/ 338203 h 2906039"/>
              <a:gd name="connsiteX10" fmla="*/ 350729 w 3895595"/>
              <a:gd name="connsiteY10" fmla="*/ 375781 h 2906039"/>
              <a:gd name="connsiteX11" fmla="*/ 388307 w 3895595"/>
              <a:gd name="connsiteY11" fmla="*/ 388307 h 2906039"/>
              <a:gd name="connsiteX12" fmla="*/ 413359 w 3895595"/>
              <a:gd name="connsiteY12" fmla="*/ 400833 h 2906039"/>
              <a:gd name="connsiteX13" fmla="*/ 444674 w 3895595"/>
              <a:gd name="connsiteY13" fmla="*/ 413359 h 2906039"/>
              <a:gd name="connsiteX14" fmla="*/ 475989 w 3895595"/>
              <a:gd name="connsiteY14" fmla="*/ 438411 h 2906039"/>
              <a:gd name="connsiteX15" fmla="*/ 507304 w 3895595"/>
              <a:gd name="connsiteY15" fmla="*/ 457200 h 2906039"/>
              <a:gd name="connsiteX16" fmla="*/ 538619 w 3895595"/>
              <a:gd name="connsiteY16" fmla="*/ 482252 h 2906039"/>
              <a:gd name="connsiteX17" fmla="*/ 607512 w 3895595"/>
              <a:gd name="connsiteY17" fmla="*/ 494778 h 2906039"/>
              <a:gd name="connsiteX18" fmla="*/ 657617 w 3895595"/>
              <a:gd name="connsiteY18" fmla="*/ 519830 h 2906039"/>
              <a:gd name="connsiteX19" fmla="*/ 695195 w 3895595"/>
              <a:gd name="connsiteY19" fmla="*/ 526093 h 2906039"/>
              <a:gd name="connsiteX20" fmla="*/ 713984 w 3895595"/>
              <a:gd name="connsiteY20" fmla="*/ 551145 h 2906039"/>
              <a:gd name="connsiteX21" fmla="*/ 726510 w 3895595"/>
              <a:gd name="connsiteY21" fmla="*/ 563672 h 2906039"/>
              <a:gd name="connsiteX22" fmla="*/ 782877 w 3895595"/>
              <a:gd name="connsiteY22" fmla="*/ 569935 h 2906039"/>
              <a:gd name="connsiteX23" fmla="*/ 814192 w 3895595"/>
              <a:gd name="connsiteY23" fmla="*/ 594987 h 2906039"/>
              <a:gd name="connsiteX24" fmla="*/ 977030 w 3895595"/>
              <a:gd name="connsiteY24" fmla="*/ 632565 h 2906039"/>
              <a:gd name="connsiteX25" fmla="*/ 1033397 w 3895595"/>
              <a:gd name="connsiteY25" fmla="*/ 657617 h 2906039"/>
              <a:gd name="connsiteX26" fmla="*/ 1139869 w 3895595"/>
              <a:gd name="connsiteY26" fmla="*/ 670143 h 2906039"/>
              <a:gd name="connsiteX27" fmla="*/ 1271392 w 3895595"/>
              <a:gd name="connsiteY27" fmla="*/ 695195 h 2906039"/>
              <a:gd name="connsiteX28" fmla="*/ 1365337 w 3895595"/>
              <a:gd name="connsiteY28" fmla="*/ 739036 h 2906039"/>
              <a:gd name="connsiteX29" fmla="*/ 1427967 w 3895595"/>
              <a:gd name="connsiteY29" fmla="*/ 745299 h 2906039"/>
              <a:gd name="connsiteX30" fmla="*/ 1521912 w 3895595"/>
              <a:gd name="connsiteY30" fmla="*/ 782877 h 2906039"/>
              <a:gd name="connsiteX31" fmla="*/ 1559491 w 3895595"/>
              <a:gd name="connsiteY31" fmla="*/ 795403 h 2906039"/>
              <a:gd name="connsiteX32" fmla="*/ 1584543 w 3895595"/>
              <a:gd name="connsiteY32" fmla="*/ 807929 h 2906039"/>
              <a:gd name="connsiteX33" fmla="*/ 1615858 w 3895595"/>
              <a:gd name="connsiteY33" fmla="*/ 845507 h 2906039"/>
              <a:gd name="connsiteX34" fmla="*/ 1640910 w 3895595"/>
              <a:gd name="connsiteY34" fmla="*/ 864296 h 2906039"/>
              <a:gd name="connsiteX35" fmla="*/ 1684751 w 3895595"/>
              <a:gd name="connsiteY35" fmla="*/ 920663 h 2906039"/>
              <a:gd name="connsiteX36" fmla="*/ 1697277 w 3895595"/>
              <a:gd name="connsiteY36" fmla="*/ 951978 h 2906039"/>
              <a:gd name="connsiteX37" fmla="*/ 1703540 w 3895595"/>
              <a:gd name="connsiteY37" fmla="*/ 977030 h 2906039"/>
              <a:gd name="connsiteX38" fmla="*/ 1728592 w 3895595"/>
              <a:gd name="connsiteY38" fmla="*/ 1008345 h 2906039"/>
              <a:gd name="connsiteX39" fmla="*/ 1759907 w 3895595"/>
              <a:gd name="connsiteY39" fmla="*/ 1096028 h 2906039"/>
              <a:gd name="connsiteX40" fmla="*/ 1784959 w 3895595"/>
              <a:gd name="connsiteY40" fmla="*/ 1139869 h 2906039"/>
              <a:gd name="connsiteX41" fmla="*/ 1797485 w 3895595"/>
              <a:gd name="connsiteY41" fmla="*/ 1164921 h 2906039"/>
              <a:gd name="connsiteX42" fmla="*/ 1835063 w 3895595"/>
              <a:gd name="connsiteY42" fmla="*/ 1308970 h 2906039"/>
              <a:gd name="connsiteX43" fmla="*/ 1847589 w 3895595"/>
              <a:gd name="connsiteY43" fmla="*/ 1359074 h 2906039"/>
              <a:gd name="connsiteX44" fmla="*/ 1897693 w 3895595"/>
              <a:gd name="connsiteY44" fmla="*/ 1465545 h 2906039"/>
              <a:gd name="connsiteX45" fmla="*/ 1916482 w 3895595"/>
              <a:gd name="connsiteY45" fmla="*/ 1546965 h 2906039"/>
              <a:gd name="connsiteX46" fmla="*/ 1929008 w 3895595"/>
              <a:gd name="connsiteY46" fmla="*/ 1584543 h 2906039"/>
              <a:gd name="connsiteX47" fmla="*/ 1954060 w 3895595"/>
              <a:gd name="connsiteY47" fmla="*/ 1628384 h 2906039"/>
              <a:gd name="connsiteX48" fmla="*/ 1966586 w 3895595"/>
              <a:gd name="connsiteY48" fmla="*/ 1716066 h 2906039"/>
              <a:gd name="connsiteX49" fmla="*/ 1979112 w 3895595"/>
              <a:gd name="connsiteY49" fmla="*/ 1753644 h 2906039"/>
              <a:gd name="connsiteX50" fmla="*/ 1991638 w 3895595"/>
              <a:gd name="connsiteY50" fmla="*/ 1810011 h 2906039"/>
              <a:gd name="connsiteX51" fmla="*/ 2029217 w 3895595"/>
              <a:gd name="connsiteY51" fmla="*/ 1941535 h 2906039"/>
              <a:gd name="connsiteX52" fmla="*/ 2054269 w 3895595"/>
              <a:gd name="connsiteY52" fmla="*/ 2073058 h 2906039"/>
              <a:gd name="connsiteX53" fmla="*/ 2079321 w 3895595"/>
              <a:gd name="connsiteY53" fmla="*/ 2116899 h 2906039"/>
              <a:gd name="connsiteX54" fmla="*/ 2098110 w 3895595"/>
              <a:gd name="connsiteY54" fmla="*/ 2273474 h 2906039"/>
              <a:gd name="connsiteX55" fmla="*/ 2110636 w 3895595"/>
              <a:gd name="connsiteY55" fmla="*/ 2317315 h 2906039"/>
              <a:gd name="connsiteX56" fmla="*/ 2135688 w 3895595"/>
              <a:gd name="connsiteY56" fmla="*/ 2398735 h 2906039"/>
              <a:gd name="connsiteX57" fmla="*/ 2160740 w 3895595"/>
              <a:gd name="connsiteY57" fmla="*/ 2423787 h 2906039"/>
              <a:gd name="connsiteX58" fmla="*/ 2204581 w 3895595"/>
              <a:gd name="connsiteY58" fmla="*/ 2498943 h 2906039"/>
              <a:gd name="connsiteX59" fmla="*/ 2235896 w 3895595"/>
              <a:gd name="connsiteY59" fmla="*/ 2530258 h 2906039"/>
              <a:gd name="connsiteX60" fmla="*/ 2329841 w 3895595"/>
              <a:gd name="connsiteY60" fmla="*/ 2592888 h 2906039"/>
              <a:gd name="connsiteX61" fmla="*/ 2373682 w 3895595"/>
              <a:gd name="connsiteY61" fmla="*/ 2605414 h 2906039"/>
              <a:gd name="connsiteX62" fmla="*/ 2455102 w 3895595"/>
              <a:gd name="connsiteY62" fmla="*/ 2630466 h 2906039"/>
              <a:gd name="connsiteX63" fmla="*/ 2498943 w 3895595"/>
              <a:gd name="connsiteY63" fmla="*/ 2649255 h 2906039"/>
              <a:gd name="connsiteX64" fmla="*/ 2536521 w 3895595"/>
              <a:gd name="connsiteY64" fmla="*/ 2661781 h 2906039"/>
              <a:gd name="connsiteX65" fmla="*/ 2567836 w 3895595"/>
              <a:gd name="connsiteY65" fmla="*/ 2686833 h 2906039"/>
              <a:gd name="connsiteX66" fmla="*/ 2599151 w 3895595"/>
              <a:gd name="connsiteY66" fmla="*/ 2693096 h 2906039"/>
              <a:gd name="connsiteX67" fmla="*/ 2674307 w 3895595"/>
              <a:gd name="connsiteY67" fmla="*/ 2705622 h 2906039"/>
              <a:gd name="connsiteX68" fmla="*/ 2774515 w 3895595"/>
              <a:gd name="connsiteY68" fmla="*/ 2724411 h 2906039"/>
              <a:gd name="connsiteX69" fmla="*/ 2849671 w 3895595"/>
              <a:gd name="connsiteY69" fmla="*/ 2736937 h 2906039"/>
              <a:gd name="connsiteX70" fmla="*/ 2974932 w 3895595"/>
              <a:gd name="connsiteY70" fmla="*/ 2774515 h 2906039"/>
              <a:gd name="connsiteX71" fmla="*/ 3237978 w 3895595"/>
              <a:gd name="connsiteY71" fmla="*/ 2799567 h 2906039"/>
              <a:gd name="connsiteX72" fmla="*/ 3363238 w 3895595"/>
              <a:gd name="connsiteY72" fmla="*/ 2830882 h 2906039"/>
              <a:gd name="connsiteX73" fmla="*/ 3419606 w 3895595"/>
              <a:gd name="connsiteY73" fmla="*/ 2843409 h 2906039"/>
              <a:gd name="connsiteX74" fmla="*/ 3645074 w 3895595"/>
              <a:gd name="connsiteY74" fmla="*/ 2868461 h 2906039"/>
              <a:gd name="connsiteX75" fmla="*/ 3713967 w 3895595"/>
              <a:gd name="connsiteY75" fmla="*/ 2887250 h 2906039"/>
              <a:gd name="connsiteX76" fmla="*/ 3739019 w 3895595"/>
              <a:gd name="connsiteY76" fmla="*/ 2899776 h 2906039"/>
              <a:gd name="connsiteX77" fmla="*/ 3895595 w 3895595"/>
              <a:gd name="connsiteY77" fmla="*/ 2906039 h 290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895595" h="2906039">
                <a:moveTo>
                  <a:pt x="0" y="0"/>
                </a:moveTo>
                <a:cubicBezTo>
                  <a:pt x="8351" y="10438"/>
                  <a:pt x="17637" y="20192"/>
                  <a:pt x="25052" y="31315"/>
                </a:cubicBezTo>
                <a:cubicBezTo>
                  <a:pt x="41235" y="55589"/>
                  <a:pt x="32165" y="54654"/>
                  <a:pt x="50104" y="75156"/>
                </a:cubicBezTo>
                <a:cubicBezTo>
                  <a:pt x="59825" y="86266"/>
                  <a:pt x="74817" y="93268"/>
                  <a:pt x="81419" y="106472"/>
                </a:cubicBezTo>
                <a:cubicBezTo>
                  <a:pt x="85594" y="114823"/>
                  <a:pt x="87914" y="124397"/>
                  <a:pt x="93945" y="131524"/>
                </a:cubicBezTo>
                <a:cubicBezTo>
                  <a:pt x="111109" y="151808"/>
                  <a:pt x="131523" y="169102"/>
                  <a:pt x="150312" y="187891"/>
                </a:cubicBezTo>
                <a:lnTo>
                  <a:pt x="206680" y="244258"/>
                </a:lnTo>
                <a:lnTo>
                  <a:pt x="237995" y="275573"/>
                </a:lnTo>
                <a:cubicBezTo>
                  <a:pt x="248433" y="286011"/>
                  <a:pt x="256652" y="299293"/>
                  <a:pt x="269310" y="306888"/>
                </a:cubicBezTo>
                <a:cubicBezTo>
                  <a:pt x="308631" y="330481"/>
                  <a:pt x="289737" y="320233"/>
                  <a:pt x="325677" y="338203"/>
                </a:cubicBezTo>
                <a:cubicBezTo>
                  <a:pt x="334028" y="350729"/>
                  <a:pt x="338974" y="366377"/>
                  <a:pt x="350729" y="375781"/>
                </a:cubicBezTo>
                <a:cubicBezTo>
                  <a:pt x="361039" y="384029"/>
                  <a:pt x="376048" y="383403"/>
                  <a:pt x="388307" y="388307"/>
                </a:cubicBezTo>
                <a:cubicBezTo>
                  <a:pt x="396976" y="391774"/>
                  <a:pt x="404827" y="397041"/>
                  <a:pt x="413359" y="400833"/>
                </a:cubicBezTo>
                <a:cubicBezTo>
                  <a:pt x="423632" y="405399"/>
                  <a:pt x="435034" y="407575"/>
                  <a:pt x="444674" y="413359"/>
                </a:cubicBezTo>
                <a:cubicBezTo>
                  <a:pt x="456137" y="420237"/>
                  <a:pt x="465038" y="430745"/>
                  <a:pt x="475989" y="438411"/>
                </a:cubicBezTo>
                <a:cubicBezTo>
                  <a:pt x="485962" y="445392"/>
                  <a:pt x="497331" y="450219"/>
                  <a:pt x="507304" y="457200"/>
                </a:cubicBezTo>
                <a:cubicBezTo>
                  <a:pt x="518255" y="464866"/>
                  <a:pt x="526103" y="477558"/>
                  <a:pt x="538619" y="482252"/>
                </a:cubicBezTo>
                <a:cubicBezTo>
                  <a:pt x="560474" y="490448"/>
                  <a:pt x="584548" y="490603"/>
                  <a:pt x="607512" y="494778"/>
                </a:cubicBezTo>
                <a:cubicBezTo>
                  <a:pt x="627370" y="508016"/>
                  <a:pt x="631689" y="512759"/>
                  <a:pt x="657617" y="519830"/>
                </a:cubicBezTo>
                <a:cubicBezTo>
                  <a:pt x="669868" y="523171"/>
                  <a:pt x="682669" y="524005"/>
                  <a:pt x="695195" y="526093"/>
                </a:cubicBezTo>
                <a:cubicBezTo>
                  <a:pt x="701458" y="534444"/>
                  <a:pt x="707302" y="543126"/>
                  <a:pt x="713984" y="551145"/>
                </a:cubicBezTo>
                <a:cubicBezTo>
                  <a:pt x="717764" y="555681"/>
                  <a:pt x="720813" y="562118"/>
                  <a:pt x="726510" y="563672"/>
                </a:cubicBezTo>
                <a:cubicBezTo>
                  <a:pt x="744748" y="568646"/>
                  <a:pt x="764088" y="567847"/>
                  <a:pt x="782877" y="569935"/>
                </a:cubicBezTo>
                <a:cubicBezTo>
                  <a:pt x="793315" y="578286"/>
                  <a:pt x="802097" y="589295"/>
                  <a:pt x="814192" y="594987"/>
                </a:cubicBezTo>
                <a:cubicBezTo>
                  <a:pt x="874151" y="623203"/>
                  <a:pt x="911512" y="623205"/>
                  <a:pt x="977030" y="632565"/>
                </a:cubicBezTo>
                <a:cubicBezTo>
                  <a:pt x="995819" y="640916"/>
                  <a:pt x="1013362" y="652994"/>
                  <a:pt x="1033397" y="657617"/>
                </a:cubicBezTo>
                <a:cubicBezTo>
                  <a:pt x="1068217" y="665652"/>
                  <a:pt x="1104469" y="665260"/>
                  <a:pt x="1139869" y="670143"/>
                </a:cubicBezTo>
                <a:cubicBezTo>
                  <a:pt x="1201916" y="678701"/>
                  <a:pt x="1214555" y="682564"/>
                  <a:pt x="1271392" y="695195"/>
                </a:cubicBezTo>
                <a:cubicBezTo>
                  <a:pt x="1283404" y="701201"/>
                  <a:pt x="1348876" y="735163"/>
                  <a:pt x="1365337" y="739036"/>
                </a:cubicBezTo>
                <a:cubicBezTo>
                  <a:pt x="1385760" y="743841"/>
                  <a:pt x="1407090" y="743211"/>
                  <a:pt x="1427967" y="745299"/>
                </a:cubicBezTo>
                <a:cubicBezTo>
                  <a:pt x="1540144" y="770227"/>
                  <a:pt x="1436162" y="740002"/>
                  <a:pt x="1521912" y="782877"/>
                </a:cubicBezTo>
                <a:cubicBezTo>
                  <a:pt x="1533722" y="788782"/>
                  <a:pt x="1547231" y="790499"/>
                  <a:pt x="1559491" y="795403"/>
                </a:cubicBezTo>
                <a:cubicBezTo>
                  <a:pt x="1568160" y="798870"/>
                  <a:pt x="1576192" y="803754"/>
                  <a:pt x="1584543" y="807929"/>
                </a:cubicBezTo>
                <a:cubicBezTo>
                  <a:pt x="1594981" y="820455"/>
                  <a:pt x="1604328" y="833977"/>
                  <a:pt x="1615858" y="845507"/>
                </a:cubicBezTo>
                <a:cubicBezTo>
                  <a:pt x="1623239" y="852888"/>
                  <a:pt x="1633529" y="856915"/>
                  <a:pt x="1640910" y="864296"/>
                </a:cubicBezTo>
                <a:cubicBezTo>
                  <a:pt x="1646454" y="869840"/>
                  <a:pt x="1677302" y="905765"/>
                  <a:pt x="1684751" y="920663"/>
                </a:cubicBezTo>
                <a:cubicBezTo>
                  <a:pt x="1689779" y="930719"/>
                  <a:pt x="1693722" y="941312"/>
                  <a:pt x="1697277" y="951978"/>
                </a:cubicBezTo>
                <a:cubicBezTo>
                  <a:pt x="1699999" y="960144"/>
                  <a:pt x="1699360" y="969506"/>
                  <a:pt x="1703540" y="977030"/>
                </a:cubicBezTo>
                <a:cubicBezTo>
                  <a:pt x="1710032" y="988715"/>
                  <a:pt x="1721177" y="997222"/>
                  <a:pt x="1728592" y="1008345"/>
                </a:cubicBezTo>
                <a:cubicBezTo>
                  <a:pt x="1746412" y="1035076"/>
                  <a:pt x="1749178" y="1066524"/>
                  <a:pt x="1759907" y="1096028"/>
                </a:cubicBezTo>
                <a:cubicBezTo>
                  <a:pt x="1769370" y="1122052"/>
                  <a:pt x="1772437" y="1117956"/>
                  <a:pt x="1784959" y="1139869"/>
                </a:cubicBezTo>
                <a:cubicBezTo>
                  <a:pt x="1789591" y="1147975"/>
                  <a:pt x="1793310" y="1156570"/>
                  <a:pt x="1797485" y="1164921"/>
                </a:cubicBezTo>
                <a:cubicBezTo>
                  <a:pt x="1819145" y="1284052"/>
                  <a:pt x="1797640" y="1184228"/>
                  <a:pt x="1835063" y="1308970"/>
                </a:cubicBezTo>
                <a:cubicBezTo>
                  <a:pt x="1840010" y="1325459"/>
                  <a:pt x="1842145" y="1342742"/>
                  <a:pt x="1847589" y="1359074"/>
                </a:cubicBezTo>
                <a:cubicBezTo>
                  <a:pt x="1856917" y="1387057"/>
                  <a:pt x="1886655" y="1443469"/>
                  <a:pt x="1897693" y="1465545"/>
                </a:cubicBezTo>
                <a:cubicBezTo>
                  <a:pt x="1904218" y="1498173"/>
                  <a:pt x="1906410" y="1511711"/>
                  <a:pt x="1916482" y="1546965"/>
                </a:cubicBezTo>
                <a:cubicBezTo>
                  <a:pt x="1920109" y="1559661"/>
                  <a:pt x="1923475" y="1572555"/>
                  <a:pt x="1929008" y="1584543"/>
                </a:cubicBezTo>
                <a:cubicBezTo>
                  <a:pt x="1936061" y="1599825"/>
                  <a:pt x="1945709" y="1613770"/>
                  <a:pt x="1954060" y="1628384"/>
                </a:cubicBezTo>
                <a:cubicBezTo>
                  <a:pt x="1958235" y="1657611"/>
                  <a:pt x="1960796" y="1687115"/>
                  <a:pt x="1966586" y="1716066"/>
                </a:cubicBezTo>
                <a:cubicBezTo>
                  <a:pt x="1969175" y="1729013"/>
                  <a:pt x="1975710" y="1740886"/>
                  <a:pt x="1979112" y="1753644"/>
                </a:cubicBezTo>
                <a:cubicBezTo>
                  <a:pt x="1984071" y="1772241"/>
                  <a:pt x="1986679" y="1791414"/>
                  <a:pt x="1991638" y="1810011"/>
                </a:cubicBezTo>
                <a:cubicBezTo>
                  <a:pt x="2003386" y="1854067"/>
                  <a:pt x="2022284" y="1896469"/>
                  <a:pt x="2029217" y="1941535"/>
                </a:cubicBezTo>
                <a:cubicBezTo>
                  <a:pt x="2032885" y="1965377"/>
                  <a:pt x="2042278" y="2043080"/>
                  <a:pt x="2054269" y="2073058"/>
                </a:cubicBezTo>
                <a:cubicBezTo>
                  <a:pt x="2060520" y="2088685"/>
                  <a:pt x="2070970" y="2102285"/>
                  <a:pt x="2079321" y="2116899"/>
                </a:cubicBezTo>
                <a:cubicBezTo>
                  <a:pt x="2080187" y="2125130"/>
                  <a:pt x="2089425" y="2235841"/>
                  <a:pt x="2098110" y="2273474"/>
                </a:cubicBezTo>
                <a:cubicBezTo>
                  <a:pt x="2101528" y="2288283"/>
                  <a:pt x="2106950" y="2302570"/>
                  <a:pt x="2110636" y="2317315"/>
                </a:cubicBezTo>
                <a:cubicBezTo>
                  <a:pt x="2117023" y="2342864"/>
                  <a:pt x="2118515" y="2375837"/>
                  <a:pt x="2135688" y="2398735"/>
                </a:cubicBezTo>
                <a:cubicBezTo>
                  <a:pt x="2142774" y="2408183"/>
                  <a:pt x="2152389" y="2415436"/>
                  <a:pt x="2160740" y="2423787"/>
                </a:cubicBezTo>
                <a:cubicBezTo>
                  <a:pt x="2182830" y="2490057"/>
                  <a:pt x="2163685" y="2468271"/>
                  <a:pt x="2204581" y="2498943"/>
                </a:cubicBezTo>
                <a:cubicBezTo>
                  <a:pt x="2215849" y="2532746"/>
                  <a:pt x="2202037" y="2506073"/>
                  <a:pt x="2235896" y="2530258"/>
                </a:cubicBezTo>
                <a:cubicBezTo>
                  <a:pt x="2300009" y="2576053"/>
                  <a:pt x="2276771" y="2575198"/>
                  <a:pt x="2329841" y="2592888"/>
                </a:cubicBezTo>
                <a:cubicBezTo>
                  <a:pt x="2344260" y="2597694"/>
                  <a:pt x="2359068" y="2601239"/>
                  <a:pt x="2373682" y="2605414"/>
                </a:cubicBezTo>
                <a:cubicBezTo>
                  <a:pt x="2411933" y="2630915"/>
                  <a:pt x="2380148" y="2613169"/>
                  <a:pt x="2455102" y="2630466"/>
                </a:cubicBezTo>
                <a:cubicBezTo>
                  <a:pt x="2478927" y="2635964"/>
                  <a:pt x="2473390" y="2639034"/>
                  <a:pt x="2498943" y="2649255"/>
                </a:cubicBezTo>
                <a:cubicBezTo>
                  <a:pt x="2511202" y="2654159"/>
                  <a:pt x="2523995" y="2657606"/>
                  <a:pt x="2536521" y="2661781"/>
                </a:cubicBezTo>
                <a:cubicBezTo>
                  <a:pt x="2546959" y="2670132"/>
                  <a:pt x="2555880" y="2680855"/>
                  <a:pt x="2567836" y="2686833"/>
                </a:cubicBezTo>
                <a:cubicBezTo>
                  <a:pt x="2577357" y="2691594"/>
                  <a:pt x="2588668" y="2691246"/>
                  <a:pt x="2599151" y="2693096"/>
                </a:cubicBezTo>
                <a:lnTo>
                  <a:pt x="2674307" y="2705622"/>
                </a:lnTo>
                <a:lnTo>
                  <a:pt x="2774515" y="2724411"/>
                </a:lnTo>
                <a:cubicBezTo>
                  <a:pt x="2799517" y="2728876"/>
                  <a:pt x="2825032" y="2730777"/>
                  <a:pt x="2849671" y="2736937"/>
                </a:cubicBezTo>
                <a:cubicBezTo>
                  <a:pt x="2891962" y="2747510"/>
                  <a:pt x="2931607" y="2769701"/>
                  <a:pt x="2974932" y="2774515"/>
                </a:cubicBezTo>
                <a:cubicBezTo>
                  <a:pt x="3137636" y="2792593"/>
                  <a:pt x="3049987" y="2783901"/>
                  <a:pt x="3237978" y="2799567"/>
                </a:cubicBezTo>
                <a:lnTo>
                  <a:pt x="3363238" y="2830882"/>
                </a:lnTo>
                <a:cubicBezTo>
                  <a:pt x="3381948" y="2835398"/>
                  <a:pt x="3400507" y="2841022"/>
                  <a:pt x="3419606" y="2843409"/>
                </a:cubicBezTo>
                <a:cubicBezTo>
                  <a:pt x="3521153" y="2856103"/>
                  <a:pt x="3555817" y="2849866"/>
                  <a:pt x="3645074" y="2868461"/>
                </a:cubicBezTo>
                <a:cubicBezTo>
                  <a:pt x="3668377" y="2873316"/>
                  <a:pt x="3691385" y="2879723"/>
                  <a:pt x="3713967" y="2887250"/>
                </a:cubicBezTo>
                <a:cubicBezTo>
                  <a:pt x="3722824" y="2890202"/>
                  <a:pt x="3729740" y="2898745"/>
                  <a:pt x="3739019" y="2899776"/>
                </a:cubicBezTo>
                <a:cubicBezTo>
                  <a:pt x="3797019" y="2906220"/>
                  <a:pt x="3842845" y="2906039"/>
                  <a:pt x="3895595" y="2906039"/>
                </a:cubicBez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フリーフォーム: 図形 4">
            <a:extLst>
              <a:ext uri="{FF2B5EF4-FFF2-40B4-BE49-F238E27FC236}">
                <a16:creationId xmlns:a16="http://schemas.microsoft.com/office/drawing/2014/main" id="{39F26480-AA1C-46AE-9C26-A3EBA96CAB50}"/>
              </a:ext>
            </a:extLst>
          </p:cNvPr>
          <p:cNvSpPr/>
          <p:nvPr/>
        </p:nvSpPr>
        <p:spPr>
          <a:xfrm>
            <a:off x="1158658" y="3031299"/>
            <a:ext cx="3720253" cy="851769"/>
          </a:xfrm>
          <a:custGeom>
            <a:avLst/>
            <a:gdLst>
              <a:gd name="connsiteX0" fmla="*/ 0 w 3720253"/>
              <a:gd name="connsiteY0" fmla="*/ 263046 h 851769"/>
              <a:gd name="connsiteX1" fmla="*/ 18789 w 3720253"/>
              <a:gd name="connsiteY1" fmla="*/ 300624 h 851769"/>
              <a:gd name="connsiteX2" fmla="*/ 43841 w 3720253"/>
              <a:gd name="connsiteY2" fmla="*/ 325676 h 851769"/>
              <a:gd name="connsiteX3" fmla="*/ 56367 w 3720253"/>
              <a:gd name="connsiteY3" fmla="*/ 356991 h 851769"/>
              <a:gd name="connsiteX4" fmla="*/ 81419 w 3720253"/>
              <a:gd name="connsiteY4" fmla="*/ 394569 h 851769"/>
              <a:gd name="connsiteX5" fmla="*/ 93945 w 3720253"/>
              <a:gd name="connsiteY5" fmla="*/ 425885 h 851769"/>
              <a:gd name="connsiteX6" fmla="*/ 112734 w 3720253"/>
              <a:gd name="connsiteY6" fmla="*/ 444674 h 851769"/>
              <a:gd name="connsiteX7" fmla="*/ 125260 w 3720253"/>
              <a:gd name="connsiteY7" fmla="*/ 469726 h 851769"/>
              <a:gd name="connsiteX8" fmla="*/ 144049 w 3720253"/>
              <a:gd name="connsiteY8" fmla="*/ 482252 h 851769"/>
              <a:gd name="connsiteX9" fmla="*/ 187890 w 3720253"/>
              <a:gd name="connsiteY9" fmla="*/ 519830 h 851769"/>
              <a:gd name="connsiteX10" fmla="*/ 206679 w 3720253"/>
              <a:gd name="connsiteY10" fmla="*/ 544882 h 851769"/>
              <a:gd name="connsiteX11" fmla="*/ 244257 w 3720253"/>
              <a:gd name="connsiteY11" fmla="*/ 588723 h 851769"/>
              <a:gd name="connsiteX12" fmla="*/ 263046 w 3720253"/>
              <a:gd name="connsiteY12" fmla="*/ 594986 h 851769"/>
              <a:gd name="connsiteX13" fmla="*/ 300624 w 3720253"/>
              <a:gd name="connsiteY13" fmla="*/ 632564 h 851769"/>
              <a:gd name="connsiteX14" fmla="*/ 350728 w 3720253"/>
              <a:gd name="connsiteY14" fmla="*/ 657616 h 851769"/>
              <a:gd name="connsiteX15" fmla="*/ 388306 w 3720253"/>
              <a:gd name="connsiteY15" fmla="*/ 663879 h 851769"/>
              <a:gd name="connsiteX16" fmla="*/ 482252 w 3720253"/>
              <a:gd name="connsiteY16" fmla="*/ 713983 h 851769"/>
              <a:gd name="connsiteX17" fmla="*/ 507304 w 3720253"/>
              <a:gd name="connsiteY17" fmla="*/ 726509 h 851769"/>
              <a:gd name="connsiteX18" fmla="*/ 538619 w 3720253"/>
              <a:gd name="connsiteY18" fmla="*/ 739035 h 851769"/>
              <a:gd name="connsiteX19" fmla="*/ 557408 w 3720253"/>
              <a:gd name="connsiteY19" fmla="*/ 751561 h 851769"/>
              <a:gd name="connsiteX20" fmla="*/ 645090 w 3720253"/>
              <a:gd name="connsiteY20" fmla="*/ 764087 h 851769"/>
              <a:gd name="connsiteX21" fmla="*/ 751561 w 3720253"/>
              <a:gd name="connsiteY21" fmla="*/ 789139 h 851769"/>
              <a:gd name="connsiteX22" fmla="*/ 864295 w 3720253"/>
              <a:gd name="connsiteY22" fmla="*/ 814191 h 851769"/>
              <a:gd name="connsiteX23" fmla="*/ 958241 w 3720253"/>
              <a:gd name="connsiteY23" fmla="*/ 839243 h 851769"/>
              <a:gd name="connsiteX24" fmla="*/ 1215024 w 3720253"/>
              <a:gd name="connsiteY24" fmla="*/ 851769 h 851769"/>
              <a:gd name="connsiteX25" fmla="*/ 1465545 w 3720253"/>
              <a:gd name="connsiteY25" fmla="*/ 845506 h 851769"/>
              <a:gd name="connsiteX26" fmla="*/ 1515649 w 3720253"/>
              <a:gd name="connsiteY26" fmla="*/ 795402 h 851769"/>
              <a:gd name="connsiteX27" fmla="*/ 1528175 w 3720253"/>
              <a:gd name="connsiteY27" fmla="*/ 745298 h 851769"/>
              <a:gd name="connsiteX28" fmla="*/ 1546964 w 3720253"/>
              <a:gd name="connsiteY28" fmla="*/ 726509 h 851769"/>
              <a:gd name="connsiteX29" fmla="*/ 1578279 w 3720253"/>
              <a:gd name="connsiteY29" fmla="*/ 682668 h 851769"/>
              <a:gd name="connsiteX30" fmla="*/ 1590805 w 3720253"/>
              <a:gd name="connsiteY30" fmla="*/ 645090 h 851769"/>
              <a:gd name="connsiteX31" fmla="*/ 1615857 w 3720253"/>
              <a:gd name="connsiteY31" fmla="*/ 620038 h 851769"/>
              <a:gd name="connsiteX32" fmla="*/ 1640909 w 3720253"/>
              <a:gd name="connsiteY32" fmla="*/ 469726 h 851769"/>
              <a:gd name="connsiteX33" fmla="*/ 1665961 w 3720253"/>
              <a:gd name="connsiteY33" fmla="*/ 432148 h 851769"/>
              <a:gd name="connsiteX34" fmla="*/ 1697276 w 3720253"/>
              <a:gd name="connsiteY34" fmla="*/ 306887 h 851769"/>
              <a:gd name="connsiteX35" fmla="*/ 1747380 w 3720253"/>
              <a:gd name="connsiteY35" fmla="*/ 231731 h 851769"/>
              <a:gd name="connsiteX36" fmla="*/ 1772432 w 3720253"/>
              <a:gd name="connsiteY36" fmla="*/ 219205 h 851769"/>
              <a:gd name="connsiteX37" fmla="*/ 1816274 w 3720253"/>
              <a:gd name="connsiteY37" fmla="*/ 175364 h 851769"/>
              <a:gd name="connsiteX38" fmla="*/ 1853852 w 3720253"/>
              <a:gd name="connsiteY38" fmla="*/ 150312 h 851769"/>
              <a:gd name="connsiteX39" fmla="*/ 1878904 w 3720253"/>
              <a:gd name="connsiteY39" fmla="*/ 125260 h 851769"/>
              <a:gd name="connsiteX40" fmla="*/ 1922745 w 3720253"/>
              <a:gd name="connsiteY40" fmla="*/ 93945 h 851769"/>
              <a:gd name="connsiteX41" fmla="*/ 1979112 w 3720253"/>
              <a:gd name="connsiteY41" fmla="*/ 68893 h 851769"/>
              <a:gd name="connsiteX42" fmla="*/ 2029216 w 3720253"/>
              <a:gd name="connsiteY42" fmla="*/ 43841 h 851769"/>
              <a:gd name="connsiteX43" fmla="*/ 2098109 w 3720253"/>
              <a:gd name="connsiteY43" fmla="*/ 31315 h 851769"/>
              <a:gd name="connsiteX44" fmla="*/ 2141950 w 3720253"/>
              <a:gd name="connsiteY44" fmla="*/ 25052 h 851769"/>
              <a:gd name="connsiteX45" fmla="*/ 2267210 w 3720253"/>
              <a:gd name="connsiteY45" fmla="*/ 0 h 851769"/>
              <a:gd name="connsiteX46" fmla="*/ 2686832 w 3720253"/>
              <a:gd name="connsiteY46" fmla="*/ 6263 h 851769"/>
              <a:gd name="connsiteX47" fmla="*/ 2949879 w 3720253"/>
              <a:gd name="connsiteY47" fmla="*/ 31315 h 851769"/>
              <a:gd name="connsiteX48" fmla="*/ 3075139 w 3720253"/>
              <a:gd name="connsiteY48" fmla="*/ 68893 h 851769"/>
              <a:gd name="connsiteX49" fmla="*/ 3125243 w 3720253"/>
              <a:gd name="connsiteY49" fmla="*/ 93945 h 851769"/>
              <a:gd name="connsiteX50" fmla="*/ 3194137 w 3720253"/>
              <a:gd name="connsiteY50" fmla="*/ 137786 h 851769"/>
              <a:gd name="connsiteX51" fmla="*/ 3263030 w 3720253"/>
              <a:gd name="connsiteY51" fmla="*/ 162838 h 851769"/>
              <a:gd name="connsiteX52" fmla="*/ 3288082 w 3720253"/>
              <a:gd name="connsiteY52" fmla="*/ 187890 h 851769"/>
              <a:gd name="connsiteX53" fmla="*/ 3363238 w 3720253"/>
              <a:gd name="connsiteY53" fmla="*/ 212942 h 851769"/>
              <a:gd name="connsiteX54" fmla="*/ 3388290 w 3720253"/>
              <a:gd name="connsiteY54" fmla="*/ 225468 h 851769"/>
              <a:gd name="connsiteX55" fmla="*/ 3432131 w 3720253"/>
              <a:gd name="connsiteY55" fmla="*/ 281835 h 851769"/>
              <a:gd name="connsiteX56" fmla="*/ 3457183 w 3720253"/>
              <a:gd name="connsiteY56" fmla="*/ 300624 h 851769"/>
              <a:gd name="connsiteX57" fmla="*/ 3475972 w 3720253"/>
              <a:gd name="connsiteY57" fmla="*/ 325676 h 851769"/>
              <a:gd name="connsiteX58" fmla="*/ 3494761 w 3720253"/>
              <a:gd name="connsiteY58" fmla="*/ 344465 h 851769"/>
              <a:gd name="connsiteX59" fmla="*/ 3519813 w 3720253"/>
              <a:gd name="connsiteY59" fmla="*/ 400833 h 851769"/>
              <a:gd name="connsiteX60" fmla="*/ 3544865 w 3720253"/>
              <a:gd name="connsiteY60" fmla="*/ 444674 h 851769"/>
              <a:gd name="connsiteX61" fmla="*/ 3569917 w 3720253"/>
              <a:gd name="connsiteY61" fmla="*/ 463463 h 851769"/>
              <a:gd name="connsiteX62" fmla="*/ 3576180 w 3720253"/>
              <a:gd name="connsiteY62" fmla="*/ 488515 h 851769"/>
              <a:gd name="connsiteX63" fmla="*/ 3601232 w 3720253"/>
              <a:gd name="connsiteY63" fmla="*/ 507304 h 851769"/>
              <a:gd name="connsiteX64" fmla="*/ 3613758 w 3720253"/>
              <a:gd name="connsiteY64" fmla="*/ 526093 h 851769"/>
              <a:gd name="connsiteX65" fmla="*/ 3620021 w 3720253"/>
              <a:gd name="connsiteY65" fmla="*/ 576197 h 851769"/>
              <a:gd name="connsiteX66" fmla="*/ 3632547 w 3720253"/>
              <a:gd name="connsiteY66" fmla="*/ 594986 h 851769"/>
              <a:gd name="connsiteX67" fmla="*/ 3657600 w 3720253"/>
              <a:gd name="connsiteY67" fmla="*/ 638827 h 851769"/>
              <a:gd name="connsiteX68" fmla="*/ 3676389 w 3720253"/>
              <a:gd name="connsiteY68" fmla="*/ 682668 h 851769"/>
              <a:gd name="connsiteX69" fmla="*/ 3707704 w 3720253"/>
              <a:gd name="connsiteY69" fmla="*/ 770350 h 851769"/>
              <a:gd name="connsiteX70" fmla="*/ 3720230 w 3720253"/>
              <a:gd name="connsiteY70" fmla="*/ 826717 h 85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720253" h="851769">
                <a:moveTo>
                  <a:pt x="0" y="263046"/>
                </a:moveTo>
                <a:cubicBezTo>
                  <a:pt x="6263" y="275572"/>
                  <a:pt x="10758" y="289151"/>
                  <a:pt x="18789" y="300624"/>
                </a:cubicBezTo>
                <a:cubicBezTo>
                  <a:pt x="25561" y="310299"/>
                  <a:pt x="37290" y="315850"/>
                  <a:pt x="43841" y="325676"/>
                </a:cubicBezTo>
                <a:cubicBezTo>
                  <a:pt x="50077" y="335030"/>
                  <a:pt x="50984" y="347121"/>
                  <a:pt x="56367" y="356991"/>
                </a:cubicBezTo>
                <a:cubicBezTo>
                  <a:pt x="63576" y="370207"/>
                  <a:pt x="74210" y="381353"/>
                  <a:pt x="81419" y="394569"/>
                </a:cubicBezTo>
                <a:cubicBezTo>
                  <a:pt x="86803" y="404439"/>
                  <a:pt x="87986" y="416351"/>
                  <a:pt x="93945" y="425885"/>
                </a:cubicBezTo>
                <a:cubicBezTo>
                  <a:pt x="98639" y="433396"/>
                  <a:pt x="107586" y="437467"/>
                  <a:pt x="112734" y="444674"/>
                </a:cubicBezTo>
                <a:cubicBezTo>
                  <a:pt x="118161" y="452271"/>
                  <a:pt x="119283" y="462554"/>
                  <a:pt x="125260" y="469726"/>
                </a:cubicBezTo>
                <a:cubicBezTo>
                  <a:pt x="130079" y="475509"/>
                  <a:pt x="137924" y="477877"/>
                  <a:pt x="144049" y="482252"/>
                </a:cubicBezTo>
                <a:cubicBezTo>
                  <a:pt x="162287" y="495279"/>
                  <a:pt x="173514" y="503059"/>
                  <a:pt x="187890" y="519830"/>
                </a:cubicBezTo>
                <a:cubicBezTo>
                  <a:pt x="194683" y="527755"/>
                  <a:pt x="200612" y="536388"/>
                  <a:pt x="206679" y="544882"/>
                </a:cubicBezTo>
                <a:cubicBezTo>
                  <a:pt x="220471" y="564191"/>
                  <a:pt x="222174" y="572949"/>
                  <a:pt x="244257" y="588723"/>
                </a:cubicBezTo>
                <a:cubicBezTo>
                  <a:pt x="249629" y="592560"/>
                  <a:pt x="256783" y="592898"/>
                  <a:pt x="263046" y="594986"/>
                </a:cubicBezTo>
                <a:cubicBezTo>
                  <a:pt x="275572" y="607512"/>
                  <a:pt x="287384" y="620795"/>
                  <a:pt x="300624" y="632564"/>
                </a:cubicBezTo>
                <a:cubicBezTo>
                  <a:pt x="313320" y="643849"/>
                  <a:pt x="335496" y="653462"/>
                  <a:pt x="350728" y="657616"/>
                </a:cubicBezTo>
                <a:cubicBezTo>
                  <a:pt x="362979" y="660957"/>
                  <a:pt x="375780" y="661791"/>
                  <a:pt x="388306" y="663879"/>
                </a:cubicBezTo>
                <a:cubicBezTo>
                  <a:pt x="459658" y="713824"/>
                  <a:pt x="425948" y="702722"/>
                  <a:pt x="482252" y="713983"/>
                </a:cubicBezTo>
                <a:cubicBezTo>
                  <a:pt x="490603" y="718158"/>
                  <a:pt x="498772" y="722717"/>
                  <a:pt x="507304" y="726509"/>
                </a:cubicBezTo>
                <a:cubicBezTo>
                  <a:pt x="517577" y="731075"/>
                  <a:pt x="528563" y="734007"/>
                  <a:pt x="538619" y="739035"/>
                </a:cubicBezTo>
                <a:cubicBezTo>
                  <a:pt x="545352" y="742401"/>
                  <a:pt x="550081" y="749837"/>
                  <a:pt x="557408" y="751561"/>
                </a:cubicBezTo>
                <a:cubicBezTo>
                  <a:pt x="586147" y="758323"/>
                  <a:pt x="615863" y="759912"/>
                  <a:pt x="645090" y="764087"/>
                </a:cubicBezTo>
                <a:cubicBezTo>
                  <a:pt x="706349" y="788591"/>
                  <a:pt x="650941" y="769015"/>
                  <a:pt x="751561" y="789139"/>
                </a:cubicBezTo>
                <a:cubicBezTo>
                  <a:pt x="789308" y="796688"/>
                  <a:pt x="826863" y="805207"/>
                  <a:pt x="864295" y="814191"/>
                </a:cubicBezTo>
                <a:cubicBezTo>
                  <a:pt x="881253" y="818261"/>
                  <a:pt x="942592" y="837966"/>
                  <a:pt x="958241" y="839243"/>
                </a:cubicBezTo>
                <a:cubicBezTo>
                  <a:pt x="1043653" y="846215"/>
                  <a:pt x="1129430" y="847594"/>
                  <a:pt x="1215024" y="851769"/>
                </a:cubicBezTo>
                <a:lnTo>
                  <a:pt x="1465545" y="845506"/>
                </a:lnTo>
                <a:cubicBezTo>
                  <a:pt x="1491400" y="842696"/>
                  <a:pt x="1508478" y="816914"/>
                  <a:pt x="1515649" y="795402"/>
                </a:cubicBezTo>
                <a:cubicBezTo>
                  <a:pt x="1521093" y="779070"/>
                  <a:pt x="1521051" y="760970"/>
                  <a:pt x="1528175" y="745298"/>
                </a:cubicBezTo>
                <a:cubicBezTo>
                  <a:pt x="1531840" y="737235"/>
                  <a:pt x="1541816" y="733716"/>
                  <a:pt x="1546964" y="726509"/>
                </a:cubicBezTo>
                <a:cubicBezTo>
                  <a:pt x="1588182" y="668804"/>
                  <a:pt x="1529427" y="731520"/>
                  <a:pt x="1578279" y="682668"/>
                </a:cubicBezTo>
                <a:cubicBezTo>
                  <a:pt x="1582454" y="670142"/>
                  <a:pt x="1584012" y="656412"/>
                  <a:pt x="1590805" y="645090"/>
                </a:cubicBezTo>
                <a:cubicBezTo>
                  <a:pt x="1596881" y="634963"/>
                  <a:pt x="1612301" y="631299"/>
                  <a:pt x="1615857" y="620038"/>
                </a:cubicBezTo>
                <a:cubicBezTo>
                  <a:pt x="1633454" y="564313"/>
                  <a:pt x="1619990" y="522024"/>
                  <a:pt x="1640909" y="469726"/>
                </a:cubicBezTo>
                <a:cubicBezTo>
                  <a:pt x="1646500" y="455748"/>
                  <a:pt x="1657610" y="444674"/>
                  <a:pt x="1665961" y="432148"/>
                </a:cubicBezTo>
                <a:cubicBezTo>
                  <a:pt x="1670162" y="411145"/>
                  <a:pt x="1678801" y="338294"/>
                  <a:pt x="1697276" y="306887"/>
                </a:cubicBezTo>
                <a:cubicBezTo>
                  <a:pt x="1712542" y="280935"/>
                  <a:pt x="1720450" y="245196"/>
                  <a:pt x="1747380" y="231731"/>
                </a:cubicBezTo>
                <a:cubicBezTo>
                  <a:pt x="1755731" y="227556"/>
                  <a:pt x="1765206" y="225117"/>
                  <a:pt x="1772432" y="219205"/>
                </a:cubicBezTo>
                <a:cubicBezTo>
                  <a:pt x="1788428" y="206118"/>
                  <a:pt x="1799078" y="186828"/>
                  <a:pt x="1816274" y="175364"/>
                </a:cubicBezTo>
                <a:cubicBezTo>
                  <a:pt x="1828800" y="167013"/>
                  <a:pt x="1842097" y="159716"/>
                  <a:pt x="1853852" y="150312"/>
                </a:cubicBezTo>
                <a:cubicBezTo>
                  <a:pt x="1863074" y="142935"/>
                  <a:pt x="1870016" y="133037"/>
                  <a:pt x="1878904" y="125260"/>
                </a:cubicBezTo>
                <a:cubicBezTo>
                  <a:pt x="1885230" y="119725"/>
                  <a:pt x="1913117" y="99447"/>
                  <a:pt x="1922745" y="93945"/>
                </a:cubicBezTo>
                <a:cubicBezTo>
                  <a:pt x="1953627" y="76298"/>
                  <a:pt x="1944216" y="84999"/>
                  <a:pt x="1979112" y="68893"/>
                </a:cubicBezTo>
                <a:cubicBezTo>
                  <a:pt x="1996066" y="61068"/>
                  <a:pt x="2010845" y="47181"/>
                  <a:pt x="2029216" y="43841"/>
                </a:cubicBezTo>
                <a:lnTo>
                  <a:pt x="2098109" y="31315"/>
                </a:lnTo>
                <a:cubicBezTo>
                  <a:pt x="2112670" y="28888"/>
                  <a:pt x="2127435" y="27740"/>
                  <a:pt x="2141950" y="25052"/>
                </a:cubicBezTo>
                <a:cubicBezTo>
                  <a:pt x="2183818" y="17299"/>
                  <a:pt x="2267210" y="0"/>
                  <a:pt x="2267210" y="0"/>
                </a:cubicBezTo>
                <a:cubicBezTo>
                  <a:pt x="2407084" y="2088"/>
                  <a:pt x="2547089" y="-147"/>
                  <a:pt x="2686832" y="6263"/>
                </a:cubicBezTo>
                <a:cubicBezTo>
                  <a:pt x="2774819" y="10299"/>
                  <a:pt x="2949879" y="31315"/>
                  <a:pt x="2949879" y="31315"/>
                </a:cubicBezTo>
                <a:cubicBezTo>
                  <a:pt x="3068564" y="90658"/>
                  <a:pt x="2919181" y="22106"/>
                  <a:pt x="3075139" y="68893"/>
                </a:cubicBezTo>
                <a:cubicBezTo>
                  <a:pt x="3093024" y="74259"/>
                  <a:pt x="3108542" y="85594"/>
                  <a:pt x="3125243" y="93945"/>
                </a:cubicBezTo>
                <a:cubicBezTo>
                  <a:pt x="3181639" y="122143"/>
                  <a:pt x="3113304" y="86348"/>
                  <a:pt x="3194137" y="137786"/>
                </a:cubicBezTo>
                <a:cubicBezTo>
                  <a:pt x="3217755" y="152815"/>
                  <a:pt x="3234676" y="154737"/>
                  <a:pt x="3263030" y="162838"/>
                </a:cubicBezTo>
                <a:cubicBezTo>
                  <a:pt x="3271381" y="171189"/>
                  <a:pt x="3277519" y="182609"/>
                  <a:pt x="3288082" y="187890"/>
                </a:cubicBezTo>
                <a:cubicBezTo>
                  <a:pt x="3311701" y="199700"/>
                  <a:pt x="3339619" y="201132"/>
                  <a:pt x="3363238" y="212942"/>
                </a:cubicBezTo>
                <a:lnTo>
                  <a:pt x="3388290" y="225468"/>
                </a:lnTo>
                <a:cubicBezTo>
                  <a:pt x="3403188" y="247815"/>
                  <a:pt x="3410451" y="260155"/>
                  <a:pt x="3432131" y="281835"/>
                </a:cubicBezTo>
                <a:cubicBezTo>
                  <a:pt x="3439512" y="289216"/>
                  <a:pt x="3449802" y="293243"/>
                  <a:pt x="3457183" y="300624"/>
                </a:cubicBezTo>
                <a:cubicBezTo>
                  <a:pt x="3464564" y="308005"/>
                  <a:pt x="3469179" y="317751"/>
                  <a:pt x="3475972" y="325676"/>
                </a:cubicBezTo>
                <a:cubicBezTo>
                  <a:pt x="3481736" y="332401"/>
                  <a:pt x="3489613" y="337258"/>
                  <a:pt x="3494761" y="344465"/>
                </a:cubicBezTo>
                <a:cubicBezTo>
                  <a:pt x="3505830" y="359962"/>
                  <a:pt x="3511628" y="384464"/>
                  <a:pt x="3519813" y="400833"/>
                </a:cubicBezTo>
                <a:cubicBezTo>
                  <a:pt x="3527340" y="415887"/>
                  <a:pt x="3534351" y="431531"/>
                  <a:pt x="3544865" y="444674"/>
                </a:cubicBezTo>
                <a:cubicBezTo>
                  <a:pt x="3551386" y="452825"/>
                  <a:pt x="3561566" y="457200"/>
                  <a:pt x="3569917" y="463463"/>
                </a:cubicBezTo>
                <a:cubicBezTo>
                  <a:pt x="3572005" y="471814"/>
                  <a:pt x="3571177" y="481511"/>
                  <a:pt x="3576180" y="488515"/>
                </a:cubicBezTo>
                <a:cubicBezTo>
                  <a:pt x="3582247" y="497009"/>
                  <a:pt x="3593851" y="499923"/>
                  <a:pt x="3601232" y="507304"/>
                </a:cubicBezTo>
                <a:cubicBezTo>
                  <a:pt x="3606555" y="512627"/>
                  <a:pt x="3609583" y="519830"/>
                  <a:pt x="3613758" y="526093"/>
                </a:cubicBezTo>
                <a:cubicBezTo>
                  <a:pt x="3615846" y="542794"/>
                  <a:pt x="3615592" y="559959"/>
                  <a:pt x="3620021" y="576197"/>
                </a:cubicBezTo>
                <a:cubicBezTo>
                  <a:pt x="3622002" y="583459"/>
                  <a:pt x="3628812" y="588451"/>
                  <a:pt x="3632547" y="594986"/>
                </a:cubicBezTo>
                <a:cubicBezTo>
                  <a:pt x="3664333" y="650609"/>
                  <a:pt x="3627083" y="593051"/>
                  <a:pt x="3657600" y="638827"/>
                </a:cubicBezTo>
                <a:cubicBezTo>
                  <a:pt x="3670635" y="690966"/>
                  <a:pt x="3654763" y="639416"/>
                  <a:pt x="3676389" y="682668"/>
                </a:cubicBezTo>
                <a:cubicBezTo>
                  <a:pt x="3685415" y="700721"/>
                  <a:pt x="3704483" y="759076"/>
                  <a:pt x="3707704" y="770350"/>
                </a:cubicBezTo>
                <a:cubicBezTo>
                  <a:pt x="3721377" y="818206"/>
                  <a:pt x="3720230" y="798993"/>
                  <a:pt x="3720230" y="826717"/>
                </a:cubicBez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4EC5FED6-5F1E-4093-BDD1-A4DA6802E6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207057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F15080-BFD7-F2C3-6F05-C35D75E3BB62}"/>
              </a:ext>
            </a:extLst>
          </p:cNvPr>
          <p:cNvSpPr>
            <a:spLocks noGrp="1"/>
          </p:cNvSpPr>
          <p:nvPr>
            <p:ph type="title"/>
          </p:nvPr>
        </p:nvSpPr>
        <p:spPr/>
        <p:txBody>
          <a:bodyPr>
            <a:normAutofit fontScale="90000"/>
          </a:bodyPr>
          <a:lstStyle/>
          <a:p>
            <a:r>
              <a:rPr kumimoji="1" lang="ja-JP" altLang="en-US" dirty="0"/>
              <a:t>総当たり</a:t>
            </a:r>
          </a:p>
        </p:txBody>
      </p:sp>
      <p:sp>
        <p:nvSpPr>
          <p:cNvPr id="3" name="コンテンツ プレースホルダー 2">
            <a:extLst>
              <a:ext uri="{FF2B5EF4-FFF2-40B4-BE49-F238E27FC236}">
                <a16:creationId xmlns:a16="http://schemas.microsoft.com/office/drawing/2014/main" id="{567688E4-64C3-2DD4-631E-744D21D8B495}"/>
              </a:ext>
            </a:extLst>
          </p:cNvPr>
          <p:cNvSpPr>
            <a:spLocks noGrp="1"/>
          </p:cNvSpPr>
          <p:nvPr>
            <p:ph idx="1"/>
          </p:nvPr>
        </p:nvSpPr>
        <p:spPr/>
        <p:txBody>
          <a:bodyPr/>
          <a:lstStyle/>
          <a:p>
            <a:r>
              <a:rPr lang="ja-JP" altLang="en-US" sz="2800" b="1" dirty="0">
                <a:solidFill>
                  <a:srgbClr val="C00000"/>
                </a:solidFill>
                <a:latin typeface="メイリオ" panose="020B0604030504040204" pitchFamily="50" charset="-128"/>
              </a:rPr>
              <a:t>総当たり</a:t>
            </a:r>
            <a:r>
              <a:rPr lang="ja-JP" altLang="en-US" dirty="0">
                <a:latin typeface="メイリオ" panose="020B0604030504040204" pitchFamily="50" charset="-128"/>
              </a:rPr>
              <a:t>は，</a:t>
            </a:r>
            <a:r>
              <a:rPr lang="ja-JP" altLang="en-US" b="1" dirty="0">
                <a:solidFill>
                  <a:srgbClr val="C00000"/>
                </a:solidFill>
                <a:latin typeface="メイリオ" panose="020B0604030504040204" pitchFamily="50" charset="-128"/>
              </a:rPr>
              <a:t>探索</a:t>
            </a:r>
            <a:r>
              <a:rPr lang="ja-JP" altLang="en-US" sz="2800" dirty="0">
                <a:latin typeface="メイリオ" panose="020B0604030504040204" pitchFamily="50" charset="-128"/>
              </a:rPr>
              <a:t>の一種</a:t>
            </a:r>
            <a:endParaRPr lang="en-US" altLang="ja-JP" sz="2800" dirty="0">
              <a:latin typeface="メイリオ" panose="020B0604030504040204" pitchFamily="50" charset="-128"/>
            </a:endParaRPr>
          </a:p>
          <a:p>
            <a:r>
              <a:rPr lang="ja-JP" altLang="en-US" b="1" dirty="0">
                <a:latin typeface="メイリオ" panose="020B0604030504040204" pitchFamily="50" charset="-128"/>
              </a:rPr>
              <a:t>可能なすべての行動を順番に試す</a:t>
            </a:r>
            <a:r>
              <a:rPr lang="ja-JP" altLang="en-US" dirty="0">
                <a:latin typeface="メイリオ" panose="020B0604030504040204" pitchFamily="50" charset="-128"/>
              </a:rPr>
              <a:t>ことで、問題解決を行う</a:t>
            </a:r>
            <a:endParaRPr lang="en-US" altLang="ja-JP" dirty="0">
              <a:latin typeface="メイリオ" panose="020B0604030504040204" pitchFamily="50" charset="-128"/>
            </a:endParaRPr>
          </a:p>
          <a:p>
            <a:r>
              <a:rPr lang="ja-JP" altLang="en-US" sz="2800" dirty="0">
                <a:latin typeface="メイリオ" panose="020B0604030504040204" pitchFamily="50" charset="-128"/>
              </a:rPr>
              <a:t>一連の行動のことを「</a:t>
            </a:r>
            <a:r>
              <a:rPr lang="ja-JP" altLang="en-US" b="1" dirty="0">
                <a:solidFill>
                  <a:srgbClr val="C00000"/>
                </a:solidFill>
                <a:latin typeface="メイリオ" panose="020B0604030504040204" pitchFamily="50" charset="-128"/>
              </a:rPr>
              <a:t>経路</a:t>
            </a:r>
            <a:r>
              <a:rPr lang="ja-JP" altLang="en-US" dirty="0">
                <a:latin typeface="メイリオ" panose="020B0604030504040204" pitchFamily="50" charset="-128"/>
              </a:rPr>
              <a:t>（</a:t>
            </a:r>
            <a:r>
              <a:rPr lang="ja-JP" altLang="en-US" b="1" dirty="0">
                <a:solidFill>
                  <a:srgbClr val="C00000"/>
                </a:solidFill>
                <a:latin typeface="メイリオ" panose="020B0604030504040204" pitchFamily="50" charset="-128"/>
              </a:rPr>
              <a:t>パス</a:t>
            </a:r>
            <a:r>
              <a:rPr lang="ja-JP" altLang="en-US" dirty="0">
                <a:latin typeface="メイリオ" panose="020B0604030504040204" pitchFamily="50" charset="-128"/>
              </a:rPr>
              <a:t>）」と呼ぶことがある</a:t>
            </a:r>
            <a:endParaRPr lang="en-US" altLang="ja-JP" dirty="0">
              <a:latin typeface="メイリオ" panose="020B0604030504040204" pitchFamily="50" charset="-128"/>
            </a:endParaRPr>
          </a:p>
          <a:p>
            <a:r>
              <a:rPr lang="ja-JP" altLang="en-US" sz="2800" b="1" dirty="0">
                <a:solidFill>
                  <a:srgbClr val="C00000"/>
                </a:solidFill>
                <a:latin typeface="メイリオ" panose="020B0604030504040204" pitchFamily="50" charset="-128"/>
              </a:rPr>
              <a:t>総当たり</a:t>
            </a:r>
            <a:r>
              <a:rPr lang="ja-JP" altLang="en-US" dirty="0">
                <a:latin typeface="メイリオ" panose="020B0604030504040204" pitchFamily="50" charset="-128"/>
              </a:rPr>
              <a:t>のメリットは、</a:t>
            </a:r>
            <a:r>
              <a:rPr lang="ja-JP" altLang="en-US" b="1" dirty="0">
                <a:latin typeface="メイリオ" panose="020B0604030504040204" pitchFamily="50" charset="-128"/>
              </a:rPr>
              <a:t>全ての可能性を試しつくす</a:t>
            </a:r>
            <a:r>
              <a:rPr lang="ja-JP" altLang="en-US" dirty="0">
                <a:latin typeface="メイリオ" panose="020B0604030504040204" pitchFamily="50" charset="-128"/>
              </a:rPr>
              <a:t>ことで、最善の行動を選択すること。</a:t>
            </a:r>
            <a:endParaRPr lang="en-US" altLang="ja-JP" dirty="0">
              <a:latin typeface="メイリオ" panose="020B0604030504040204" pitchFamily="50"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4D0DF1B3-A724-6ED9-27AD-35B1F114CA24}"/>
              </a:ext>
            </a:extLst>
          </p:cNvPr>
          <p:cNvSpPr>
            <a:spLocks noGrp="1"/>
          </p:cNvSpPr>
          <p:nvPr>
            <p:ph type="sldNum" sz="quarter" idx="12"/>
          </p:nvPr>
        </p:nvSpPr>
        <p:spPr/>
        <p:txBody>
          <a:bodyPr/>
          <a:lstStyle/>
          <a:p>
            <a:fld id="{E205D82C-95A1-431E-8E38-AA614A14CDCF}" type="slidenum">
              <a:rPr kumimoji="1" lang="ja-JP" altLang="en-US" smtClean="0"/>
              <a:t>33</a:t>
            </a:fld>
            <a:endParaRPr kumimoji="1" lang="ja-JP" altLang="en-US"/>
          </a:p>
        </p:txBody>
      </p:sp>
    </p:spTree>
    <p:extLst>
      <p:ext uri="{BB962C8B-B14F-4D97-AF65-F5344CB8AC3E}">
        <p14:creationId xmlns:p14="http://schemas.microsoft.com/office/powerpoint/2010/main" val="3386020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kumimoji="1" lang="ja-JP" altLang="en-US" sz="3500" dirty="0"/>
              <a:t>探索の対象</a:t>
            </a: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 name="グループ化 2">
            <a:extLst>
              <a:ext uri="{FF2B5EF4-FFF2-40B4-BE49-F238E27FC236}">
                <a16:creationId xmlns:a16="http://schemas.microsoft.com/office/drawing/2014/main" id="{315D65A2-7A16-4624-B7AC-F7C8CE22EED6}"/>
              </a:ext>
            </a:extLst>
          </p:cNvPr>
          <p:cNvGrpSpPr/>
          <p:nvPr/>
        </p:nvGrpSpPr>
        <p:grpSpPr>
          <a:xfrm>
            <a:off x="301486" y="2320709"/>
            <a:ext cx="3177210" cy="3899118"/>
            <a:chOff x="76199" y="2567943"/>
            <a:chExt cx="2342323" cy="2842553"/>
          </a:xfrm>
        </p:grpSpPr>
        <p:sp>
          <p:nvSpPr>
            <p:cNvPr id="14" name="テキスト ボックス 13">
              <a:extLst>
                <a:ext uri="{FF2B5EF4-FFF2-40B4-BE49-F238E27FC236}">
                  <a16:creationId xmlns:a16="http://schemas.microsoft.com/office/drawing/2014/main" id="{6D8D0238-8B63-4C8E-B6AE-D5F6C38E387F}"/>
                </a:ext>
              </a:extLst>
            </p:cNvPr>
            <p:cNvSpPr txBox="1"/>
            <p:nvPr/>
          </p:nvSpPr>
          <p:spPr>
            <a:xfrm>
              <a:off x="76199"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EA8683A-2B01-43B9-8282-26A06CBA906B}"/>
                </a:ext>
              </a:extLst>
            </p:cNvPr>
            <p:cNvSpPr/>
            <p:nvPr/>
          </p:nvSpPr>
          <p:spPr>
            <a:xfrm>
              <a:off x="523460"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8CD992DE-CFE5-4EE5-A170-E7BC522325FC}"/>
                </a:ext>
              </a:extLst>
            </p:cNvPr>
            <p:cNvSpPr/>
            <p:nvPr/>
          </p:nvSpPr>
          <p:spPr>
            <a:xfrm>
              <a:off x="523459"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8614A4DD-F479-4C7C-8A1C-12CED33E2F68}"/>
                </a:ext>
              </a:extLst>
            </p:cNvPr>
            <p:cNvSpPr/>
            <p:nvPr/>
          </p:nvSpPr>
          <p:spPr>
            <a:xfrm>
              <a:off x="523459" y="445965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5D9CECBF-BFB9-48D4-B7F5-5EF5E20284E7}"/>
                </a:ext>
              </a:extLst>
            </p:cNvPr>
            <p:cNvSpPr txBox="1"/>
            <p:nvPr/>
          </p:nvSpPr>
          <p:spPr>
            <a:xfrm>
              <a:off x="102373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A3E75CBA-41AC-459B-9C9D-474CE47868CC}"/>
                </a:ext>
              </a:extLst>
            </p:cNvPr>
            <p:cNvSpPr/>
            <p:nvPr/>
          </p:nvSpPr>
          <p:spPr>
            <a:xfrm>
              <a:off x="1470991"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7534EC24-4943-48D4-B761-B4A93BA826BA}"/>
                </a:ext>
              </a:extLst>
            </p:cNvPr>
            <p:cNvSpPr/>
            <p:nvPr/>
          </p:nvSpPr>
          <p:spPr>
            <a:xfrm>
              <a:off x="1470990"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4995E215-E92F-487B-B2D0-01BCD7F3936D}"/>
                </a:ext>
              </a:extLst>
            </p:cNvPr>
            <p:cNvSpPr/>
            <p:nvPr/>
          </p:nvSpPr>
          <p:spPr>
            <a:xfrm>
              <a:off x="1470990" y="445965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0B137D7-3EC7-4E46-9B23-8EDC5DD4B6AB}"/>
                </a:ext>
              </a:extLst>
            </p:cNvPr>
            <p:cNvSpPr txBox="1"/>
            <p:nvPr/>
          </p:nvSpPr>
          <p:spPr>
            <a:xfrm>
              <a:off x="421864" y="2819816"/>
              <a:ext cx="1043744" cy="336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スタート</a:t>
              </a:r>
            </a:p>
          </p:txBody>
        </p:sp>
      </p:grpSp>
      <p:sp>
        <p:nvSpPr>
          <p:cNvPr id="4" name="テキスト ボックス 3">
            <a:extLst>
              <a:ext uri="{FF2B5EF4-FFF2-40B4-BE49-F238E27FC236}">
                <a16:creationId xmlns:a16="http://schemas.microsoft.com/office/drawing/2014/main" id="{9230672D-F0B4-AE84-8054-4444940C3CEC}"/>
              </a:ext>
            </a:extLst>
          </p:cNvPr>
          <p:cNvSpPr txBox="1"/>
          <p:nvPr/>
        </p:nvSpPr>
        <p:spPr>
          <a:xfrm>
            <a:off x="4445000" y="2745652"/>
            <a:ext cx="39193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縦　３，横　２</a:t>
            </a:r>
          </a:p>
        </p:txBody>
      </p:sp>
    </p:spTree>
    <p:extLst>
      <p:ext uri="{BB962C8B-B14F-4D97-AF65-F5344CB8AC3E}">
        <p14:creationId xmlns:p14="http://schemas.microsoft.com/office/powerpoint/2010/main" val="1773651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kumimoji="1" lang="ja-JP" altLang="en-US" sz="3500" dirty="0"/>
              <a:t>状態を変数で表現</a:t>
            </a: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6D8D0238-8B63-4C8E-B6AE-D5F6C38E387F}"/>
              </a:ext>
            </a:extLst>
          </p:cNvPr>
          <p:cNvSpPr txBox="1"/>
          <p:nvPr/>
        </p:nvSpPr>
        <p:spPr>
          <a:xfrm>
            <a:off x="301486" y="2701817"/>
            <a:ext cx="1285265" cy="6332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EA8683A-2B01-43B9-8282-26A06CBA906B}"/>
              </a:ext>
            </a:extLst>
          </p:cNvPr>
          <p:cNvSpPr/>
          <p:nvPr/>
        </p:nvSpPr>
        <p:spPr>
          <a:xfrm>
            <a:off x="908167" y="2320709"/>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8CD992DE-CFE5-4EE5-A170-E7BC522325FC}"/>
              </a:ext>
            </a:extLst>
          </p:cNvPr>
          <p:cNvSpPr/>
          <p:nvPr/>
        </p:nvSpPr>
        <p:spPr>
          <a:xfrm>
            <a:off x="908165" y="3618134"/>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8614A4DD-F479-4C7C-8A1C-12CED33E2F68}"/>
              </a:ext>
            </a:extLst>
          </p:cNvPr>
          <p:cNvSpPr/>
          <p:nvPr/>
        </p:nvSpPr>
        <p:spPr>
          <a:xfrm>
            <a:off x="908165" y="4915560"/>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5D9CECBF-BFB9-48D4-B7F5-5EF5E20284E7}"/>
              </a:ext>
            </a:extLst>
          </p:cNvPr>
          <p:cNvSpPr txBox="1"/>
          <p:nvPr/>
        </p:nvSpPr>
        <p:spPr>
          <a:xfrm>
            <a:off x="1586751" y="2701817"/>
            <a:ext cx="1285265" cy="6332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A3E75CBA-41AC-459B-9C9D-474CE47868CC}"/>
              </a:ext>
            </a:extLst>
          </p:cNvPr>
          <p:cNvSpPr/>
          <p:nvPr/>
        </p:nvSpPr>
        <p:spPr>
          <a:xfrm>
            <a:off x="2193431" y="2320709"/>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7534EC24-4943-48D4-B761-B4A93BA826BA}"/>
              </a:ext>
            </a:extLst>
          </p:cNvPr>
          <p:cNvSpPr/>
          <p:nvPr/>
        </p:nvSpPr>
        <p:spPr>
          <a:xfrm>
            <a:off x="2193430" y="3618134"/>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4995E215-E92F-487B-B2D0-01BCD7F3936D}"/>
              </a:ext>
            </a:extLst>
          </p:cNvPr>
          <p:cNvSpPr/>
          <p:nvPr/>
        </p:nvSpPr>
        <p:spPr>
          <a:xfrm>
            <a:off x="2193430" y="4915560"/>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0B137D7-3EC7-4E46-9B23-8EDC5DD4B6AB}"/>
              </a:ext>
            </a:extLst>
          </p:cNvPr>
          <p:cNvSpPr txBox="1"/>
          <p:nvPr/>
        </p:nvSpPr>
        <p:spPr>
          <a:xfrm>
            <a:off x="878866" y="2745652"/>
            <a:ext cx="141577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スタート</a:t>
            </a:r>
          </a:p>
        </p:txBody>
      </p:sp>
      <p:sp>
        <p:nvSpPr>
          <p:cNvPr id="23" name="テキスト ボックス 22">
            <a:extLst>
              <a:ext uri="{FF2B5EF4-FFF2-40B4-BE49-F238E27FC236}">
                <a16:creationId xmlns:a16="http://schemas.microsoft.com/office/drawing/2014/main" id="{20B710A3-00A0-44D2-AC58-3D7A161D95E5}"/>
              </a:ext>
            </a:extLst>
          </p:cNvPr>
          <p:cNvSpPr txBox="1"/>
          <p:nvPr/>
        </p:nvSpPr>
        <p:spPr>
          <a:xfrm>
            <a:off x="1390223" y="1837006"/>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CD5124B5-A454-4F3B-9BBD-C1487E9D3DA6}"/>
              </a:ext>
            </a:extLst>
          </p:cNvPr>
          <p:cNvSpPr txBox="1"/>
          <p:nvPr/>
        </p:nvSpPr>
        <p:spPr>
          <a:xfrm>
            <a:off x="2626781" y="1837006"/>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4B705201-3D3B-42F9-BDB6-564E4D52883A}"/>
              </a:ext>
            </a:extLst>
          </p:cNvPr>
          <p:cNvSpPr txBox="1"/>
          <p:nvPr/>
        </p:nvSpPr>
        <p:spPr>
          <a:xfrm>
            <a:off x="4445000" y="2745652"/>
            <a:ext cx="391935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現在地は状態である。</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状態は</a:t>
            </a: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変数</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で表現する。</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変数 </a:t>
            </a:r>
            <a:r>
              <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x, y</a:t>
            </a:r>
            <a:endPar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テキスト ボックス 24">
            <a:extLst>
              <a:ext uri="{FF2B5EF4-FFF2-40B4-BE49-F238E27FC236}">
                <a16:creationId xmlns:a16="http://schemas.microsoft.com/office/drawing/2014/main" id="{2AB1FCAD-5A28-454C-B32C-6022CEABD320}"/>
              </a:ext>
            </a:extLst>
          </p:cNvPr>
          <p:cNvSpPr txBox="1"/>
          <p:nvPr/>
        </p:nvSpPr>
        <p:spPr>
          <a:xfrm>
            <a:off x="3101599" y="1861025"/>
            <a:ext cx="127631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変数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6E32F10E-8BD9-46CF-9CE7-BB1BC82C41A5}"/>
              </a:ext>
            </a:extLst>
          </p:cNvPr>
          <p:cNvSpPr txBox="1"/>
          <p:nvPr/>
        </p:nvSpPr>
        <p:spPr>
          <a:xfrm>
            <a:off x="463861" y="2750306"/>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17A3AD2E-D755-44BA-94D8-47F4FD11A383}"/>
              </a:ext>
            </a:extLst>
          </p:cNvPr>
          <p:cNvSpPr txBox="1"/>
          <p:nvPr/>
        </p:nvSpPr>
        <p:spPr>
          <a:xfrm>
            <a:off x="466538" y="3971029"/>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F19761C7-348C-4974-A745-CF24259BF6CD}"/>
              </a:ext>
            </a:extLst>
          </p:cNvPr>
          <p:cNvSpPr txBox="1"/>
          <p:nvPr/>
        </p:nvSpPr>
        <p:spPr>
          <a:xfrm>
            <a:off x="463861" y="5191752"/>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89FD16FA-C436-4C41-A3A9-49A060E4BA90}"/>
              </a:ext>
            </a:extLst>
          </p:cNvPr>
          <p:cNvSpPr txBox="1"/>
          <p:nvPr/>
        </p:nvSpPr>
        <p:spPr>
          <a:xfrm>
            <a:off x="0" y="5744510"/>
            <a:ext cx="128432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変数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79379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lang="ja-JP" altLang="en-US" sz="3500" dirty="0"/>
              <a:t>遷移関数と行動番号</a:t>
            </a:r>
            <a:r>
              <a:rPr kumimoji="1" lang="ja-JP" altLang="en-US" sz="3500" dirty="0"/>
              <a:t>　</a:t>
            </a: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6D8D0238-8B63-4C8E-B6AE-D5F6C38E387F}"/>
              </a:ext>
            </a:extLst>
          </p:cNvPr>
          <p:cNvSpPr txBox="1"/>
          <p:nvPr/>
        </p:nvSpPr>
        <p:spPr>
          <a:xfrm>
            <a:off x="301486" y="2701817"/>
            <a:ext cx="1285265" cy="6332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EA8683A-2B01-43B9-8282-26A06CBA906B}"/>
              </a:ext>
            </a:extLst>
          </p:cNvPr>
          <p:cNvSpPr/>
          <p:nvPr/>
        </p:nvSpPr>
        <p:spPr>
          <a:xfrm>
            <a:off x="908167" y="2320709"/>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8CD992DE-CFE5-4EE5-A170-E7BC522325FC}"/>
              </a:ext>
            </a:extLst>
          </p:cNvPr>
          <p:cNvSpPr/>
          <p:nvPr/>
        </p:nvSpPr>
        <p:spPr>
          <a:xfrm>
            <a:off x="908165" y="3618134"/>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8614A4DD-F479-4C7C-8A1C-12CED33E2F68}"/>
              </a:ext>
            </a:extLst>
          </p:cNvPr>
          <p:cNvSpPr/>
          <p:nvPr/>
        </p:nvSpPr>
        <p:spPr>
          <a:xfrm>
            <a:off x="908165" y="4915560"/>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5D9CECBF-BFB9-48D4-B7F5-5EF5E20284E7}"/>
              </a:ext>
            </a:extLst>
          </p:cNvPr>
          <p:cNvSpPr txBox="1"/>
          <p:nvPr/>
        </p:nvSpPr>
        <p:spPr>
          <a:xfrm>
            <a:off x="1586751" y="2701817"/>
            <a:ext cx="1285265" cy="6332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A3E75CBA-41AC-459B-9C9D-474CE47868CC}"/>
              </a:ext>
            </a:extLst>
          </p:cNvPr>
          <p:cNvSpPr/>
          <p:nvPr/>
        </p:nvSpPr>
        <p:spPr>
          <a:xfrm>
            <a:off x="2194900" y="2342063"/>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7534EC24-4943-48D4-B761-B4A93BA826BA}"/>
              </a:ext>
            </a:extLst>
          </p:cNvPr>
          <p:cNvSpPr/>
          <p:nvPr/>
        </p:nvSpPr>
        <p:spPr>
          <a:xfrm>
            <a:off x="2193430" y="3618134"/>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4995E215-E92F-487B-B2D0-01BCD7F3936D}"/>
              </a:ext>
            </a:extLst>
          </p:cNvPr>
          <p:cNvSpPr/>
          <p:nvPr/>
        </p:nvSpPr>
        <p:spPr>
          <a:xfrm>
            <a:off x="2193430" y="4915560"/>
            <a:ext cx="1285265" cy="1304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0B137D7-3EC7-4E46-9B23-8EDC5DD4B6AB}"/>
              </a:ext>
            </a:extLst>
          </p:cNvPr>
          <p:cNvSpPr txBox="1"/>
          <p:nvPr/>
        </p:nvSpPr>
        <p:spPr>
          <a:xfrm>
            <a:off x="878866" y="2745652"/>
            <a:ext cx="141577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スタート</a:t>
            </a:r>
          </a:p>
        </p:txBody>
      </p:sp>
      <p:sp>
        <p:nvSpPr>
          <p:cNvPr id="23" name="テキスト ボックス 22">
            <a:extLst>
              <a:ext uri="{FF2B5EF4-FFF2-40B4-BE49-F238E27FC236}">
                <a16:creationId xmlns:a16="http://schemas.microsoft.com/office/drawing/2014/main" id="{20B710A3-00A0-44D2-AC58-3D7A161D95E5}"/>
              </a:ext>
            </a:extLst>
          </p:cNvPr>
          <p:cNvSpPr txBox="1"/>
          <p:nvPr/>
        </p:nvSpPr>
        <p:spPr>
          <a:xfrm>
            <a:off x="1390223" y="1837006"/>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CD5124B5-A454-4F3B-9BBD-C1487E9D3DA6}"/>
              </a:ext>
            </a:extLst>
          </p:cNvPr>
          <p:cNvSpPr txBox="1"/>
          <p:nvPr/>
        </p:nvSpPr>
        <p:spPr>
          <a:xfrm>
            <a:off x="2626781" y="1837006"/>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4B705201-3D3B-42F9-BDB6-564E4D52883A}"/>
              </a:ext>
            </a:extLst>
          </p:cNvPr>
          <p:cNvSpPr txBox="1"/>
          <p:nvPr/>
        </p:nvSpPr>
        <p:spPr>
          <a:xfrm>
            <a:off x="4108008" y="3292926"/>
            <a:ext cx="4981627" cy="3046988"/>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1" lang="en-US" altLang="ja-JP"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 </a:t>
            </a: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右へ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x &lt; 1</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のときのみ可能</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R="0" lvl="0" algn="l" defTabSz="457200" rtl="0" eaLnBrk="1" fontAlgn="auto" latinLnBrk="0" hangingPunct="1">
              <a:lnSpc>
                <a:spcPct val="100000"/>
              </a:lnSpc>
              <a:spcBef>
                <a:spcPts val="0"/>
              </a:spcBef>
              <a:spcAft>
                <a:spcPts val="0"/>
              </a:spcAft>
              <a:buClrTx/>
              <a:buSzTx/>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x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x + 1, y = y</a:t>
            </a:r>
          </a:p>
          <a:p>
            <a:pPr>
              <a:defRPr/>
            </a:pPr>
            <a:r>
              <a:rPr kumimoji="1" lang="en-US" altLang="ja-JP" sz="2400" dirty="0">
                <a:solidFill>
                  <a:srgbClr val="FF0000"/>
                </a:solidFill>
                <a:latin typeface="メイリオ" panose="020B0604030504040204" pitchFamily="50" charset="-128"/>
                <a:ea typeface="メイリオ" panose="020B0604030504040204" pitchFamily="50" charset="-128"/>
              </a:rPr>
              <a:t>2. </a:t>
            </a:r>
            <a:r>
              <a:rPr kumimoji="1" lang="ja-JP" altLang="en-US" sz="2400" dirty="0">
                <a:solidFill>
                  <a:srgbClr val="FF0000"/>
                </a:solidFill>
                <a:latin typeface="メイリオ" panose="020B0604030504040204" pitchFamily="50" charset="-128"/>
                <a:ea typeface="メイリオ" panose="020B0604030504040204" pitchFamily="50" charset="-128"/>
              </a:rPr>
              <a:t>左へ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x &gt; 0</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のときのみ可能</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2400" noProof="0" dirty="0">
              <a:solidFill>
                <a:prstClr val="black"/>
              </a:solidFill>
              <a:latin typeface="メイリオ" panose="020B0604030504040204" pitchFamily="50" charset="-128"/>
              <a:ea typeface="メイリオ" panose="020B060403050404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1" lang="en-US" altLang="ja-JP" sz="2400" b="0" i="0" u="none" strike="noStrike" kern="1200" cap="none" spc="0" normalizeH="0" baseline="0" dirty="0">
                <a:ln>
                  <a:noFill/>
                </a:ln>
                <a:solidFill>
                  <a:prstClr val="black"/>
                </a:solidFill>
                <a:effectLst/>
                <a:uLnTx/>
                <a:uFillTx/>
                <a:latin typeface="メイリオ" panose="020B0604030504040204" pitchFamily="50" charset="-128"/>
                <a:ea typeface="メイリオ" panose="020B0604030504040204" pitchFamily="50" charset="-128"/>
                <a:cs typeface="+mn-cs"/>
              </a:rPr>
              <a:t>	x =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x – 1, </a:t>
            </a:r>
            <a:r>
              <a:rPr kumimoji="1" lang="en-US" altLang="ja-JP" sz="2400" dirty="0">
                <a:solidFill>
                  <a:prstClr val="black"/>
                </a:solidFill>
                <a:latin typeface="メイリオ" panose="020B0604030504040204" pitchFamily="50" charset="-128"/>
                <a:ea typeface="メイリオ" panose="020B0604030504040204" pitchFamily="50" charset="-128"/>
              </a:rPr>
              <a:t>y =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y</a:t>
            </a:r>
          </a:p>
          <a:p>
            <a:pPr>
              <a:defRPr/>
            </a:pPr>
            <a:r>
              <a:rPr kumimoji="1" lang="en-US" altLang="ja-JP" sz="2400" dirty="0">
                <a:solidFill>
                  <a:srgbClr val="FF0000"/>
                </a:solidFill>
                <a:latin typeface="メイリオ" panose="020B0604030504040204" pitchFamily="50" charset="-128"/>
                <a:ea typeface="メイリオ" panose="020B0604030504040204" pitchFamily="50" charset="-128"/>
              </a:rPr>
              <a:t>3. </a:t>
            </a:r>
            <a:r>
              <a:rPr kumimoji="1" lang="ja-JP" altLang="en-US" sz="2400" dirty="0">
                <a:solidFill>
                  <a:srgbClr val="FF0000"/>
                </a:solidFill>
                <a:latin typeface="メイリオ" panose="020B0604030504040204" pitchFamily="50" charset="-128"/>
                <a:ea typeface="メイリオ" panose="020B0604030504040204" pitchFamily="50" charset="-128"/>
              </a:rPr>
              <a:t>下へ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y &lt; 2</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のときのみ可能</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R="0" lvl="0" algn="l" defTabSz="457200" rtl="0" eaLnBrk="1" fontAlgn="auto" latinLnBrk="0" hangingPunct="1">
              <a:lnSpc>
                <a:spcPct val="100000"/>
              </a:lnSpc>
              <a:spcBef>
                <a:spcPts val="0"/>
              </a:spcBef>
              <a:spcAft>
                <a:spcPts val="0"/>
              </a:spcAft>
              <a:buClrTx/>
              <a:buSzTx/>
              <a:tabLst/>
              <a:defRPr/>
            </a:pPr>
            <a:r>
              <a:rPr kumimoji="1" lang="en-US" altLang="ja-JP" sz="2400" dirty="0">
                <a:solidFill>
                  <a:prstClr val="black"/>
                </a:solidFill>
                <a:latin typeface="メイリオ" panose="020B0604030504040204" pitchFamily="50" charset="-128"/>
                <a:ea typeface="メイリオ" panose="020B0604030504040204" pitchFamily="50" charset="-128"/>
              </a:rPr>
              <a:t>	x =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x, y = y + 1</a:t>
            </a:r>
          </a:p>
          <a:p>
            <a:pPr>
              <a:defRPr/>
            </a:pPr>
            <a:r>
              <a:rPr kumimoji="1" lang="en-US" altLang="ja-JP" sz="2400" dirty="0">
                <a:solidFill>
                  <a:srgbClr val="FF0000"/>
                </a:solidFill>
                <a:latin typeface="メイリオ" panose="020B0604030504040204" pitchFamily="50" charset="-128"/>
                <a:ea typeface="メイリオ" panose="020B0604030504040204" pitchFamily="50" charset="-128"/>
              </a:rPr>
              <a:t>4. </a:t>
            </a:r>
            <a:r>
              <a:rPr kumimoji="1" lang="ja-JP" altLang="en-US" sz="2400" dirty="0">
                <a:solidFill>
                  <a:srgbClr val="FF0000"/>
                </a:solidFill>
                <a:latin typeface="メイリオ" panose="020B0604030504040204" pitchFamily="50" charset="-128"/>
                <a:ea typeface="メイリオ" panose="020B0604030504040204" pitchFamily="50" charset="-128"/>
              </a:rPr>
              <a:t>上へ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y &gt; 0</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のときのみ可能</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1" lang="en-US" altLang="ja-JP" sz="2400" dirty="0">
                <a:solidFill>
                  <a:prstClr val="black"/>
                </a:solidFill>
                <a:latin typeface="メイリオ" panose="020B0604030504040204" pitchFamily="50" charset="-128"/>
                <a:ea typeface="メイリオ" panose="020B0604030504040204" pitchFamily="50" charset="-128"/>
              </a:rPr>
              <a:t>	x =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x, y = y - 1</a:t>
            </a:r>
            <a:endPar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テキスト ボックス 24">
            <a:extLst>
              <a:ext uri="{FF2B5EF4-FFF2-40B4-BE49-F238E27FC236}">
                <a16:creationId xmlns:a16="http://schemas.microsoft.com/office/drawing/2014/main" id="{2AB1FCAD-5A28-454C-B32C-6022CEABD320}"/>
              </a:ext>
            </a:extLst>
          </p:cNvPr>
          <p:cNvSpPr txBox="1"/>
          <p:nvPr/>
        </p:nvSpPr>
        <p:spPr>
          <a:xfrm>
            <a:off x="3101599" y="1861025"/>
            <a:ext cx="127631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変数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6E32F10E-8BD9-46CF-9CE7-BB1BC82C41A5}"/>
              </a:ext>
            </a:extLst>
          </p:cNvPr>
          <p:cNvSpPr txBox="1"/>
          <p:nvPr/>
        </p:nvSpPr>
        <p:spPr>
          <a:xfrm>
            <a:off x="463861" y="2750306"/>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17A3AD2E-D755-44BA-94D8-47F4FD11A383}"/>
              </a:ext>
            </a:extLst>
          </p:cNvPr>
          <p:cNvSpPr txBox="1"/>
          <p:nvPr/>
        </p:nvSpPr>
        <p:spPr>
          <a:xfrm>
            <a:off x="466538" y="3971029"/>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F19761C7-348C-4974-A745-CF24259BF6CD}"/>
              </a:ext>
            </a:extLst>
          </p:cNvPr>
          <p:cNvSpPr txBox="1"/>
          <p:nvPr/>
        </p:nvSpPr>
        <p:spPr>
          <a:xfrm>
            <a:off x="463861" y="5191752"/>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89FD16FA-C436-4C41-A3A9-49A060E4BA90}"/>
              </a:ext>
            </a:extLst>
          </p:cNvPr>
          <p:cNvSpPr txBox="1"/>
          <p:nvPr/>
        </p:nvSpPr>
        <p:spPr>
          <a:xfrm>
            <a:off x="0" y="5744510"/>
            <a:ext cx="128432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変数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6A738AB5-D7AC-4983-BDDA-E9296533490A}"/>
              </a:ext>
            </a:extLst>
          </p:cNvPr>
          <p:cNvSpPr txBox="1"/>
          <p:nvPr/>
        </p:nvSpPr>
        <p:spPr>
          <a:xfrm>
            <a:off x="3739754" y="2684097"/>
            <a:ext cx="16209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dirty="0">
                <a:solidFill>
                  <a:srgbClr val="FF0000"/>
                </a:solidFill>
                <a:latin typeface="Calibri" panose="020F0502020204030204"/>
                <a:ea typeface="游ゴシック" panose="020B0400000000000000" pitchFamily="50" charset="-128"/>
              </a:rPr>
              <a:t>行動</a:t>
            </a:r>
            <a:r>
              <a:rPr kumimoji="1" lang="ja-JP" altLang="en-US" sz="2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番号</a:t>
            </a:r>
          </a:p>
        </p:txBody>
      </p:sp>
    </p:spTree>
    <p:extLst>
      <p:ext uri="{BB962C8B-B14F-4D97-AF65-F5344CB8AC3E}">
        <p14:creationId xmlns:p14="http://schemas.microsoft.com/office/powerpoint/2010/main" val="2620302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lang="ja-JP" altLang="en-US" sz="3500" dirty="0"/>
              <a:t>総当たり</a:t>
            </a:r>
            <a:r>
              <a:rPr kumimoji="1" lang="ja-JP" altLang="en-US" sz="3500" dirty="0"/>
              <a:t>の例　パス長１</a:t>
            </a: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51" name="グループ化 50">
            <a:extLst>
              <a:ext uri="{FF2B5EF4-FFF2-40B4-BE49-F238E27FC236}">
                <a16:creationId xmlns:a16="http://schemas.microsoft.com/office/drawing/2014/main" id="{0813A0F0-0CFD-4914-A03C-FD55D3F1B8D2}"/>
              </a:ext>
            </a:extLst>
          </p:cNvPr>
          <p:cNvGrpSpPr/>
          <p:nvPr/>
        </p:nvGrpSpPr>
        <p:grpSpPr>
          <a:xfrm>
            <a:off x="-160388" y="2487168"/>
            <a:ext cx="3177210" cy="3899118"/>
            <a:chOff x="76199" y="2567943"/>
            <a:chExt cx="2342323" cy="2842553"/>
          </a:xfrm>
        </p:grpSpPr>
        <p:sp>
          <p:nvSpPr>
            <p:cNvPr id="52" name="テキスト ボックス 51">
              <a:extLst>
                <a:ext uri="{FF2B5EF4-FFF2-40B4-BE49-F238E27FC236}">
                  <a16:creationId xmlns:a16="http://schemas.microsoft.com/office/drawing/2014/main" id="{9A945D20-90A0-4491-8471-FBBDBD44BB96}"/>
                </a:ext>
              </a:extLst>
            </p:cNvPr>
            <p:cNvSpPr txBox="1"/>
            <p:nvPr/>
          </p:nvSpPr>
          <p:spPr>
            <a:xfrm>
              <a:off x="76199"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 name="正方形/長方形 52">
              <a:extLst>
                <a:ext uri="{FF2B5EF4-FFF2-40B4-BE49-F238E27FC236}">
                  <a16:creationId xmlns:a16="http://schemas.microsoft.com/office/drawing/2014/main" id="{1FEC3CEF-3087-432A-9470-D86D743DFFE7}"/>
                </a:ext>
              </a:extLst>
            </p:cNvPr>
            <p:cNvSpPr/>
            <p:nvPr/>
          </p:nvSpPr>
          <p:spPr>
            <a:xfrm>
              <a:off x="523460"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DAEA8431-B03B-4961-AA78-01BF6D274472}"/>
                </a:ext>
              </a:extLst>
            </p:cNvPr>
            <p:cNvSpPr/>
            <p:nvPr/>
          </p:nvSpPr>
          <p:spPr>
            <a:xfrm>
              <a:off x="523459"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正方形/長方形 54">
              <a:extLst>
                <a:ext uri="{FF2B5EF4-FFF2-40B4-BE49-F238E27FC236}">
                  <a16:creationId xmlns:a16="http://schemas.microsoft.com/office/drawing/2014/main" id="{C1C8F173-061A-4C7D-8A64-8B80F22FA4F8}"/>
                </a:ext>
              </a:extLst>
            </p:cNvPr>
            <p:cNvSpPr/>
            <p:nvPr/>
          </p:nvSpPr>
          <p:spPr>
            <a:xfrm>
              <a:off x="523459" y="445965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71E5FF19-168C-4B5D-A4C3-B86F585D0B9E}"/>
                </a:ext>
              </a:extLst>
            </p:cNvPr>
            <p:cNvSpPr txBox="1"/>
            <p:nvPr/>
          </p:nvSpPr>
          <p:spPr>
            <a:xfrm>
              <a:off x="102373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 name="正方形/長方形 56">
              <a:extLst>
                <a:ext uri="{FF2B5EF4-FFF2-40B4-BE49-F238E27FC236}">
                  <a16:creationId xmlns:a16="http://schemas.microsoft.com/office/drawing/2014/main" id="{821E2C51-B8DC-4FAD-9DB5-8F15F123B1E8}"/>
                </a:ext>
              </a:extLst>
            </p:cNvPr>
            <p:cNvSpPr/>
            <p:nvPr/>
          </p:nvSpPr>
          <p:spPr>
            <a:xfrm>
              <a:off x="1470991"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8" name="正方形/長方形 57">
              <a:extLst>
                <a:ext uri="{FF2B5EF4-FFF2-40B4-BE49-F238E27FC236}">
                  <a16:creationId xmlns:a16="http://schemas.microsoft.com/office/drawing/2014/main" id="{13D6A225-957D-4937-97CB-8B12C8251D20}"/>
                </a:ext>
              </a:extLst>
            </p:cNvPr>
            <p:cNvSpPr/>
            <p:nvPr/>
          </p:nvSpPr>
          <p:spPr>
            <a:xfrm>
              <a:off x="1470990"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正方形/長方形 58">
              <a:extLst>
                <a:ext uri="{FF2B5EF4-FFF2-40B4-BE49-F238E27FC236}">
                  <a16:creationId xmlns:a16="http://schemas.microsoft.com/office/drawing/2014/main" id="{D605B65A-988D-4E2A-8E3A-6871B3896A3B}"/>
                </a:ext>
              </a:extLst>
            </p:cNvPr>
            <p:cNvSpPr/>
            <p:nvPr/>
          </p:nvSpPr>
          <p:spPr>
            <a:xfrm>
              <a:off x="1470990" y="445965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テキスト ボックス 59">
              <a:extLst>
                <a:ext uri="{FF2B5EF4-FFF2-40B4-BE49-F238E27FC236}">
                  <a16:creationId xmlns:a16="http://schemas.microsoft.com/office/drawing/2014/main" id="{DD740122-DE1F-407A-811F-9AB964C98B59}"/>
                </a:ext>
              </a:extLst>
            </p:cNvPr>
            <p:cNvSpPr txBox="1"/>
            <p:nvPr/>
          </p:nvSpPr>
          <p:spPr>
            <a:xfrm>
              <a:off x="421864" y="2819816"/>
              <a:ext cx="1043744" cy="336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スタート</a:t>
              </a:r>
            </a:p>
          </p:txBody>
        </p:sp>
      </p:grpSp>
      <p:sp>
        <p:nvSpPr>
          <p:cNvPr id="5" name="フリーフォーム: 図形 4">
            <a:extLst>
              <a:ext uri="{FF2B5EF4-FFF2-40B4-BE49-F238E27FC236}">
                <a16:creationId xmlns:a16="http://schemas.microsoft.com/office/drawing/2014/main" id="{CFBF8037-E4CE-44B9-882D-6138F8D18D23}"/>
              </a:ext>
            </a:extLst>
          </p:cNvPr>
          <p:cNvSpPr/>
          <p:nvPr/>
        </p:nvSpPr>
        <p:spPr>
          <a:xfrm>
            <a:off x="1082005" y="3241960"/>
            <a:ext cx="1427372" cy="39757"/>
          </a:xfrm>
          <a:custGeom>
            <a:avLst/>
            <a:gdLst>
              <a:gd name="connsiteX0" fmla="*/ 0 w 1427372"/>
              <a:gd name="connsiteY0" fmla="*/ 39757 h 39757"/>
              <a:gd name="connsiteX1" fmla="*/ 1331843 w 1427372"/>
              <a:gd name="connsiteY1" fmla="*/ 6626 h 39757"/>
              <a:gd name="connsiteX2" fmla="*/ 1325217 w 1427372"/>
              <a:gd name="connsiteY2" fmla="*/ 0 h 39757"/>
              <a:gd name="connsiteX3" fmla="*/ 1358347 w 1427372"/>
              <a:gd name="connsiteY3" fmla="*/ 6626 h 39757"/>
            </a:gdLst>
            <a:ahLst/>
            <a:cxnLst>
              <a:cxn ang="0">
                <a:pos x="connsiteX0" y="connsiteY0"/>
              </a:cxn>
              <a:cxn ang="0">
                <a:pos x="connsiteX1" y="connsiteY1"/>
              </a:cxn>
              <a:cxn ang="0">
                <a:pos x="connsiteX2" y="connsiteY2"/>
              </a:cxn>
              <a:cxn ang="0">
                <a:pos x="connsiteX3" y="connsiteY3"/>
              </a:cxn>
            </a:cxnLst>
            <a:rect l="l" t="t" r="r" b="b"/>
            <a:pathLst>
              <a:path w="1427372" h="39757">
                <a:moveTo>
                  <a:pt x="0" y="39757"/>
                </a:moveTo>
                <a:lnTo>
                  <a:pt x="1331843" y="6626"/>
                </a:lnTo>
                <a:cubicBezTo>
                  <a:pt x="1552712" y="0"/>
                  <a:pt x="1320800" y="0"/>
                  <a:pt x="1325217" y="0"/>
                </a:cubicBezTo>
                <a:cubicBezTo>
                  <a:pt x="1329634" y="0"/>
                  <a:pt x="1343990" y="3313"/>
                  <a:pt x="1358347" y="662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フリーフォーム: 図形 61">
            <a:extLst>
              <a:ext uri="{FF2B5EF4-FFF2-40B4-BE49-F238E27FC236}">
                <a16:creationId xmlns:a16="http://schemas.microsoft.com/office/drawing/2014/main" id="{2108F7B9-1EE8-48CE-BC54-FD545CB148AF}"/>
              </a:ext>
            </a:extLst>
          </p:cNvPr>
          <p:cNvSpPr/>
          <p:nvPr/>
        </p:nvSpPr>
        <p:spPr>
          <a:xfrm>
            <a:off x="982613" y="3381108"/>
            <a:ext cx="39757" cy="1106557"/>
          </a:xfrm>
          <a:custGeom>
            <a:avLst/>
            <a:gdLst>
              <a:gd name="connsiteX0" fmla="*/ 0 w 39757"/>
              <a:gd name="connsiteY0" fmla="*/ 0 h 1106557"/>
              <a:gd name="connsiteX1" fmla="*/ 39757 w 39757"/>
              <a:gd name="connsiteY1" fmla="*/ 1106557 h 1106557"/>
              <a:gd name="connsiteX2" fmla="*/ 39757 w 39757"/>
              <a:gd name="connsiteY2" fmla="*/ 1106557 h 1106557"/>
            </a:gdLst>
            <a:ahLst/>
            <a:cxnLst>
              <a:cxn ang="0">
                <a:pos x="connsiteX0" y="connsiteY0"/>
              </a:cxn>
              <a:cxn ang="0">
                <a:pos x="connsiteX1" y="connsiteY1"/>
              </a:cxn>
              <a:cxn ang="0">
                <a:pos x="connsiteX2" y="connsiteY2"/>
              </a:cxn>
            </a:cxnLst>
            <a:rect l="l" t="t" r="r" b="b"/>
            <a:pathLst>
              <a:path w="39757" h="1106557">
                <a:moveTo>
                  <a:pt x="0" y="0"/>
                </a:moveTo>
                <a:lnTo>
                  <a:pt x="39757" y="1106557"/>
                </a:lnTo>
                <a:lnTo>
                  <a:pt x="39757" y="1106557"/>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A88F2CBE-0C31-4944-A22E-E1E1D3679D39}"/>
              </a:ext>
            </a:extLst>
          </p:cNvPr>
          <p:cNvSpPr txBox="1"/>
          <p:nvPr/>
        </p:nvSpPr>
        <p:spPr>
          <a:xfrm>
            <a:off x="3485257" y="2601828"/>
            <a:ext cx="3063659"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総当たりの対象</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58697F43-8EF5-C613-7B70-5999B73E9F39}"/>
              </a:ext>
            </a:extLst>
          </p:cNvPr>
          <p:cNvSpPr txBox="1"/>
          <p:nvPr/>
        </p:nvSpPr>
        <p:spPr>
          <a:xfrm>
            <a:off x="7003460" y="3063493"/>
            <a:ext cx="2031325" cy="830997"/>
          </a:xfrm>
          <a:prstGeom prst="rect">
            <a:avLst/>
          </a:prstGeom>
          <a:noFill/>
          <a:ln>
            <a:solidFill>
              <a:schemeClr val="tx1"/>
            </a:solidFill>
          </a:ln>
        </p:spPr>
        <p:txBody>
          <a:bodyPr wrap="none" rtlCol="0">
            <a:spAutoFit/>
          </a:bodyPr>
          <a:lstStyle/>
          <a:p>
            <a:r>
              <a:rPr kumimoji="1" lang="ja-JP" altLang="en-US" sz="2400" dirty="0"/>
              <a:t>それぞれが</a:t>
            </a:r>
            <a:endParaRPr kumimoji="1" lang="en-US" altLang="ja-JP" sz="2400" dirty="0"/>
          </a:p>
          <a:p>
            <a:r>
              <a:rPr kumimoji="1" lang="ja-JP" altLang="en-US" sz="2400" dirty="0"/>
              <a:t>経路（パス）</a:t>
            </a:r>
          </a:p>
        </p:txBody>
      </p:sp>
    </p:spTree>
    <p:extLst>
      <p:ext uri="{BB962C8B-B14F-4D97-AF65-F5344CB8AC3E}">
        <p14:creationId xmlns:p14="http://schemas.microsoft.com/office/powerpoint/2010/main" val="4184299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lang="ja-JP" altLang="en-US" sz="3500" dirty="0"/>
              <a:t>総当たり</a:t>
            </a:r>
            <a:r>
              <a:rPr kumimoji="1" lang="ja-JP" altLang="en-US" sz="3500" dirty="0"/>
              <a:t>の例　パス長２</a:t>
            </a: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51" name="グループ化 50">
            <a:extLst>
              <a:ext uri="{FF2B5EF4-FFF2-40B4-BE49-F238E27FC236}">
                <a16:creationId xmlns:a16="http://schemas.microsoft.com/office/drawing/2014/main" id="{0813A0F0-0CFD-4914-A03C-FD55D3F1B8D2}"/>
              </a:ext>
            </a:extLst>
          </p:cNvPr>
          <p:cNvGrpSpPr/>
          <p:nvPr/>
        </p:nvGrpSpPr>
        <p:grpSpPr>
          <a:xfrm>
            <a:off x="-102636" y="2487168"/>
            <a:ext cx="3177210" cy="3899118"/>
            <a:chOff x="76199" y="2567943"/>
            <a:chExt cx="2342323" cy="2842553"/>
          </a:xfrm>
        </p:grpSpPr>
        <p:sp>
          <p:nvSpPr>
            <p:cNvPr id="52" name="テキスト ボックス 51">
              <a:extLst>
                <a:ext uri="{FF2B5EF4-FFF2-40B4-BE49-F238E27FC236}">
                  <a16:creationId xmlns:a16="http://schemas.microsoft.com/office/drawing/2014/main" id="{9A945D20-90A0-4491-8471-FBBDBD44BB96}"/>
                </a:ext>
              </a:extLst>
            </p:cNvPr>
            <p:cNvSpPr txBox="1"/>
            <p:nvPr/>
          </p:nvSpPr>
          <p:spPr>
            <a:xfrm>
              <a:off x="76199"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 name="正方形/長方形 52">
              <a:extLst>
                <a:ext uri="{FF2B5EF4-FFF2-40B4-BE49-F238E27FC236}">
                  <a16:creationId xmlns:a16="http://schemas.microsoft.com/office/drawing/2014/main" id="{1FEC3CEF-3087-432A-9470-D86D743DFFE7}"/>
                </a:ext>
              </a:extLst>
            </p:cNvPr>
            <p:cNvSpPr/>
            <p:nvPr/>
          </p:nvSpPr>
          <p:spPr>
            <a:xfrm>
              <a:off x="523460"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DAEA8431-B03B-4961-AA78-01BF6D274472}"/>
                </a:ext>
              </a:extLst>
            </p:cNvPr>
            <p:cNvSpPr/>
            <p:nvPr/>
          </p:nvSpPr>
          <p:spPr>
            <a:xfrm>
              <a:off x="523459"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正方形/長方形 54">
              <a:extLst>
                <a:ext uri="{FF2B5EF4-FFF2-40B4-BE49-F238E27FC236}">
                  <a16:creationId xmlns:a16="http://schemas.microsoft.com/office/drawing/2014/main" id="{C1C8F173-061A-4C7D-8A64-8B80F22FA4F8}"/>
                </a:ext>
              </a:extLst>
            </p:cNvPr>
            <p:cNvSpPr/>
            <p:nvPr/>
          </p:nvSpPr>
          <p:spPr>
            <a:xfrm>
              <a:off x="523459" y="445965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71E5FF19-168C-4B5D-A4C3-B86F585D0B9E}"/>
                </a:ext>
              </a:extLst>
            </p:cNvPr>
            <p:cNvSpPr txBox="1"/>
            <p:nvPr/>
          </p:nvSpPr>
          <p:spPr>
            <a:xfrm>
              <a:off x="1023730"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 name="正方形/長方形 56">
              <a:extLst>
                <a:ext uri="{FF2B5EF4-FFF2-40B4-BE49-F238E27FC236}">
                  <a16:creationId xmlns:a16="http://schemas.microsoft.com/office/drawing/2014/main" id="{821E2C51-B8DC-4FAD-9DB5-8F15F123B1E8}"/>
                </a:ext>
              </a:extLst>
            </p:cNvPr>
            <p:cNvSpPr/>
            <p:nvPr/>
          </p:nvSpPr>
          <p:spPr>
            <a:xfrm>
              <a:off x="1470991"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8" name="正方形/長方形 57">
              <a:extLst>
                <a:ext uri="{FF2B5EF4-FFF2-40B4-BE49-F238E27FC236}">
                  <a16:creationId xmlns:a16="http://schemas.microsoft.com/office/drawing/2014/main" id="{13D6A225-957D-4937-97CB-8B12C8251D20}"/>
                </a:ext>
              </a:extLst>
            </p:cNvPr>
            <p:cNvSpPr/>
            <p:nvPr/>
          </p:nvSpPr>
          <p:spPr>
            <a:xfrm>
              <a:off x="1470990"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正方形/長方形 58">
              <a:extLst>
                <a:ext uri="{FF2B5EF4-FFF2-40B4-BE49-F238E27FC236}">
                  <a16:creationId xmlns:a16="http://schemas.microsoft.com/office/drawing/2014/main" id="{D605B65A-988D-4E2A-8E3A-6871B3896A3B}"/>
                </a:ext>
              </a:extLst>
            </p:cNvPr>
            <p:cNvSpPr/>
            <p:nvPr/>
          </p:nvSpPr>
          <p:spPr>
            <a:xfrm>
              <a:off x="1470990" y="445965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テキスト ボックス 59">
              <a:extLst>
                <a:ext uri="{FF2B5EF4-FFF2-40B4-BE49-F238E27FC236}">
                  <a16:creationId xmlns:a16="http://schemas.microsoft.com/office/drawing/2014/main" id="{DD740122-DE1F-407A-811F-9AB964C98B59}"/>
                </a:ext>
              </a:extLst>
            </p:cNvPr>
            <p:cNvSpPr txBox="1"/>
            <p:nvPr/>
          </p:nvSpPr>
          <p:spPr>
            <a:xfrm>
              <a:off x="421864" y="2819816"/>
              <a:ext cx="1043744" cy="336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スタート</a:t>
              </a:r>
            </a:p>
          </p:txBody>
        </p:sp>
      </p:grpSp>
      <p:sp>
        <p:nvSpPr>
          <p:cNvPr id="4" name="フリーフォーム: 図形 3">
            <a:extLst>
              <a:ext uri="{FF2B5EF4-FFF2-40B4-BE49-F238E27FC236}">
                <a16:creationId xmlns:a16="http://schemas.microsoft.com/office/drawing/2014/main" id="{60BAE22A-2D07-4605-A35D-67FC7413E0F1}"/>
              </a:ext>
            </a:extLst>
          </p:cNvPr>
          <p:cNvSpPr/>
          <p:nvPr/>
        </p:nvSpPr>
        <p:spPr>
          <a:xfrm>
            <a:off x="1119878" y="3116052"/>
            <a:ext cx="1473699" cy="1364987"/>
          </a:xfrm>
          <a:custGeom>
            <a:avLst/>
            <a:gdLst>
              <a:gd name="connsiteX0" fmla="*/ 0 w 1473699"/>
              <a:gd name="connsiteY0" fmla="*/ 106030 h 1364987"/>
              <a:gd name="connsiteX1" fmla="*/ 1331844 w 1473699"/>
              <a:gd name="connsiteY1" fmla="*/ 125908 h 1364987"/>
              <a:gd name="connsiteX2" fmla="*/ 1371600 w 1473699"/>
              <a:gd name="connsiteY2" fmla="*/ 1364987 h 1364987"/>
            </a:gdLst>
            <a:ahLst/>
            <a:cxnLst>
              <a:cxn ang="0">
                <a:pos x="connsiteX0" y="connsiteY0"/>
              </a:cxn>
              <a:cxn ang="0">
                <a:pos x="connsiteX1" y="connsiteY1"/>
              </a:cxn>
              <a:cxn ang="0">
                <a:pos x="connsiteX2" y="connsiteY2"/>
              </a:cxn>
            </a:cxnLst>
            <a:rect l="l" t="t" r="r" b="b"/>
            <a:pathLst>
              <a:path w="1473699" h="1364987">
                <a:moveTo>
                  <a:pt x="0" y="106030"/>
                </a:moveTo>
                <a:cubicBezTo>
                  <a:pt x="551622" y="11056"/>
                  <a:pt x="1103244" y="-83918"/>
                  <a:pt x="1331844" y="125908"/>
                </a:cubicBezTo>
                <a:cubicBezTo>
                  <a:pt x="1560444" y="335734"/>
                  <a:pt x="1466022" y="850360"/>
                  <a:pt x="1371600" y="1364987"/>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フリーフォーム: 図形 6">
            <a:extLst>
              <a:ext uri="{FF2B5EF4-FFF2-40B4-BE49-F238E27FC236}">
                <a16:creationId xmlns:a16="http://schemas.microsoft.com/office/drawing/2014/main" id="{C3A1755A-EFE1-4387-B965-AF69DA911C44}"/>
              </a:ext>
            </a:extLst>
          </p:cNvPr>
          <p:cNvSpPr/>
          <p:nvPr/>
        </p:nvSpPr>
        <p:spPr>
          <a:xfrm>
            <a:off x="988599" y="3319064"/>
            <a:ext cx="1306807" cy="1262331"/>
          </a:xfrm>
          <a:custGeom>
            <a:avLst/>
            <a:gdLst>
              <a:gd name="connsiteX0" fmla="*/ 59898 w 1306807"/>
              <a:gd name="connsiteY0" fmla="*/ 0 h 1262331"/>
              <a:gd name="connsiteX1" fmla="*/ 143026 w 1306807"/>
              <a:gd name="connsiteY1" fmla="*/ 1108363 h 1262331"/>
              <a:gd name="connsiteX2" fmla="*/ 1306807 w 1306807"/>
              <a:gd name="connsiteY2" fmla="*/ 1226127 h 1262331"/>
            </a:gdLst>
            <a:ahLst/>
            <a:cxnLst>
              <a:cxn ang="0">
                <a:pos x="connsiteX0" y="connsiteY0"/>
              </a:cxn>
              <a:cxn ang="0">
                <a:pos x="connsiteX1" y="connsiteY1"/>
              </a:cxn>
              <a:cxn ang="0">
                <a:pos x="connsiteX2" y="connsiteY2"/>
              </a:cxn>
            </a:cxnLst>
            <a:rect l="l" t="t" r="r" b="b"/>
            <a:pathLst>
              <a:path w="1306807" h="1262331">
                <a:moveTo>
                  <a:pt x="59898" y="0"/>
                </a:moveTo>
                <a:cubicBezTo>
                  <a:pt x="-2447" y="452004"/>
                  <a:pt x="-64792" y="904009"/>
                  <a:pt x="143026" y="1108363"/>
                </a:cubicBezTo>
                <a:cubicBezTo>
                  <a:pt x="350844" y="1312717"/>
                  <a:pt x="828825" y="1269422"/>
                  <a:pt x="1306807" y="1226127"/>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フリーフォーム: 図形 11">
            <a:extLst>
              <a:ext uri="{FF2B5EF4-FFF2-40B4-BE49-F238E27FC236}">
                <a16:creationId xmlns:a16="http://schemas.microsoft.com/office/drawing/2014/main" id="{883839B2-FDC1-4149-A9CF-F32E6097E357}"/>
              </a:ext>
            </a:extLst>
          </p:cNvPr>
          <p:cNvSpPr/>
          <p:nvPr/>
        </p:nvSpPr>
        <p:spPr>
          <a:xfrm>
            <a:off x="1152406" y="3239426"/>
            <a:ext cx="1297817" cy="245950"/>
          </a:xfrm>
          <a:custGeom>
            <a:avLst/>
            <a:gdLst>
              <a:gd name="connsiteX0" fmla="*/ 6928 w 1297817"/>
              <a:gd name="connsiteY0" fmla="*/ 31147 h 245950"/>
              <a:gd name="connsiteX1" fmla="*/ 997528 w 1297817"/>
              <a:gd name="connsiteY1" fmla="*/ 3438 h 245950"/>
              <a:gd name="connsiteX2" fmla="*/ 1191491 w 1297817"/>
              <a:gd name="connsiteY2" fmla="*/ 100420 h 245950"/>
              <a:gd name="connsiteX3" fmla="*/ 1205346 w 1297817"/>
              <a:gd name="connsiteY3" fmla="*/ 245892 h 245950"/>
              <a:gd name="connsiteX4" fmla="*/ 0 w 1297817"/>
              <a:gd name="connsiteY4" fmla="*/ 114274 h 24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817" h="245950">
                <a:moveTo>
                  <a:pt x="6928" y="31147"/>
                </a:moveTo>
                <a:cubicBezTo>
                  <a:pt x="403514" y="11520"/>
                  <a:pt x="800101" y="-8107"/>
                  <a:pt x="997528" y="3438"/>
                </a:cubicBezTo>
                <a:cubicBezTo>
                  <a:pt x="1194955" y="14983"/>
                  <a:pt x="1156855" y="60011"/>
                  <a:pt x="1191491" y="100420"/>
                </a:cubicBezTo>
                <a:cubicBezTo>
                  <a:pt x="1226127" y="140829"/>
                  <a:pt x="1403928" y="243583"/>
                  <a:pt x="1205346" y="245892"/>
                </a:cubicBezTo>
                <a:cubicBezTo>
                  <a:pt x="1006764" y="248201"/>
                  <a:pt x="503382" y="181237"/>
                  <a:pt x="0" y="114274"/>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フリーフォーム: 図形 17">
            <a:extLst>
              <a:ext uri="{FF2B5EF4-FFF2-40B4-BE49-F238E27FC236}">
                <a16:creationId xmlns:a16="http://schemas.microsoft.com/office/drawing/2014/main" id="{54D661B3-92F7-4538-83CA-F03273C53D17}"/>
              </a:ext>
            </a:extLst>
          </p:cNvPr>
          <p:cNvSpPr/>
          <p:nvPr/>
        </p:nvSpPr>
        <p:spPr>
          <a:xfrm>
            <a:off x="1103916" y="3388337"/>
            <a:ext cx="222355" cy="1215119"/>
          </a:xfrm>
          <a:custGeom>
            <a:avLst/>
            <a:gdLst>
              <a:gd name="connsiteX0" fmla="*/ 0 w 222355"/>
              <a:gd name="connsiteY0" fmla="*/ 0 h 1215119"/>
              <a:gd name="connsiteX1" fmla="*/ 48490 w 222355"/>
              <a:gd name="connsiteY1" fmla="*/ 1032163 h 1215119"/>
              <a:gd name="connsiteX2" fmla="*/ 152400 w 222355"/>
              <a:gd name="connsiteY2" fmla="*/ 1184563 h 1215119"/>
              <a:gd name="connsiteX3" fmla="*/ 221672 w 222355"/>
              <a:gd name="connsiteY3" fmla="*/ 678872 h 1215119"/>
              <a:gd name="connsiteX4" fmla="*/ 110836 w 222355"/>
              <a:gd name="connsiteY4" fmla="*/ 20781 h 1215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55" h="1215119">
                <a:moveTo>
                  <a:pt x="0" y="0"/>
                </a:moveTo>
                <a:cubicBezTo>
                  <a:pt x="11545" y="417368"/>
                  <a:pt x="23090" y="834736"/>
                  <a:pt x="48490" y="1032163"/>
                </a:cubicBezTo>
                <a:cubicBezTo>
                  <a:pt x="73890" y="1229590"/>
                  <a:pt x="123536" y="1243445"/>
                  <a:pt x="152400" y="1184563"/>
                </a:cubicBezTo>
                <a:cubicBezTo>
                  <a:pt x="181264" y="1125681"/>
                  <a:pt x="228599" y="872836"/>
                  <a:pt x="221672" y="678872"/>
                </a:cubicBezTo>
                <a:cubicBezTo>
                  <a:pt x="214745" y="484908"/>
                  <a:pt x="162790" y="252844"/>
                  <a:pt x="110836" y="2078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フリーフォーム: 図形 22">
            <a:extLst>
              <a:ext uri="{FF2B5EF4-FFF2-40B4-BE49-F238E27FC236}">
                <a16:creationId xmlns:a16="http://schemas.microsoft.com/office/drawing/2014/main" id="{71A05085-8F4B-4617-B85D-08B1C11BEA41}"/>
              </a:ext>
            </a:extLst>
          </p:cNvPr>
          <p:cNvSpPr/>
          <p:nvPr/>
        </p:nvSpPr>
        <p:spPr>
          <a:xfrm>
            <a:off x="840283" y="3353700"/>
            <a:ext cx="263633" cy="2576946"/>
          </a:xfrm>
          <a:custGeom>
            <a:avLst/>
            <a:gdLst>
              <a:gd name="connsiteX0" fmla="*/ 28105 w 263633"/>
              <a:gd name="connsiteY0" fmla="*/ 0 h 2576946"/>
              <a:gd name="connsiteX1" fmla="*/ 21178 w 263633"/>
              <a:gd name="connsiteY1" fmla="*/ 1115291 h 2576946"/>
              <a:gd name="connsiteX2" fmla="*/ 263633 w 263633"/>
              <a:gd name="connsiteY2" fmla="*/ 2576946 h 2576946"/>
            </a:gdLst>
            <a:ahLst/>
            <a:cxnLst>
              <a:cxn ang="0">
                <a:pos x="connsiteX0" y="connsiteY0"/>
              </a:cxn>
              <a:cxn ang="0">
                <a:pos x="connsiteX1" y="connsiteY1"/>
              </a:cxn>
              <a:cxn ang="0">
                <a:pos x="connsiteX2" y="connsiteY2"/>
              </a:cxn>
            </a:cxnLst>
            <a:rect l="l" t="t" r="r" b="b"/>
            <a:pathLst>
              <a:path w="263633" h="2576946">
                <a:moveTo>
                  <a:pt x="28105" y="0"/>
                </a:moveTo>
                <a:cubicBezTo>
                  <a:pt x="5014" y="342900"/>
                  <a:pt x="-18077" y="685800"/>
                  <a:pt x="21178" y="1115291"/>
                </a:cubicBezTo>
                <a:cubicBezTo>
                  <a:pt x="60433" y="1544782"/>
                  <a:pt x="162033" y="2060864"/>
                  <a:pt x="263633" y="257694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5D43F961-A9FC-4038-A4B2-C41F7023B623}"/>
              </a:ext>
            </a:extLst>
          </p:cNvPr>
          <p:cNvSpPr txBox="1"/>
          <p:nvPr/>
        </p:nvSpPr>
        <p:spPr>
          <a:xfrm>
            <a:off x="3554633" y="2445765"/>
            <a:ext cx="3550972" cy="2677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総当たりの対象</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3, 4</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F0AC455F-FA8A-DDC7-7A71-0CBFEA138D79}"/>
              </a:ext>
            </a:extLst>
          </p:cNvPr>
          <p:cNvSpPr txBox="1"/>
          <p:nvPr/>
        </p:nvSpPr>
        <p:spPr>
          <a:xfrm>
            <a:off x="7024421" y="2937520"/>
            <a:ext cx="2031325" cy="830997"/>
          </a:xfrm>
          <a:prstGeom prst="rect">
            <a:avLst/>
          </a:prstGeom>
          <a:noFill/>
          <a:ln>
            <a:solidFill>
              <a:schemeClr val="tx1"/>
            </a:solidFill>
          </a:ln>
        </p:spPr>
        <p:txBody>
          <a:bodyPr wrap="none" rtlCol="0">
            <a:spAutoFit/>
          </a:bodyPr>
          <a:lstStyle/>
          <a:p>
            <a:r>
              <a:rPr kumimoji="1" lang="ja-JP" altLang="en-US" sz="2400" dirty="0"/>
              <a:t>それぞれが</a:t>
            </a:r>
            <a:endParaRPr kumimoji="1" lang="en-US" altLang="ja-JP" sz="2400" dirty="0"/>
          </a:p>
          <a:p>
            <a:r>
              <a:rPr kumimoji="1" lang="ja-JP" altLang="en-US" sz="2400" dirty="0"/>
              <a:t>経路（パス）</a:t>
            </a:r>
          </a:p>
        </p:txBody>
      </p:sp>
    </p:spTree>
    <p:extLst>
      <p:ext uri="{BB962C8B-B14F-4D97-AF65-F5344CB8AC3E}">
        <p14:creationId xmlns:p14="http://schemas.microsoft.com/office/powerpoint/2010/main" val="1258968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kumimoji="1" lang="ja-JP" altLang="en-US" sz="3500" dirty="0"/>
              <a:t>探索の例　パス長３</a:t>
            </a: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8" name="テキスト ボックス 67">
            <a:extLst>
              <a:ext uri="{FF2B5EF4-FFF2-40B4-BE49-F238E27FC236}">
                <a16:creationId xmlns:a16="http://schemas.microsoft.com/office/drawing/2014/main" id="{4B01C752-096B-424D-A395-816F5E79B1B9}"/>
              </a:ext>
            </a:extLst>
          </p:cNvPr>
          <p:cNvSpPr txBox="1"/>
          <p:nvPr/>
        </p:nvSpPr>
        <p:spPr>
          <a:xfrm>
            <a:off x="3471799" y="2088652"/>
            <a:ext cx="3488455" cy="489364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総当たりの対象</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1, 2, 1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1, 2, 3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1, 3, 2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1, 3, 3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1, 3, 4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3, 1,</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3, 1, 3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3, 1, 4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3, 3, 1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3, 3, 4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3, 4, 1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・一連の行動： </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3, 4, 3</a:t>
            </a:r>
            <a:endPar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69" name="グループ化 68">
            <a:extLst>
              <a:ext uri="{FF2B5EF4-FFF2-40B4-BE49-F238E27FC236}">
                <a16:creationId xmlns:a16="http://schemas.microsoft.com/office/drawing/2014/main" id="{1A485913-F977-4F52-A722-A3E077F485F9}"/>
              </a:ext>
            </a:extLst>
          </p:cNvPr>
          <p:cNvGrpSpPr/>
          <p:nvPr/>
        </p:nvGrpSpPr>
        <p:grpSpPr>
          <a:xfrm>
            <a:off x="66448" y="2410242"/>
            <a:ext cx="3177210" cy="3899118"/>
            <a:chOff x="76199" y="2567943"/>
            <a:chExt cx="2342323" cy="2842553"/>
          </a:xfrm>
        </p:grpSpPr>
        <p:sp>
          <p:nvSpPr>
            <p:cNvPr id="70" name="テキスト ボックス 69">
              <a:extLst>
                <a:ext uri="{FF2B5EF4-FFF2-40B4-BE49-F238E27FC236}">
                  <a16:creationId xmlns:a16="http://schemas.microsoft.com/office/drawing/2014/main" id="{CFF0DA3C-37F6-4A07-8589-92634CEA8D9B}"/>
                </a:ext>
              </a:extLst>
            </p:cNvPr>
            <p:cNvSpPr txBox="1"/>
            <p:nvPr/>
          </p:nvSpPr>
          <p:spPr>
            <a:xfrm>
              <a:off x="76199" y="2845780"/>
              <a:ext cx="9475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 name="正方形/長方形 70">
              <a:extLst>
                <a:ext uri="{FF2B5EF4-FFF2-40B4-BE49-F238E27FC236}">
                  <a16:creationId xmlns:a16="http://schemas.microsoft.com/office/drawing/2014/main" id="{C6600475-35F0-4595-8085-C3E3288F8AB2}"/>
                </a:ext>
              </a:extLst>
            </p:cNvPr>
            <p:cNvSpPr/>
            <p:nvPr/>
          </p:nvSpPr>
          <p:spPr>
            <a:xfrm>
              <a:off x="523460"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2" name="正方形/長方形 71">
              <a:extLst>
                <a:ext uri="{FF2B5EF4-FFF2-40B4-BE49-F238E27FC236}">
                  <a16:creationId xmlns:a16="http://schemas.microsoft.com/office/drawing/2014/main" id="{CB1E1F3F-693D-49C5-BA6C-186EB642772F}"/>
                </a:ext>
              </a:extLst>
            </p:cNvPr>
            <p:cNvSpPr/>
            <p:nvPr/>
          </p:nvSpPr>
          <p:spPr>
            <a:xfrm>
              <a:off x="523459"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3" name="正方形/長方形 72">
              <a:extLst>
                <a:ext uri="{FF2B5EF4-FFF2-40B4-BE49-F238E27FC236}">
                  <a16:creationId xmlns:a16="http://schemas.microsoft.com/office/drawing/2014/main" id="{43C06384-86B5-49D8-B0F8-029EF73BB812}"/>
                </a:ext>
              </a:extLst>
            </p:cNvPr>
            <p:cNvSpPr/>
            <p:nvPr/>
          </p:nvSpPr>
          <p:spPr>
            <a:xfrm>
              <a:off x="523459" y="445965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4" name="正方形/長方形 73">
              <a:extLst>
                <a:ext uri="{FF2B5EF4-FFF2-40B4-BE49-F238E27FC236}">
                  <a16:creationId xmlns:a16="http://schemas.microsoft.com/office/drawing/2014/main" id="{A510715D-F970-47B5-9B64-41E09AC49871}"/>
                </a:ext>
              </a:extLst>
            </p:cNvPr>
            <p:cNvSpPr/>
            <p:nvPr/>
          </p:nvSpPr>
          <p:spPr>
            <a:xfrm>
              <a:off x="1470991" y="256794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正方形/長方形 74">
              <a:extLst>
                <a:ext uri="{FF2B5EF4-FFF2-40B4-BE49-F238E27FC236}">
                  <a16:creationId xmlns:a16="http://schemas.microsoft.com/office/drawing/2014/main" id="{CB196E2B-8884-4616-814D-9163C79BA02A}"/>
                </a:ext>
              </a:extLst>
            </p:cNvPr>
            <p:cNvSpPr/>
            <p:nvPr/>
          </p:nvSpPr>
          <p:spPr>
            <a:xfrm>
              <a:off x="1470990" y="3513798"/>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6" name="正方形/長方形 75">
              <a:extLst>
                <a:ext uri="{FF2B5EF4-FFF2-40B4-BE49-F238E27FC236}">
                  <a16:creationId xmlns:a16="http://schemas.microsoft.com/office/drawing/2014/main" id="{35615C75-9C6E-4B32-9A59-41DAC6681409}"/>
                </a:ext>
              </a:extLst>
            </p:cNvPr>
            <p:cNvSpPr/>
            <p:nvPr/>
          </p:nvSpPr>
          <p:spPr>
            <a:xfrm>
              <a:off x="1470990" y="4459653"/>
              <a:ext cx="947531" cy="9508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7" name="テキスト ボックス 76">
              <a:extLst>
                <a:ext uri="{FF2B5EF4-FFF2-40B4-BE49-F238E27FC236}">
                  <a16:creationId xmlns:a16="http://schemas.microsoft.com/office/drawing/2014/main" id="{6CFE757E-B307-4EF4-8DAC-33F3A12B2186}"/>
                </a:ext>
              </a:extLst>
            </p:cNvPr>
            <p:cNvSpPr txBox="1"/>
            <p:nvPr/>
          </p:nvSpPr>
          <p:spPr>
            <a:xfrm>
              <a:off x="421864" y="2819816"/>
              <a:ext cx="1043744" cy="336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スタート</a:t>
              </a:r>
            </a:p>
          </p:txBody>
        </p:sp>
      </p:grpSp>
      <p:sp>
        <p:nvSpPr>
          <p:cNvPr id="78" name="フリーフォーム: 図形 77">
            <a:extLst>
              <a:ext uri="{FF2B5EF4-FFF2-40B4-BE49-F238E27FC236}">
                <a16:creationId xmlns:a16="http://schemas.microsoft.com/office/drawing/2014/main" id="{BD24F238-BE51-40B1-8722-CF324EB923E3}"/>
              </a:ext>
            </a:extLst>
          </p:cNvPr>
          <p:cNvSpPr/>
          <p:nvPr/>
        </p:nvSpPr>
        <p:spPr>
          <a:xfrm>
            <a:off x="982974" y="3234515"/>
            <a:ext cx="1622318" cy="2745148"/>
          </a:xfrm>
          <a:custGeom>
            <a:avLst/>
            <a:gdLst>
              <a:gd name="connsiteX0" fmla="*/ 132955 w 1622318"/>
              <a:gd name="connsiteY0" fmla="*/ 0 h 2745148"/>
              <a:gd name="connsiteX1" fmla="*/ 98318 w 1622318"/>
              <a:gd name="connsiteY1" fmla="*/ 1143000 h 2745148"/>
              <a:gd name="connsiteX2" fmla="*/ 119100 w 1622318"/>
              <a:gd name="connsiteY2" fmla="*/ 2576945 h 2745148"/>
              <a:gd name="connsiteX3" fmla="*/ 1622318 w 1622318"/>
              <a:gd name="connsiteY3" fmla="*/ 2660073 h 2745148"/>
            </a:gdLst>
            <a:ahLst/>
            <a:cxnLst>
              <a:cxn ang="0">
                <a:pos x="connsiteX0" y="connsiteY0"/>
              </a:cxn>
              <a:cxn ang="0">
                <a:pos x="connsiteX1" y="connsiteY1"/>
              </a:cxn>
              <a:cxn ang="0">
                <a:pos x="connsiteX2" y="connsiteY2"/>
              </a:cxn>
              <a:cxn ang="0">
                <a:pos x="connsiteX3" y="connsiteY3"/>
              </a:cxn>
            </a:cxnLst>
            <a:rect l="l" t="t" r="r" b="b"/>
            <a:pathLst>
              <a:path w="1622318" h="2745148">
                <a:moveTo>
                  <a:pt x="132955" y="0"/>
                </a:moveTo>
                <a:cubicBezTo>
                  <a:pt x="116791" y="356754"/>
                  <a:pt x="100627" y="713509"/>
                  <a:pt x="98318" y="1143000"/>
                </a:cubicBezTo>
                <a:cubicBezTo>
                  <a:pt x="96009" y="1572491"/>
                  <a:pt x="-134900" y="2324100"/>
                  <a:pt x="119100" y="2576945"/>
                </a:cubicBezTo>
                <a:cubicBezTo>
                  <a:pt x="373100" y="2829790"/>
                  <a:pt x="997709" y="2744931"/>
                  <a:pt x="1622318" y="2660073"/>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9" name="フリーフォーム: 図形 78">
            <a:extLst>
              <a:ext uri="{FF2B5EF4-FFF2-40B4-BE49-F238E27FC236}">
                <a16:creationId xmlns:a16="http://schemas.microsoft.com/office/drawing/2014/main" id="{69EB76F1-188E-4462-843A-9F2724521833}"/>
              </a:ext>
            </a:extLst>
          </p:cNvPr>
          <p:cNvSpPr/>
          <p:nvPr/>
        </p:nvSpPr>
        <p:spPr>
          <a:xfrm>
            <a:off x="1094757" y="3269151"/>
            <a:ext cx="138935" cy="2552144"/>
          </a:xfrm>
          <a:custGeom>
            <a:avLst/>
            <a:gdLst>
              <a:gd name="connsiteX0" fmla="*/ 48881 w 138935"/>
              <a:gd name="connsiteY0" fmla="*/ 0 h 2552144"/>
              <a:gd name="connsiteX1" fmla="*/ 62735 w 138935"/>
              <a:gd name="connsiteY1" fmla="*/ 1108364 h 2552144"/>
              <a:gd name="connsiteX2" fmla="*/ 390 w 138935"/>
              <a:gd name="connsiteY2" fmla="*/ 2355273 h 2552144"/>
              <a:gd name="connsiteX3" fmla="*/ 97372 w 138935"/>
              <a:gd name="connsiteY3" fmla="*/ 2424546 h 2552144"/>
              <a:gd name="connsiteX4" fmla="*/ 138935 w 138935"/>
              <a:gd name="connsiteY4" fmla="*/ 1129146 h 255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35" h="2552144">
                <a:moveTo>
                  <a:pt x="48881" y="0"/>
                </a:moveTo>
                <a:cubicBezTo>
                  <a:pt x="59849" y="357909"/>
                  <a:pt x="70817" y="715819"/>
                  <a:pt x="62735" y="1108364"/>
                </a:cubicBezTo>
                <a:cubicBezTo>
                  <a:pt x="54653" y="1500909"/>
                  <a:pt x="-5383" y="2135909"/>
                  <a:pt x="390" y="2355273"/>
                </a:cubicBezTo>
                <a:cubicBezTo>
                  <a:pt x="6163" y="2574637"/>
                  <a:pt x="74281" y="2628900"/>
                  <a:pt x="97372" y="2424546"/>
                </a:cubicBezTo>
                <a:cubicBezTo>
                  <a:pt x="120463" y="2220192"/>
                  <a:pt x="129699" y="1674669"/>
                  <a:pt x="138935" y="112914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0" name="フリーフォーム: 図形 79">
            <a:extLst>
              <a:ext uri="{FF2B5EF4-FFF2-40B4-BE49-F238E27FC236}">
                <a16:creationId xmlns:a16="http://schemas.microsoft.com/office/drawing/2014/main" id="{A746054D-95A3-4347-A298-92B21088EAD1}"/>
              </a:ext>
            </a:extLst>
          </p:cNvPr>
          <p:cNvSpPr/>
          <p:nvPr/>
        </p:nvSpPr>
        <p:spPr>
          <a:xfrm>
            <a:off x="1200918" y="3255297"/>
            <a:ext cx="1350327" cy="2403763"/>
          </a:xfrm>
          <a:custGeom>
            <a:avLst/>
            <a:gdLst>
              <a:gd name="connsiteX0" fmla="*/ 74338 w 1350327"/>
              <a:gd name="connsiteY0" fmla="*/ 0 h 2403763"/>
              <a:gd name="connsiteX1" fmla="*/ 115902 w 1350327"/>
              <a:gd name="connsiteY1" fmla="*/ 1233054 h 2403763"/>
              <a:gd name="connsiteX2" fmla="*/ 1168847 w 1350327"/>
              <a:gd name="connsiteY2" fmla="*/ 1385454 h 2403763"/>
              <a:gd name="connsiteX3" fmla="*/ 1342029 w 1350327"/>
              <a:gd name="connsiteY3" fmla="*/ 2403763 h 2403763"/>
            </a:gdLst>
            <a:ahLst/>
            <a:cxnLst>
              <a:cxn ang="0">
                <a:pos x="connsiteX0" y="connsiteY0"/>
              </a:cxn>
              <a:cxn ang="0">
                <a:pos x="connsiteX1" y="connsiteY1"/>
              </a:cxn>
              <a:cxn ang="0">
                <a:pos x="connsiteX2" y="connsiteY2"/>
              </a:cxn>
              <a:cxn ang="0">
                <a:pos x="connsiteX3" y="connsiteY3"/>
              </a:cxn>
            </a:cxnLst>
            <a:rect l="l" t="t" r="r" b="b"/>
            <a:pathLst>
              <a:path w="1350327" h="2403763">
                <a:moveTo>
                  <a:pt x="74338" y="0"/>
                </a:moveTo>
                <a:cubicBezTo>
                  <a:pt x="3911" y="501072"/>
                  <a:pt x="-66516" y="1002145"/>
                  <a:pt x="115902" y="1233054"/>
                </a:cubicBezTo>
                <a:cubicBezTo>
                  <a:pt x="298320" y="1463963"/>
                  <a:pt x="964493" y="1190336"/>
                  <a:pt x="1168847" y="1385454"/>
                </a:cubicBezTo>
                <a:cubicBezTo>
                  <a:pt x="1373202" y="1580572"/>
                  <a:pt x="1357615" y="1992167"/>
                  <a:pt x="1342029" y="2403763"/>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1" name="フリーフォーム: 図形 80">
            <a:extLst>
              <a:ext uri="{FF2B5EF4-FFF2-40B4-BE49-F238E27FC236}">
                <a16:creationId xmlns:a16="http://schemas.microsoft.com/office/drawing/2014/main" id="{487AEBAC-4910-44F4-86F5-571B962C7D1B}"/>
              </a:ext>
            </a:extLst>
          </p:cNvPr>
          <p:cNvSpPr/>
          <p:nvPr/>
        </p:nvSpPr>
        <p:spPr>
          <a:xfrm>
            <a:off x="1226991" y="3262224"/>
            <a:ext cx="1345432" cy="1287891"/>
          </a:xfrm>
          <a:custGeom>
            <a:avLst/>
            <a:gdLst>
              <a:gd name="connsiteX0" fmla="*/ 96756 w 1345432"/>
              <a:gd name="connsiteY0" fmla="*/ 0 h 1287891"/>
              <a:gd name="connsiteX1" fmla="*/ 110611 w 1345432"/>
              <a:gd name="connsiteY1" fmla="*/ 1184564 h 1287891"/>
              <a:gd name="connsiteX2" fmla="*/ 1212047 w 1345432"/>
              <a:gd name="connsiteY2" fmla="*/ 1226127 h 1287891"/>
              <a:gd name="connsiteX3" fmla="*/ 1212047 w 1345432"/>
              <a:gd name="connsiteY3" fmla="*/ 1177636 h 1287891"/>
              <a:gd name="connsiteX4" fmla="*/ 179883 w 1345432"/>
              <a:gd name="connsiteY4" fmla="*/ 1177636 h 12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432" h="1287891">
                <a:moveTo>
                  <a:pt x="96756" y="0"/>
                </a:moveTo>
                <a:cubicBezTo>
                  <a:pt x="10742" y="490105"/>
                  <a:pt x="-75271" y="980210"/>
                  <a:pt x="110611" y="1184564"/>
                </a:cubicBezTo>
                <a:cubicBezTo>
                  <a:pt x="296493" y="1388918"/>
                  <a:pt x="1028474" y="1227282"/>
                  <a:pt x="1212047" y="1226127"/>
                </a:cubicBezTo>
                <a:cubicBezTo>
                  <a:pt x="1395620" y="1224972"/>
                  <a:pt x="1384074" y="1185718"/>
                  <a:pt x="1212047" y="1177636"/>
                </a:cubicBezTo>
                <a:cubicBezTo>
                  <a:pt x="1040020" y="1169554"/>
                  <a:pt x="609951" y="1173595"/>
                  <a:pt x="179883" y="117763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2" name="フリーフォーム: 図形 81">
            <a:extLst>
              <a:ext uri="{FF2B5EF4-FFF2-40B4-BE49-F238E27FC236}">
                <a16:creationId xmlns:a16="http://schemas.microsoft.com/office/drawing/2014/main" id="{BA75E27F-51BD-468C-9D73-385D93C6239D}"/>
              </a:ext>
            </a:extLst>
          </p:cNvPr>
          <p:cNvSpPr/>
          <p:nvPr/>
        </p:nvSpPr>
        <p:spPr>
          <a:xfrm>
            <a:off x="1265747" y="3241442"/>
            <a:ext cx="1325049" cy="1178942"/>
          </a:xfrm>
          <a:custGeom>
            <a:avLst/>
            <a:gdLst>
              <a:gd name="connsiteX0" fmla="*/ 113418 w 1325049"/>
              <a:gd name="connsiteY0" fmla="*/ 41564 h 1178942"/>
              <a:gd name="connsiteX1" fmla="*/ 99564 w 1325049"/>
              <a:gd name="connsiteY1" fmla="*/ 1066800 h 1178942"/>
              <a:gd name="connsiteX2" fmla="*/ 1180218 w 1325049"/>
              <a:gd name="connsiteY2" fmla="*/ 1032164 h 1178942"/>
              <a:gd name="connsiteX3" fmla="*/ 1284127 w 1325049"/>
              <a:gd name="connsiteY3" fmla="*/ 0 h 1178942"/>
            </a:gdLst>
            <a:ahLst/>
            <a:cxnLst>
              <a:cxn ang="0">
                <a:pos x="connsiteX0" y="connsiteY0"/>
              </a:cxn>
              <a:cxn ang="0">
                <a:pos x="connsiteX1" y="connsiteY1"/>
              </a:cxn>
              <a:cxn ang="0">
                <a:pos x="connsiteX2" y="connsiteY2"/>
              </a:cxn>
              <a:cxn ang="0">
                <a:pos x="connsiteX3" y="connsiteY3"/>
              </a:cxn>
            </a:cxnLst>
            <a:rect l="l" t="t" r="r" b="b"/>
            <a:pathLst>
              <a:path w="1325049" h="1178942">
                <a:moveTo>
                  <a:pt x="113418" y="41564"/>
                </a:moveTo>
                <a:cubicBezTo>
                  <a:pt x="17591" y="471632"/>
                  <a:pt x="-78236" y="901700"/>
                  <a:pt x="99564" y="1066800"/>
                </a:cubicBezTo>
                <a:cubicBezTo>
                  <a:pt x="277364" y="1231900"/>
                  <a:pt x="982791" y="1209964"/>
                  <a:pt x="1180218" y="1032164"/>
                </a:cubicBezTo>
                <a:cubicBezTo>
                  <a:pt x="1377645" y="854364"/>
                  <a:pt x="1330886" y="427182"/>
                  <a:pt x="1284127"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フリーフォーム: 図形 82">
            <a:extLst>
              <a:ext uri="{FF2B5EF4-FFF2-40B4-BE49-F238E27FC236}">
                <a16:creationId xmlns:a16="http://schemas.microsoft.com/office/drawing/2014/main" id="{57622872-3A1A-4723-B2BB-8767488B0A3E}"/>
              </a:ext>
            </a:extLst>
          </p:cNvPr>
          <p:cNvSpPr/>
          <p:nvPr/>
        </p:nvSpPr>
        <p:spPr>
          <a:xfrm>
            <a:off x="1434583" y="3052154"/>
            <a:ext cx="1008515" cy="1220266"/>
          </a:xfrm>
          <a:custGeom>
            <a:avLst/>
            <a:gdLst>
              <a:gd name="connsiteX0" fmla="*/ 0 w 1008515"/>
              <a:gd name="connsiteY0" fmla="*/ 78452 h 1220266"/>
              <a:gd name="connsiteX1" fmla="*/ 858982 w 1008515"/>
              <a:gd name="connsiteY1" fmla="*/ 106161 h 1220266"/>
              <a:gd name="connsiteX2" fmla="*/ 942109 w 1008515"/>
              <a:gd name="connsiteY2" fmla="*/ 1110615 h 1220266"/>
              <a:gd name="connsiteX3" fmla="*/ 159328 w 1008515"/>
              <a:gd name="connsiteY3" fmla="*/ 1193743 h 1220266"/>
              <a:gd name="connsiteX4" fmla="*/ 187037 w 1008515"/>
              <a:gd name="connsiteY4" fmla="*/ 1166034 h 122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15" h="1220266">
                <a:moveTo>
                  <a:pt x="0" y="78452"/>
                </a:moveTo>
                <a:cubicBezTo>
                  <a:pt x="350982" y="6293"/>
                  <a:pt x="701964" y="-65866"/>
                  <a:pt x="858982" y="106161"/>
                </a:cubicBezTo>
                <a:cubicBezTo>
                  <a:pt x="1016000" y="278188"/>
                  <a:pt x="1058718" y="929351"/>
                  <a:pt x="942109" y="1110615"/>
                </a:cubicBezTo>
                <a:cubicBezTo>
                  <a:pt x="825500" y="1291879"/>
                  <a:pt x="159328" y="1193743"/>
                  <a:pt x="159328" y="1193743"/>
                </a:cubicBezTo>
                <a:cubicBezTo>
                  <a:pt x="33483" y="1202979"/>
                  <a:pt x="110260" y="1184506"/>
                  <a:pt x="187037" y="1166034"/>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4" name="フリーフォーム: 図形 83">
            <a:extLst>
              <a:ext uri="{FF2B5EF4-FFF2-40B4-BE49-F238E27FC236}">
                <a16:creationId xmlns:a16="http://schemas.microsoft.com/office/drawing/2014/main" id="{D72B2D25-5B60-4E74-96EE-7FCF355FB218}"/>
              </a:ext>
            </a:extLst>
          </p:cNvPr>
          <p:cNvSpPr/>
          <p:nvPr/>
        </p:nvSpPr>
        <p:spPr>
          <a:xfrm>
            <a:off x="1448438" y="2891032"/>
            <a:ext cx="1233753" cy="2795737"/>
          </a:xfrm>
          <a:custGeom>
            <a:avLst/>
            <a:gdLst>
              <a:gd name="connsiteX0" fmla="*/ 0 w 1233753"/>
              <a:gd name="connsiteY0" fmla="*/ 128737 h 2795737"/>
              <a:gd name="connsiteX1" fmla="*/ 1046018 w 1233753"/>
              <a:gd name="connsiteY1" fmla="*/ 114883 h 2795737"/>
              <a:gd name="connsiteX2" fmla="*/ 1219200 w 1233753"/>
              <a:gd name="connsiteY2" fmla="*/ 1354865 h 2795737"/>
              <a:gd name="connsiteX3" fmla="*/ 1212273 w 1233753"/>
              <a:gd name="connsiteY3" fmla="*/ 2795737 h 2795737"/>
            </a:gdLst>
            <a:ahLst/>
            <a:cxnLst>
              <a:cxn ang="0">
                <a:pos x="connsiteX0" y="connsiteY0"/>
              </a:cxn>
              <a:cxn ang="0">
                <a:pos x="connsiteX1" y="connsiteY1"/>
              </a:cxn>
              <a:cxn ang="0">
                <a:pos x="connsiteX2" y="connsiteY2"/>
              </a:cxn>
              <a:cxn ang="0">
                <a:pos x="connsiteX3" y="connsiteY3"/>
              </a:cxn>
            </a:cxnLst>
            <a:rect l="l" t="t" r="r" b="b"/>
            <a:pathLst>
              <a:path w="1233753" h="2795737">
                <a:moveTo>
                  <a:pt x="0" y="128737"/>
                </a:moveTo>
                <a:cubicBezTo>
                  <a:pt x="421409" y="19632"/>
                  <a:pt x="842818" y="-89472"/>
                  <a:pt x="1046018" y="114883"/>
                </a:cubicBezTo>
                <a:cubicBezTo>
                  <a:pt x="1249218" y="319238"/>
                  <a:pt x="1191491" y="908056"/>
                  <a:pt x="1219200" y="1354865"/>
                </a:cubicBezTo>
                <a:cubicBezTo>
                  <a:pt x="1246909" y="1801674"/>
                  <a:pt x="1229591" y="2298705"/>
                  <a:pt x="1212273" y="2795737"/>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5" name="フリーフォーム: 図形 84">
            <a:extLst>
              <a:ext uri="{FF2B5EF4-FFF2-40B4-BE49-F238E27FC236}">
                <a16:creationId xmlns:a16="http://schemas.microsoft.com/office/drawing/2014/main" id="{E0FB35F5-B82C-4698-9D29-4A28C95BE532}"/>
              </a:ext>
            </a:extLst>
          </p:cNvPr>
          <p:cNvSpPr/>
          <p:nvPr/>
        </p:nvSpPr>
        <p:spPr>
          <a:xfrm>
            <a:off x="1434583" y="2733063"/>
            <a:ext cx="1401250" cy="1802413"/>
          </a:xfrm>
          <a:custGeom>
            <a:avLst/>
            <a:gdLst>
              <a:gd name="connsiteX0" fmla="*/ 0 w 1401250"/>
              <a:gd name="connsiteY0" fmla="*/ 189725 h 1802413"/>
              <a:gd name="connsiteX1" fmla="*/ 1136073 w 1401250"/>
              <a:gd name="connsiteY1" fmla="*/ 120452 h 1802413"/>
              <a:gd name="connsiteX2" fmla="*/ 1371600 w 1401250"/>
              <a:gd name="connsiteY2" fmla="*/ 1589034 h 1802413"/>
              <a:gd name="connsiteX3" fmla="*/ 1399309 w 1401250"/>
              <a:gd name="connsiteY3" fmla="*/ 1644452 h 1802413"/>
              <a:gd name="connsiteX4" fmla="*/ 1385455 w 1401250"/>
              <a:gd name="connsiteY4" fmla="*/ 168943 h 180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250" h="1802413">
                <a:moveTo>
                  <a:pt x="0" y="189725"/>
                </a:moveTo>
                <a:cubicBezTo>
                  <a:pt x="453736" y="38479"/>
                  <a:pt x="907473" y="-112766"/>
                  <a:pt x="1136073" y="120452"/>
                </a:cubicBezTo>
                <a:cubicBezTo>
                  <a:pt x="1364673" y="353670"/>
                  <a:pt x="1327727" y="1335034"/>
                  <a:pt x="1371600" y="1589034"/>
                </a:cubicBezTo>
                <a:cubicBezTo>
                  <a:pt x="1415473" y="1843034"/>
                  <a:pt x="1397000" y="1881134"/>
                  <a:pt x="1399309" y="1644452"/>
                </a:cubicBezTo>
                <a:cubicBezTo>
                  <a:pt x="1401618" y="1407770"/>
                  <a:pt x="1393536" y="788356"/>
                  <a:pt x="1385455" y="168943"/>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フリーフォーム: 図形 85">
            <a:extLst>
              <a:ext uri="{FF2B5EF4-FFF2-40B4-BE49-F238E27FC236}">
                <a16:creationId xmlns:a16="http://schemas.microsoft.com/office/drawing/2014/main" id="{F3C2424B-A7C7-4C0E-B97A-8C0190B84319}"/>
              </a:ext>
            </a:extLst>
          </p:cNvPr>
          <p:cNvSpPr/>
          <p:nvPr/>
        </p:nvSpPr>
        <p:spPr>
          <a:xfrm>
            <a:off x="1449643" y="3197168"/>
            <a:ext cx="882626" cy="185530"/>
          </a:xfrm>
          <a:custGeom>
            <a:avLst/>
            <a:gdLst>
              <a:gd name="connsiteX0" fmla="*/ 0 w 882626"/>
              <a:gd name="connsiteY0" fmla="*/ 0 h 185530"/>
              <a:gd name="connsiteX1" fmla="*/ 762000 w 882626"/>
              <a:gd name="connsiteY1" fmla="*/ 39756 h 185530"/>
              <a:gd name="connsiteX2" fmla="*/ 808382 w 882626"/>
              <a:gd name="connsiteY2" fmla="*/ 99391 h 185530"/>
              <a:gd name="connsiteX3" fmla="*/ 46382 w 882626"/>
              <a:gd name="connsiteY3" fmla="*/ 53008 h 185530"/>
              <a:gd name="connsiteX4" fmla="*/ 841513 w 882626"/>
              <a:gd name="connsiteY4" fmla="*/ 185530 h 18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626" h="185530">
                <a:moveTo>
                  <a:pt x="0" y="0"/>
                </a:moveTo>
                <a:cubicBezTo>
                  <a:pt x="313635" y="11595"/>
                  <a:pt x="627270" y="23191"/>
                  <a:pt x="762000" y="39756"/>
                </a:cubicBezTo>
                <a:cubicBezTo>
                  <a:pt x="896730" y="56321"/>
                  <a:pt x="927652" y="97182"/>
                  <a:pt x="808382" y="99391"/>
                </a:cubicBezTo>
                <a:cubicBezTo>
                  <a:pt x="689112" y="101600"/>
                  <a:pt x="40860" y="38652"/>
                  <a:pt x="46382" y="53008"/>
                </a:cubicBezTo>
                <a:cubicBezTo>
                  <a:pt x="51904" y="67364"/>
                  <a:pt x="446708" y="126447"/>
                  <a:pt x="841513" y="18553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7" name="フリーフォーム: 図形 86">
            <a:extLst>
              <a:ext uri="{FF2B5EF4-FFF2-40B4-BE49-F238E27FC236}">
                <a16:creationId xmlns:a16="http://schemas.microsoft.com/office/drawing/2014/main" id="{A9071C98-7DD3-4E7B-9D39-3B5A875022F3}"/>
              </a:ext>
            </a:extLst>
          </p:cNvPr>
          <p:cNvSpPr/>
          <p:nvPr/>
        </p:nvSpPr>
        <p:spPr>
          <a:xfrm>
            <a:off x="1456576" y="3366133"/>
            <a:ext cx="809280" cy="658091"/>
          </a:xfrm>
          <a:custGeom>
            <a:avLst/>
            <a:gdLst>
              <a:gd name="connsiteX0" fmla="*/ 68062 w 809280"/>
              <a:gd name="connsiteY0" fmla="*/ 0 h 658091"/>
              <a:gd name="connsiteX1" fmla="*/ 809280 w 809280"/>
              <a:gd name="connsiteY1" fmla="*/ 96982 h 658091"/>
              <a:gd name="connsiteX2" fmla="*/ 68062 w 809280"/>
              <a:gd name="connsiteY2" fmla="*/ 62345 h 658091"/>
              <a:gd name="connsiteX3" fmla="*/ 33426 w 809280"/>
              <a:gd name="connsiteY3" fmla="*/ 658091 h 658091"/>
              <a:gd name="connsiteX4" fmla="*/ 33426 w 809280"/>
              <a:gd name="connsiteY4" fmla="*/ 658091 h 65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280" h="658091">
                <a:moveTo>
                  <a:pt x="68062" y="0"/>
                </a:moveTo>
                <a:cubicBezTo>
                  <a:pt x="438671" y="43295"/>
                  <a:pt x="809280" y="86591"/>
                  <a:pt x="809280" y="96982"/>
                </a:cubicBezTo>
                <a:cubicBezTo>
                  <a:pt x="809280" y="107373"/>
                  <a:pt x="197371" y="-31173"/>
                  <a:pt x="68062" y="62345"/>
                </a:cubicBezTo>
                <a:cubicBezTo>
                  <a:pt x="-61247" y="155863"/>
                  <a:pt x="33426" y="658091"/>
                  <a:pt x="33426" y="658091"/>
                </a:cubicBezTo>
                <a:lnTo>
                  <a:pt x="33426" y="658091"/>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フリーフォーム: 図形 2">
            <a:extLst>
              <a:ext uri="{FF2B5EF4-FFF2-40B4-BE49-F238E27FC236}">
                <a16:creationId xmlns:a16="http://schemas.microsoft.com/office/drawing/2014/main" id="{0B63FD21-DEE6-43F3-989E-CCA50FDB04CE}"/>
              </a:ext>
            </a:extLst>
          </p:cNvPr>
          <p:cNvSpPr/>
          <p:nvPr/>
        </p:nvSpPr>
        <p:spPr>
          <a:xfrm>
            <a:off x="874312" y="2993920"/>
            <a:ext cx="1186401" cy="1623907"/>
          </a:xfrm>
          <a:custGeom>
            <a:avLst/>
            <a:gdLst>
              <a:gd name="connsiteX0" fmla="*/ 59966 w 1186401"/>
              <a:gd name="connsiteY0" fmla="*/ 120341 h 1623907"/>
              <a:gd name="connsiteX1" fmla="*/ 331 w 1186401"/>
              <a:gd name="connsiteY1" fmla="*/ 1432306 h 1623907"/>
              <a:gd name="connsiteX2" fmla="*/ 40088 w 1186401"/>
              <a:gd name="connsiteY2" fmla="*/ 1478689 h 1623907"/>
              <a:gd name="connsiteX3" fmla="*/ 126227 w 1186401"/>
              <a:gd name="connsiteY3" fmla="*/ 120341 h 1623907"/>
              <a:gd name="connsiteX4" fmla="*/ 1186401 w 1186401"/>
              <a:gd name="connsiteY4" fmla="*/ 153471 h 16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401" h="1623907">
                <a:moveTo>
                  <a:pt x="59966" y="120341"/>
                </a:moveTo>
                <a:cubicBezTo>
                  <a:pt x="31805" y="663128"/>
                  <a:pt x="3644" y="1205915"/>
                  <a:pt x="331" y="1432306"/>
                </a:cubicBezTo>
                <a:cubicBezTo>
                  <a:pt x="-2982" y="1658697"/>
                  <a:pt x="19105" y="1697350"/>
                  <a:pt x="40088" y="1478689"/>
                </a:cubicBezTo>
                <a:cubicBezTo>
                  <a:pt x="61071" y="1260028"/>
                  <a:pt x="-64825" y="341211"/>
                  <a:pt x="126227" y="120341"/>
                </a:cubicBezTo>
                <a:cubicBezTo>
                  <a:pt x="317279" y="-100529"/>
                  <a:pt x="751840" y="26471"/>
                  <a:pt x="1186401" y="15347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フリーフォーム: 図形 3">
            <a:extLst>
              <a:ext uri="{FF2B5EF4-FFF2-40B4-BE49-F238E27FC236}">
                <a16:creationId xmlns:a16="http://schemas.microsoft.com/office/drawing/2014/main" id="{A49E2248-E2C1-487C-B840-498876F7C15A}"/>
              </a:ext>
            </a:extLst>
          </p:cNvPr>
          <p:cNvSpPr/>
          <p:nvPr/>
        </p:nvSpPr>
        <p:spPr>
          <a:xfrm>
            <a:off x="715617" y="3134139"/>
            <a:ext cx="79513" cy="1484244"/>
          </a:xfrm>
          <a:custGeom>
            <a:avLst/>
            <a:gdLst>
              <a:gd name="connsiteX0" fmla="*/ 0 w 79513"/>
              <a:gd name="connsiteY0" fmla="*/ 0 h 1484244"/>
              <a:gd name="connsiteX1" fmla="*/ 19879 w 79513"/>
              <a:gd name="connsiteY1" fmla="*/ 1431235 h 1484244"/>
              <a:gd name="connsiteX2" fmla="*/ 59635 w 79513"/>
              <a:gd name="connsiteY2" fmla="*/ 185531 h 1484244"/>
              <a:gd name="connsiteX3" fmla="*/ 79513 w 79513"/>
              <a:gd name="connsiteY3" fmla="*/ 1484244 h 1484244"/>
            </a:gdLst>
            <a:ahLst/>
            <a:cxnLst>
              <a:cxn ang="0">
                <a:pos x="connsiteX0" y="connsiteY0"/>
              </a:cxn>
              <a:cxn ang="0">
                <a:pos x="connsiteX1" y="connsiteY1"/>
              </a:cxn>
              <a:cxn ang="0">
                <a:pos x="connsiteX2" y="connsiteY2"/>
              </a:cxn>
              <a:cxn ang="0">
                <a:pos x="connsiteX3" y="connsiteY3"/>
              </a:cxn>
            </a:cxnLst>
            <a:rect l="l" t="t" r="r" b="b"/>
            <a:pathLst>
              <a:path w="79513" h="1484244">
                <a:moveTo>
                  <a:pt x="0" y="0"/>
                </a:moveTo>
                <a:cubicBezTo>
                  <a:pt x="4970" y="700156"/>
                  <a:pt x="9940" y="1400313"/>
                  <a:pt x="19879" y="1431235"/>
                </a:cubicBezTo>
                <a:cubicBezTo>
                  <a:pt x="29818" y="1462157"/>
                  <a:pt x="49696" y="176696"/>
                  <a:pt x="59635" y="185531"/>
                </a:cubicBezTo>
                <a:cubicBezTo>
                  <a:pt x="69574" y="194366"/>
                  <a:pt x="74543" y="839305"/>
                  <a:pt x="79513" y="1484244"/>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B5022DEB-1631-7D81-02B7-0BAFB8E115F3}"/>
              </a:ext>
            </a:extLst>
          </p:cNvPr>
          <p:cNvSpPr txBox="1"/>
          <p:nvPr/>
        </p:nvSpPr>
        <p:spPr>
          <a:xfrm>
            <a:off x="7003460" y="3063493"/>
            <a:ext cx="2031325" cy="830997"/>
          </a:xfrm>
          <a:prstGeom prst="rect">
            <a:avLst/>
          </a:prstGeom>
          <a:noFill/>
          <a:ln>
            <a:solidFill>
              <a:schemeClr val="tx1"/>
            </a:solidFill>
          </a:ln>
        </p:spPr>
        <p:txBody>
          <a:bodyPr wrap="none" rtlCol="0">
            <a:spAutoFit/>
          </a:bodyPr>
          <a:lstStyle/>
          <a:p>
            <a:r>
              <a:rPr kumimoji="1" lang="ja-JP" altLang="en-US" sz="2400" dirty="0"/>
              <a:t>それぞれが</a:t>
            </a:r>
            <a:endParaRPr kumimoji="1" lang="en-US" altLang="ja-JP" sz="2400" dirty="0"/>
          </a:p>
          <a:p>
            <a:r>
              <a:rPr kumimoji="1" lang="ja-JP" altLang="en-US" sz="2400" dirty="0"/>
              <a:t>経路（パス）</a:t>
            </a:r>
          </a:p>
        </p:txBody>
      </p:sp>
    </p:spTree>
    <p:extLst>
      <p:ext uri="{BB962C8B-B14F-4D97-AF65-F5344CB8AC3E}">
        <p14:creationId xmlns:p14="http://schemas.microsoft.com/office/powerpoint/2010/main" val="2905147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B353AA-6F66-AC53-6B1A-09E831CB379F}"/>
              </a:ext>
            </a:extLst>
          </p:cNvPr>
          <p:cNvSpPr>
            <a:spLocks noGrp="1"/>
          </p:cNvSpPr>
          <p:nvPr>
            <p:ph type="title"/>
          </p:nvPr>
        </p:nvSpPr>
        <p:spPr/>
        <p:txBody>
          <a:bodyPr>
            <a:normAutofit fontScale="90000"/>
          </a:bodyPr>
          <a:lstStyle/>
          <a:p>
            <a:r>
              <a:rPr lang="ja-JP" altLang="en-US" dirty="0"/>
              <a:t>対話</a:t>
            </a:r>
            <a:r>
              <a:rPr lang="en-US" altLang="ja-JP" dirty="0"/>
              <a:t>AI</a:t>
            </a:r>
            <a:endParaRPr kumimoji="1" lang="ja-JP" altLang="en-US" dirty="0"/>
          </a:p>
        </p:txBody>
      </p:sp>
      <p:sp>
        <p:nvSpPr>
          <p:cNvPr id="3" name="コンテンツ プレースホルダー 2">
            <a:extLst>
              <a:ext uri="{FF2B5EF4-FFF2-40B4-BE49-F238E27FC236}">
                <a16:creationId xmlns:a16="http://schemas.microsoft.com/office/drawing/2014/main" id="{D751BD85-D6DD-B2FC-C388-A82A4B1C6D5A}"/>
              </a:ext>
            </a:extLst>
          </p:cNvPr>
          <p:cNvSpPr>
            <a:spLocks noGrp="1"/>
          </p:cNvSpPr>
          <p:nvPr>
            <p:ph idx="1"/>
          </p:nvPr>
        </p:nvSpPr>
        <p:spPr>
          <a:xfrm>
            <a:off x="321844" y="846252"/>
            <a:ext cx="8745955" cy="5836719"/>
          </a:xfrm>
        </p:spPr>
        <p:txBody>
          <a:bodyPr>
            <a:normAutofit/>
          </a:bodyPr>
          <a:lstStyle/>
          <a:p>
            <a:r>
              <a:rPr kumimoji="1" lang="ja-JP" altLang="en-US" sz="2400" dirty="0"/>
              <a:t>公式の </a:t>
            </a:r>
            <a:r>
              <a:rPr kumimoji="1" lang="en-US" altLang="ja-JP" sz="2400" dirty="0"/>
              <a:t>ChatGPT</a:t>
            </a:r>
            <a:r>
              <a:rPr kumimoji="1" lang="ja-JP" altLang="en-US" sz="2400" dirty="0"/>
              <a:t>（登録必要，無料利用も可能）</a:t>
            </a:r>
            <a:endParaRPr kumimoji="1" lang="en-US" altLang="ja-JP" sz="2400" dirty="0"/>
          </a:p>
          <a:p>
            <a:pPr marL="0" indent="0">
              <a:buNone/>
            </a:pPr>
            <a:r>
              <a:rPr lang="en-US" altLang="ja-JP" sz="2400" dirty="0">
                <a:hlinkClick r:id="rId2"/>
              </a:rPr>
              <a:t>https://chat.openai.com/</a:t>
            </a:r>
            <a:endParaRPr kumimoji="1" lang="en-US" altLang="ja-JP" sz="2400" dirty="0"/>
          </a:p>
          <a:p>
            <a:r>
              <a:rPr kumimoji="1" lang="en-US" altLang="ja-JP" sz="2400" dirty="0"/>
              <a:t>ChatGPT </a:t>
            </a:r>
            <a:r>
              <a:rPr kumimoji="1" lang="ja-JP" altLang="en-US" sz="2400" dirty="0"/>
              <a:t>の派生サービス（登録不要で無料の場合もある．期間限定で無料という場合もある）</a:t>
            </a:r>
            <a:endParaRPr kumimoji="1" lang="en-US" altLang="ja-JP" sz="2400" dirty="0"/>
          </a:p>
          <a:p>
            <a:pPr marL="0" indent="0">
              <a:buNone/>
            </a:pPr>
            <a:r>
              <a:rPr kumimoji="1" lang="en-US" altLang="ja-JP" sz="2400" dirty="0">
                <a:hlinkClick r:id="rId3"/>
              </a:rPr>
              <a:t>https://talkai.info/</a:t>
            </a:r>
            <a:r>
              <a:rPr kumimoji="1" lang="ja-JP" altLang="en-US" sz="2400" dirty="0"/>
              <a:t>　　など</a:t>
            </a:r>
            <a:endParaRPr kumimoji="1" lang="en-US" altLang="ja-JP" sz="2400" dirty="0"/>
          </a:p>
          <a:p>
            <a:pPr marL="0" indent="0">
              <a:buNone/>
            </a:pPr>
            <a:r>
              <a:rPr lang="ja-JP" altLang="en-US" sz="2400" dirty="0"/>
              <a:t>　　</a:t>
            </a:r>
            <a:r>
              <a:rPr lang="en-US" altLang="ja-JP" sz="2400" dirty="0">
                <a:latin typeface="+mj-ea"/>
                <a:ea typeface="+mj-ea"/>
              </a:rPr>
              <a:t>※ ChatGPT </a:t>
            </a:r>
            <a:r>
              <a:rPr lang="ja-JP" altLang="en-US" sz="2400" dirty="0">
                <a:latin typeface="+mj-ea"/>
                <a:ea typeface="+mj-ea"/>
              </a:rPr>
              <a:t>を名乗る詐欺サイトの場合もあります．安</a:t>
            </a:r>
            <a:endParaRPr lang="en-US" altLang="ja-JP" sz="2400" dirty="0">
              <a:latin typeface="+mj-ea"/>
              <a:ea typeface="+mj-ea"/>
            </a:endParaRPr>
          </a:p>
          <a:p>
            <a:pPr marL="0" indent="0">
              <a:buNone/>
            </a:pPr>
            <a:r>
              <a:rPr lang="ja-JP" altLang="en-US" sz="2400" dirty="0">
                <a:latin typeface="+mj-ea"/>
                <a:ea typeface="+mj-ea"/>
              </a:rPr>
              <a:t>　　　易に登録したり，問い合わせ先に連絡するのはやめよう</a:t>
            </a:r>
            <a:endParaRPr lang="en-US" altLang="ja-JP" sz="2400" dirty="0"/>
          </a:p>
          <a:p>
            <a:pPr marL="0" indent="0">
              <a:buNone/>
            </a:pPr>
            <a:r>
              <a:rPr kumimoji="1" lang="ja-JP" altLang="en-US" sz="2400" dirty="0"/>
              <a:t>● 対話</a:t>
            </a:r>
            <a:r>
              <a:rPr kumimoji="1" lang="en-US" altLang="ja-JP" sz="2400" dirty="0"/>
              <a:t>AI</a:t>
            </a:r>
            <a:r>
              <a:rPr kumimoji="1" lang="ja-JP" altLang="en-US" sz="2400" dirty="0"/>
              <a:t>は不正確な情報を回答する場合がある</a:t>
            </a:r>
            <a:endParaRPr kumimoji="1" lang="en-US" altLang="ja-JP" sz="2400" dirty="0"/>
          </a:p>
          <a:p>
            <a:pPr marL="0" indent="0">
              <a:buNone/>
            </a:pPr>
            <a:r>
              <a:rPr lang="ja-JP" altLang="en-US" sz="2400" dirty="0"/>
              <a:t>● 対話</a:t>
            </a:r>
            <a:r>
              <a:rPr lang="en-US" altLang="ja-JP" sz="2400" dirty="0"/>
              <a:t>AI</a:t>
            </a:r>
            <a:r>
              <a:rPr lang="ja-JP" altLang="en-US" sz="2400" dirty="0"/>
              <a:t>は著作権に違反するコンテンツを回答する場合がある</a:t>
            </a:r>
            <a:endParaRPr lang="en-US" altLang="ja-JP" sz="2400" dirty="0"/>
          </a:p>
          <a:p>
            <a:pPr marL="0" indent="0">
              <a:buNone/>
            </a:pPr>
            <a:r>
              <a:rPr lang="ja-JP" altLang="en-US" sz="2400" dirty="0"/>
              <a:t>● </a:t>
            </a:r>
            <a:r>
              <a:rPr lang="ja-JP" altLang="en-US" sz="2400" b="1" dirty="0"/>
              <a:t>プライバシや秘密にしたい情報を書き込んではいけない</a:t>
            </a:r>
            <a:endParaRPr lang="en-US" altLang="ja-JP" sz="2400" b="1" dirty="0"/>
          </a:p>
          <a:p>
            <a:pPr marL="0" indent="0">
              <a:buNone/>
            </a:pPr>
            <a:r>
              <a:rPr kumimoji="1" lang="ja-JP" altLang="en-US" sz="2400" dirty="0"/>
              <a:t>● 大学の課題などで，対話</a:t>
            </a:r>
            <a:r>
              <a:rPr kumimoji="1" lang="en-US" altLang="ja-JP" sz="2400" dirty="0"/>
              <a:t>AI</a:t>
            </a:r>
            <a:r>
              <a:rPr kumimoji="1" lang="ja-JP" altLang="en-US" sz="2400" dirty="0"/>
              <a:t>を丸写ししてはいけない</a:t>
            </a:r>
            <a:endParaRPr kumimoji="1" lang="en-US" altLang="ja-JP" sz="2400"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EC07D01A-9897-3824-896B-9A5574549175}"/>
              </a:ext>
            </a:extLst>
          </p:cNvPr>
          <p:cNvSpPr>
            <a:spLocks noGrp="1"/>
          </p:cNvSpPr>
          <p:nvPr>
            <p:ph type="sldNum" sz="quarter" idx="12"/>
          </p:nvPr>
        </p:nvSpPr>
        <p:spPr/>
        <p:txBody>
          <a:bodyPr/>
          <a:lstStyle/>
          <a:p>
            <a:fld id="{E205D82C-95A1-431E-8E38-AA614A14CDCF}" type="slidenum">
              <a:rPr kumimoji="1" lang="ja-JP" altLang="en-US" smtClean="0"/>
              <a:t>4</a:t>
            </a:fld>
            <a:endParaRPr kumimoji="1" lang="ja-JP" altLang="en-US"/>
          </a:p>
        </p:txBody>
      </p:sp>
    </p:spTree>
    <p:extLst>
      <p:ext uri="{BB962C8B-B14F-4D97-AF65-F5344CB8AC3E}">
        <p14:creationId xmlns:p14="http://schemas.microsoft.com/office/powerpoint/2010/main" val="3167180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7B16E6-B005-486D-A9E3-E00F0265708A}"/>
              </a:ext>
            </a:extLst>
          </p:cNvPr>
          <p:cNvSpPr>
            <a:spLocks noGrp="1"/>
          </p:cNvSpPr>
          <p:nvPr>
            <p:ph type="title"/>
          </p:nvPr>
        </p:nvSpPr>
        <p:spPr/>
        <p:txBody>
          <a:bodyPr>
            <a:normAutofit fontScale="90000"/>
          </a:bodyPr>
          <a:lstStyle/>
          <a:p>
            <a:r>
              <a:rPr kumimoji="1" lang="ja-JP" altLang="en-US" dirty="0"/>
              <a:t>ソースコード</a:t>
            </a:r>
          </a:p>
        </p:txBody>
      </p:sp>
      <p:sp>
        <p:nvSpPr>
          <p:cNvPr id="4" name="スライド番号プレースホルダー 3">
            <a:extLst>
              <a:ext uri="{FF2B5EF4-FFF2-40B4-BE49-F238E27FC236}">
                <a16:creationId xmlns:a16="http://schemas.microsoft.com/office/drawing/2014/main" id="{D81962B7-B689-49D3-AA61-8A09A9F3D5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テキスト ボックス 8">
            <a:extLst>
              <a:ext uri="{FF2B5EF4-FFF2-40B4-BE49-F238E27FC236}">
                <a16:creationId xmlns:a16="http://schemas.microsoft.com/office/drawing/2014/main" id="{2DFBBDBA-C75F-4713-874D-B392F12473A4}"/>
              </a:ext>
            </a:extLst>
          </p:cNvPr>
          <p:cNvSpPr txBox="1"/>
          <p:nvPr/>
        </p:nvSpPr>
        <p:spPr>
          <a:xfrm>
            <a:off x="5566428" y="2462448"/>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遷移関数</a:t>
            </a:r>
          </a:p>
        </p:txBody>
      </p:sp>
      <p:sp>
        <p:nvSpPr>
          <p:cNvPr id="10" name="テキスト ボックス 9">
            <a:extLst>
              <a:ext uri="{FF2B5EF4-FFF2-40B4-BE49-F238E27FC236}">
                <a16:creationId xmlns:a16="http://schemas.microsoft.com/office/drawing/2014/main" id="{D38091F5-C35C-48FE-AA25-79D86CAED17F}"/>
              </a:ext>
            </a:extLst>
          </p:cNvPr>
          <p:cNvSpPr txBox="1"/>
          <p:nvPr/>
        </p:nvSpPr>
        <p:spPr>
          <a:xfrm>
            <a:off x="5447003" y="4971607"/>
            <a:ext cx="3518912"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最初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y </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総当たり，条件に合致しない</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行動は総当たりの対象にし</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ない</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3B121875-3961-44F5-8AC6-DEB56D90C2A1}"/>
              </a:ext>
            </a:extLst>
          </p:cNvPr>
          <p:cNvSpPr txBox="1"/>
          <p:nvPr/>
        </p:nvSpPr>
        <p:spPr>
          <a:xfrm>
            <a:off x="5447003" y="3720680"/>
            <a:ext cx="3348096"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総当たりで探索するパスの</a:t>
            </a:r>
            <a:endPar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パス長は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 </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に設定 </a:t>
            </a:r>
            <a:r>
              <a:rPr kumimoji="1" lang="en-US" altLang="ja-JP" sz="20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nsteps</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3</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F6EBE6A4-AB5D-EFB9-46E5-BC0B6F12F478}"/>
              </a:ext>
            </a:extLst>
          </p:cNvPr>
          <p:cNvPicPr>
            <a:picLocks noChangeAspect="1"/>
          </p:cNvPicPr>
          <p:nvPr/>
        </p:nvPicPr>
        <p:blipFill>
          <a:blip r:embed="rId2"/>
          <a:stretch>
            <a:fillRect/>
          </a:stretch>
        </p:blipFill>
        <p:spPr>
          <a:xfrm>
            <a:off x="0" y="1466010"/>
            <a:ext cx="5379138" cy="4509340"/>
          </a:xfrm>
          <a:prstGeom prst="rect">
            <a:avLst/>
          </a:prstGeom>
        </p:spPr>
      </p:pic>
      <p:sp>
        <p:nvSpPr>
          <p:cNvPr id="6" name="テキスト ボックス 5">
            <a:extLst>
              <a:ext uri="{FF2B5EF4-FFF2-40B4-BE49-F238E27FC236}">
                <a16:creationId xmlns:a16="http://schemas.microsoft.com/office/drawing/2014/main" id="{8849C03A-91E3-E0EA-1687-6B312AD3160A}"/>
              </a:ext>
            </a:extLst>
          </p:cNvPr>
          <p:cNvSpPr txBox="1"/>
          <p:nvPr/>
        </p:nvSpPr>
        <p:spPr>
          <a:xfrm>
            <a:off x="321844" y="770678"/>
            <a:ext cx="7784925" cy="461665"/>
          </a:xfrm>
          <a:prstGeom prst="rect">
            <a:avLst/>
          </a:prstGeom>
          <a:noFill/>
        </p:spPr>
        <p:txBody>
          <a:bodyPr wrap="square">
            <a:spAutoFit/>
          </a:bodyPr>
          <a:lstStyle/>
          <a:p>
            <a:r>
              <a:rPr lang="en-US" altLang="ja-JP" sz="2400" b="0" i="0" dirty="0">
                <a:effectLst/>
                <a:latin typeface="Merriweather" panose="00000500000000000000" pitchFamily="2" charset="0"/>
                <a:hlinkClick r:id="rId3"/>
              </a:rPr>
              <a:t>https://trinket.io/python/2955caf0c8</a:t>
            </a:r>
            <a:endParaRPr lang="en-US" altLang="ja-JP" sz="2400" b="0" i="0" dirty="0">
              <a:effectLst/>
              <a:latin typeface="Merriweather" panose="00000500000000000000" pitchFamily="2" charset="0"/>
            </a:endParaRPr>
          </a:p>
        </p:txBody>
      </p:sp>
    </p:spTree>
    <p:extLst>
      <p:ext uri="{BB962C8B-B14F-4D97-AF65-F5344CB8AC3E}">
        <p14:creationId xmlns:p14="http://schemas.microsoft.com/office/powerpoint/2010/main" val="2270601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8415BCE-E473-61F6-FCFF-AC881A9089E9}"/>
              </a:ext>
            </a:extLst>
          </p:cNvPr>
          <p:cNvPicPr>
            <a:picLocks noChangeAspect="1"/>
          </p:cNvPicPr>
          <p:nvPr/>
        </p:nvPicPr>
        <p:blipFill>
          <a:blip r:embed="rId2"/>
          <a:stretch>
            <a:fillRect/>
          </a:stretch>
        </p:blipFill>
        <p:spPr>
          <a:xfrm>
            <a:off x="321845" y="918116"/>
            <a:ext cx="8770221" cy="5021767"/>
          </a:xfrm>
          <a:prstGeom prst="rect">
            <a:avLst/>
          </a:prstGeom>
        </p:spPr>
      </p:pic>
      <p:sp>
        <p:nvSpPr>
          <p:cNvPr id="2" name="タイトル 1">
            <a:extLst>
              <a:ext uri="{FF2B5EF4-FFF2-40B4-BE49-F238E27FC236}">
                <a16:creationId xmlns:a16="http://schemas.microsoft.com/office/drawing/2014/main" id="{A3EEAB4A-5BD2-F8AE-3278-834B8DD5488A}"/>
              </a:ext>
            </a:extLst>
          </p:cNvPr>
          <p:cNvSpPr>
            <a:spLocks noGrp="1"/>
          </p:cNvSpPr>
          <p:nvPr>
            <p:ph type="title"/>
          </p:nvPr>
        </p:nvSpPr>
        <p:spPr/>
        <p:txBody>
          <a:bodyPr>
            <a:normAutofit fontScale="90000"/>
          </a:bodyPr>
          <a:lstStyle/>
          <a:p>
            <a:r>
              <a:rPr kumimoji="1" lang="en-US" altLang="ja-JP" dirty="0" err="1"/>
              <a:t>nstep</a:t>
            </a:r>
            <a:r>
              <a:rPr lang="en-US" altLang="ja-JP" dirty="0" err="1"/>
              <a:t>s</a:t>
            </a:r>
            <a:r>
              <a:rPr lang="en-US" altLang="ja-JP" dirty="0"/>
              <a:t> = 4 </a:t>
            </a:r>
            <a:r>
              <a:rPr lang="ja-JP" altLang="en-US" dirty="0"/>
              <a:t>に書きかえて再実行</a:t>
            </a:r>
            <a:endParaRPr kumimoji="1" lang="ja-JP" altLang="en-US" dirty="0"/>
          </a:p>
        </p:txBody>
      </p:sp>
      <p:sp>
        <p:nvSpPr>
          <p:cNvPr id="4" name="スライド番号プレースホルダー 3">
            <a:extLst>
              <a:ext uri="{FF2B5EF4-FFF2-40B4-BE49-F238E27FC236}">
                <a16:creationId xmlns:a16="http://schemas.microsoft.com/office/drawing/2014/main" id="{9779B4E0-7D3F-FE5E-37E3-1E62180C8988}"/>
              </a:ext>
            </a:extLst>
          </p:cNvPr>
          <p:cNvSpPr>
            <a:spLocks noGrp="1"/>
          </p:cNvSpPr>
          <p:nvPr>
            <p:ph type="sldNum" sz="quarter" idx="12"/>
          </p:nvPr>
        </p:nvSpPr>
        <p:spPr/>
        <p:txBody>
          <a:bodyPr/>
          <a:lstStyle/>
          <a:p>
            <a:fld id="{E205D82C-95A1-431E-8E38-AA614A14CDCF}" type="slidenum">
              <a:rPr kumimoji="1" lang="ja-JP" altLang="en-US" smtClean="0"/>
              <a:t>41</a:t>
            </a:fld>
            <a:endParaRPr kumimoji="1" lang="ja-JP" altLang="en-US"/>
          </a:p>
        </p:txBody>
      </p:sp>
      <p:sp>
        <p:nvSpPr>
          <p:cNvPr id="7" name="正方形/長方形 6">
            <a:extLst>
              <a:ext uri="{FF2B5EF4-FFF2-40B4-BE49-F238E27FC236}">
                <a16:creationId xmlns:a16="http://schemas.microsoft.com/office/drawing/2014/main" id="{7E25DCFD-73E9-CFF3-2330-2E1024B30766}"/>
              </a:ext>
            </a:extLst>
          </p:cNvPr>
          <p:cNvSpPr/>
          <p:nvPr/>
        </p:nvSpPr>
        <p:spPr>
          <a:xfrm>
            <a:off x="213360" y="3657601"/>
            <a:ext cx="1653540" cy="198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62893B1-0419-1E17-E42D-B2E5764EB3F8}"/>
              </a:ext>
            </a:extLst>
          </p:cNvPr>
          <p:cNvSpPr/>
          <p:nvPr/>
        </p:nvSpPr>
        <p:spPr>
          <a:xfrm>
            <a:off x="3337560" y="1623060"/>
            <a:ext cx="1783080" cy="4316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8106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15-5 </a:t>
            </a:r>
            <a:r>
              <a:rPr lang="ja-JP" altLang="en-US" dirty="0"/>
              <a:t>述語と推論</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42</a:t>
            </a:fld>
            <a:endParaRPr lang="ja-JP" altLang="en-US" dirty="0"/>
          </a:p>
        </p:txBody>
      </p:sp>
      <p:sp>
        <p:nvSpPr>
          <p:cNvPr id="3" name="字幕 2">
            <a:extLst>
              <a:ext uri="{FF2B5EF4-FFF2-40B4-BE49-F238E27FC236}">
                <a16:creationId xmlns:a16="http://schemas.microsoft.com/office/drawing/2014/main" id="{B8EDA229-73F0-47F1-8435-126631E9F393}"/>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668112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1C4AFC-9B83-D5B7-85CB-DA347F3C9BBE}"/>
              </a:ext>
            </a:extLst>
          </p:cNvPr>
          <p:cNvSpPr>
            <a:spLocks noGrp="1"/>
          </p:cNvSpPr>
          <p:nvPr>
            <p:ph type="title"/>
          </p:nvPr>
        </p:nvSpPr>
        <p:spPr/>
        <p:txBody>
          <a:bodyPr>
            <a:normAutofit fontScale="90000"/>
          </a:bodyPr>
          <a:lstStyle/>
          <a:p>
            <a:r>
              <a:rPr kumimoji="1" lang="ja-JP" altLang="en-US" dirty="0"/>
              <a:t>述語と事実</a:t>
            </a:r>
          </a:p>
        </p:txBody>
      </p:sp>
      <p:sp>
        <p:nvSpPr>
          <p:cNvPr id="3" name="コンテンツ プレースホルダー 2">
            <a:extLst>
              <a:ext uri="{FF2B5EF4-FFF2-40B4-BE49-F238E27FC236}">
                <a16:creationId xmlns:a16="http://schemas.microsoft.com/office/drawing/2014/main" id="{2EEAB557-603C-EFB6-EEA5-D344CDFE039A}"/>
              </a:ext>
            </a:extLst>
          </p:cNvPr>
          <p:cNvSpPr>
            <a:spLocks noGrp="1"/>
          </p:cNvSpPr>
          <p:nvPr>
            <p:ph idx="1"/>
          </p:nvPr>
        </p:nvSpPr>
        <p:spPr>
          <a:xfrm>
            <a:off x="321845" y="846252"/>
            <a:ext cx="8461208" cy="5971237"/>
          </a:xfrm>
        </p:spPr>
        <p:txBody>
          <a:bodyPr>
            <a:normAutofit/>
          </a:bodyPr>
          <a:lstStyle/>
          <a:p>
            <a:pPr marL="0" indent="0">
              <a:buNone/>
            </a:pPr>
            <a:r>
              <a:rPr lang="ja-JP" altLang="en-US" sz="2400" b="1" dirty="0">
                <a:latin typeface="メイリオ" panose="020B0604030504040204" pitchFamily="50" charset="-128"/>
              </a:rPr>
              <a:t>事実</a:t>
            </a:r>
            <a:r>
              <a:rPr lang="ja-JP" altLang="en-US" sz="2400" dirty="0">
                <a:latin typeface="メイリオ" panose="020B0604030504040204" pitchFamily="50" charset="-128"/>
              </a:rPr>
              <a:t>は</a:t>
            </a:r>
            <a:r>
              <a:rPr lang="ja-JP" altLang="en-US" sz="2400" b="1" dirty="0">
                <a:latin typeface="メイリオ" panose="020B0604030504040204" pitchFamily="50" charset="-128"/>
              </a:rPr>
              <a:t>述語</a:t>
            </a:r>
            <a:r>
              <a:rPr lang="ja-JP" altLang="en-US" sz="2400" dirty="0">
                <a:latin typeface="メイリオ" panose="020B0604030504040204" pitchFamily="50" charset="-128"/>
              </a:rPr>
              <a:t>と</a:t>
            </a:r>
            <a:r>
              <a:rPr lang="ja-JP" altLang="en-US" sz="2400" b="1" dirty="0">
                <a:latin typeface="メイリオ" panose="020B0604030504040204" pitchFamily="50" charset="-128"/>
              </a:rPr>
              <a:t>その引数</a:t>
            </a:r>
            <a:r>
              <a:rPr lang="ja-JP" altLang="en-US" sz="2400" dirty="0">
                <a:latin typeface="メイリオ" panose="020B0604030504040204" pitchFamily="50" charset="-128"/>
              </a:rPr>
              <a:t>の</a:t>
            </a:r>
            <a:r>
              <a:rPr lang="ja-JP" altLang="en-US" sz="2400" b="1" dirty="0">
                <a:latin typeface="メイリオ" panose="020B0604030504040204" pitchFamily="50" charset="-128"/>
              </a:rPr>
              <a:t>組み合わせ</a:t>
            </a:r>
            <a:r>
              <a:rPr lang="ja-JP" altLang="en-US" sz="2400" dirty="0">
                <a:latin typeface="メイリオ" panose="020B0604030504040204" pitchFamily="50" charset="-128"/>
              </a:rPr>
              <a:t>で表現</a:t>
            </a:r>
            <a:endParaRPr lang="en-US" altLang="ja-JP" sz="2400" dirty="0">
              <a:latin typeface="メイリオ" panose="020B0604030504040204" pitchFamily="50" charset="-128"/>
            </a:endParaRPr>
          </a:p>
          <a:p>
            <a:pPr marL="0" indent="0">
              <a:buNone/>
            </a:pPr>
            <a:endParaRPr lang="en-US" altLang="ja-JP" sz="2400" dirty="0">
              <a:latin typeface="メイリオ" panose="020B0604030504040204" pitchFamily="50" charset="-128"/>
            </a:endParaRPr>
          </a:p>
          <a:p>
            <a:pPr marL="0" indent="0">
              <a:buNone/>
            </a:pPr>
            <a:r>
              <a:rPr lang="ja-JP" altLang="en-US" sz="2400" dirty="0">
                <a:latin typeface="メイリオ" panose="020B0604030504040204" pitchFamily="50" charset="-128"/>
              </a:rPr>
              <a:t>（単項の述語）</a:t>
            </a:r>
            <a:endParaRPr lang="en-US" altLang="ja-JP" sz="2400" dirty="0">
              <a:latin typeface="メイリオ" panose="020B0604030504040204" pitchFamily="50" charset="-128"/>
            </a:endParaRPr>
          </a:p>
          <a:p>
            <a:pPr marL="0" indent="0">
              <a:buNone/>
            </a:pPr>
            <a:r>
              <a:rPr lang="en-US" altLang="ja-JP" sz="2400" b="1" dirty="0">
                <a:solidFill>
                  <a:srgbClr val="FF0000"/>
                </a:solidFill>
                <a:latin typeface="メイリオ" panose="020B0604030504040204" pitchFamily="50" charset="-128"/>
              </a:rPr>
              <a:t>john</a:t>
            </a:r>
            <a:r>
              <a:rPr lang="en-US" altLang="ja-JP" sz="2400" dirty="0">
                <a:solidFill>
                  <a:srgbClr val="FF0000"/>
                </a:solidFill>
                <a:latin typeface="メイリオ" panose="020B0604030504040204" pitchFamily="50" charset="-128"/>
              </a:rPr>
              <a:t> </a:t>
            </a:r>
            <a:r>
              <a:rPr lang="ja-JP" altLang="en-US" sz="2400" dirty="0">
                <a:solidFill>
                  <a:srgbClr val="FF0000"/>
                </a:solidFill>
                <a:latin typeface="メイリオ" panose="020B0604030504040204" pitchFamily="50" charset="-128"/>
              </a:rPr>
              <a:t>は男である </a:t>
            </a:r>
            <a:endParaRPr lang="en-US" altLang="ja-JP" sz="2400" dirty="0">
              <a:solidFill>
                <a:srgbClr val="FF0000"/>
              </a:solidFill>
              <a:latin typeface="メイリオ" panose="020B0604030504040204" pitchFamily="50" charset="-128"/>
            </a:endParaRPr>
          </a:p>
          <a:p>
            <a:pPr marL="0" indent="0">
              <a:buNone/>
            </a:pPr>
            <a:r>
              <a:rPr lang="en-US" altLang="ja-JP" sz="2400" dirty="0">
                <a:latin typeface="メイリオ" panose="020B0604030504040204" pitchFamily="50" charset="-128"/>
              </a:rPr>
              <a:t>	male(</a:t>
            </a:r>
            <a:r>
              <a:rPr lang="en-US" altLang="ja-JP" sz="2400" b="1" dirty="0">
                <a:latin typeface="メイリオ" panose="020B0604030504040204" pitchFamily="50" charset="-128"/>
              </a:rPr>
              <a:t>john</a:t>
            </a:r>
            <a:r>
              <a:rPr lang="en-US" altLang="ja-JP" sz="2400" dirty="0">
                <a:latin typeface="メイリオ" panose="020B0604030504040204" pitchFamily="50" charset="-128"/>
              </a:rPr>
              <a:t>).</a:t>
            </a:r>
            <a:r>
              <a:rPr lang="ja-JP" altLang="en-US" sz="2400" dirty="0">
                <a:latin typeface="メイリオ" panose="020B0604030504040204" pitchFamily="50" charset="-128"/>
              </a:rPr>
              <a:t>　</a:t>
            </a:r>
            <a:endParaRPr lang="en-US" altLang="ja-JP" sz="2400" dirty="0">
              <a:latin typeface="メイリオ" panose="020B0604030504040204" pitchFamily="50" charset="-128"/>
            </a:endParaRPr>
          </a:p>
          <a:p>
            <a:pPr marL="0" indent="0">
              <a:buNone/>
            </a:pPr>
            <a:r>
              <a:rPr lang="en-US" altLang="ja-JP" sz="2400" dirty="0">
                <a:latin typeface="メイリオ" panose="020B0604030504040204" pitchFamily="50" charset="-128"/>
              </a:rPr>
              <a:t>	john </a:t>
            </a:r>
            <a:r>
              <a:rPr lang="ja-JP" altLang="en-US" sz="2400" dirty="0">
                <a:latin typeface="メイリオ" panose="020B0604030504040204" pitchFamily="50" charset="-128"/>
              </a:rPr>
              <a:t>という項が </a:t>
            </a:r>
            <a:r>
              <a:rPr lang="en-US" altLang="ja-JP" sz="2400" dirty="0">
                <a:latin typeface="メイリオ" panose="020B0604030504040204" pitchFamily="50" charset="-128"/>
              </a:rPr>
              <a:t>male </a:t>
            </a:r>
            <a:r>
              <a:rPr lang="ja-JP" altLang="en-US" sz="2400" dirty="0">
                <a:latin typeface="メイリオ" panose="020B0604030504040204" pitchFamily="50" charset="-128"/>
              </a:rPr>
              <a:t>という述語に関係している</a:t>
            </a:r>
            <a:endParaRPr lang="en-US" altLang="ja-JP" sz="2400" dirty="0">
              <a:latin typeface="メイリオ" panose="020B0604030504040204" pitchFamily="50" charset="-128"/>
            </a:endParaRPr>
          </a:p>
          <a:p>
            <a:pPr marL="0" indent="0">
              <a:buNone/>
            </a:pPr>
            <a:endParaRPr lang="en-US" altLang="ja-JP" sz="2400" dirty="0">
              <a:latin typeface="メイリオ" panose="020B0604030504040204" pitchFamily="50" charset="-128"/>
            </a:endParaRPr>
          </a:p>
          <a:p>
            <a:pPr marL="0" indent="0">
              <a:buNone/>
            </a:pPr>
            <a:r>
              <a:rPr lang="ja-JP" altLang="en-US" sz="2400" dirty="0">
                <a:latin typeface="メイリオ" panose="020B0604030504040204" pitchFamily="50" charset="-128"/>
              </a:rPr>
              <a:t>（二項の述語）</a:t>
            </a:r>
            <a:endParaRPr lang="en-US" altLang="ja-JP" sz="2400" dirty="0">
              <a:latin typeface="メイリオ" panose="020B0604030504040204" pitchFamily="50" charset="-128"/>
            </a:endParaRPr>
          </a:p>
          <a:p>
            <a:pPr marL="0" indent="0">
              <a:buNone/>
            </a:pPr>
            <a:r>
              <a:rPr lang="en-US" altLang="ja-JP" sz="2400" b="1" dirty="0">
                <a:solidFill>
                  <a:srgbClr val="FF0000"/>
                </a:solidFill>
                <a:latin typeface="メイリオ" panose="020B0604030504040204" pitchFamily="50" charset="-128"/>
              </a:rPr>
              <a:t>mike</a:t>
            </a:r>
            <a:r>
              <a:rPr lang="en-US" altLang="ja-JP" sz="2400" dirty="0">
                <a:solidFill>
                  <a:srgbClr val="FF0000"/>
                </a:solidFill>
                <a:latin typeface="メイリオ" panose="020B0604030504040204" pitchFamily="50" charset="-128"/>
              </a:rPr>
              <a:t> </a:t>
            </a:r>
            <a:r>
              <a:rPr lang="ja-JP" altLang="en-US" sz="2400" dirty="0">
                <a:solidFill>
                  <a:srgbClr val="FF0000"/>
                </a:solidFill>
                <a:latin typeface="メイリオ" panose="020B0604030504040204" pitchFamily="50" charset="-128"/>
              </a:rPr>
              <a:t>は </a:t>
            </a:r>
            <a:r>
              <a:rPr lang="en-US" altLang="ja-JP" sz="2400" b="1" dirty="0">
                <a:solidFill>
                  <a:srgbClr val="FF0000"/>
                </a:solidFill>
                <a:latin typeface="メイリオ" panose="020B0604030504040204" pitchFamily="50" charset="-128"/>
              </a:rPr>
              <a:t>john</a:t>
            </a:r>
            <a:r>
              <a:rPr lang="ja-JP" altLang="en-US" sz="2400" dirty="0">
                <a:solidFill>
                  <a:srgbClr val="FF0000"/>
                </a:solidFill>
                <a:latin typeface="メイリオ" panose="020B0604030504040204" pitchFamily="50" charset="-128"/>
              </a:rPr>
              <a:t> の親である </a:t>
            </a:r>
            <a:endParaRPr lang="en-US" altLang="ja-JP" sz="2400" dirty="0">
              <a:solidFill>
                <a:srgbClr val="FF0000"/>
              </a:solidFill>
              <a:latin typeface="メイリオ" panose="020B0604030504040204" pitchFamily="50" charset="-128"/>
            </a:endParaRPr>
          </a:p>
          <a:p>
            <a:pPr marL="0" indent="0">
              <a:buNone/>
            </a:pPr>
            <a:r>
              <a:rPr lang="en-US" altLang="ja-JP" sz="2400" dirty="0">
                <a:latin typeface="メイリオ" panose="020B0604030504040204" pitchFamily="50" charset="-128"/>
              </a:rPr>
              <a:t>	parent(</a:t>
            </a:r>
            <a:r>
              <a:rPr lang="en-US" altLang="ja-JP" sz="2400" b="1" dirty="0">
                <a:latin typeface="メイリオ" panose="020B0604030504040204" pitchFamily="50" charset="-128"/>
              </a:rPr>
              <a:t>mike</a:t>
            </a:r>
            <a:r>
              <a:rPr lang="en-US" altLang="ja-JP" sz="2400" dirty="0">
                <a:latin typeface="メイリオ" panose="020B0604030504040204" pitchFamily="50" charset="-128"/>
              </a:rPr>
              <a:t>, </a:t>
            </a:r>
            <a:r>
              <a:rPr lang="en-US" altLang="ja-JP" sz="2400" b="1" dirty="0">
                <a:latin typeface="メイリオ" panose="020B0604030504040204" pitchFamily="50" charset="-128"/>
              </a:rPr>
              <a:t>john</a:t>
            </a:r>
            <a:r>
              <a:rPr lang="en-US" altLang="ja-JP" sz="2400" dirty="0">
                <a:latin typeface="メイリオ" panose="020B0604030504040204" pitchFamily="50" charset="-128"/>
              </a:rPr>
              <a:t>).</a:t>
            </a:r>
            <a:r>
              <a:rPr lang="ja-JP" altLang="en-US" sz="2400" dirty="0">
                <a:latin typeface="メイリオ" panose="020B0604030504040204" pitchFamily="50" charset="-128"/>
              </a:rPr>
              <a:t>　　</a:t>
            </a:r>
            <a:endParaRPr lang="en-US" altLang="ja-JP" sz="2400" dirty="0">
              <a:latin typeface="メイリオ" panose="020B0604030504040204" pitchFamily="50" charset="-128"/>
            </a:endParaRPr>
          </a:p>
          <a:p>
            <a:pPr marL="0" indent="0">
              <a:buNone/>
            </a:pPr>
            <a:r>
              <a:rPr lang="en-US" altLang="ja-JP" sz="2400" dirty="0">
                <a:latin typeface="メイリオ" panose="020B0604030504040204" pitchFamily="50" charset="-128"/>
              </a:rPr>
              <a:t>	mike, john </a:t>
            </a:r>
            <a:r>
              <a:rPr lang="ja-JP" altLang="en-US" sz="2400" dirty="0">
                <a:latin typeface="メイリオ" panose="020B0604030504040204" pitchFamily="50" charset="-128"/>
              </a:rPr>
              <a:t>という二つの項が </a:t>
            </a:r>
            <a:r>
              <a:rPr lang="en-US" altLang="ja-JP" sz="2400" dirty="0">
                <a:latin typeface="メイリオ" panose="020B0604030504040204" pitchFamily="50" charset="-128"/>
              </a:rPr>
              <a:t>parent </a:t>
            </a:r>
            <a:r>
              <a:rPr lang="ja-JP" altLang="en-US" sz="2400" dirty="0">
                <a:latin typeface="メイリオ" panose="020B0604030504040204" pitchFamily="50" charset="-128"/>
              </a:rPr>
              <a:t>という述語に</a:t>
            </a:r>
            <a:endParaRPr lang="en-US" altLang="ja-JP" sz="2400" dirty="0">
              <a:latin typeface="メイリオ" panose="020B0604030504040204" pitchFamily="50" charset="-128"/>
            </a:endParaRPr>
          </a:p>
          <a:p>
            <a:pPr marL="0" indent="0">
              <a:buNone/>
            </a:pPr>
            <a:r>
              <a:rPr lang="en-US" altLang="ja-JP" sz="2400" dirty="0">
                <a:latin typeface="メイリオ" panose="020B0604030504040204" pitchFamily="50" charset="-128"/>
              </a:rPr>
              <a:t>	</a:t>
            </a:r>
            <a:r>
              <a:rPr lang="ja-JP" altLang="en-US" sz="2400" dirty="0">
                <a:latin typeface="メイリオ" panose="020B0604030504040204" pitchFamily="50" charset="-128"/>
              </a:rPr>
              <a:t>関係している</a:t>
            </a:r>
            <a:endParaRPr lang="en-US" altLang="ja-JP" sz="2400" dirty="0">
              <a:latin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5886DA74-4B0B-D793-06F0-D6988D22D9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62498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FCB80FA-674F-42FD-AA8C-D997CCEA0DD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FA438B7E-7C3C-4E1F-A10C-D10985F19C73}"/>
              </a:ext>
            </a:extLst>
          </p:cNvPr>
          <p:cNvSpPr txBox="1">
            <a:spLocks/>
          </p:cNvSpPr>
          <p:nvPr/>
        </p:nvSpPr>
        <p:spPr>
          <a:xfrm>
            <a:off x="2008102" y="974402"/>
            <a:ext cx="5441492" cy="16724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ali</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male</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男性</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である</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zeyn</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female </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女性</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である</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anne</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female</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女性</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である．</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6" name="テキスト ボックス 5">
            <a:extLst>
              <a:ext uri="{FF2B5EF4-FFF2-40B4-BE49-F238E27FC236}">
                <a16:creationId xmlns:a16="http://schemas.microsoft.com/office/drawing/2014/main" id="{1C0761D1-4CA8-4DD8-9B5D-3B66973FFC07}"/>
              </a:ext>
            </a:extLst>
          </p:cNvPr>
          <p:cNvSpPr txBox="1"/>
          <p:nvPr/>
        </p:nvSpPr>
        <p:spPr>
          <a:xfrm>
            <a:off x="880559" y="1378727"/>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事実</a:t>
            </a:r>
          </a:p>
        </p:txBody>
      </p:sp>
      <p:sp>
        <p:nvSpPr>
          <p:cNvPr id="7" name="コンテンツ プレースホルダー 2">
            <a:extLst>
              <a:ext uri="{FF2B5EF4-FFF2-40B4-BE49-F238E27FC236}">
                <a16:creationId xmlns:a16="http://schemas.microsoft.com/office/drawing/2014/main" id="{87915224-7476-4791-B8C7-6E74AE383D93}"/>
              </a:ext>
            </a:extLst>
          </p:cNvPr>
          <p:cNvSpPr txBox="1">
            <a:spLocks/>
          </p:cNvSpPr>
          <p:nvPr/>
        </p:nvSpPr>
        <p:spPr>
          <a:xfrm>
            <a:off x="3025422" y="3642597"/>
            <a:ext cx="3084361" cy="16724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male(</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ali</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female(</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zeyn</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female(</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anne</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テキスト ボックス 7">
            <a:extLst>
              <a:ext uri="{FF2B5EF4-FFF2-40B4-BE49-F238E27FC236}">
                <a16:creationId xmlns:a16="http://schemas.microsoft.com/office/drawing/2014/main" id="{16F683C4-9972-48B1-ADA2-0B0FBF23E18B}"/>
              </a:ext>
            </a:extLst>
          </p:cNvPr>
          <p:cNvSpPr txBox="1"/>
          <p:nvPr/>
        </p:nvSpPr>
        <p:spPr>
          <a:xfrm>
            <a:off x="3877918" y="5524472"/>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述語</a:t>
            </a:r>
          </a:p>
        </p:txBody>
      </p:sp>
      <p:sp>
        <p:nvSpPr>
          <p:cNvPr id="9" name="下矢印 16">
            <a:extLst>
              <a:ext uri="{FF2B5EF4-FFF2-40B4-BE49-F238E27FC236}">
                <a16:creationId xmlns:a16="http://schemas.microsoft.com/office/drawing/2014/main" id="{4BDBCF4C-0CDF-46C5-9887-2587F5D13EA8}"/>
              </a:ext>
            </a:extLst>
          </p:cNvPr>
          <p:cNvSpPr/>
          <p:nvPr/>
        </p:nvSpPr>
        <p:spPr>
          <a:xfrm>
            <a:off x="3851731" y="2959876"/>
            <a:ext cx="1132114" cy="435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853788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FCB80FA-674F-42FD-AA8C-D997CCEA0DD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1C0761D1-4CA8-4DD8-9B5D-3B66973FFC07}"/>
              </a:ext>
            </a:extLst>
          </p:cNvPr>
          <p:cNvSpPr txBox="1"/>
          <p:nvPr/>
        </p:nvSpPr>
        <p:spPr>
          <a:xfrm>
            <a:off x="510169" y="1616008"/>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事実</a:t>
            </a:r>
          </a:p>
        </p:txBody>
      </p:sp>
      <p:sp>
        <p:nvSpPr>
          <p:cNvPr id="8" name="テキスト ボックス 7">
            <a:extLst>
              <a:ext uri="{FF2B5EF4-FFF2-40B4-BE49-F238E27FC236}">
                <a16:creationId xmlns:a16="http://schemas.microsoft.com/office/drawing/2014/main" id="{16F683C4-9972-48B1-ADA2-0B0FBF23E18B}"/>
              </a:ext>
            </a:extLst>
          </p:cNvPr>
          <p:cNvSpPr txBox="1"/>
          <p:nvPr/>
        </p:nvSpPr>
        <p:spPr>
          <a:xfrm>
            <a:off x="3611043" y="5341207"/>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述語</a:t>
            </a:r>
          </a:p>
        </p:txBody>
      </p:sp>
      <p:sp>
        <p:nvSpPr>
          <p:cNvPr id="9" name="下矢印 16">
            <a:extLst>
              <a:ext uri="{FF2B5EF4-FFF2-40B4-BE49-F238E27FC236}">
                <a16:creationId xmlns:a16="http://schemas.microsoft.com/office/drawing/2014/main" id="{4BDBCF4C-0CDF-46C5-9887-2587F5D13EA8}"/>
              </a:ext>
            </a:extLst>
          </p:cNvPr>
          <p:cNvSpPr/>
          <p:nvPr/>
        </p:nvSpPr>
        <p:spPr>
          <a:xfrm>
            <a:off x="3611043" y="2688881"/>
            <a:ext cx="1132114" cy="435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10" name="コンテンツ プレースホルダー 2">
            <a:extLst>
              <a:ext uri="{FF2B5EF4-FFF2-40B4-BE49-F238E27FC236}">
                <a16:creationId xmlns:a16="http://schemas.microsoft.com/office/drawing/2014/main" id="{18E6AB96-4F93-4D11-B504-1ADFF0BC4716}"/>
              </a:ext>
            </a:extLst>
          </p:cNvPr>
          <p:cNvSpPr txBox="1">
            <a:spLocks/>
          </p:cNvSpPr>
          <p:nvPr/>
        </p:nvSpPr>
        <p:spPr>
          <a:xfrm>
            <a:off x="2605543" y="3648395"/>
            <a:ext cx="3538398" cy="122286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parent(</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ali</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anne</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parent(</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zeyn</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anne</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p:txBody>
      </p:sp>
      <p:sp>
        <p:nvSpPr>
          <p:cNvPr id="13" name="コンテンツ プレースホルダー 2">
            <a:extLst>
              <a:ext uri="{FF2B5EF4-FFF2-40B4-BE49-F238E27FC236}">
                <a16:creationId xmlns:a16="http://schemas.microsoft.com/office/drawing/2014/main" id="{EC864A60-DC84-4247-B7AE-0A0CE1C07359}"/>
              </a:ext>
            </a:extLst>
          </p:cNvPr>
          <p:cNvSpPr txBox="1">
            <a:spLocks/>
          </p:cNvSpPr>
          <p:nvPr/>
        </p:nvSpPr>
        <p:spPr>
          <a:xfrm>
            <a:off x="1787954" y="1329711"/>
            <a:ext cx="6184786" cy="1038721"/>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ali</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 </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anne</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a:t>
            </a: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parent </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親</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である</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zeyn</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 </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anne</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a:t>
            </a: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parent </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親</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である</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p:txBody>
      </p:sp>
    </p:spTree>
    <p:extLst>
      <p:ext uri="{BB962C8B-B14F-4D97-AF65-F5344CB8AC3E}">
        <p14:creationId xmlns:p14="http://schemas.microsoft.com/office/powerpoint/2010/main" val="3809957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50A014-0967-73DA-A743-D5A2D86B73A3}"/>
              </a:ext>
            </a:extLst>
          </p:cNvPr>
          <p:cNvSpPr>
            <a:spLocks noGrp="1"/>
          </p:cNvSpPr>
          <p:nvPr>
            <p:ph type="title"/>
          </p:nvPr>
        </p:nvSpPr>
        <p:spPr/>
        <p:txBody>
          <a:bodyPr>
            <a:normAutofit fontScale="90000"/>
          </a:bodyPr>
          <a:lstStyle/>
          <a:p>
            <a:r>
              <a:rPr kumimoji="1" lang="ja-JP" altLang="en-US" dirty="0"/>
              <a:t>述語と規則</a:t>
            </a:r>
          </a:p>
        </p:txBody>
      </p:sp>
      <p:sp>
        <p:nvSpPr>
          <p:cNvPr id="3" name="コンテンツ プレースホルダー 2">
            <a:extLst>
              <a:ext uri="{FF2B5EF4-FFF2-40B4-BE49-F238E27FC236}">
                <a16:creationId xmlns:a16="http://schemas.microsoft.com/office/drawing/2014/main" id="{EC80C430-4491-1224-8844-9625AED07152}"/>
              </a:ext>
            </a:extLst>
          </p:cNvPr>
          <p:cNvSpPr>
            <a:spLocks noGrp="1"/>
          </p:cNvSpPr>
          <p:nvPr>
            <p:ph idx="1"/>
          </p:nvPr>
        </p:nvSpPr>
        <p:spPr/>
        <p:txBody>
          <a:bodyPr>
            <a:normAutofit/>
          </a:bodyPr>
          <a:lstStyle/>
          <a:p>
            <a:r>
              <a:rPr lang="ja-JP" altLang="en-US" sz="2400" b="1" dirty="0">
                <a:latin typeface="メイリオ" panose="020B0604030504040204" pitchFamily="50" charset="-128"/>
              </a:rPr>
              <a:t>述語論理</a:t>
            </a:r>
            <a:r>
              <a:rPr lang="ja-JP" altLang="en-US" sz="2400" dirty="0">
                <a:latin typeface="メイリオ" panose="020B0604030504040204" pitchFamily="50" charset="-128"/>
              </a:rPr>
              <a:t>では、</a:t>
            </a:r>
            <a:r>
              <a:rPr lang="ja-JP" altLang="en-US" sz="2400" b="1" dirty="0">
                <a:latin typeface="メイリオ" panose="020B0604030504040204" pitchFamily="50" charset="-128"/>
              </a:rPr>
              <a:t>述語</a:t>
            </a:r>
            <a:r>
              <a:rPr lang="ja-JP" altLang="en-US" sz="2400" dirty="0">
                <a:latin typeface="メイリオ" panose="020B0604030504040204" pitchFamily="50" charset="-128"/>
              </a:rPr>
              <a:t>は</a:t>
            </a:r>
            <a:r>
              <a:rPr lang="ja-JP" altLang="en-US" sz="2400" b="1" dirty="0">
                <a:latin typeface="メイリオ" panose="020B0604030504040204" pitchFamily="50" charset="-128"/>
              </a:rPr>
              <a:t>事実</a:t>
            </a:r>
            <a:r>
              <a:rPr lang="ja-JP" altLang="en-US" sz="2400" dirty="0">
                <a:latin typeface="メイリオ" panose="020B0604030504040204" pitchFamily="50" charset="-128"/>
              </a:rPr>
              <a:t>または</a:t>
            </a:r>
            <a:r>
              <a:rPr lang="ja-JP" altLang="en-US" sz="2400" b="1" dirty="0">
                <a:latin typeface="メイリオ" panose="020B0604030504040204" pitchFamily="50" charset="-128"/>
              </a:rPr>
              <a:t>規則</a:t>
            </a:r>
            <a:r>
              <a:rPr lang="ja-JP" altLang="en-US" sz="2400" dirty="0">
                <a:latin typeface="メイリオ" panose="020B0604030504040204" pitchFamily="50" charset="-128"/>
              </a:rPr>
              <a:t>を</a:t>
            </a:r>
            <a:r>
              <a:rPr lang="ja-JP" altLang="en-US" sz="2400" b="1" dirty="0">
                <a:latin typeface="メイリオ" panose="020B0604030504040204" pitchFamily="50" charset="-128"/>
              </a:rPr>
              <a:t>表現</a:t>
            </a:r>
            <a:r>
              <a:rPr lang="ja-JP" altLang="en-US" sz="2400" dirty="0">
                <a:latin typeface="メイリオ" panose="020B0604030504040204" pitchFamily="50" charset="-128"/>
              </a:rPr>
              <a:t>するのに用いられる。</a:t>
            </a:r>
            <a:endParaRPr lang="en-US" altLang="ja-JP" sz="2400" dirty="0">
              <a:latin typeface="メイリオ" panose="020B0604030504040204" pitchFamily="50" charset="-128"/>
            </a:endParaRPr>
          </a:p>
          <a:p>
            <a:r>
              <a:rPr lang="ja-JP" altLang="en-US" sz="2400" dirty="0">
                <a:latin typeface="メイリオ" panose="020B0604030504040204" pitchFamily="50" charset="-128"/>
              </a:rPr>
              <a:t>規則は，</a:t>
            </a:r>
            <a:r>
              <a:rPr lang="ja-JP" altLang="en-US" sz="2400" b="1" dirty="0">
                <a:latin typeface="メイリオ" panose="020B0604030504040204" pitchFamily="50" charset="-128"/>
              </a:rPr>
              <a:t>事実</a:t>
            </a:r>
            <a:r>
              <a:rPr lang="ja-JP" altLang="en-US" sz="2400" dirty="0">
                <a:latin typeface="メイリオ" panose="020B0604030504040204" pitchFamily="50" charset="-128"/>
              </a:rPr>
              <a:t>に</a:t>
            </a:r>
            <a:r>
              <a:rPr lang="ja-JP" altLang="en-US" sz="2400" b="1" dirty="0">
                <a:latin typeface="メイリオ" panose="020B0604030504040204" pitchFamily="50" charset="-128"/>
              </a:rPr>
              <a:t>含意関係</a:t>
            </a:r>
            <a:r>
              <a:rPr lang="ja-JP" altLang="en-US" sz="2400" dirty="0">
                <a:latin typeface="メイリオ" panose="020B0604030504040204" pitchFamily="50" charset="-128"/>
              </a:rPr>
              <a:t>を</a:t>
            </a:r>
            <a:r>
              <a:rPr lang="ja-JP" altLang="en-US" sz="2400" b="1" dirty="0">
                <a:latin typeface="メイリオ" panose="020B0604030504040204" pitchFamily="50" charset="-128"/>
              </a:rPr>
              <a:t>追加</a:t>
            </a:r>
            <a:r>
              <a:rPr lang="ja-JP" altLang="en-US" sz="2400" dirty="0">
                <a:latin typeface="メイリオ" panose="020B0604030504040204" pitchFamily="50" charset="-128"/>
              </a:rPr>
              <a:t>することで</a:t>
            </a:r>
            <a:r>
              <a:rPr lang="ja-JP" altLang="en-US" sz="2400" b="1" dirty="0">
                <a:latin typeface="メイリオ" panose="020B0604030504040204" pitchFamily="50" charset="-128"/>
              </a:rPr>
              <a:t>表現</a:t>
            </a:r>
            <a:r>
              <a:rPr lang="ja-JP" altLang="en-US" sz="2400" dirty="0">
                <a:latin typeface="メイリオ" panose="020B0604030504040204" pitchFamily="50" charset="-128"/>
              </a:rPr>
              <a:t>される。</a:t>
            </a:r>
            <a:endParaRPr lang="en-US" altLang="ja-JP" sz="2400" dirty="0">
              <a:latin typeface="メイリオ" panose="020B0604030504040204" pitchFamily="50" charset="-128"/>
            </a:endParaRPr>
          </a:p>
          <a:p>
            <a:pPr marL="0" indent="0">
              <a:buNone/>
            </a:pPr>
            <a:r>
              <a:rPr lang="ja-JP" altLang="en-US" sz="2400" dirty="0">
                <a:latin typeface="メイリオ" panose="020B0604030504040204" pitchFamily="50" charset="-128"/>
              </a:rPr>
              <a:t>（この資料では，</a:t>
            </a:r>
            <a:r>
              <a:rPr lang="ja-JP" altLang="en-US" sz="2400" b="1" dirty="0">
                <a:latin typeface="メイリオ" panose="020B0604030504040204" pitchFamily="50" charset="-128"/>
              </a:rPr>
              <a:t>含意関係</a:t>
            </a:r>
            <a:r>
              <a:rPr lang="ja-JP" altLang="en-US" sz="2400" dirty="0">
                <a:latin typeface="メイリオ" panose="020B0604030504040204" pitchFamily="50" charset="-128"/>
              </a:rPr>
              <a:t>のために「</a:t>
            </a:r>
            <a:r>
              <a:rPr lang="en-US" altLang="ja-JP" sz="2400" b="1" dirty="0">
                <a:latin typeface="メイリオ" panose="020B0604030504040204" pitchFamily="50" charset="-128"/>
              </a:rPr>
              <a:t>:-</a:t>
            </a:r>
            <a:r>
              <a:rPr lang="ja-JP" altLang="en-US" sz="2400" dirty="0">
                <a:latin typeface="メイリオ" panose="020B0604030504040204" pitchFamily="50" charset="-128"/>
              </a:rPr>
              <a:t>」を用いる）</a:t>
            </a:r>
            <a:endParaRPr lang="en-US" altLang="ja-JP" sz="2400" dirty="0">
              <a:latin typeface="メイリオ" panose="020B0604030504040204" pitchFamily="50" charset="-128"/>
            </a:endParaRPr>
          </a:p>
          <a:p>
            <a:pPr marL="0" indent="0">
              <a:buNone/>
            </a:pPr>
            <a:endParaRPr lang="en-US" altLang="ja-JP" sz="2400" dirty="0">
              <a:latin typeface="メイリオ" panose="020B0604030504040204" pitchFamily="50" charset="-128"/>
            </a:endParaRPr>
          </a:p>
          <a:p>
            <a:pPr marL="0" indent="0">
              <a:buNone/>
            </a:pPr>
            <a:r>
              <a:rPr lang="ja-JP" altLang="en-US" sz="2400" dirty="0">
                <a:solidFill>
                  <a:srgbClr val="FF0000"/>
                </a:solidFill>
                <a:latin typeface="メイリオ" panose="020B0604030504040204" pitchFamily="50" charset="-128"/>
              </a:rPr>
              <a:t>「</a:t>
            </a:r>
            <a:r>
              <a:rPr lang="en-US" altLang="ja-JP" sz="2400" dirty="0">
                <a:solidFill>
                  <a:srgbClr val="FF0000"/>
                </a:solidFill>
                <a:latin typeface="メイリオ" panose="020B0604030504040204" pitchFamily="50" charset="-128"/>
              </a:rPr>
              <a:t>X</a:t>
            </a:r>
            <a:r>
              <a:rPr lang="ja-JP" altLang="en-US" sz="2400" dirty="0">
                <a:solidFill>
                  <a:srgbClr val="FF0000"/>
                </a:solidFill>
                <a:latin typeface="メイリオ" panose="020B0604030504040204" pitchFamily="50" charset="-128"/>
              </a:rPr>
              <a:t>が温かければ、</a:t>
            </a:r>
            <a:r>
              <a:rPr lang="en-US" altLang="ja-JP" sz="2400" dirty="0">
                <a:solidFill>
                  <a:srgbClr val="FF0000"/>
                </a:solidFill>
                <a:latin typeface="メイリオ" panose="020B0604030504040204" pitchFamily="50" charset="-128"/>
              </a:rPr>
              <a:t>X</a:t>
            </a:r>
            <a:r>
              <a:rPr lang="ja-JP" altLang="en-US" sz="2400" dirty="0">
                <a:solidFill>
                  <a:srgbClr val="FF0000"/>
                </a:solidFill>
                <a:latin typeface="メイリオ" panose="020B0604030504040204" pitchFamily="50" charset="-128"/>
              </a:rPr>
              <a:t>を好む」</a:t>
            </a:r>
            <a:r>
              <a:rPr lang="ja-JP" altLang="en-US" sz="2400" dirty="0">
                <a:latin typeface="メイリオ" panose="020B0604030504040204" pitchFamily="50" charset="-128"/>
              </a:rPr>
              <a:t>という規則</a:t>
            </a:r>
            <a:endParaRPr lang="en-US" altLang="ja-JP" sz="2400" dirty="0">
              <a:latin typeface="メイリオ" panose="020B0604030504040204" pitchFamily="50" charset="-128"/>
            </a:endParaRPr>
          </a:p>
          <a:p>
            <a:pPr marL="0" indent="0">
              <a:buNone/>
            </a:pPr>
            <a:r>
              <a:rPr lang="en-US" altLang="ja-JP" sz="2400" dirty="0">
                <a:latin typeface="メイリオ" panose="020B0604030504040204" pitchFamily="50" charset="-128"/>
              </a:rPr>
              <a:t>		like(X) :- hot(X)</a:t>
            </a:r>
          </a:p>
          <a:p>
            <a:endParaRPr kumimoji="1" lang="ja-JP" altLang="en-US" sz="2400" dirty="0"/>
          </a:p>
        </p:txBody>
      </p:sp>
      <p:sp>
        <p:nvSpPr>
          <p:cNvPr id="4" name="スライド番号プレースホルダー 3">
            <a:extLst>
              <a:ext uri="{FF2B5EF4-FFF2-40B4-BE49-F238E27FC236}">
                <a16:creationId xmlns:a16="http://schemas.microsoft.com/office/drawing/2014/main" id="{7CD2AAE4-E77C-2730-1427-77D0BA253D1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963622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FCB80FA-674F-42FD-AA8C-D997CCEA0DD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1C0761D1-4CA8-4DD8-9B5D-3B66973FFC07}"/>
              </a:ext>
            </a:extLst>
          </p:cNvPr>
          <p:cNvSpPr txBox="1"/>
          <p:nvPr/>
        </p:nvSpPr>
        <p:spPr>
          <a:xfrm>
            <a:off x="625916" y="1060424"/>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規則</a:t>
            </a:r>
          </a:p>
        </p:txBody>
      </p:sp>
      <p:sp>
        <p:nvSpPr>
          <p:cNvPr id="8" name="テキスト ボックス 7">
            <a:extLst>
              <a:ext uri="{FF2B5EF4-FFF2-40B4-BE49-F238E27FC236}">
                <a16:creationId xmlns:a16="http://schemas.microsoft.com/office/drawing/2014/main" id="{16F683C4-9972-48B1-ADA2-0B0FBF23E18B}"/>
              </a:ext>
            </a:extLst>
          </p:cNvPr>
          <p:cNvSpPr txBox="1"/>
          <p:nvPr/>
        </p:nvSpPr>
        <p:spPr>
          <a:xfrm>
            <a:off x="3611043" y="5341207"/>
            <a:ext cx="269817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述語と含意関係</a:t>
            </a:r>
          </a:p>
        </p:txBody>
      </p:sp>
      <p:sp>
        <p:nvSpPr>
          <p:cNvPr id="9" name="下矢印 16">
            <a:extLst>
              <a:ext uri="{FF2B5EF4-FFF2-40B4-BE49-F238E27FC236}">
                <a16:creationId xmlns:a16="http://schemas.microsoft.com/office/drawing/2014/main" id="{4BDBCF4C-0CDF-46C5-9887-2587F5D13EA8}"/>
              </a:ext>
            </a:extLst>
          </p:cNvPr>
          <p:cNvSpPr/>
          <p:nvPr/>
        </p:nvSpPr>
        <p:spPr>
          <a:xfrm>
            <a:off x="3611043" y="2688881"/>
            <a:ext cx="1132114" cy="435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10" name="コンテンツ プレースホルダー 2">
            <a:extLst>
              <a:ext uri="{FF2B5EF4-FFF2-40B4-BE49-F238E27FC236}">
                <a16:creationId xmlns:a16="http://schemas.microsoft.com/office/drawing/2014/main" id="{18E6AB96-4F93-4D11-B504-1ADFF0BC4716}"/>
              </a:ext>
            </a:extLst>
          </p:cNvPr>
          <p:cNvSpPr txBox="1">
            <a:spLocks/>
          </p:cNvSpPr>
          <p:nvPr/>
        </p:nvSpPr>
        <p:spPr>
          <a:xfrm>
            <a:off x="1728986" y="3688906"/>
            <a:ext cx="6184785" cy="122286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student(</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studying(</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Y</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healthy(</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exercises(</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eatsWell</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p:txBody>
      </p:sp>
      <p:sp>
        <p:nvSpPr>
          <p:cNvPr id="13" name="コンテンツ プレースホルダー 2">
            <a:extLst>
              <a:ext uri="{FF2B5EF4-FFF2-40B4-BE49-F238E27FC236}">
                <a16:creationId xmlns:a16="http://schemas.microsoft.com/office/drawing/2014/main" id="{EC864A60-DC84-4247-B7AE-0A0CE1C07359}"/>
              </a:ext>
            </a:extLst>
          </p:cNvPr>
          <p:cNvSpPr txBox="1">
            <a:spLocks/>
          </p:cNvSpPr>
          <p:nvPr/>
        </p:nvSpPr>
        <p:spPr>
          <a:xfrm>
            <a:off x="1787954" y="515073"/>
            <a:ext cx="6184786" cy="1853359"/>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が何らかの</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Y</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を学んでいれば、</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は学生である</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が運動をし、良い食事を摂っていれば、</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は健康である</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898297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FCB80FA-674F-42FD-AA8C-D997CCEA0DD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1C0761D1-4CA8-4DD8-9B5D-3B66973FFC07}"/>
              </a:ext>
            </a:extLst>
          </p:cNvPr>
          <p:cNvSpPr txBox="1"/>
          <p:nvPr/>
        </p:nvSpPr>
        <p:spPr>
          <a:xfrm>
            <a:off x="625916" y="1060424"/>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規則</a:t>
            </a:r>
          </a:p>
        </p:txBody>
      </p:sp>
      <p:sp>
        <p:nvSpPr>
          <p:cNvPr id="8" name="テキスト ボックス 7">
            <a:extLst>
              <a:ext uri="{FF2B5EF4-FFF2-40B4-BE49-F238E27FC236}">
                <a16:creationId xmlns:a16="http://schemas.microsoft.com/office/drawing/2014/main" id="{16F683C4-9972-48B1-ADA2-0B0FBF23E18B}"/>
              </a:ext>
            </a:extLst>
          </p:cNvPr>
          <p:cNvSpPr txBox="1"/>
          <p:nvPr/>
        </p:nvSpPr>
        <p:spPr>
          <a:xfrm>
            <a:off x="3570532" y="4907157"/>
            <a:ext cx="269817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述語と含意関係</a:t>
            </a:r>
          </a:p>
        </p:txBody>
      </p:sp>
      <p:sp>
        <p:nvSpPr>
          <p:cNvPr id="9" name="下矢印 16">
            <a:extLst>
              <a:ext uri="{FF2B5EF4-FFF2-40B4-BE49-F238E27FC236}">
                <a16:creationId xmlns:a16="http://schemas.microsoft.com/office/drawing/2014/main" id="{4BDBCF4C-0CDF-46C5-9887-2587F5D13EA8}"/>
              </a:ext>
            </a:extLst>
          </p:cNvPr>
          <p:cNvSpPr/>
          <p:nvPr/>
        </p:nvSpPr>
        <p:spPr>
          <a:xfrm>
            <a:off x="3611043" y="2688881"/>
            <a:ext cx="1132114" cy="435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 name="コンテンツ プレースホルダー 2">
            <a:extLst>
              <a:ext uri="{FF2B5EF4-FFF2-40B4-BE49-F238E27FC236}">
                <a16:creationId xmlns:a16="http://schemas.microsoft.com/office/drawing/2014/main" id="{3DD96E8C-7FD1-EB57-38D6-2BE449BB3804}"/>
              </a:ext>
            </a:extLst>
          </p:cNvPr>
          <p:cNvSpPr txBox="1">
            <a:spLocks/>
          </p:cNvSpPr>
          <p:nvPr/>
        </p:nvSpPr>
        <p:spPr>
          <a:xfrm>
            <a:off x="1951502" y="655921"/>
            <a:ext cx="5441492" cy="1332225"/>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が </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Y</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 </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parent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親</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ならば，</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Y</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 </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 </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child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子供</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である</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3" name="コンテンツ プレースホルダー 2">
            <a:extLst>
              <a:ext uri="{FF2B5EF4-FFF2-40B4-BE49-F238E27FC236}">
                <a16:creationId xmlns:a16="http://schemas.microsoft.com/office/drawing/2014/main" id="{DEC69300-D80B-C714-1AFB-4070F8C93E1C}"/>
              </a:ext>
            </a:extLst>
          </p:cNvPr>
          <p:cNvSpPr txBox="1">
            <a:spLocks/>
          </p:cNvSpPr>
          <p:nvPr/>
        </p:nvSpPr>
        <p:spPr>
          <a:xfrm>
            <a:off x="2005210" y="3571768"/>
            <a:ext cx="5334075" cy="74813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child(</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Y</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parent(</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Y</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endPar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14024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lang="ja-JP" altLang="en-US" sz="3500" dirty="0"/>
              <a:t>推論の例</a:t>
            </a: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a:xfrm>
            <a:off x="6405372"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205D82C-95A1-431E-8E38-AA614A14CDCF}" type="slidenum">
              <a:rPr kumimoji="0" lang="ja-JP" alt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49</a:t>
            </a:fld>
            <a:endParaRPr kumimoji="0" lang="ja-JP" alt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メイリオ" panose="020B0604030504040204" pitchFamily="50" charset="-128"/>
              <a:cs typeface="+mn-cs"/>
            </a:endParaRPr>
          </a:p>
        </p:txBody>
      </p:sp>
      <p:sp>
        <p:nvSpPr>
          <p:cNvPr id="23" name="コンテンツ プレースホルダー 2">
            <a:extLst>
              <a:ext uri="{FF2B5EF4-FFF2-40B4-BE49-F238E27FC236}">
                <a16:creationId xmlns:a16="http://schemas.microsoft.com/office/drawing/2014/main" id="{6B5F2661-AE69-4CFE-A8CF-6D9447BEAF66}"/>
              </a:ext>
            </a:extLst>
          </p:cNvPr>
          <p:cNvSpPr txBox="1">
            <a:spLocks/>
          </p:cNvSpPr>
          <p:nvPr/>
        </p:nvSpPr>
        <p:spPr>
          <a:xfrm>
            <a:off x="2316104" y="2344625"/>
            <a:ext cx="5441492" cy="658925"/>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parent(</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zeyn</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anne</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4" name="テキスト ボックス 23">
            <a:extLst>
              <a:ext uri="{FF2B5EF4-FFF2-40B4-BE49-F238E27FC236}">
                <a16:creationId xmlns:a16="http://schemas.microsoft.com/office/drawing/2014/main" id="{677FA59B-365D-49B7-AB71-CA92F3873B28}"/>
              </a:ext>
            </a:extLst>
          </p:cNvPr>
          <p:cNvSpPr txBox="1"/>
          <p:nvPr/>
        </p:nvSpPr>
        <p:spPr>
          <a:xfrm>
            <a:off x="909005" y="2533683"/>
            <a:ext cx="902811"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事実</a:t>
            </a:r>
            <a:endParaRPr kumimoji="1" lang="en-US" altLang="ja-JP"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p:txBody>
      </p:sp>
      <p:sp>
        <p:nvSpPr>
          <p:cNvPr id="25" name="コンテンツ プレースホルダー 2">
            <a:extLst>
              <a:ext uri="{FF2B5EF4-FFF2-40B4-BE49-F238E27FC236}">
                <a16:creationId xmlns:a16="http://schemas.microsoft.com/office/drawing/2014/main" id="{92F84F36-05A9-4FC4-9FA6-7A03B32E42F5}"/>
              </a:ext>
            </a:extLst>
          </p:cNvPr>
          <p:cNvSpPr txBox="1">
            <a:spLocks/>
          </p:cNvSpPr>
          <p:nvPr/>
        </p:nvSpPr>
        <p:spPr>
          <a:xfrm>
            <a:off x="2262395" y="4934878"/>
            <a:ext cx="5334075" cy="74813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child(</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zeyn</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anne</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7" name="下矢印 16">
            <a:extLst>
              <a:ext uri="{FF2B5EF4-FFF2-40B4-BE49-F238E27FC236}">
                <a16:creationId xmlns:a16="http://schemas.microsoft.com/office/drawing/2014/main" id="{57927A70-F391-464E-994D-5355B0D3CDE0}"/>
              </a:ext>
            </a:extLst>
          </p:cNvPr>
          <p:cNvSpPr/>
          <p:nvPr/>
        </p:nvSpPr>
        <p:spPr>
          <a:xfrm rot="16200000" flipH="1">
            <a:off x="1143000" y="4846001"/>
            <a:ext cx="335643" cy="7988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8" name="テキスト ボックス 27">
            <a:extLst>
              <a:ext uri="{FF2B5EF4-FFF2-40B4-BE49-F238E27FC236}">
                <a16:creationId xmlns:a16="http://schemas.microsoft.com/office/drawing/2014/main" id="{CA2CC7D3-A71F-4255-8F0B-1C6CCFB8C6B6}"/>
              </a:ext>
            </a:extLst>
          </p:cNvPr>
          <p:cNvSpPr txBox="1"/>
          <p:nvPr/>
        </p:nvSpPr>
        <p:spPr>
          <a:xfrm>
            <a:off x="2330328" y="5886450"/>
            <a:ext cx="521168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推論</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によ</a:t>
            </a:r>
            <a:r>
              <a:rPr kumimoji="1" lang="ja-JP" altLang="en-US" sz="2800" dirty="0">
                <a:solidFill>
                  <a:prstClr val="black"/>
                </a:solidFill>
                <a:latin typeface="メイリオ" panose="020B0604030504040204" pitchFamily="50" charset="-128"/>
                <a:ea typeface="メイリオ" panose="020B0604030504040204" pitchFamily="50" charset="-128"/>
              </a:rPr>
              <a:t>り得られた</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新しい</a:t>
            </a: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事実</a:t>
            </a:r>
          </a:p>
        </p:txBody>
      </p:sp>
      <p:sp>
        <p:nvSpPr>
          <p:cNvPr id="18" name="テキスト ボックス 17">
            <a:extLst>
              <a:ext uri="{FF2B5EF4-FFF2-40B4-BE49-F238E27FC236}">
                <a16:creationId xmlns:a16="http://schemas.microsoft.com/office/drawing/2014/main" id="{AF574F4C-2775-4463-BA02-B68A7FC0EAD4}"/>
              </a:ext>
            </a:extLst>
          </p:cNvPr>
          <p:cNvSpPr txBox="1"/>
          <p:nvPr/>
        </p:nvSpPr>
        <p:spPr>
          <a:xfrm>
            <a:off x="859415" y="3570778"/>
            <a:ext cx="902811"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規則</a:t>
            </a:r>
            <a:endParaRPr kumimoji="1" lang="en-US" altLang="ja-JP"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p:txBody>
      </p:sp>
      <p:sp>
        <p:nvSpPr>
          <p:cNvPr id="19" name="コンテンツ プレースホルダー 2">
            <a:extLst>
              <a:ext uri="{FF2B5EF4-FFF2-40B4-BE49-F238E27FC236}">
                <a16:creationId xmlns:a16="http://schemas.microsoft.com/office/drawing/2014/main" id="{A387645A-C557-415D-AE2C-7DD89A74AA02}"/>
              </a:ext>
            </a:extLst>
          </p:cNvPr>
          <p:cNvSpPr txBox="1">
            <a:spLocks/>
          </p:cNvSpPr>
          <p:nvPr/>
        </p:nvSpPr>
        <p:spPr>
          <a:xfrm>
            <a:off x="2262395" y="3475199"/>
            <a:ext cx="5441492" cy="658925"/>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child(</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Y</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parent(</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X</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Y</a:t>
            </a: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167500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40507B-2192-CD1E-CB08-179D6A3E528A}"/>
              </a:ext>
            </a:extLst>
          </p:cNvPr>
          <p:cNvSpPr>
            <a:spLocks noGrp="1"/>
          </p:cNvSpPr>
          <p:nvPr>
            <p:ph type="title"/>
          </p:nvPr>
        </p:nvSpPr>
        <p:spPr/>
        <p:txBody>
          <a:bodyPr>
            <a:normAutofit fontScale="90000"/>
          </a:bodyPr>
          <a:lstStyle/>
          <a:p>
            <a:r>
              <a:rPr kumimoji="1" lang="ja-JP" altLang="en-US" dirty="0"/>
              <a:t>演習</a:t>
            </a:r>
          </a:p>
        </p:txBody>
      </p:sp>
      <p:sp>
        <p:nvSpPr>
          <p:cNvPr id="3" name="コンテンツ プレースホルダー 2">
            <a:extLst>
              <a:ext uri="{FF2B5EF4-FFF2-40B4-BE49-F238E27FC236}">
                <a16:creationId xmlns:a16="http://schemas.microsoft.com/office/drawing/2014/main" id="{7D3CD1ED-7ED7-4A85-6588-E4B500ED923F}"/>
              </a:ext>
            </a:extLst>
          </p:cNvPr>
          <p:cNvSpPr>
            <a:spLocks noGrp="1"/>
          </p:cNvSpPr>
          <p:nvPr>
            <p:ph idx="1"/>
          </p:nvPr>
        </p:nvSpPr>
        <p:spPr>
          <a:xfrm>
            <a:off x="738534" y="628193"/>
            <a:ext cx="8461208" cy="5333166"/>
          </a:xfrm>
        </p:spPr>
        <p:txBody>
          <a:bodyPr/>
          <a:lstStyle/>
          <a:p>
            <a:pPr marL="0" indent="0">
              <a:buNone/>
            </a:pPr>
            <a:r>
              <a:rPr kumimoji="1" lang="en-US" altLang="ja-JP" dirty="0">
                <a:hlinkClick r:id="rId2"/>
              </a:rPr>
              <a:t>https://talkai.info/</a:t>
            </a:r>
            <a:r>
              <a:rPr kumimoji="1" lang="ja-JP" altLang="en-US" dirty="0"/>
              <a:t>　　を使ってみよう</a:t>
            </a:r>
            <a:endParaRPr kumimoji="1" lang="en-US" altLang="ja-JP" dirty="0"/>
          </a:p>
          <a:p>
            <a:pPr marL="0" indent="0">
              <a:buNone/>
            </a:pPr>
            <a:r>
              <a:rPr lang="ja-JP" altLang="en-US" sz="2400" b="1" dirty="0"/>
              <a:t>　各自で相談，質問，作業の依頼</a:t>
            </a:r>
            <a:r>
              <a:rPr lang="ja-JP" altLang="en-US" sz="2400" dirty="0"/>
              <a:t>（翻訳，要約，</a:t>
            </a:r>
            <a:endParaRPr lang="en-US" altLang="ja-JP" sz="2400" dirty="0"/>
          </a:p>
          <a:p>
            <a:pPr marL="0" indent="0">
              <a:buNone/>
            </a:pPr>
            <a:r>
              <a:rPr kumimoji="1" lang="ja-JP" altLang="en-US" sz="2400" dirty="0"/>
              <a:t>　プログラムのミスの修正，レポートのミスの修正</a:t>
            </a:r>
            <a:endParaRPr kumimoji="1" lang="en-US" altLang="ja-JP" sz="2400" dirty="0"/>
          </a:p>
          <a:p>
            <a:pPr marL="0" indent="0">
              <a:buNone/>
            </a:pPr>
            <a:r>
              <a:rPr lang="ja-JP" altLang="en-US" sz="2400" dirty="0"/>
              <a:t>　など）．</a:t>
            </a:r>
            <a:r>
              <a:rPr lang="ja-JP" altLang="en-US" sz="2400" b="1" dirty="0"/>
              <a:t>出てきた回答に対して，さらにコメント</a:t>
            </a:r>
            <a:r>
              <a:rPr kumimoji="1" lang="ja-JP" altLang="en-US" sz="2400" b="1" dirty="0"/>
              <a:t>　</a:t>
            </a:r>
            <a:r>
              <a:rPr kumimoji="1" lang="ja-JP" altLang="en-US" dirty="0"/>
              <a:t>　</a:t>
            </a:r>
          </a:p>
        </p:txBody>
      </p:sp>
      <p:sp>
        <p:nvSpPr>
          <p:cNvPr id="4" name="スライド番号プレースホルダー 3">
            <a:extLst>
              <a:ext uri="{FF2B5EF4-FFF2-40B4-BE49-F238E27FC236}">
                <a16:creationId xmlns:a16="http://schemas.microsoft.com/office/drawing/2014/main" id="{E7E30053-34C0-5ABD-ED7C-998CDACCE71A}"/>
              </a:ext>
            </a:extLst>
          </p:cNvPr>
          <p:cNvSpPr>
            <a:spLocks noGrp="1"/>
          </p:cNvSpPr>
          <p:nvPr>
            <p:ph type="sldNum" sz="quarter" idx="12"/>
          </p:nvPr>
        </p:nvSpPr>
        <p:spPr/>
        <p:txBody>
          <a:bodyPr/>
          <a:lstStyle/>
          <a:p>
            <a:fld id="{E205D82C-95A1-431E-8E38-AA614A14CDCF}" type="slidenum">
              <a:rPr kumimoji="1" lang="ja-JP" altLang="en-US" smtClean="0"/>
              <a:t>5</a:t>
            </a:fld>
            <a:endParaRPr kumimoji="1" lang="ja-JP" altLang="en-US"/>
          </a:p>
        </p:txBody>
      </p:sp>
      <p:pic>
        <p:nvPicPr>
          <p:cNvPr id="8" name="図 7">
            <a:extLst>
              <a:ext uri="{FF2B5EF4-FFF2-40B4-BE49-F238E27FC236}">
                <a16:creationId xmlns:a16="http://schemas.microsoft.com/office/drawing/2014/main" id="{592E63B8-A3C5-AB1E-495F-104E00006A7B}"/>
              </a:ext>
            </a:extLst>
          </p:cNvPr>
          <p:cNvPicPr>
            <a:picLocks noChangeAspect="1"/>
          </p:cNvPicPr>
          <p:nvPr/>
        </p:nvPicPr>
        <p:blipFill>
          <a:blip r:embed="rId3"/>
          <a:stretch>
            <a:fillRect/>
          </a:stretch>
        </p:blipFill>
        <p:spPr>
          <a:xfrm>
            <a:off x="550445" y="2758341"/>
            <a:ext cx="7763044" cy="4010126"/>
          </a:xfrm>
          <a:prstGeom prst="rect">
            <a:avLst/>
          </a:prstGeom>
        </p:spPr>
      </p:pic>
    </p:spTree>
    <p:extLst>
      <p:ext uri="{BB962C8B-B14F-4D97-AF65-F5344CB8AC3E}">
        <p14:creationId xmlns:p14="http://schemas.microsoft.com/office/powerpoint/2010/main" val="2539931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8425BC-899F-97AA-58DE-046EF95D045B}"/>
              </a:ext>
            </a:extLst>
          </p:cNvPr>
          <p:cNvSpPr>
            <a:spLocks noGrp="1"/>
          </p:cNvSpPr>
          <p:nvPr>
            <p:ph type="title"/>
          </p:nvPr>
        </p:nvSpPr>
        <p:spPr/>
        <p:txBody>
          <a:bodyPr>
            <a:normAutofit fontScale="90000"/>
          </a:bodyPr>
          <a:lstStyle/>
          <a:p>
            <a:r>
              <a:rPr lang="ja-JP" altLang="en-US" dirty="0"/>
              <a:t>述語と推論のまとめ</a:t>
            </a:r>
            <a:endParaRPr kumimoji="1" lang="ja-JP" altLang="en-US" dirty="0"/>
          </a:p>
        </p:txBody>
      </p:sp>
      <p:sp>
        <p:nvSpPr>
          <p:cNvPr id="3" name="コンテンツ プレースホルダー 2">
            <a:extLst>
              <a:ext uri="{FF2B5EF4-FFF2-40B4-BE49-F238E27FC236}">
                <a16:creationId xmlns:a16="http://schemas.microsoft.com/office/drawing/2014/main" id="{F97C5A5D-3CB4-DF5B-CC20-82637BEC4E03}"/>
              </a:ext>
            </a:extLst>
          </p:cNvPr>
          <p:cNvSpPr>
            <a:spLocks noGrp="1"/>
          </p:cNvSpPr>
          <p:nvPr>
            <p:ph idx="1"/>
          </p:nvPr>
        </p:nvSpPr>
        <p:spPr>
          <a:xfrm>
            <a:off x="321845" y="846252"/>
            <a:ext cx="8461208" cy="6011748"/>
          </a:xfrm>
        </p:spPr>
        <p:txBody>
          <a:bodyPr>
            <a:normAutofit lnSpcReduction="10000"/>
          </a:bodyPr>
          <a:lstStyle/>
          <a:p>
            <a:r>
              <a:rPr kumimoji="1" lang="ja-JP" altLang="en-US" sz="2400" b="1" dirty="0"/>
              <a:t>パターンマッチングと探索の有用性</a:t>
            </a:r>
          </a:p>
          <a:p>
            <a:pPr marL="0" indent="0">
              <a:buNone/>
            </a:pPr>
            <a:r>
              <a:rPr kumimoji="1" lang="ja-JP" altLang="en-US" sz="2400" b="1" dirty="0"/>
              <a:t>述語</a:t>
            </a:r>
            <a:r>
              <a:rPr kumimoji="1" lang="ja-JP" altLang="en-US" sz="2400" dirty="0"/>
              <a:t>は、特定のパターンに基づいて</a:t>
            </a:r>
            <a:r>
              <a:rPr kumimoji="1" lang="ja-JP" altLang="en-US" sz="2400" b="1" dirty="0"/>
              <a:t>事実を推論</a:t>
            </a:r>
            <a:r>
              <a:rPr kumimoji="1" lang="ja-JP" altLang="en-US" sz="2400" dirty="0"/>
              <a:t>し、</a:t>
            </a:r>
            <a:r>
              <a:rPr kumimoji="1" lang="ja-JP" altLang="en-US" sz="2400" b="1" dirty="0"/>
              <a:t>問題解決における探索を容易</a:t>
            </a:r>
            <a:r>
              <a:rPr kumimoji="1" lang="ja-JP" altLang="en-US" sz="2400" dirty="0"/>
              <a:t>にする。人工知能における</a:t>
            </a:r>
            <a:r>
              <a:rPr kumimoji="1" lang="ja-JP" altLang="en-US" sz="2400" b="1" dirty="0"/>
              <a:t>問題解決に役立つ</a:t>
            </a:r>
            <a:r>
              <a:rPr kumimoji="1" lang="ja-JP" altLang="en-US" sz="2400" dirty="0"/>
              <a:t>手段となる。</a:t>
            </a:r>
          </a:p>
          <a:p>
            <a:endParaRPr kumimoji="1" lang="ja-JP" altLang="en-US" sz="2400" dirty="0"/>
          </a:p>
          <a:p>
            <a:r>
              <a:rPr kumimoji="1" lang="ja-JP" altLang="en-US" sz="2400" b="1" dirty="0"/>
              <a:t>事実と規則</a:t>
            </a:r>
            <a:endParaRPr kumimoji="1" lang="ja-JP" altLang="en-US" sz="2400" dirty="0"/>
          </a:p>
          <a:p>
            <a:pPr marL="0" indent="0">
              <a:buNone/>
            </a:pPr>
            <a:r>
              <a:rPr kumimoji="1" lang="ja-JP" altLang="en-US" sz="2400" dirty="0"/>
              <a:t>述語を用いると、</a:t>
            </a:r>
            <a:r>
              <a:rPr kumimoji="1" lang="ja-JP" altLang="en-US" sz="2400" b="1" dirty="0"/>
              <a:t>事実や規則をコンピュータが理解できる形式で扱うことができる</a:t>
            </a:r>
            <a:r>
              <a:rPr kumimoji="1" lang="ja-JP" altLang="en-US" sz="2400" dirty="0"/>
              <a:t>ようになる。そして、コンピュータでの推論の実行ができるようになる。</a:t>
            </a:r>
          </a:p>
          <a:p>
            <a:endParaRPr kumimoji="1" lang="ja-JP" altLang="en-US" sz="2400" dirty="0"/>
          </a:p>
          <a:p>
            <a:r>
              <a:rPr kumimoji="1" lang="ja-JP" altLang="en-US" sz="2400" b="1" dirty="0"/>
              <a:t>抽象化</a:t>
            </a:r>
            <a:endParaRPr kumimoji="1" lang="en-US" altLang="ja-JP" sz="2400" b="1" dirty="0"/>
          </a:p>
          <a:p>
            <a:pPr marL="0" indent="0">
              <a:buNone/>
            </a:pPr>
            <a:r>
              <a:rPr kumimoji="1" lang="ja-JP" altLang="en-US" sz="2400" b="1" dirty="0"/>
              <a:t>述語</a:t>
            </a:r>
            <a:r>
              <a:rPr kumimoji="1" lang="ja-JP" altLang="en-US" sz="2400" dirty="0"/>
              <a:t>は具体的な項だけでなく、「</a:t>
            </a:r>
            <a:r>
              <a:rPr kumimoji="1" lang="en-US" altLang="ja-JP" sz="2400" b="1" dirty="0"/>
              <a:t>like(X) :- hot(X)</a:t>
            </a:r>
            <a:r>
              <a:rPr kumimoji="1" lang="ja-JP" altLang="en-US" sz="2400" dirty="0"/>
              <a:t>」のように、</a:t>
            </a:r>
            <a:r>
              <a:rPr kumimoji="1" lang="ja-JP" altLang="en-US" sz="2400" b="1" dirty="0"/>
              <a:t>変数を用いることができる</a:t>
            </a:r>
            <a:r>
              <a:rPr kumimoji="1" lang="ja-JP" altLang="en-US" sz="2400" dirty="0"/>
              <a:t>。一つの規則をさまざまな状況に適用できるようになる。</a:t>
            </a:r>
          </a:p>
        </p:txBody>
      </p:sp>
      <p:sp>
        <p:nvSpPr>
          <p:cNvPr id="4" name="スライド番号プレースホルダー 3">
            <a:extLst>
              <a:ext uri="{FF2B5EF4-FFF2-40B4-BE49-F238E27FC236}">
                <a16:creationId xmlns:a16="http://schemas.microsoft.com/office/drawing/2014/main" id="{18BF222B-7EAE-6601-687B-D1923438A6F0}"/>
              </a:ext>
            </a:extLst>
          </p:cNvPr>
          <p:cNvSpPr>
            <a:spLocks noGrp="1"/>
          </p:cNvSpPr>
          <p:nvPr>
            <p:ph type="sldNum" sz="quarter" idx="12"/>
          </p:nvPr>
        </p:nvSpPr>
        <p:spPr/>
        <p:txBody>
          <a:bodyPr/>
          <a:lstStyle/>
          <a:p>
            <a:fld id="{E205D82C-95A1-431E-8E38-AA614A14CDCF}" type="slidenum">
              <a:rPr kumimoji="1" lang="ja-JP" altLang="en-US" smtClean="0"/>
              <a:t>50</a:t>
            </a:fld>
            <a:endParaRPr kumimoji="1" lang="ja-JP" altLang="en-US"/>
          </a:p>
        </p:txBody>
      </p:sp>
    </p:spTree>
    <p:extLst>
      <p:ext uri="{BB962C8B-B14F-4D97-AF65-F5344CB8AC3E}">
        <p14:creationId xmlns:p14="http://schemas.microsoft.com/office/powerpoint/2010/main" val="3185120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15-6 </a:t>
            </a:r>
            <a:r>
              <a:rPr lang="ja-JP" altLang="en-US" dirty="0"/>
              <a:t>機械学習とニューラルネットワーク</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51</a:t>
            </a:fld>
            <a:endParaRPr lang="ja-JP" altLang="en-US" dirty="0"/>
          </a:p>
        </p:txBody>
      </p:sp>
      <p:sp>
        <p:nvSpPr>
          <p:cNvPr id="3" name="字幕 2">
            <a:extLst>
              <a:ext uri="{FF2B5EF4-FFF2-40B4-BE49-F238E27FC236}">
                <a16:creationId xmlns:a16="http://schemas.microsoft.com/office/drawing/2014/main" id="{49F4A2F3-7BCC-4604-A6DB-E3179EA1460D}"/>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824581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a:extLst>
              <a:ext uri="{28A0092B-C50C-407E-A947-70E740481C1C}">
                <a14:useLocalDpi xmlns:a14="http://schemas.microsoft.com/office/drawing/2010/main" val="0"/>
              </a:ext>
            </a:extLst>
          </a:blip>
          <a:srcRect l="31660" r="316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52</a:t>
            </a:fld>
            <a:endParaRPr kumimoji="1" lang="ja-JP" altLang="en-US" sz="1800">
              <a:solidFill>
                <a:srgbClr val="FFFFFF"/>
              </a:solidFill>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108047" cy="6011747"/>
          </a:xfrm>
        </p:spPr>
        <p:txBody>
          <a:bodyPr>
            <a:normAutofit fontScale="92500" lnSpcReduction="10000"/>
          </a:bodyPr>
          <a:lstStyle/>
          <a:p>
            <a:pPr marL="0" indent="0">
              <a:lnSpc>
                <a:spcPct val="110000"/>
              </a:lnSpc>
              <a:spcBef>
                <a:spcPts val="1200"/>
              </a:spcBef>
              <a:buNone/>
            </a:pPr>
            <a:r>
              <a:rPr kumimoji="1" lang="ja-JP" altLang="en-US" sz="3000" b="1" dirty="0">
                <a:solidFill>
                  <a:srgbClr val="C00000"/>
                </a:solidFill>
              </a:rPr>
              <a:t>機械学習</a:t>
            </a:r>
            <a:r>
              <a:rPr kumimoji="1" lang="ja-JP" altLang="en-US" sz="3000" dirty="0"/>
              <a:t>は，</a:t>
            </a:r>
            <a:r>
              <a:rPr kumimoji="1" lang="ja-JP" altLang="en-US" sz="3000" b="1" dirty="0"/>
              <a:t>コンピュータ</a:t>
            </a:r>
            <a:r>
              <a:rPr kumimoji="1" lang="ja-JP" altLang="en-US" sz="3000" dirty="0"/>
              <a:t>が</a:t>
            </a:r>
            <a:r>
              <a:rPr kumimoji="1" lang="ja-JP" altLang="en-US" sz="3000" b="1" dirty="0"/>
              <a:t>データ</a:t>
            </a:r>
            <a:r>
              <a:rPr kumimoji="1" lang="ja-JP" altLang="en-US" sz="3000" dirty="0"/>
              <a:t>を使用して</a:t>
            </a:r>
            <a:r>
              <a:rPr kumimoji="1" lang="ja-JP" altLang="en-US" sz="3000" b="1" dirty="0">
                <a:solidFill>
                  <a:srgbClr val="C00000"/>
                </a:solidFill>
              </a:rPr>
              <a:t>学習</a:t>
            </a:r>
            <a:r>
              <a:rPr kumimoji="1" lang="ja-JP" altLang="en-US" sz="3000" dirty="0"/>
              <a:t>することより</a:t>
            </a:r>
            <a:r>
              <a:rPr lang="ja-JP" altLang="en-US" sz="3000" b="1" dirty="0">
                <a:solidFill>
                  <a:srgbClr val="C00000"/>
                </a:solidFill>
              </a:rPr>
              <a:t>知的能力を向上</a:t>
            </a:r>
            <a:r>
              <a:rPr lang="ja-JP" altLang="en-US" sz="3000" dirty="0"/>
              <a:t>させる技術</a:t>
            </a:r>
            <a:endParaRPr kumimoji="1" lang="en-US" altLang="ja-JP" sz="3000" dirty="0"/>
          </a:p>
          <a:p>
            <a:pPr>
              <a:lnSpc>
                <a:spcPct val="110000"/>
              </a:lnSpc>
              <a:spcBef>
                <a:spcPts val="1200"/>
              </a:spcBef>
            </a:pPr>
            <a:r>
              <a:rPr lang="ja-JP" altLang="en-US" sz="3000" b="1" dirty="0"/>
              <a:t>情報の抽出</a:t>
            </a:r>
            <a:r>
              <a:rPr lang="ja-JP" altLang="en-US" sz="3000" dirty="0"/>
              <a:t>：パターンや関係性を見つけ出す能力</a:t>
            </a:r>
            <a:endParaRPr lang="en-US" altLang="ja-JP" sz="3000" dirty="0"/>
          </a:p>
          <a:p>
            <a:pPr>
              <a:lnSpc>
                <a:spcPct val="110000"/>
              </a:lnSpc>
              <a:spcBef>
                <a:spcPts val="1200"/>
              </a:spcBef>
            </a:pPr>
            <a:r>
              <a:rPr lang="ja-JP" altLang="en-US" sz="3000" b="1" dirty="0"/>
              <a:t>簡潔さ</a:t>
            </a:r>
            <a:r>
              <a:rPr lang="ja-JP" altLang="en-US" sz="3000" dirty="0"/>
              <a:t>：人間によるルールの作成や煩雑な計算を省くことができる</a:t>
            </a:r>
            <a:endParaRPr lang="en-US" altLang="ja-JP" sz="3000" dirty="0"/>
          </a:p>
          <a:p>
            <a:pPr>
              <a:lnSpc>
                <a:spcPct val="110000"/>
              </a:lnSpc>
              <a:spcBef>
                <a:spcPts val="1200"/>
              </a:spcBef>
            </a:pPr>
            <a:r>
              <a:rPr lang="ja-JP" altLang="en-US" sz="3000" b="1" dirty="0"/>
              <a:t>限界の超越</a:t>
            </a:r>
            <a:r>
              <a:rPr lang="ja-JP" altLang="en-US" sz="3000" dirty="0"/>
              <a:t>：他の方法では解決が難しかった問題が解決できる可能性</a:t>
            </a:r>
            <a:endParaRPr lang="en-US" altLang="ja-JP" sz="3000" dirty="0"/>
          </a:p>
          <a:p>
            <a:pPr>
              <a:lnSpc>
                <a:spcPct val="110000"/>
              </a:lnSpc>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a:t>
            </a:r>
            <a:endParaRPr lang="ja-JP" altLang="en-US" dirty="0"/>
          </a:p>
        </p:txBody>
      </p:sp>
    </p:spTree>
    <p:extLst>
      <p:ext uri="{BB962C8B-B14F-4D97-AF65-F5344CB8AC3E}">
        <p14:creationId xmlns:p14="http://schemas.microsoft.com/office/powerpoint/2010/main" val="600703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984C65-1717-4E7C-8BBF-6E40935D190F}"/>
              </a:ext>
            </a:extLst>
          </p:cNvPr>
          <p:cNvSpPr>
            <a:spLocks noGrp="1"/>
          </p:cNvSpPr>
          <p:nvPr>
            <p:ph type="title"/>
          </p:nvPr>
        </p:nvSpPr>
        <p:spPr/>
        <p:txBody>
          <a:bodyPr>
            <a:normAutofit fontScale="90000"/>
          </a:bodyPr>
          <a:lstStyle/>
          <a:p>
            <a:r>
              <a:rPr kumimoji="1" lang="ja-JP" altLang="en-US" dirty="0"/>
              <a:t>機械学習</a:t>
            </a:r>
          </a:p>
        </p:txBody>
      </p:sp>
      <p:sp>
        <p:nvSpPr>
          <p:cNvPr id="3" name="コンテンツ プレースホルダー 2">
            <a:extLst>
              <a:ext uri="{FF2B5EF4-FFF2-40B4-BE49-F238E27FC236}">
                <a16:creationId xmlns:a16="http://schemas.microsoft.com/office/drawing/2014/main" id="{BD8E55D1-1FE2-4A08-89E3-B95E8B413EBC}"/>
              </a:ext>
            </a:extLst>
          </p:cNvPr>
          <p:cNvSpPr>
            <a:spLocks noGrp="1"/>
          </p:cNvSpPr>
          <p:nvPr>
            <p:ph idx="1"/>
          </p:nvPr>
        </p:nvSpPr>
        <p:spPr>
          <a:xfrm>
            <a:off x="592313" y="2345259"/>
            <a:ext cx="2740769" cy="1258120"/>
          </a:xfrm>
        </p:spPr>
        <p:txBody>
          <a:bodyPr>
            <a:normAutofit/>
          </a:bodyPr>
          <a:lstStyle/>
          <a:p>
            <a:pPr marL="0" indent="0">
              <a:buNone/>
            </a:pPr>
            <a:r>
              <a:rPr kumimoji="1" lang="ja-JP" altLang="en-US" b="1" dirty="0">
                <a:solidFill>
                  <a:srgbClr val="C00000"/>
                </a:solidFill>
              </a:rPr>
              <a:t>学習用</a:t>
            </a:r>
            <a:r>
              <a:rPr lang="ja-JP" altLang="en-US" b="1" dirty="0">
                <a:solidFill>
                  <a:srgbClr val="C00000"/>
                </a:solidFill>
              </a:rPr>
              <a:t>データ</a:t>
            </a:r>
            <a:endParaRPr kumimoji="1" lang="ja-JP" altLang="en-US" b="1" dirty="0">
              <a:solidFill>
                <a:srgbClr val="C00000"/>
              </a:solidFill>
            </a:endParaRPr>
          </a:p>
        </p:txBody>
      </p:sp>
      <p:sp>
        <p:nvSpPr>
          <p:cNvPr id="4" name="スライド番号プレースホルダー 3">
            <a:extLst>
              <a:ext uri="{FF2B5EF4-FFF2-40B4-BE49-F238E27FC236}">
                <a16:creationId xmlns:a16="http://schemas.microsoft.com/office/drawing/2014/main" id="{BDD1CB9F-CF01-4581-9454-F91C7561DE95}"/>
              </a:ext>
            </a:extLst>
          </p:cNvPr>
          <p:cNvSpPr>
            <a:spLocks noGrp="1"/>
          </p:cNvSpPr>
          <p:nvPr>
            <p:ph type="sldNum" sz="quarter" idx="12"/>
          </p:nvPr>
        </p:nvSpPr>
        <p:spPr/>
        <p:txBody>
          <a:bodyPr/>
          <a:lstStyle/>
          <a:p>
            <a:fld id="{E205D82C-95A1-431E-8E38-AA614A14CDCF}" type="slidenum">
              <a:rPr kumimoji="1" lang="ja-JP" altLang="en-US" smtClean="0"/>
              <a:t>53</a:t>
            </a:fld>
            <a:endParaRPr kumimoji="1" lang="ja-JP" altLang="en-US"/>
          </a:p>
        </p:txBody>
      </p:sp>
      <p:sp>
        <p:nvSpPr>
          <p:cNvPr id="5" name="矢印: 右 4">
            <a:extLst>
              <a:ext uri="{FF2B5EF4-FFF2-40B4-BE49-F238E27FC236}">
                <a16:creationId xmlns:a16="http://schemas.microsoft.com/office/drawing/2014/main" id="{E1F6843B-28EC-4A59-B50B-51133402EA3C}"/>
              </a:ext>
            </a:extLst>
          </p:cNvPr>
          <p:cNvSpPr/>
          <p:nvPr/>
        </p:nvSpPr>
        <p:spPr>
          <a:xfrm>
            <a:off x="3680363" y="3737892"/>
            <a:ext cx="1302707" cy="538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979A9927-E4A1-42B0-8005-66BB083A2091}"/>
              </a:ext>
            </a:extLst>
          </p:cNvPr>
          <p:cNvSpPr txBox="1">
            <a:spLocks/>
          </p:cNvSpPr>
          <p:nvPr/>
        </p:nvSpPr>
        <p:spPr>
          <a:xfrm>
            <a:off x="3759269" y="4342444"/>
            <a:ext cx="1302707" cy="9296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C00000"/>
                </a:solidFill>
              </a:rPr>
              <a:t>学習</a:t>
            </a:r>
          </a:p>
        </p:txBody>
      </p:sp>
      <p:sp>
        <p:nvSpPr>
          <p:cNvPr id="7" name="コンテンツ プレースホルダー 2">
            <a:extLst>
              <a:ext uri="{FF2B5EF4-FFF2-40B4-BE49-F238E27FC236}">
                <a16:creationId xmlns:a16="http://schemas.microsoft.com/office/drawing/2014/main" id="{0AE06ACA-BA5C-4703-A6E9-8E94982BE4A0}"/>
              </a:ext>
            </a:extLst>
          </p:cNvPr>
          <p:cNvSpPr txBox="1">
            <a:spLocks/>
          </p:cNvSpPr>
          <p:nvPr/>
        </p:nvSpPr>
        <p:spPr>
          <a:xfrm>
            <a:off x="5385960" y="3645701"/>
            <a:ext cx="2331585" cy="9261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学習者</a:t>
            </a:r>
          </a:p>
        </p:txBody>
      </p:sp>
      <p:pic>
        <p:nvPicPr>
          <p:cNvPr id="10" name="図 9">
            <a:extLst>
              <a:ext uri="{FF2B5EF4-FFF2-40B4-BE49-F238E27FC236}">
                <a16:creationId xmlns:a16="http://schemas.microsoft.com/office/drawing/2014/main" id="{2EFDCAD7-EDBA-486C-AED8-8D5452D2B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6605" y="2398629"/>
            <a:ext cx="856154" cy="930602"/>
          </a:xfrm>
          <a:prstGeom prst="rect">
            <a:avLst/>
          </a:prstGeom>
        </p:spPr>
      </p:pic>
      <p:pic>
        <p:nvPicPr>
          <p:cNvPr id="12" name="図 11">
            <a:extLst>
              <a:ext uri="{FF2B5EF4-FFF2-40B4-BE49-F238E27FC236}">
                <a16:creationId xmlns:a16="http://schemas.microsoft.com/office/drawing/2014/main" id="{781A970B-8D18-4894-9532-F7064ED2B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255" y="2464833"/>
            <a:ext cx="909404" cy="852567"/>
          </a:xfrm>
          <a:prstGeom prst="rect">
            <a:avLst/>
          </a:prstGeom>
        </p:spPr>
      </p:pic>
      <p:sp>
        <p:nvSpPr>
          <p:cNvPr id="13" name="楕円 12">
            <a:extLst>
              <a:ext uri="{FF2B5EF4-FFF2-40B4-BE49-F238E27FC236}">
                <a16:creationId xmlns:a16="http://schemas.microsoft.com/office/drawing/2014/main" id="{20D8C177-2BB1-45AA-A995-7B1946A69C96}"/>
              </a:ext>
            </a:extLst>
          </p:cNvPr>
          <p:cNvSpPr/>
          <p:nvPr/>
        </p:nvSpPr>
        <p:spPr>
          <a:xfrm>
            <a:off x="1585932" y="3426680"/>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F8CAEC21-0A6B-41C8-8107-42AD385568B9}"/>
              </a:ext>
            </a:extLst>
          </p:cNvPr>
          <p:cNvSpPr/>
          <p:nvPr/>
        </p:nvSpPr>
        <p:spPr>
          <a:xfrm>
            <a:off x="1766769" y="3559838"/>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3021D202-4DA3-4398-87C6-C0B8BAF666D2}"/>
              </a:ext>
            </a:extLst>
          </p:cNvPr>
          <p:cNvSpPr/>
          <p:nvPr/>
        </p:nvSpPr>
        <p:spPr>
          <a:xfrm>
            <a:off x="1435576" y="394537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CFA02881-1553-4589-8C27-0AB50A119585}"/>
              </a:ext>
            </a:extLst>
          </p:cNvPr>
          <p:cNvSpPr/>
          <p:nvPr/>
        </p:nvSpPr>
        <p:spPr>
          <a:xfrm>
            <a:off x="1294634" y="3521614"/>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14FCF42D-B17E-4DE2-884B-5A7A05B4FE19}"/>
              </a:ext>
            </a:extLst>
          </p:cNvPr>
          <p:cNvSpPr/>
          <p:nvPr/>
        </p:nvSpPr>
        <p:spPr>
          <a:xfrm>
            <a:off x="1385052" y="3259495"/>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4CF53297-A341-4A12-AC93-DC3761920784}"/>
              </a:ext>
            </a:extLst>
          </p:cNvPr>
          <p:cNvSpPr/>
          <p:nvPr/>
        </p:nvSpPr>
        <p:spPr>
          <a:xfrm>
            <a:off x="1864138" y="306869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3A6CF86-E118-4175-8F0B-E70D39D5A965}"/>
              </a:ext>
            </a:extLst>
          </p:cNvPr>
          <p:cNvSpPr/>
          <p:nvPr/>
        </p:nvSpPr>
        <p:spPr>
          <a:xfrm>
            <a:off x="493754" y="2947593"/>
            <a:ext cx="2740769" cy="1799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ED9FFFA9-7D89-498D-8F6B-0128F29A33EF}"/>
              </a:ext>
            </a:extLst>
          </p:cNvPr>
          <p:cNvSpPr/>
          <p:nvPr/>
        </p:nvSpPr>
        <p:spPr>
          <a:xfrm>
            <a:off x="914445" y="4110778"/>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FE727935-9D95-4B2F-9BBE-EE2325C79066}"/>
              </a:ext>
            </a:extLst>
          </p:cNvPr>
          <p:cNvSpPr/>
          <p:nvPr/>
        </p:nvSpPr>
        <p:spPr>
          <a:xfrm>
            <a:off x="1158061" y="4134565"/>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7FD3485B-9292-430A-96BD-FC5EC4FA643E}"/>
              </a:ext>
            </a:extLst>
          </p:cNvPr>
          <p:cNvSpPr/>
          <p:nvPr/>
        </p:nvSpPr>
        <p:spPr>
          <a:xfrm>
            <a:off x="945015" y="3822487"/>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A5794278-1948-45C9-B2F2-27E1E3B2F1A8}"/>
              </a:ext>
            </a:extLst>
          </p:cNvPr>
          <p:cNvSpPr/>
          <p:nvPr/>
        </p:nvSpPr>
        <p:spPr>
          <a:xfrm>
            <a:off x="1684060" y="3817333"/>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FAE6B274-2854-4087-B55A-98BDA5A35AB0}"/>
              </a:ext>
            </a:extLst>
          </p:cNvPr>
          <p:cNvSpPr/>
          <p:nvPr/>
        </p:nvSpPr>
        <p:spPr>
          <a:xfrm>
            <a:off x="1115325" y="4387574"/>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05C71A81-2665-4389-BC3C-59E1694A7FFD}"/>
              </a:ext>
            </a:extLst>
          </p:cNvPr>
          <p:cNvSpPr/>
          <p:nvPr/>
        </p:nvSpPr>
        <p:spPr>
          <a:xfrm>
            <a:off x="603660" y="4110506"/>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011B2BD3-B049-44E7-851B-403F57AF757B}"/>
              </a:ext>
            </a:extLst>
          </p:cNvPr>
          <p:cNvSpPr/>
          <p:nvPr/>
        </p:nvSpPr>
        <p:spPr>
          <a:xfrm>
            <a:off x="2507426" y="4292639"/>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6FF05582-08E8-4855-8CC5-6AB25E989EE9}"/>
              </a:ext>
            </a:extLst>
          </p:cNvPr>
          <p:cNvSpPr/>
          <p:nvPr/>
        </p:nvSpPr>
        <p:spPr>
          <a:xfrm>
            <a:off x="2377398" y="3945378"/>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67A2C804-1C95-483A-A04C-20C82CD07CBB}"/>
              </a:ext>
            </a:extLst>
          </p:cNvPr>
          <p:cNvSpPr/>
          <p:nvPr/>
        </p:nvSpPr>
        <p:spPr>
          <a:xfrm>
            <a:off x="2740764" y="3858750"/>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23B38543-0D88-448D-8891-1DCC1A88D3C7}"/>
              </a:ext>
            </a:extLst>
          </p:cNvPr>
          <p:cNvSpPr/>
          <p:nvPr/>
        </p:nvSpPr>
        <p:spPr>
          <a:xfrm>
            <a:off x="1963740" y="4149003"/>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DB1263EA-13C6-4143-B412-63469DBC08B3}"/>
              </a:ext>
            </a:extLst>
          </p:cNvPr>
          <p:cNvSpPr/>
          <p:nvPr/>
        </p:nvSpPr>
        <p:spPr>
          <a:xfrm>
            <a:off x="2135143" y="4409437"/>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F5BBEA85-10FE-4C83-818D-0FDCC0E0C152}"/>
              </a:ext>
            </a:extLst>
          </p:cNvPr>
          <p:cNvSpPr txBox="1"/>
          <p:nvPr/>
        </p:nvSpPr>
        <p:spPr>
          <a:xfrm>
            <a:off x="482694" y="4800468"/>
            <a:ext cx="2646878" cy="461665"/>
          </a:xfrm>
          <a:prstGeom prst="rect">
            <a:avLst/>
          </a:prstGeom>
          <a:noFill/>
        </p:spPr>
        <p:txBody>
          <a:bodyPr wrap="none" rtlCol="0">
            <a:spAutoFit/>
          </a:bodyPr>
          <a:lstStyle/>
          <a:p>
            <a:r>
              <a:rPr kumimoji="1" lang="ja-JP" altLang="en-US" sz="2400" dirty="0">
                <a:solidFill>
                  <a:schemeClr val="accent5">
                    <a:lumMod val="75000"/>
                  </a:schemeClr>
                </a:solidFill>
              </a:rPr>
              <a:t>３種類に分類済み</a:t>
            </a:r>
          </a:p>
        </p:txBody>
      </p:sp>
      <p:sp>
        <p:nvSpPr>
          <p:cNvPr id="34" name="コンテンツ プレースホルダー 2">
            <a:extLst>
              <a:ext uri="{FF2B5EF4-FFF2-40B4-BE49-F238E27FC236}">
                <a16:creationId xmlns:a16="http://schemas.microsoft.com/office/drawing/2014/main" id="{41BAFA1E-5FC7-4C90-8201-DE59B86FFA93}"/>
              </a:ext>
            </a:extLst>
          </p:cNvPr>
          <p:cNvSpPr txBox="1">
            <a:spLocks/>
          </p:cNvSpPr>
          <p:nvPr/>
        </p:nvSpPr>
        <p:spPr>
          <a:xfrm>
            <a:off x="204468" y="5573138"/>
            <a:ext cx="3920303" cy="1141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大量の学習用データを用いて学習を行う</a:t>
            </a:r>
            <a:endParaRPr lang="en-US" altLang="ja-JP" sz="2400" dirty="0"/>
          </a:p>
        </p:txBody>
      </p:sp>
      <p:sp>
        <p:nvSpPr>
          <p:cNvPr id="35" name="タイトル 1">
            <a:extLst>
              <a:ext uri="{FF2B5EF4-FFF2-40B4-BE49-F238E27FC236}">
                <a16:creationId xmlns:a16="http://schemas.microsoft.com/office/drawing/2014/main" id="{97984C65-1717-4E7C-8BBF-6E40935D190F}"/>
              </a:ext>
            </a:extLst>
          </p:cNvPr>
          <p:cNvSpPr txBox="1">
            <a:spLocks/>
          </p:cNvSpPr>
          <p:nvPr/>
        </p:nvSpPr>
        <p:spPr>
          <a:xfrm>
            <a:off x="453366" y="605028"/>
            <a:ext cx="8198166" cy="16235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r>
              <a:rPr lang="ja-JP" altLang="en-US" sz="2800" b="1" u="sng" dirty="0"/>
              <a:t>機械学習は、データによる学習を行うための手法</a:t>
            </a:r>
            <a:endParaRPr lang="en-US" altLang="ja-JP" sz="2800" b="1" u="sng" dirty="0"/>
          </a:p>
          <a:p>
            <a:r>
              <a:rPr lang="ja-JP" altLang="en-US" sz="2800" b="1" u="sng" dirty="0"/>
              <a:t>（人工知能の一種）</a:t>
            </a:r>
            <a:endParaRPr lang="en-US" altLang="ja-JP" sz="2800" b="1" u="sng" dirty="0"/>
          </a:p>
        </p:txBody>
      </p:sp>
    </p:spTree>
    <p:extLst>
      <p:ext uri="{BB962C8B-B14F-4D97-AF65-F5344CB8AC3E}">
        <p14:creationId xmlns:p14="http://schemas.microsoft.com/office/powerpoint/2010/main" val="1724967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1652" r="31652"/>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54</a:t>
            </a:fld>
            <a:endParaRPr kumimoji="1" lang="ja-JP" altLang="en-US" sz="1800">
              <a:solidFill>
                <a:srgbClr val="FFFFFF"/>
              </a:solidFill>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spcBef>
                <a:spcPts val="1200"/>
              </a:spcBef>
            </a:pPr>
            <a:r>
              <a:rPr lang="ja-JP" altLang="en-US" b="1" i="0" dirty="0">
                <a:solidFill>
                  <a:srgbClr val="374151"/>
                </a:solidFill>
                <a:effectLst/>
                <a:latin typeface="Söhne"/>
              </a:rPr>
              <a:t>ニューラルネットワーク</a:t>
            </a:r>
            <a:r>
              <a:rPr lang="ja-JP" altLang="en-US" b="0" i="0" dirty="0">
                <a:solidFill>
                  <a:srgbClr val="374151"/>
                </a:solidFill>
                <a:effectLst/>
                <a:latin typeface="Söhne"/>
              </a:rPr>
              <a:t>は、</a:t>
            </a:r>
            <a:r>
              <a:rPr lang="ja-JP" altLang="en-US" b="1" i="0" dirty="0">
                <a:solidFill>
                  <a:srgbClr val="374151"/>
                </a:solidFill>
                <a:effectLst/>
                <a:latin typeface="Söhne"/>
              </a:rPr>
              <a:t>人工知能</a:t>
            </a:r>
            <a:r>
              <a:rPr lang="ja-JP" altLang="en-US" b="0" i="0" dirty="0">
                <a:solidFill>
                  <a:srgbClr val="374151"/>
                </a:solidFill>
                <a:effectLst/>
                <a:latin typeface="Söhne"/>
              </a:rPr>
              <a:t>の一種</a:t>
            </a:r>
            <a:endParaRPr lang="en-US" altLang="ja-JP" b="0" i="0" dirty="0">
              <a:solidFill>
                <a:srgbClr val="374151"/>
              </a:solidFill>
              <a:effectLst/>
              <a:latin typeface="Söhne"/>
            </a:endParaRPr>
          </a:p>
          <a:p>
            <a:pPr>
              <a:spcBef>
                <a:spcPts val="1200"/>
              </a:spcBef>
            </a:pPr>
            <a:r>
              <a:rPr lang="ja-JP" altLang="en-US" b="1" i="0" dirty="0">
                <a:solidFill>
                  <a:srgbClr val="374151"/>
                </a:solidFill>
                <a:effectLst/>
                <a:latin typeface="Söhne"/>
              </a:rPr>
              <a:t>生物の脳の働きを模倣すること</a:t>
            </a:r>
            <a:r>
              <a:rPr lang="ja-JP" altLang="en-US" b="0" i="0" dirty="0">
                <a:solidFill>
                  <a:srgbClr val="374151"/>
                </a:solidFill>
                <a:effectLst/>
                <a:latin typeface="Söhne"/>
              </a:rPr>
              <a:t>を目指している</a:t>
            </a:r>
            <a:endParaRPr lang="en-US" altLang="ja-JP" b="0" i="0" dirty="0">
              <a:solidFill>
                <a:srgbClr val="374151"/>
              </a:solidFill>
              <a:effectLst/>
              <a:latin typeface="Söhne"/>
            </a:endParaRPr>
          </a:p>
          <a:p>
            <a:pPr>
              <a:spcBef>
                <a:spcPts val="1200"/>
              </a:spcBef>
            </a:pPr>
            <a:r>
              <a:rPr kumimoji="1" lang="ja-JP" altLang="en-US" b="1" dirty="0"/>
              <a:t>機械学習</a:t>
            </a:r>
            <a:r>
              <a:rPr kumimoji="1" lang="ja-JP" altLang="en-US" dirty="0"/>
              <a:t>に，</a:t>
            </a:r>
            <a:r>
              <a:rPr kumimoji="1" lang="ja-JP" altLang="en-US" b="1" dirty="0"/>
              <a:t>すでに広く活用が進んでいる</a:t>
            </a:r>
          </a:p>
          <a:p>
            <a:pPr>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t>ニューラルネットワーク</a:t>
            </a:r>
          </a:p>
        </p:txBody>
      </p:sp>
    </p:spTree>
    <p:extLst>
      <p:ext uri="{BB962C8B-B14F-4D97-AF65-F5344CB8AC3E}">
        <p14:creationId xmlns:p14="http://schemas.microsoft.com/office/powerpoint/2010/main" val="2290419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718281-DFDB-54A8-4D8F-D45A16B348C8}"/>
              </a:ext>
            </a:extLst>
          </p:cNvPr>
          <p:cNvSpPr>
            <a:spLocks noGrp="1"/>
          </p:cNvSpPr>
          <p:nvPr>
            <p:ph type="title"/>
          </p:nvPr>
        </p:nvSpPr>
        <p:spPr/>
        <p:txBody>
          <a:bodyPr>
            <a:normAutofit fontScale="90000"/>
          </a:bodyPr>
          <a:lstStyle/>
          <a:p>
            <a:r>
              <a:rPr kumimoji="1" lang="ja-JP" altLang="en-US" dirty="0"/>
              <a:t>ニューラルネットワークの基礎</a:t>
            </a:r>
          </a:p>
        </p:txBody>
      </p:sp>
      <p:sp>
        <p:nvSpPr>
          <p:cNvPr id="3" name="コンテンツ プレースホルダー 2">
            <a:extLst>
              <a:ext uri="{FF2B5EF4-FFF2-40B4-BE49-F238E27FC236}">
                <a16:creationId xmlns:a16="http://schemas.microsoft.com/office/drawing/2014/main" id="{84B3742B-BD69-AA8D-CF84-3250FD429851}"/>
              </a:ext>
            </a:extLst>
          </p:cNvPr>
          <p:cNvSpPr>
            <a:spLocks noGrp="1"/>
          </p:cNvSpPr>
          <p:nvPr>
            <p:ph idx="1"/>
          </p:nvPr>
        </p:nvSpPr>
        <p:spPr>
          <a:xfrm>
            <a:off x="321844" y="846253"/>
            <a:ext cx="8775921" cy="5333166"/>
          </a:xfrm>
        </p:spPr>
        <p:txBody>
          <a:bodyPr>
            <a:normAutofit/>
          </a:bodyPr>
          <a:lstStyle/>
          <a:p>
            <a:pPr>
              <a:spcBef>
                <a:spcPts val="1200"/>
              </a:spcBef>
            </a:pPr>
            <a:r>
              <a:rPr lang="ja-JP" altLang="en-US" sz="2400" b="1" dirty="0">
                <a:solidFill>
                  <a:srgbClr val="374151"/>
                </a:solidFill>
                <a:latin typeface="Söhne"/>
              </a:rPr>
              <a:t>単純な仕組み．</a:t>
            </a:r>
            <a:r>
              <a:rPr lang="ja-JP" altLang="en-US" sz="2400" b="1" i="0" dirty="0">
                <a:solidFill>
                  <a:srgbClr val="374151"/>
                </a:solidFill>
                <a:effectLst/>
                <a:latin typeface="Söhne"/>
              </a:rPr>
              <a:t>明確な原理に基づいて処理を行う</a:t>
            </a:r>
            <a:endParaRPr lang="en-US" altLang="ja-JP" sz="2400" b="1" dirty="0">
              <a:solidFill>
                <a:srgbClr val="374151"/>
              </a:solidFill>
              <a:latin typeface="Söhne"/>
            </a:endParaRPr>
          </a:p>
          <a:p>
            <a:pPr marL="0" indent="0">
              <a:spcBef>
                <a:spcPts val="1200"/>
              </a:spcBef>
              <a:buNone/>
            </a:pPr>
            <a:r>
              <a:rPr lang="ja-JP" altLang="en-US" sz="2400" b="1" dirty="0">
                <a:solidFill>
                  <a:srgbClr val="374151"/>
                </a:solidFill>
                <a:latin typeface="Söhne"/>
              </a:rPr>
              <a:t>ユニット</a:t>
            </a:r>
            <a:r>
              <a:rPr lang="ja-JP" altLang="en-US" sz="2400" dirty="0">
                <a:solidFill>
                  <a:srgbClr val="374151"/>
                </a:solidFill>
                <a:latin typeface="Söhne"/>
              </a:rPr>
              <a:t>は，基本，</a:t>
            </a:r>
            <a:r>
              <a:rPr lang="ja-JP" altLang="en-US" sz="2400" b="1" i="0" u="sng" dirty="0">
                <a:solidFill>
                  <a:srgbClr val="FF0000"/>
                </a:solidFill>
                <a:effectLst/>
                <a:latin typeface="Söhne"/>
              </a:rPr>
              <a:t>入力の重みづけ</a:t>
            </a:r>
            <a:r>
              <a:rPr lang="ja-JP" altLang="en-US" sz="2400" u="sng" dirty="0">
                <a:solidFill>
                  <a:srgbClr val="374151"/>
                </a:solidFill>
                <a:latin typeface="Söhne"/>
              </a:rPr>
              <a:t>，</a:t>
            </a:r>
            <a:r>
              <a:rPr lang="ja-JP" altLang="en-US" sz="2400" b="1" i="0" u="sng" dirty="0">
                <a:solidFill>
                  <a:srgbClr val="FF0000"/>
                </a:solidFill>
                <a:effectLst/>
                <a:latin typeface="Söhne"/>
              </a:rPr>
              <a:t>合計とバイアス</a:t>
            </a:r>
            <a:r>
              <a:rPr lang="ja-JP" altLang="en-US" sz="2400" u="sng" dirty="0">
                <a:solidFill>
                  <a:srgbClr val="374151"/>
                </a:solidFill>
                <a:latin typeface="Söhne"/>
              </a:rPr>
              <a:t>，</a:t>
            </a:r>
            <a:r>
              <a:rPr lang="ja-JP" altLang="en-US" sz="2400" b="1" u="sng" dirty="0">
                <a:solidFill>
                  <a:srgbClr val="FF0000"/>
                </a:solidFill>
                <a:latin typeface="Söhne"/>
              </a:rPr>
              <a:t>活性化関数の適用</a:t>
            </a:r>
            <a:r>
              <a:rPr lang="ja-JP" altLang="en-US" sz="2400" dirty="0">
                <a:latin typeface="Söhne"/>
              </a:rPr>
              <a:t>を行う</a:t>
            </a:r>
            <a:endParaRPr kumimoji="1" lang="en-US" altLang="ja-JP" sz="2400" dirty="0"/>
          </a:p>
          <a:p>
            <a:pPr>
              <a:spcBef>
                <a:spcPts val="1200"/>
              </a:spcBef>
            </a:pPr>
            <a:r>
              <a:rPr lang="ja-JP" altLang="en-US" sz="2400" b="1" dirty="0"/>
              <a:t>ユニットのネットワークである</a:t>
            </a:r>
            <a:endParaRPr lang="en-US" altLang="ja-JP" sz="2400" b="1" dirty="0"/>
          </a:p>
          <a:p>
            <a:pPr marL="0" indent="0">
              <a:spcBef>
                <a:spcPts val="1200"/>
              </a:spcBef>
              <a:buNone/>
            </a:pPr>
            <a:r>
              <a:rPr kumimoji="1" lang="ja-JP" altLang="en-US" sz="2400" dirty="0"/>
              <a:t>多数の</a:t>
            </a:r>
            <a:r>
              <a:rPr kumimoji="1" lang="ja-JP" altLang="en-US" sz="2400" b="1" dirty="0"/>
              <a:t>ユニット</a:t>
            </a:r>
            <a:r>
              <a:rPr kumimoji="1" lang="ja-JP" altLang="en-US" sz="2400" dirty="0"/>
              <a:t>とそれらの</a:t>
            </a:r>
            <a:r>
              <a:rPr kumimoji="1" lang="ja-JP" altLang="en-US" sz="2400" b="1" dirty="0"/>
              <a:t>ユニット間の結合</a:t>
            </a:r>
            <a:r>
              <a:rPr kumimoji="1" lang="ja-JP" altLang="en-US" sz="2400" dirty="0"/>
              <a:t>から構成</a:t>
            </a:r>
          </a:p>
        </p:txBody>
      </p:sp>
      <p:sp>
        <p:nvSpPr>
          <p:cNvPr id="4" name="スライド番号プレースホルダー 3">
            <a:extLst>
              <a:ext uri="{FF2B5EF4-FFF2-40B4-BE49-F238E27FC236}">
                <a16:creationId xmlns:a16="http://schemas.microsoft.com/office/drawing/2014/main" id="{4A2FA242-0432-0A8A-0B86-871EFE7E805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9564ADB9-8BC7-9D69-96DF-E7F7F7405D3A}"/>
              </a:ext>
            </a:extLst>
          </p:cNvPr>
          <p:cNvSpPr/>
          <p:nvPr/>
        </p:nvSpPr>
        <p:spPr>
          <a:xfrm>
            <a:off x="2013372" y="3867614"/>
            <a:ext cx="366361" cy="5927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20D891E3-C253-92BB-D110-409F905AE2B5}"/>
              </a:ext>
            </a:extLst>
          </p:cNvPr>
          <p:cNvSpPr/>
          <p:nvPr/>
        </p:nvSpPr>
        <p:spPr>
          <a:xfrm>
            <a:off x="2013372" y="4745469"/>
            <a:ext cx="366361" cy="5927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F0EF4AC2-D835-0A73-ED06-3EA8EDE4F25A}"/>
              </a:ext>
            </a:extLst>
          </p:cNvPr>
          <p:cNvSpPr/>
          <p:nvPr/>
        </p:nvSpPr>
        <p:spPr>
          <a:xfrm>
            <a:off x="3806609" y="3867612"/>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0B1907D8-5D18-72EE-6CE1-1CC117CC2918}"/>
              </a:ext>
            </a:extLst>
          </p:cNvPr>
          <p:cNvSpPr/>
          <p:nvPr/>
        </p:nvSpPr>
        <p:spPr>
          <a:xfrm>
            <a:off x="3806609" y="4637108"/>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21F9E3DB-187D-9446-9400-D06A6E037276}"/>
              </a:ext>
            </a:extLst>
          </p:cNvPr>
          <p:cNvSpPr/>
          <p:nvPr/>
        </p:nvSpPr>
        <p:spPr>
          <a:xfrm>
            <a:off x="3806609" y="5406604"/>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1F37CF47-BF03-A93E-224C-F2837F25FA8E}"/>
              </a:ext>
            </a:extLst>
          </p:cNvPr>
          <p:cNvSpPr/>
          <p:nvPr/>
        </p:nvSpPr>
        <p:spPr>
          <a:xfrm>
            <a:off x="3806609" y="6176100"/>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4A88F6EE-B386-6CAD-9CB8-7A56987E939E}"/>
              </a:ext>
            </a:extLst>
          </p:cNvPr>
          <p:cNvSpPr/>
          <p:nvPr/>
        </p:nvSpPr>
        <p:spPr>
          <a:xfrm>
            <a:off x="6460883" y="3867610"/>
            <a:ext cx="366361" cy="5927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CCB52557-D14D-3ADE-6E4D-B7D2C1FB3125}"/>
              </a:ext>
            </a:extLst>
          </p:cNvPr>
          <p:cNvSpPr/>
          <p:nvPr/>
        </p:nvSpPr>
        <p:spPr>
          <a:xfrm>
            <a:off x="6460883" y="4654538"/>
            <a:ext cx="366361" cy="5927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3" name="直線矢印コネクタ 12">
            <a:extLst>
              <a:ext uri="{FF2B5EF4-FFF2-40B4-BE49-F238E27FC236}">
                <a16:creationId xmlns:a16="http://schemas.microsoft.com/office/drawing/2014/main" id="{5E20C402-8798-6081-F107-4CBFB3ABD284}"/>
              </a:ext>
            </a:extLst>
          </p:cNvPr>
          <p:cNvCxnSpPr>
            <a:cxnSpLocks/>
            <a:stCxn id="5" idx="3"/>
            <a:endCxn id="7" idx="1"/>
          </p:cNvCxnSpPr>
          <p:nvPr/>
        </p:nvCxnSpPr>
        <p:spPr>
          <a:xfrm flipV="1">
            <a:off x="2379733" y="4163995"/>
            <a:ext cx="1426876"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6C707B27-7193-4B79-5933-931511CD985A}"/>
              </a:ext>
            </a:extLst>
          </p:cNvPr>
          <p:cNvCxnSpPr>
            <a:cxnSpLocks/>
            <a:stCxn id="5" idx="3"/>
          </p:cNvCxnSpPr>
          <p:nvPr/>
        </p:nvCxnSpPr>
        <p:spPr>
          <a:xfrm>
            <a:off x="2379733" y="4163997"/>
            <a:ext cx="1440594" cy="841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24131FA7-94C3-5CE5-41CC-354A310BDEBD}"/>
              </a:ext>
            </a:extLst>
          </p:cNvPr>
          <p:cNvCxnSpPr>
            <a:cxnSpLocks/>
            <a:endCxn id="9" idx="1"/>
          </p:cNvCxnSpPr>
          <p:nvPr/>
        </p:nvCxnSpPr>
        <p:spPr>
          <a:xfrm>
            <a:off x="2379733" y="4163999"/>
            <a:ext cx="1426876" cy="1538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047541D4-C7E9-80A2-1544-6E74C4059AD1}"/>
              </a:ext>
            </a:extLst>
          </p:cNvPr>
          <p:cNvCxnSpPr>
            <a:cxnSpLocks/>
          </p:cNvCxnSpPr>
          <p:nvPr/>
        </p:nvCxnSpPr>
        <p:spPr>
          <a:xfrm>
            <a:off x="2379733" y="4164001"/>
            <a:ext cx="1426876" cy="1538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953AA924-1A36-A2B4-B4ED-161264F4CAB1}"/>
              </a:ext>
            </a:extLst>
          </p:cNvPr>
          <p:cNvCxnSpPr>
            <a:cxnSpLocks/>
            <a:endCxn id="10" idx="1"/>
          </p:cNvCxnSpPr>
          <p:nvPr/>
        </p:nvCxnSpPr>
        <p:spPr>
          <a:xfrm>
            <a:off x="2379733" y="4164003"/>
            <a:ext cx="1426876" cy="2308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ADB7A2C3-A189-ECE0-1743-28508C4D113A}"/>
              </a:ext>
            </a:extLst>
          </p:cNvPr>
          <p:cNvCxnSpPr>
            <a:cxnSpLocks/>
            <a:stCxn id="6" idx="3"/>
            <a:endCxn id="7" idx="1"/>
          </p:cNvCxnSpPr>
          <p:nvPr/>
        </p:nvCxnSpPr>
        <p:spPr>
          <a:xfrm flipV="1">
            <a:off x="2379733" y="4163995"/>
            <a:ext cx="1426876" cy="87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06F59C4A-6DE4-8265-695E-BAC3683B4C0F}"/>
              </a:ext>
            </a:extLst>
          </p:cNvPr>
          <p:cNvCxnSpPr>
            <a:cxnSpLocks/>
            <a:endCxn id="8" idx="1"/>
          </p:cNvCxnSpPr>
          <p:nvPr/>
        </p:nvCxnSpPr>
        <p:spPr>
          <a:xfrm flipV="1">
            <a:off x="2379733" y="4933491"/>
            <a:ext cx="1426876" cy="108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5F88DD48-0BBB-FF7C-4E73-553ED6326F09}"/>
              </a:ext>
            </a:extLst>
          </p:cNvPr>
          <p:cNvCxnSpPr>
            <a:cxnSpLocks/>
            <a:stCxn id="6" idx="3"/>
          </p:cNvCxnSpPr>
          <p:nvPr/>
        </p:nvCxnSpPr>
        <p:spPr>
          <a:xfrm>
            <a:off x="2379733" y="5041852"/>
            <a:ext cx="1426876" cy="661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00389BD7-378A-A03C-E5FE-009887DF70B0}"/>
              </a:ext>
            </a:extLst>
          </p:cNvPr>
          <p:cNvCxnSpPr>
            <a:cxnSpLocks/>
            <a:stCxn id="6" idx="3"/>
            <a:endCxn id="10" idx="1"/>
          </p:cNvCxnSpPr>
          <p:nvPr/>
        </p:nvCxnSpPr>
        <p:spPr>
          <a:xfrm>
            <a:off x="2379733" y="5041852"/>
            <a:ext cx="1426876" cy="1430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B96522CC-5A62-4945-DA8D-6FFBC2F2E4B4}"/>
              </a:ext>
            </a:extLst>
          </p:cNvPr>
          <p:cNvCxnSpPr>
            <a:cxnSpLocks/>
            <a:stCxn id="7" idx="3"/>
            <a:endCxn id="11" idx="1"/>
          </p:cNvCxnSpPr>
          <p:nvPr/>
        </p:nvCxnSpPr>
        <p:spPr>
          <a:xfrm flipV="1">
            <a:off x="4172970" y="4163993"/>
            <a:ext cx="2287913"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446DB79D-F2BB-F126-9D39-13BBB579428B}"/>
              </a:ext>
            </a:extLst>
          </p:cNvPr>
          <p:cNvCxnSpPr>
            <a:cxnSpLocks/>
            <a:endCxn id="12" idx="1"/>
          </p:cNvCxnSpPr>
          <p:nvPr/>
        </p:nvCxnSpPr>
        <p:spPr>
          <a:xfrm>
            <a:off x="4172970" y="4174034"/>
            <a:ext cx="2287913" cy="776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9769F1B8-5729-70DE-35C9-C7A69564DE43}"/>
              </a:ext>
            </a:extLst>
          </p:cNvPr>
          <p:cNvCxnSpPr>
            <a:cxnSpLocks/>
            <a:endCxn id="11" idx="1"/>
          </p:cNvCxnSpPr>
          <p:nvPr/>
        </p:nvCxnSpPr>
        <p:spPr>
          <a:xfrm flipV="1">
            <a:off x="4172970" y="4163993"/>
            <a:ext cx="2287913" cy="730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3331A44A-5D7B-A666-41F5-7ED9003A914B}"/>
              </a:ext>
            </a:extLst>
          </p:cNvPr>
          <p:cNvCxnSpPr>
            <a:cxnSpLocks/>
            <a:endCxn id="12" idx="1"/>
          </p:cNvCxnSpPr>
          <p:nvPr/>
        </p:nvCxnSpPr>
        <p:spPr>
          <a:xfrm>
            <a:off x="4172970" y="4884436"/>
            <a:ext cx="2287913" cy="66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6D0BFB0-7550-75DE-5E73-2E79A5A2F2DC}"/>
              </a:ext>
            </a:extLst>
          </p:cNvPr>
          <p:cNvCxnSpPr>
            <a:cxnSpLocks/>
            <a:endCxn id="11" idx="1"/>
          </p:cNvCxnSpPr>
          <p:nvPr/>
        </p:nvCxnSpPr>
        <p:spPr>
          <a:xfrm flipV="1">
            <a:off x="4161088" y="4163993"/>
            <a:ext cx="2299795" cy="155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EA896A09-AE3D-E9C5-A181-DA1514270A2E}"/>
              </a:ext>
            </a:extLst>
          </p:cNvPr>
          <p:cNvCxnSpPr>
            <a:cxnSpLocks/>
            <a:endCxn id="11" idx="1"/>
          </p:cNvCxnSpPr>
          <p:nvPr/>
        </p:nvCxnSpPr>
        <p:spPr>
          <a:xfrm flipV="1">
            <a:off x="4148179" y="4163993"/>
            <a:ext cx="2312704" cy="2333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25D3EAA4-3871-C9CB-BAC8-036E36F4E047}"/>
              </a:ext>
            </a:extLst>
          </p:cNvPr>
          <p:cNvCxnSpPr>
            <a:cxnSpLocks/>
            <a:stCxn id="9" idx="3"/>
            <a:endCxn id="12" idx="1"/>
          </p:cNvCxnSpPr>
          <p:nvPr/>
        </p:nvCxnSpPr>
        <p:spPr>
          <a:xfrm flipV="1">
            <a:off x="4172970" y="4950921"/>
            <a:ext cx="2287913" cy="752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0473BC18-83D6-E2DA-920A-860D31DC7260}"/>
              </a:ext>
            </a:extLst>
          </p:cNvPr>
          <p:cNvCxnSpPr>
            <a:cxnSpLocks/>
            <a:endCxn id="12" idx="1"/>
          </p:cNvCxnSpPr>
          <p:nvPr/>
        </p:nvCxnSpPr>
        <p:spPr>
          <a:xfrm flipV="1">
            <a:off x="4197761" y="4950921"/>
            <a:ext cx="2263122" cy="1538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DE6D7C9-9DAB-B90A-9761-56020A27F330}"/>
              </a:ext>
            </a:extLst>
          </p:cNvPr>
          <p:cNvSpPr txBox="1"/>
          <p:nvPr/>
        </p:nvSpPr>
        <p:spPr>
          <a:xfrm>
            <a:off x="1726830" y="3349547"/>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a:t>
            </a:r>
          </a:p>
        </p:txBody>
      </p:sp>
      <p:sp>
        <p:nvSpPr>
          <p:cNvPr id="31" name="テキスト ボックス 30">
            <a:extLst>
              <a:ext uri="{FF2B5EF4-FFF2-40B4-BE49-F238E27FC236}">
                <a16:creationId xmlns:a16="http://schemas.microsoft.com/office/drawing/2014/main" id="{17B9BCD3-8318-C871-D5BB-039EFCEA5AA1}"/>
              </a:ext>
            </a:extLst>
          </p:cNvPr>
          <p:cNvSpPr txBox="1"/>
          <p:nvPr/>
        </p:nvSpPr>
        <p:spPr>
          <a:xfrm>
            <a:off x="3507774" y="3353556"/>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a:t>
            </a:r>
          </a:p>
        </p:txBody>
      </p:sp>
      <p:sp>
        <p:nvSpPr>
          <p:cNvPr id="32" name="テキスト ボックス 31">
            <a:extLst>
              <a:ext uri="{FF2B5EF4-FFF2-40B4-BE49-F238E27FC236}">
                <a16:creationId xmlns:a16="http://schemas.microsoft.com/office/drawing/2014/main" id="{79555E53-2262-21D2-291C-654B103EC9D3}"/>
              </a:ext>
            </a:extLst>
          </p:cNvPr>
          <p:cNvSpPr txBox="1"/>
          <p:nvPr/>
        </p:nvSpPr>
        <p:spPr>
          <a:xfrm>
            <a:off x="6090065" y="3344610"/>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a:t>
            </a:r>
          </a:p>
        </p:txBody>
      </p:sp>
      <p:sp>
        <p:nvSpPr>
          <p:cNvPr id="33" name="テキスト ボックス 32">
            <a:extLst>
              <a:ext uri="{FF2B5EF4-FFF2-40B4-BE49-F238E27FC236}">
                <a16:creationId xmlns:a16="http://schemas.microsoft.com/office/drawing/2014/main" id="{E849F804-A371-A3FD-E166-0FE5AED49B2F}"/>
              </a:ext>
            </a:extLst>
          </p:cNvPr>
          <p:cNvSpPr txBox="1"/>
          <p:nvPr/>
        </p:nvSpPr>
        <p:spPr>
          <a:xfrm>
            <a:off x="2423848" y="3571222"/>
            <a:ext cx="15672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ユニット間の結合</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DBBD8B99-6794-0969-ED83-BE32F3AFE53F}"/>
              </a:ext>
            </a:extLst>
          </p:cNvPr>
          <p:cNvSpPr txBox="1"/>
          <p:nvPr/>
        </p:nvSpPr>
        <p:spPr>
          <a:xfrm>
            <a:off x="4723831" y="3572024"/>
            <a:ext cx="15672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ユニット間の結合</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58995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D733A-4349-4430-B7E1-17F2397DF2AB}"/>
              </a:ext>
            </a:extLst>
          </p:cNvPr>
          <p:cNvSpPr>
            <a:spLocks noGrp="1"/>
          </p:cNvSpPr>
          <p:nvPr>
            <p:ph type="title"/>
          </p:nvPr>
        </p:nvSpPr>
        <p:spPr>
          <a:xfrm>
            <a:off x="321845" y="175028"/>
            <a:ext cx="7888705" cy="796845"/>
          </a:xfrm>
        </p:spPr>
        <p:txBody>
          <a:bodyPr>
            <a:normAutofit fontScale="90000"/>
          </a:bodyPr>
          <a:lstStyle/>
          <a:p>
            <a:r>
              <a:rPr lang="ja-JP" altLang="en-US" dirty="0"/>
              <a:t>コンピュータの進展とニューラルネットワーク進展</a:t>
            </a:r>
            <a:endParaRPr kumimoji="1" lang="ja-JP" altLang="en-US" dirty="0"/>
          </a:p>
        </p:txBody>
      </p:sp>
      <p:sp>
        <p:nvSpPr>
          <p:cNvPr id="4" name="スライド番号プレースホルダー 3">
            <a:extLst>
              <a:ext uri="{FF2B5EF4-FFF2-40B4-BE49-F238E27FC236}">
                <a16:creationId xmlns:a16="http://schemas.microsoft.com/office/drawing/2014/main" id="{221820CB-98AC-46FC-A770-A2560861E61B}"/>
              </a:ext>
            </a:extLst>
          </p:cNvPr>
          <p:cNvSpPr>
            <a:spLocks noGrp="1"/>
          </p:cNvSpPr>
          <p:nvPr>
            <p:ph type="sldNum" sz="quarter" idx="12"/>
          </p:nvPr>
        </p:nvSpPr>
        <p:spPr/>
        <p:txBody>
          <a:bodyPr/>
          <a:lstStyle/>
          <a:p>
            <a:fld id="{E205D82C-95A1-431E-8E38-AA614A14CDCF}" type="slidenum">
              <a:rPr kumimoji="1" lang="ja-JP" altLang="en-US" smtClean="0"/>
              <a:t>56</a:t>
            </a:fld>
            <a:endParaRPr kumimoji="1" lang="ja-JP" altLang="en-US"/>
          </a:p>
        </p:txBody>
      </p:sp>
      <p:sp>
        <p:nvSpPr>
          <p:cNvPr id="9" name="コンテンツ プレースホルダー 8">
            <a:extLst>
              <a:ext uri="{FF2B5EF4-FFF2-40B4-BE49-F238E27FC236}">
                <a16:creationId xmlns:a16="http://schemas.microsoft.com/office/drawing/2014/main" id="{7BDE9043-BCAE-DA35-28D0-CC585FFC9321}"/>
              </a:ext>
            </a:extLst>
          </p:cNvPr>
          <p:cNvSpPr>
            <a:spLocks noGrp="1"/>
          </p:cNvSpPr>
          <p:nvPr>
            <p:ph idx="1"/>
          </p:nvPr>
        </p:nvSpPr>
        <p:spPr>
          <a:xfrm>
            <a:off x="4394260" y="1060449"/>
            <a:ext cx="4749740" cy="5661027"/>
          </a:xfrm>
        </p:spPr>
        <p:txBody>
          <a:bodyPr>
            <a:normAutofit/>
          </a:bodyPr>
          <a:lstStyle/>
          <a:p>
            <a:pPr marL="0" indent="0">
              <a:spcBef>
                <a:spcPts val="1200"/>
              </a:spcBef>
              <a:buNone/>
            </a:pPr>
            <a:r>
              <a:rPr lang="en-US" altLang="ja-JP" b="0" i="0" dirty="0">
                <a:solidFill>
                  <a:srgbClr val="374151"/>
                </a:solidFill>
                <a:effectLst/>
                <a:latin typeface="Söhne"/>
              </a:rPr>
              <a:t>【</a:t>
            </a:r>
            <a:r>
              <a:rPr lang="ja-JP" altLang="en-US" b="0" i="0" dirty="0">
                <a:solidFill>
                  <a:srgbClr val="374151"/>
                </a:solidFill>
                <a:effectLst/>
                <a:latin typeface="Söhne"/>
              </a:rPr>
              <a:t>過去</a:t>
            </a:r>
            <a:r>
              <a:rPr lang="en-US" altLang="ja-JP" b="0" i="0" dirty="0">
                <a:solidFill>
                  <a:srgbClr val="374151"/>
                </a:solidFill>
                <a:effectLst/>
                <a:latin typeface="Söhne"/>
              </a:rPr>
              <a:t>】</a:t>
            </a:r>
          </a:p>
          <a:p>
            <a:pPr marL="0" indent="0">
              <a:spcBef>
                <a:spcPts val="1200"/>
              </a:spcBef>
              <a:buNone/>
            </a:pPr>
            <a:r>
              <a:rPr lang="ja-JP" altLang="en-US" b="0" i="0" dirty="0">
                <a:solidFill>
                  <a:srgbClr val="374151"/>
                </a:solidFill>
                <a:effectLst/>
                <a:latin typeface="Söhne"/>
              </a:rPr>
              <a:t>人間の脳の</a:t>
            </a:r>
            <a:r>
              <a:rPr lang="ja-JP" altLang="en-US" b="1" i="0" dirty="0">
                <a:solidFill>
                  <a:srgbClr val="374151"/>
                </a:solidFill>
                <a:effectLst/>
                <a:latin typeface="Söhne"/>
              </a:rPr>
              <a:t>約</a:t>
            </a:r>
            <a:r>
              <a:rPr lang="en-US" altLang="ja-JP" b="1" i="0" dirty="0">
                <a:solidFill>
                  <a:srgbClr val="374151"/>
                </a:solidFill>
                <a:effectLst/>
                <a:latin typeface="Söhne"/>
              </a:rPr>
              <a:t>860</a:t>
            </a:r>
            <a:r>
              <a:rPr lang="ja-JP" altLang="en-US" b="1" i="0" dirty="0">
                <a:solidFill>
                  <a:srgbClr val="374151"/>
                </a:solidFill>
                <a:effectLst/>
                <a:latin typeface="Söhne"/>
              </a:rPr>
              <a:t>億個</a:t>
            </a:r>
            <a:r>
              <a:rPr lang="ja-JP" altLang="en-US" b="0" i="0" dirty="0">
                <a:solidFill>
                  <a:srgbClr val="374151"/>
                </a:solidFill>
                <a:effectLst/>
                <a:latin typeface="Söhne"/>
              </a:rPr>
              <a:t>のニューロンを模倣することは不可能</a:t>
            </a:r>
            <a:endParaRPr lang="en-US" altLang="ja-JP" b="0" i="0" dirty="0">
              <a:solidFill>
                <a:srgbClr val="374151"/>
              </a:solidFill>
              <a:effectLst/>
              <a:latin typeface="Söhne"/>
            </a:endParaRPr>
          </a:p>
          <a:p>
            <a:pPr marL="0" indent="0">
              <a:spcBef>
                <a:spcPts val="1200"/>
              </a:spcBef>
              <a:buNone/>
            </a:pPr>
            <a:r>
              <a:rPr lang="en-US" altLang="ja-JP" dirty="0">
                <a:solidFill>
                  <a:srgbClr val="374151"/>
                </a:solidFill>
                <a:latin typeface="Söhne"/>
              </a:rPr>
              <a:t>【</a:t>
            </a:r>
            <a:r>
              <a:rPr lang="ja-JP" altLang="en-US" dirty="0">
                <a:solidFill>
                  <a:srgbClr val="374151"/>
                </a:solidFill>
                <a:latin typeface="Söhne"/>
              </a:rPr>
              <a:t>現状</a:t>
            </a:r>
            <a:r>
              <a:rPr lang="en-US" altLang="ja-JP" dirty="0">
                <a:solidFill>
                  <a:srgbClr val="374151"/>
                </a:solidFill>
                <a:latin typeface="Söhne"/>
              </a:rPr>
              <a:t>】</a:t>
            </a:r>
          </a:p>
          <a:p>
            <a:pPr marL="0" indent="0">
              <a:spcBef>
                <a:spcPts val="1200"/>
              </a:spcBef>
              <a:buNone/>
            </a:pPr>
            <a:r>
              <a:rPr lang="en-US" altLang="ja-JP" b="0" i="0" dirty="0">
                <a:solidFill>
                  <a:srgbClr val="374151"/>
                </a:solidFill>
                <a:effectLst/>
                <a:latin typeface="Söhne"/>
              </a:rPr>
              <a:t>GPU</a:t>
            </a:r>
            <a:r>
              <a:rPr lang="ja-JP" altLang="en-US" b="0" i="0" dirty="0">
                <a:solidFill>
                  <a:srgbClr val="374151"/>
                </a:solidFill>
                <a:effectLst/>
                <a:latin typeface="Söhne"/>
              </a:rPr>
              <a:t>，クラウドコンピューティングで</a:t>
            </a:r>
            <a:r>
              <a:rPr lang="ja-JP" altLang="en-US" b="1" i="0" dirty="0">
                <a:solidFill>
                  <a:srgbClr val="374151"/>
                </a:solidFill>
                <a:effectLst/>
                <a:latin typeface="Söhne"/>
              </a:rPr>
              <a:t>，コンピュータの性能向上が続く</a:t>
            </a:r>
            <a:endParaRPr lang="en-US" altLang="ja-JP" b="1" i="0" dirty="0">
              <a:solidFill>
                <a:srgbClr val="374151"/>
              </a:solidFill>
              <a:effectLst/>
              <a:latin typeface="Söhne"/>
            </a:endParaRPr>
          </a:p>
          <a:p>
            <a:pPr marL="0" indent="0">
              <a:spcBef>
                <a:spcPts val="1200"/>
              </a:spcBef>
              <a:buNone/>
            </a:pPr>
            <a:r>
              <a:rPr lang="en-US" altLang="ja-JP" dirty="0">
                <a:solidFill>
                  <a:srgbClr val="374151"/>
                </a:solidFill>
                <a:latin typeface="Söhne"/>
              </a:rPr>
              <a:t>【</a:t>
            </a:r>
            <a:r>
              <a:rPr lang="ja-JP" altLang="en-US" dirty="0">
                <a:solidFill>
                  <a:srgbClr val="374151"/>
                </a:solidFill>
                <a:latin typeface="Söhne"/>
              </a:rPr>
              <a:t>将来</a:t>
            </a:r>
            <a:r>
              <a:rPr lang="en-US" altLang="ja-JP" dirty="0">
                <a:solidFill>
                  <a:srgbClr val="374151"/>
                </a:solidFill>
                <a:latin typeface="Söhne"/>
              </a:rPr>
              <a:t>】</a:t>
            </a:r>
          </a:p>
          <a:p>
            <a:pPr marL="0" indent="0">
              <a:spcBef>
                <a:spcPts val="1200"/>
              </a:spcBef>
              <a:buNone/>
            </a:pPr>
            <a:r>
              <a:rPr lang="ja-JP" altLang="en-US" b="0" i="0" dirty="0">
                <a:solidFill>
                  <a:srgbClr val="374151"/>
                </a:solidFill>
                <a:effectLst/>
                <a:latin typeface="Söhne"/>
              </a:rPr>
              <a:t>生物の脳に近いニューラルネットワークの実現へ進む</a:t>
            </a:r>
            <a:endParaRPr lang="en-US" altLang="ja-JP" b="0" i="0" dirty="0">
              <a:solidFill>
                <a:srgbClr val="374151"/>
              </a:solidFill>
              <a:effectLst/>
              <a:latin typeface="Söhne"/>
            </a:endParaRPr>
          </a:p>
        </p:txBody>
      </p:sp>
      <p:sp>
        <p:nvSpPr>
          <p:cNvPr id="3" name="コンテンツ プレースホルダー 2">
            <a:extLst>
              <a:ext uri="{FF2B5EF4-FFF2-40B4-BE49-F238E27FC236}">
                <a16:creationId xmlns:a16="http://schemas.microsoft.com/office/drawing/2014/main" id="{5946BFE0-26EC-F9F4-1775-849F369E9C54}"/>
              </a:ext>
            </a:extLst>
          </p:cNvPr>
          <p:cNvSpPr txBox="1">
            <a:spLocks/>
          </p:cNvSpPr>
          <p:nvPr/>
        </p:nvSpPr>
        <p:spPr>
          <a:xfrm>
            <a:off x="69910" y="5355706"/>
            <a:ext cx="4114739" cy="13657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a:t>所説あります</a:t>
            </a:r>
            <a:endParaRPr lang="en-US" altLang="ja-JP" sz="2000" dirty="0"/>
          </a:p>
          <a:p>
            <a:pPr marL="0" indent="0">
              <a:buFont typeface="Arial" panose="020B0604020202020204" pitchFamily="34" charset="0"/>
              <a:buNone/>
            </a:pPr>
            <a:r>
              <a:rPr lang="en-US" altLang="ja-JP" sz="2000" dirty="0"/>
              <a:t>2055</a:t>
            </a:r>
            <a:r>
              <a:rPr lang="ja-JP" altLang="en-US" sz="2000" dirty="0"/>
              <a:t>年ごろには，</a:t>
            </a:r>
            <a:r>
              <a:rPr lang="en-US" altLang="ja-JP" sz="2000" dirty="0"/>
              <a:t>860</a:t>
            </a:r>
            <a:r>
              <a:rPr lang="ja-JP" altLang="en-US" sz="2000" dirty="0"/>
              <a:t>憶を超えるかも？</a:t>
            </a:r>
          </a:p>
        </p:txBody>
      </p:sp>
      <p:graphicFrame>
        <p:nvGraphicFramePr>
          <p:cNvPr id="6" name="表 6">
            <a:extLst>
              <a:ext uri="{FF2B5EF4-FFF2-40B4-BE49-F238E27FC236}">
                <a16:creationId xmlns:a16="http://schemas.microsoft.com/office/drawing/2014/main" id="{B2789667-93DD-B4DE-7B7B-B9AD04A96B73}"/>
              </a:ext>
            </a:extLst>
          </p:cNvPr>
          <p:cNvGraphicFramePr>
            <a:graphicFrameLocks noGrp="1"/>
          </p:cNvGraphicFramePr>
          <p:nvPr/>
        </p:nvGraphicFramePr>
        <p:xfrm>
          <a:off x="0" y="1215482"/>
          <a:ext cx="4336093" cy="3962400"/>
        </p:xfrm>
        <a:graphic>
          <a:graphicData uri="http://schemas.openxmlformats.org/drawingml/2006/table">
            <a:tbl>
              <a:tblPr firstRow="1" bandRow="1">
                <a:tableStyleId>{5C22544A-7EE6-4342-B048-85BDC9FD1C3A}</a:tableStyleId>
              </a:tblPr>
              <a:tblGrid>
                <a:gridCol w="1324450">
                  <a:extLst>
                    <a:ext uri="{9D8B030D-6E8A-4147-A177-3AD203B41FA5}">
                      <a16:colId xmlns:a16="http://schemas.microsoft.com/office/drawing/2014/main" val="421181015"/>
                    </a:ext>
                  </a:extLst>
                </a:gridCol>
                <a:gridCol w="3011643">
                  <a:extLst>
                    <a:ext uri="{9D8B030D-6E8A-4147-A177-3AD203B41FA5}">
                      <a16:colId xmlns:a16="http://schemas.microsoft.com/office/drawing/2014/main" val="1052280707"/>
                    </a:ext>
                  </a:extLst>
                </a:gridCol>
              </a:tblGrid>
              <a:tr h="840764">
                <a:tc>
                  <a:txBody>
                    <a:bodyPr/>
                    <a:lstStyle/>
                    <a:p>
                      <a:r>
                        <a:rPr kumimoji="1" lang="ja-JP" altLang="en-US" sz="2800" dirty="0"/>
                        <a:t>年</a:t>
                      </a:r>
                    </a:p>
                  </a:txBody>
                  <a:tcPr/>
                </a:tc>
                <a:tc>
                  <a:txBody>
                    <a:bodyPr/>
                    <a:lstStyle/>
                    <a:p>
                      <a:r>
                        <a:rPr kumimoji="1" lang="ja-JP" altLang="en-US" sz="2800" dirty="0"/>
                        <a:t>コンピュータで扱えるユニット数の規模</a:t>
                      </a:r>
                    </a:p>
                  </a:txBody>
                  <a:tcPr/>
                </a:tc>
                <a:extLst>
                  <a:ext uri="{0D108BD9-81ED-4DB2-BD59-A6C34878D82A}">
                    <a16:rowId xmlns:a16="http://schemas.microsoft.com/office/drawing/2014/main" val="1736030535"/>
                  </a:ext>
                </a:extLst>
              </a:tr>
              <a:tr h="340977">
                <a:tc>
                  <a:txBody>
                    <a:bodyPr/>
                    <a:lstStyle/>
                    <a:p>
                      <a:r>
                        <a:rPr kumimoji="1" lang="en-US" altLang="ja-JP" sz="2800" dirty="0"/>
                        <a:t>2010</a:t>
                      </a:r>
                      <a:r>
                        <a:rPr kumimoji="1" lang="ja-JP" altLang="en-US" sz="2800" dirty="0"/>
                        <a:t>年</a:t>
                      </a:r>
                    </a:p>
                  </a:txBody>
                  <a:tcPr/>
                </a:tc>
                <a:tc>
                  <a:txBody>
                    <a:bodyPr/>
                    <a:lstStyle/>
                    <a:p>
                      <a:r>
                        <a:rPr kumimoji="1" lang="en-US" altLang="ja-JP" sz="2800" dirty="0"/>
                        <a:t>100,000</a:t>
                      </a:r>
                      <a:r>
                        <a:rPr kumimoji="1" lang="ja-JP" altLang="en-US" sz="2800" dirty="0"/>
                        <a:t>個</a:t>
                      </a:r>
                    </a:p>
                  </a:txBody>
                  <a:tcPr/>
                </a:tc>
                <a:extLst>
                  <a:ext uri="{0D108BD9-81ED-4DB2-BD59-A6C34878D82A}">
                    <a16:rowId xmlns:a16="http://schemas.microsoft.com/office/drawing/2014/main" val="1256324349"/>
                  </a:ext>
                </a:extLst>
              </a:tr>
              <a:tr h="340977">
                <a:tc>
                  <a:txBody>
                    <a:bodyPr/>
                    <a:lstStyle/>
                    <a:p>
                      <a:r>
                        <a:rPr kumimoji="1" lang="en-US" altLang="ja-JP" sz="2800" dirty="0"/>
                        <a:t>2020</a:t>
                      </a:r>
                      <a:r>
                        <a:rPr kumimoji="1" lang="ja-JP" altLang="en-US" sz="2800" dirty="0"/>
                        <a:t>年</a:t>
                      </a:r>
                    </a:p>
                  </a:txBody>
                  <a:tcPr/>
                </a:tc>
                <a:tc>
                  <a:txBody>
                    <a:bodyPr/>
                    <a:lstStyle/>
                    <a:p>
                      <a:r>
                        <a:rPr kumimoji="1" lang="en-US" altLang="ja-JP" sz="2800" dirty="0"/>
                        <a:t>2,000,000</a:t>
                      </a:r>
                      <a:r>
                        <a:rPr kumimoji="1" lang="ja-JP" altLang="en-US" sz="2800" dirty="0"/>
                        <a:t>個</a:t>
                      </a:r>
                    </a:p>
                  </a:txBody>
                  <a:tcPr/>
                </a:tc>
                <a:extLst>
                  <a:ext uri="{0D108BD9-81ED-4DB2-BD59-A6C34878D82A}">
                    <a16:rowId xmlns:a16="http://schemas.microsoft.com/office/drawing/2014/main" val="3609261726"/>
                  </a:ext>
                </a:extLst>
              </a:tr>
              <a:tr h="340977">
                <a:tc>
                  <a:txBody>
                    <a:bodyPr/>
                    <a:lstStyle/>
                    <a:p>
                      <a:r>
                        <a:rPr kumimoji="1" lang="en-US" altLang="ja-JP" sz="2800" dirty="0"/>
                        <a:t>2030</a:t>
                      </a:r>
                      <a:r>
                        <a:rPr kumimoji="1" lang="ja-JP" altLang="en-US" sz="2800" dirty="0"/>
                        <a:t>年</a:t>
                      </a:r>
                    </a:p>
                  </a:txBody>
                  <a:tcPr/>
                </a:tc>
                <a:tc>
                  <a:txBody>
                    <a:bodyPr/>
                    <a:lstStyle/>
                    <a:p>
                      <a:r>
                        <a:rPr kumimoji="1" lang="en-US" altLang="ja-JP" sz="2800" dirty="0"/>
                        <a:t>50,000,000</a:t>
                      </a:r>
                      <a:r>
                        <a:rPr kumimoji="1" lang="ja-JP" altLang="en-US" sz="2800" dirty="0"/>
                        <a:t>個</a:t>
                      </a:r>
                    </a:p>
                  </a:txBody>
                  <a:tcPr/>
                </a:tc>
                <a:extLst>
                  <a:ext uri="{0D108BD9-81ED-4DB2-BD59-A6C34878D82A}">
                    <a16:rowId xmlns:a16="http://schemas.microsoft.com/office/drawing/2014/main" val="3703148945"/>
                  </a:ext>
                </a:extLst>
              </a:tr>
              <a:tr h="340977">
                <a:tc>
                  <a:txBody>
                    <a:bodyPr/>
                    <a:lstStyle/>
                    <a:p>
                      <a:r>
                        <a:rPr kumimoji="1" lang="en-US" altLang="ja-JP" sz="2800" dirty="0"/>
                        <a:t>2040</a:t>
                      </a:r>
                      <a:r>
                        <a:rPr kumimoji="1" lang="ja-JP" altLang="en-US" sz="2800" dirty="0"/>
                        <a:t>年</a:t>
                      </a:r>
                    </a:p>
                  </a:txBody>
                  <a:tcPr/>
                </a:tc>
                <a:tc>
                  <a:txBody>
                    <a:bodyPr/>
                    <a:lstStyle/>
                    <a:p>
                      <a:r>
                        <a:rPr kumimoji="1" lang="en-US" altLang="ja-JP" sz="2800" dirty="0"/>
                        <a:t>1,000,000,000</a:t>
                      </a:r>
                      <a:r>
                        <a:rPr kumimoji="1" lang="ja-JP" altLang="en-US" sz="2800" dirty="0"/>
                        <a:t>個</a:t>
                      </a:r>
                    </a:p>
                  </a:txBody>
                  <a:tcPr/>
                </a:tc>
                <a:extLst>
                  <a:ext uri="{0D108BD9-81ED-4DB2-BD59-A6C34878D82A}">
                    <a16:rowId xmlns:a16="http://schemas.microsoft.com/office/drawing/2014/main" val="434138320"/>
                  </a:ext>
                </a:extLst>
              </a:tr>
              <a:tr h="340977">
                <a:tc>
                  <a:txBody>
                    <a:bodyPr/>
                    <a:lstStyle/>
                    <a:p>
                      <a:r>
                        <a:rPr kumimoji="1" lang="en-US" altLang="ja-JP" sz="2800" dirty="0"/>
                        <a:t>2050</a:t>
                      </a:r>
                      <a:r>
                        <a:rPr kumimoji="1" lang="ja-JP" altLang="en-US" sz="2800" dirty="0"/>
                        <a:t>年</a:t>
                      </a:r>
                    </a:p>
                  </a:txBody>
                  <a:tcPr/>
                </a:tc>
                <a:tc>
                  <a:txBody>
                    <a:bodyPr/>
                    <a:lstStyle/>
                    <a:p>
                      <a:r>
                        <a:rPr kumimoji="1" lang="en-US" altLang="ja-JP" sz="2800" dirty="0"/>
                        <a:t>20,000,000,000</a:t>
                      </a:r>
                      <a:r>
                        <a:rPr kumimoji="1" lang="ja-JP" altLang="en-US" sz="2800" dirty="0"/>
                        <a:t>個</a:t>
                      </a:r>
                    </a:p>
                  </a:txBody>
                  <a:tcPr/>
                </a:tc>
                <a:extLst>
                  <a:ext uri="{0D108BD9-81ED-4DB2-BD59-A6C34878D82A}">
                    <a16:rowId xmlns:a16="http://schemas.microsoft.com/office/drawing/2014/main" val="3879692776"/>
                  </a:ext>
                </a:extLst>
              </a:tr>
            </a:tbl>
          </a:graphicData>
        </a:graphic>
      </p:graphicFrame>
    </p:spTree>
    <p:extLst>
      <p:ext uri="{BB962C8B-B14F-4D97-AF65-F5344CB8AC3E}">
        <p14:creationId xmlns:p14="http://schemas.microsoft.com/office/powerpoint/2010/main" val="2059643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718281-DFDB-54A8-4D8F-D45A16B348C8}"/>
              </a:ext>
            </a:extLst>
          </p:cNvPr>
          <p:cNvSpPr>
            <a:spLocks noGrp="1"/>
          </p:cNvSpPr>
          <p:nvPr>
            <p:ph type="title"/>
          </p:nvPr>
        </p:nvSpPr>
        <p:spPr>
          <a:xfrm>
            <a:off x="321845" y="175028"/>
            <a:ext cx="7984811" cy="744509"/>
          </a:xfrm>
        </p:spPr>
        <p:txBody>
          <a:bodyPr>
            <a:normAutofit fontScale="90000"/>
          </a:bodyPr>
          <a:lstStyle/>
          <a:p>
            <a:r>
              <a:rPr lang="ja-JP" altLang="en-US" sz="3200" i="0" dirty="0">
                <a:solidFill>
                  <a:srgbClr val="FF0000"/>
                </a:solidFill>
                <a:effectLst/>
                <a:latin typeface="Söhne"/>
              </a:rPr>
              <a:t>入力の重みづけ</a:t>
            </a:r>
            <a:r>
              <a:rPr lang="ja-JP" altLang="en-US" sz="3200" dirty="0">
                <a:solidFill>
                  <a:srgbClr val="374151"/>
                </a:solidFill>
                <a:latin typeface="Söhne"/>
              </a:rPr>
              <a:t>，</a:t>
            </a:r>
            <a:r>
              <a:rPr lang="ja-JP" altLang="en-US" sz="3200" i="0" dirty="0">
                <a:solidFill>
                  <a:srgbClr val="FF0000"/>
                </a:solidFill>
                <a:effectLst/>
                <a:latin typeface="Söhne"/>
              </a:rPr>
              <a:t>合計とバイアス</a:t>
            </a:r>
            <a:r>
              <a:rPr lang="ja-JP" altLang="en-US" sz="3200" dirty="0">
                <a:solidFill>
                  <a:srgbClr val="374151"/>
                </a:solidFill>
                <a:latin typeface="Söhne"/>
              </a:rPr>
              <a:t>，</a:t>
            </a:r>
            <a:r>
              <a:rPr lang="ja-JP" altLang="en-US" sz="3200" dirty="0">
                <a:solidFill>
                  <a:srgbClr val="FF0000"/>
                </a:solidFill>
                <a:latin typeface="Söhne"/>
              </a:rPr>
              <a:t>活性化関数の適用</a:t>
            </a:r>
            <a:endParaRPr kumimoji="1" lang="ja-JP" altLang="en-US" dirty="0"/>
          </a:p>
        </p:txBody>
      </p:sp>
      <p:sp>
        <p:nvSpPr>
          <p:cNvPr id="4" name="スライド番号プレースホルダー 3">
            <a:extLst>
              <a:ext uri="{FF2B5EF4-FFF2-40B4-BE49-F238E27FC236}">
                <a16:creationId xmlns:a16="http://schemas.microsoft.com/office/drawing/2014/main" id="{4A2FA242-0432-0A8A-0B86-871EFE7E8053}"/>
              </a:ext>
            </a:extLst>
          </p:cNvPr>
          <p:cNvSpPr>
            <a:spLocks noGrp="1"/>
          </p:cNvSpPr>
          <p:nvPr>
            <p:ph type="sldNum" sz="quarter" idx="12"/>
          </p:nvPr>
        </p:nvSpPr>
        <p:spPr/>
        <p:txBody>
          <a:bodyPr/>
          <a:lstStyle/>
          <a:p>
            <a:fld id="{E205D82C-95A1-431E-8E38-AA614A14CDCF}" type="slidenum">
              <a:rPr kumimoji="1" lang="ja-JP" altLang="en-US" smtClean="0"/>
              <a:t>57</a:t>
            </a:fld>
            <a:endParaRPr kumimoji="1" lang="ja-JP" altLang="en-US"/>
          </a:p>
        </p:txBody>
      </p:sp>
      <p:sp>
        <p:nvSpPr>
          <p:cNvPr id="35" name="コンテンツ プレースホルダー 2">
            <a:extLst>
              <a:ext uri="{FF2B5EF4-FFF2-40B4-BE49-F238E27FC236}">
                <a16:creationId xmlns:a16="http://schemas.microsoft.com/office/drawing/2014/main" id="{A8FF750F-0819-4C83-F7A7-C82B5FCD62F2}"/>
              </a:ext>
            </a:extLst>
          </p:cNvPr>
          <p:cNvSpPr>
            <a:spLocks noGrp="1"/>
          </p:cNvSpPr>
          <p:nvPr>
            <p:ph idx="1"/>
          </p:nvPr>
        </p:nvSpPr>
        <p:spPr>
          <a:xfrm>
            <a:off x="321845" y="1097970"/>
            <a:ext cx="8620626" cy="5333166"/>
          </a:xfrm>
        </p:spPr>
        <p:txBody>
          <a:bodyPr>
            <a:normAutofit/>
          </a:bodyPr>
          <a:lstStyle/>
          <a:p>
            <a:pPr marL="457200" indent="-457200">
              <a:buFont typeface="+mj-lt"/>
              <a:buAutoNum type="arabicPeriod"/>
            </a:pPr>
            <a:r>
              <a:rPr lang="ja-JP" altLang="en-US" sz="2400" b="1" i="0" u="sng" dirty="0">
                <a:solidFill>
                  <a:srgbClr val="FF0000"/>
                </a:solidFill>
                <a:effectLst/>
                <a:latin typeface="Söhne"/>
              </a:rPr>
              <a:t>入力の重みづけ</a:t>
            </a:r>
            <a:r>
              <a:rPr lang="en-US" altLang="ja-JP" sz="2400" b="0" i="0" dirty="0">
                <a:solidFill>
                  <a:srgbClr val="374151"/>
                </a:solidFill>
                <a:effectLst/>
                <a:latin typeface="Söhne"/>
              </a:rPr>
              <a:t>: </a:t>
            </a:r>
            <a:r>
              <a:rPr lang="ja-JP" altLang="en-US" sz="2400" b="1" i="0" dirty="0">
                <a:solidFill>
                  <a:srgbClr val="374151"/>
                </a:solidFill>
                <a:effectLst/>
                <a:latin typeface="Söhne"/>
              </a:rPr>
              <a:t>ユニット</a:t>
            </a:r>
            <a:r>
              <a:rPr lang="ja-JP" altLang="en-US" sz="2400" b="0" i="0" dirty="0">
                <a:solidFill>
                  <a:srgbClr val="374151"/>
                </a:solidFill>
                <a:effectLst/>
                <a:latin typeface="Söhne"/>
              </a:rPr>
              <a:t>は</a:t>
            </a:r>
            <a:r>
              <a:rPr lang="ja-JP" altLang="en-US" sz="2400" b="1" i="0" dirty="0">
                <a:solidFill>
                  <a:srgbClr val="374151"/>
                </a:solidFill>
                <a:effectLst/>
                <a:latin typeface="Söhne"/>
              </a:rPr>
              <a:t>複数の入力を受け取り</a:t>
            </a:r>
            <a:r>
              <a:rPr lang="ja-JP" altLang="en-US" sz="2400" b="0" i="0" dirty="0">
                <a:solidFill>
                  <a:srgbClr val="374151"/>
                </a:solidFill>
                <a:effectLst/>
                <a:latin typeface="Söhne"/>
              </a:rPr>
              <a:t>、それぞれの入力に対して重みを掛け</a:t>
            </a:r>
            <a:r>
              <a:rPr lang="ja-JP" altLang="en-US" sz="2400" dirty="0">
                <a:solidFill>
                  <a:srgbClr val="374151"/>
                </a:solidFill>
                <a:latin typeface="Söhne"/>
              </a:rPr>
              <a:t>る（掛け算）</a:t>
            </a:r>
            <a:endParaRPr lang="en-US" altLang="ja-JP" sz="2400" dirty="0">
              <a:solidFill>
                <a:srgbClr val="374151"/>
              </a:solidFill>
              <a:latin typeface="Söhne"/>
            </a:endParaRPr>
          </a:p>
          <a:p>
            <a:pPr marL="457200" indent="-457200">
              <a:buFont typeface="+mj-lt"/>
              <a:buAutoNum type="arabicPeriod"/>
            </a:pPr>
            <a:r>
              <a:rPr lang="ja-JP" altLang="en-US" sz="2400" b="1" i="0" u="sng" dirty="0">
                <a:solidFill>
                  <a:srgbClr val="FF0000"/>
                </a:solidFill>
                <a:effectLst/>
                <a:latin typeface="Söhne"/>
              </a:rPr>
              <a:t>合計とバイアス</a:t>
            </a:r>
            <a:r>
              <a:rPr lang="en-US" altLang="ja-JP" sz="2400" b="0" i="0" dirty="0">
                <a:solidFill>
                  <a:srgbClr val="374151"/>
                </a:solidFill>
                <a:effectLst/>
                <a:latin typeface="Söhne"/>
              </a:rPr>
              <a:t>: </a:t>
            </a:r>
            <a:r>
              <a:rPr lang="en-US" altLang="ja-JP" sz="2400" b="1" i="0" dirty="0">
                <a:solidFill>
                  <a:srgbClr val="374151"/>
                </a:solidFill>
                <a:effectLst/>
                <a:latin typeface="Söhne"/>
              </a:rPr>
              <a:t>1. </a:t>
            </a:r>
            <a:r>
              <a:rPr lang="ja-JP" altLang="en-US" sz="2400" b="1" i="0" dirty="0">
                <a:solidFill>
                  <a:srgbClr val="374151"/>
                </a:solidFill>
                <a:effectLst/>
                <a:latin typeface="Söhne"/>
              </a:rPr>
              <a:t>の合計を求め，バイアスと呼ばれる値を足す（足し算）</a:t>
            </a:r>
            <a:endParaRPr lang="ja-JP" altLang="en-US" sz="2400" b="0" i="0" dirty="0">
              <a:solidFill>
                <a:srgbClr val="374151"/>
              </a:solidFill>
              <a:effectLst/>
              <a:latin typeface="Söhne"/>
            </a:endParaRPr>
          </a:p>
          <a:p>
            <a:pPr marL="457200" indent="-457200">
              <a:buFont typeface="+mj-lt"/>
              <a:buAutoNum type="arabicPeriod"/>
            </a:pPr>
            <a:r>
              <a:rPr lang="ja-JP" altLang="en-US" sz="2400" b="1" u="sng" dirty="0">
                <a:solidFill>
                  <a:srgbClr val="FF0000"/>
                </a:solidFill>
                <a:latin typeface="Söhne"/>
              </a:rPr>
              <a:t>活性化関数の適用</a:t>
            </a:r>
            <a:r>
              <a:rPr lang="en-US" altLang="ja-JP" sz="2400" b="0" i="0" dirty="0">
                <a:solidFill>
                  <a:srgbClr val="374151"/>
                </a:solidFill>
                <a:effectLst/>
                <a:latin typeface="Söhne"/>
              </a:rPr>
              <a:t>:</a:t>
            </a:r>
            <a:r>
              <a:rPr lang="ja-JP" altLang="en-US" sz="2400" dirty="0">
                <a:solidFill>
                  <a:srgbClr val="374151"/>
                </a:solidFill>
                <a:latin typeface="Söhne"/>
              </a:rPr>
              <a:t> </a:t>
            </a:r>
            <a:r>
              <a:rPr lang="en-US" altLang="ja-JP" sz="2400" dirty="0">
                <a:solidFill>
                  <a:srgbClr val="374151"/>
                </a:solidFill>
                <a:latin typeface="Söhne"/>
              </a:rPr>
              <a:t>2. </a:t>
            </a:r>
            <a:r>
              <a:rPr lang="ja-JP" altLang="en-US" sz="2400" dirty="0">
                <a:solidFill>
                  <a:srgbClr val="374151"/>
                </a:solidFill>
                <a:latin typeface="Söhne"/>
              </a:rPr>
              <a:t>の値に，</a:t>
            </a:r>
            <a:r>
              <a:rPr lang="ja-JP" altLang="en-US" sz="2400" i="0" dirty="0">
                <a:solidFill>
                  <a:srgbClr val="374151"/>
                </a:solidFill>
                <a:effectLst/>
                <a:latin typeface="Söhne"/>
              </a:rPr>
              <a:t>活性化関数を適用して出力値を得る</a:t>
            </a:r>
            <a:r>
              <a:rPr lang="ja-JP" altLang="en-US" sz="2400" dirty="0">
                <a:solidFill>
                  <a:srgbClr val="374151"/>
                </a:solidFill>
                <a:latin typeface="Söhne"/>
              </a:rPr>
              <a:t>）</a:t>
            </a:r>
            <a:endParaRPr lang="ja-JP" altLang="en-US" sz="2400" i="0" dirty="0">
              <a:solidFill>
                <a:srgbClr val="374151"/>
              </a:solidFill>
              <a:effectLst/>
              <a:latin typeface="Söhne"/>
            </a:endParaRPr>
          </a:p>
          <a:p>
            <a:endParaRPr kumimoji="1" lang="en-US" altLang="ja-JP" sz="2400" dirty="0"/>
          </a:p>
        </p:txBody>
      </p:sp>
      <p:sp>
        <p:nvSpPr>
          <p:cNvPr id="36" name="テキスト ボックス 35">
            <a:extLst>
              <a:ext uri="{FF2B5EF4-FFF2-40B4-BE49-F238E27FC236}">
                <a16:creationId xmlns:a16="http://schemas.microsoft.com/office/drawing/2014/main" id="{EE8B0E6A-4534-9374-F1AC-A9BB90316350}"/>
              </a:ext>
            </a:extLst>
          </p:cNvPr>
          <p:cNvSpPr txBox="1"/>
          <p:nvPr/>
        </p:nvSpPr>
        <p:spPr>
          <a:xfrm>
            <a:off x="183219" y="4025541"/>
            <a:ext cx="3892412" cy="584775"/>
          </a:xfrm>
          <a:prstGeom prst="rect">
            <a:avLst/>
          </a:prstGeom>
          <a:noFill/>
        </p:spPr>
        <p:txBody>
          <a:bodyPr wrap="none" rtlCol="0">
            <a:spAutoFit/>
          </a:bodyPr>
          <a:lstStyle/>
          <a:p>
            <a:r>
              <a:rPr kumimoji="1" lang="en-US" altLang="ja-JP" sz="3200" dirty="0"/>
              <a:t>0.3    × </a:t>
            </a:r>
            <a:r>
              <a:rPr kumimoji="1" lang="en-US" altLang="ja-JP" sz="3200" dirty="0">
                <a:solidFill>
                  <a:srgbClr val="7030A0"/>
                </a:solidFill>
              </a:rPr>
              <a:t>0.1 </a:t>
            </a:r>
            <a:r>
              <a:rPr kumimoji="1" lang="en-US" altLang="ja-JP" sz="3200" dirty="0"/>
              <a:t>     </a:t>
            </a:r>
            <a:r>
              <a:rPr kumimoji="1" lang="ja-JP" altLang="en-US" sz="3200" dirty="0"/>
              <a:t>⇒ </a:t>
            </a:r>
            <a:r>
              <a:rPr kumimoji="1" lang="en-US" altLang="ja-JP" sz="3200" dirty="0"/>
              <a:t>0.03</a:t>
            </a:r>
            <a:endParaRPr kumimoji="1" lang="ja-JP" altLang="en-US" sz="3200" dirty="0"/>
          </a:p>
        </p:txBody>
      </p:sp>
      <p:sp>
        <p:nvSpPr>
          <p:cNvPr id="37" name="テキスト ボックス 36">
            <a:extLst>
              <a:ext uri="{FF2B5EF4-FFF2-40B4-BE49-F238E27FC236}">
                <a16:creationId xmlns:a16="http://schemas.microsoft.com/office/drawing/2014/main" id="{030B5A1B-47D7-CAC5-0AD2-A4D36B835C38}"/>
              </a:ext>
            </a:extLst>
          </p:cNvPr>
          <p:cNvSpPr txBox="1"/>
          <p:nvPr/>
        </p:nvSpPr>
        <p:spPr>
          <a:xfrm>
            <a:off x="149409" y="4594756"/>
            <a:ext cx="3748142" cy="584775"/>
          </a:xfrm>
          <a:prstGeom prst="rect">
            <a:avLst/>
          </a:prstGeom>
          <a:noFill/>
        </p:spPr>
        <p:txBody>
          <a:bodyPr wrap="none" rtlCol="0">
            <a:spAutoFit/>
          </a:bodyPr>
          <a:lstStyle/>
          <a:p>
            <a:r>
              <a:rPr kumimoji="1" lang="en-US" altLang="ja-JP" sz="3200" dirty="0"/>
              <a:t>-0.5   × </a:t>
            </a:r>
            <a:r>
              <a:rPr kumimoji="1" lang="en-US" altLang="ja-JP" sz="3200" dirty="0">
                <a:solidFill>
                  <a:srgbClr val="7030A0"/>
                </a:solidFill>
              </a:rPr>
              <a:t>0.8</a:t>
            </a:r>
            <a:r>
              <a:rPr kumimoji="1" lang="en-US" altLang="ja-JP" sz="3200" dirty="0"/>
              <a:t>     </a:t>
            </a:r>
            <a:r>
              <a:rPr kumimoji="1" lang="ja-JP" altLang="en-US" sz="3200" dirty="0"/>
              <a:t>⇒ </a:t>
            </a:r>
            <a:r>
              <a:rPr kumimoji="1" lang="en-US" altLang="ja-JP" sz="3200" dirty="0"/>
              <a:t>-0.4</a:t>
            </a:r>
            <a:endParaRPr kumimoji="1" lang="ja-JP" altLang="en-US" sz="3200" dirty="0"/>
          </a:p>
        </p:txBody>
      </p:sp>
      <p:sp>
        <p:nvSpPr>
          <p:cNvPr id="38" name="テキスト ボックス 37">
            <a:extLst>
              <a:ext uri="{FF2B5EF4-FFF2-40B4-BE49-F238E27FC236}">
                <a16:creationId xmlns:a16="http://schemas.microsoft.com/office/drawing/2014/main" id="{49EFCDDA-50B8-64EB-CBF2-75D8C9BBB01C}"/>
              </a:ext>
            </a:extLst>
          </p:cNvPr>
          <p:cNvSpPr txBox="1"/>
          <p:nvPr/>
        </p:nvSpPr>
        <p:spPr>
          <a:xfrm>
            <a:off x="183219" y="5231076"/>
            <a:ext cx="3748142" cy="584775"/>
          </a:xfrm>
          <a:prstGeom prst="rect">
            <a:avLst/>
          </a:prstGeom>
          <a:noFill/>
        </p:spPr>
        <p:txBody>
          <a:bodyPr wrap="none" rtlCol="0">
            <a:spAutoFit/>
          </a:bodyPr>
          <a:lstStyle/>
          <a:p>
            <a:r>
              <a:rPr kumimoji="1" lang="en-US" altLang="ja-JP" sz="3200" dirty="0"/>
              <a:t>0.2    × </a:t>
            </a:r>
            <a:r>
              <a:rPr kumimoji="1" lang="en-US" altLang="ja-JP" sz="3200" dirty="0">
                <a:solidFill>
                  <a:srgbClr val="7030A0"/>
                </a:solidFill>
              </a:rPr>
              <a:t>-0.5    </a:t>
            </a:r>
            <a:r>
              <a:rPr kumimoji="1" lang="ja-JP" altLang="en-US" sz="3200" dirty="0"/>
              <a:t>⇒ </a:t>
            </a:r>
            <a:r>
              <a:rPr kumimoji="1" lang="en-US" altLang="ja-JP" sz="3200" dirty="0"/>
              <a:t>-0.1</a:t>
            </a:r>
            <a:endParaRPr kumimoji="1" lang="ja-JP" altLang="en-US" sz="3200" dirty="0"/>
          </a:p>
        </p:txBody>
      </p:sp>
      <p:sp>
        <p:nvSpPr>
          <p:cNvPr id="39" name="テキスト ボックス 38">
            <a:extLst>
              <a:ext uri="{FF2B5EF4-FFF2-40B4-BE49-F238E27FC236}">
                <a16:creationId xmlns:a16="http://schemas.microsoft.com/office/drawing/2014/main" id="{B7FCF343-D899-B877-30BE-ED5EE3339ED8}"/>
              </a:ext>
            </a:extLst>
          </p:cNvPr>
          <p:cNvSpPr txBox="1"/>
          <p:nvPr/>
        </p:nvSpPr>
        <p:spPr>
          <a:xfrm>
            <a:off x="4195848" y="4180294"/>
            <a:ext cx="1144865" cy="1754326"/>
          </a:xfrm>
          <a:prstGeom prst="rect">
            <a:avLst/>
          </a:prstGeom>
          <a:noFill/>
        </p:spPr>
        <p:txBody>
          <a:bodyPr wrap="none" rtlCol="0">
            <a:spAutoFit/>
          </a:bodyPr>
          <a:lstStyle/>
          <a:p>
            <a:r>
              <a:rPr kumimoji="1" lang="ja-JP" altLang="en-US" sz="3600" dirty="0"/>
              <a:t>合計</a:t>
            </a:r>
            <a:endParaRPr kumimoji="1" lang="en-US" altLang="ja-JP" sz="3600" dirty="0"/>
          </a:p>
          <a:p>
            <a:r>
              <a:rPr kumimoji="1" lang="en-US" altLang="ja-JP" sz="3600" dirty="0"/>
              <a:t>-0.47</a:t>
            </a:r>
          </a:p>
          <a:p>
            <a:endParaRPr kumimoji="1" lang="ja-JP" altLang="en-US" sz="3600" dirty="0"/>
          </a:p>
        </p:txBody>
      </p:sp>
      <p:sp>
        <p:nvSpPr>
          <p:cNvPr id="40" name="矢印: 右 39">
            <a:extLst>
              <a:ext uri="{FF2B5EF4-FFF2-40B4-BE49-F238E27FC236}">
                <a16:creationId xmlns:a16="http://schemas.microsoft.com/office/drawing/2014/main" id="{7084BEAC-CDAE-799C-1F4E-4641C811F61D}"/>
              </a:ext>
            </a:extLst>
          </p:cNvPr>
          <p:cNvSpPr/>
          <p:nvPr/>
        </p:nvSpPr>
        <p:spPr>
          <a:xfrm>
            <a:off x="5589514" y="4812463"/>
            <a:ext cx="490953" cy="469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1" name="テキスト ボックス 40">
            <a:extLst>
              <a:ext uri="{FF2B5EF4-FFF2-40B4-BE49-F238E27FC236}">
                <a16:creationId xmlns:a16="http://schemas.microsoft.com/office/drawing/2014/main" id="{2CA1063E-8C91-A750-1DFD-BA96185E820B}"/>
              </a:ext>
            </a:extLst>
          </p:cNvPr>
          <p:cNvSpPr txBox="1"/>
          <p:nvPr/>
        </p:nvSpPr>
        <p:spPr>
          <a:xfrm>
            <a:off x="6327618" y="4136367"/>
            <a:ext cx="2646878" cy="1569660"/>
          </a:xfrm>
          <a:prstGeom prst="rect">
            <a:avLst/>
          </a:prstGeom>
          <a:noFill/>
        </p:spPr>
        <p:txBody>
          <a:bodyPr wrap="none" rtlCol="0">
            <a:spAutoFit/>
          </a:bodyPr>
          <a:lstStyle/>
          <a:p>
            <a:r>
              <a:rPr kumimoji="1" lang="ja-JP" altLang="en-US" sz="3200" dirty="0"/>
              <a:t>合計に</a:t>
            </a:r>
            <a:endParaRPr kumimoji="1" lang="en-US" altLang="ja-JP" sz="3200" dirty="0"/>
          </a:p>
          <a:p>
            <a:r>
              <a:rPr kumimoji="1" lang="ja-JP" altLang="en-US" sz="3200" dirty="0"/>
              <a:t>応じた出力値</a:t>
            </a:r>
            <a:endParaRPr kumimoji="1" lang="en-US" altLang="ja-JP" sz="3200" dirty="0"/>
          </a:p>
          <a:p>
            <a:r>
              <a:rPr kumimoji="1" lang="en-US" altLang="ja-JP" sz="3200" dirty="0"/>
              <a:t>0.3846</a:t>
            </a:r>
          </a:p>
        </p:txBody>
      </p:sp>
      <p:sp>
        <p:nvSpPr>
          <p:cNvPr id="42" name="テキスト ボックス 41">
            <a:extLst>
              <a:ext uri="{FF2B5EF4-FFF2-40B4-BE49-F238E27FC236}">
                <a16:creationId xmlns:a16="http://schemas.microsoft.com/office/drawing/2014/main" id="{8F3411E9-C2F2-2A69-2552-95B200924572}"/>
              </a:ext>
            </a:extLst>
          </p:cNvPr>
          <p:cNvSpPr txBox="1"/>
          <p:nvPr/>
        </p:nvSpPr>
        <p:spPr>
          <a:xfrm>
            <a:off x="0" y="5784805"/>
            <a:ext cx="1107996" cy="646331"/>
          </a:xfrm>
          <a:prstGeom prst="rect">
            <a:avLst/>
          </a:prstGeom>
          <a:noFill/>
        </p:spPr>
        <p:txBody>
          <a:bodyPr wrap="none" rtlCol="0">
            <a:spAutoFit/>
          </a:bodyPr>
          <a:lstStyle/>
          <a:p>
            <a:r>
              <a:rPr kumimoji="1" lang="ja-JP" altLang="en-US" sz="3600" dirty="0"/>
              <a:t>入力</a:t>
            </a:r>
          </a:p>
        </p:txBody>
      </p:sp>
      <p:sp>
        <p:nvSpPr>
          <p:cNvPr id="43" name="テキスト ボックス 42">
            <a:extLst>
              <a:ext uri="{FF2B5EF4-FFF2-40B4-BE49-F238E27FC236}">
                <a16:creationId xmlns:a16="http://schemas.microsoft.com/office/drawing/2014/main" id="{BDE6553D-92FB-67CF-EA32-E3C93DD45C1D}"/>
              </a:ext>
            </a:extLst>
          </p:cNvPr>
          <p:cNvSpPr txBox="1"/>
          <p:nvPr/>
        </p:nvSpPr>
        <p:spPr>
          <a:xfrm>
            <a:off x="1438065" y="5765510"/>
            <a:ext cx="1107996" cy="646331"/>
          </a:xfrm>
          <a:prstGeom prst="rect">
            <a:avLst/>
          </a:prstGeom>
          <a:noFill/>
        </p:spPr>
        <p:txBody>
          <a:bodyPr wrap="none" rtlCol="0">
            <a:spAutoFit/>
          </a:bodyPr>
          <a:lstStyle/>
          <a:p>
            <a:r>
              <a:rPr kumimoji="1" lang="ja-JP" altLang="en-US" sz="3600" dirty="0">
                <a:solidFill>
                  <a:srgbClr val="7030A0"/>
                </a:solidFill>
              </a:rPr>
              <a:t>重み</a:t>
            </a:r>
          </a:p>
        </p:txBody>
      </p:sp>
    </p:spTree>
    <p:extLst>
      <p:ext uri="{BB962C8B-B14F-4D97-AF65-F5344CB8AC3E}">
        <p14:creationId xmlns:p14="http://schemas.microsoft.com/office/powerpoint/2010/main" val="1108689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718281-DFDB-54A8-4D8F-D45A16B348C8}"/>
              </a:ext>
            </a:extLst>
          </p:cNvPr>
          <p:cNvSpPr>
            <a:spLocks noGrp="1"/>
          </p:cNvSpPr>
          <p:nvPr>
            <p:ph type="title"/>
          </p:nvPr>
        </p:nvSpPr>
        <p:spPr>
          <a:xfrm>
            <a:off x="321845" y="175028"/>
            <a:ext cx="7984811" cy="744509"/>
          </a:xfrm>
        </p:spPr>
        <p:txBody>
          <a:bodyPr>
            <a:normAutofit fontScale="90000"/>
          </a:bodyPr>
          <a:lstStyle/>
          <a:p>
            <a:r>
              <a:rPr lang="ja-JP" altLang="en-US" sz="3200" i="0" dirty="0">
                <a:solidFill>
                  <a:srgbClr val="FF0000"/>
                </a:solidFill>
                <a:effectLst/>
                <a:latin typeface="Söhne"/>
              </a:rPr>
              <a:t>入力の重みづけ</a:t>
            </a:r>
            <a:r>
              <a:rPr lang="ja-JP" altLang="en-US" sz="3200" dirty="0">
                <a:solidFill>
                  <a:srgbClr val="374151"/>
                </a:solidFill>
                <a:latin typeface="Söhne"/>
              </a:rPr>
              <a:t>，</a:t>
            </a:r>
            <a:r>
              <a:rPr lang="ja-JP" altLang="en-US" sz="3200" i="0" dirty="0">
                <a:solidFill>
                  <a:srgbClr val="FF0000"/>
                </a:solidFill>
                <a:effectLst/>
                <a:latin typeface="Söhne"/>
              </a:rPr>
              <a:t>合計とバイアス</a:t>
            </a:r>
            <a:r>
              <a:rPr lang="ja-JP" altLang="en-US" sz="3200" dirty="0">
                <a:solidFill>
                  <a:srgbClr val="374151"/>
                </a:solidFill>
                <a:latin typeface="Söhne"/>
              </a:rPr>
              <a:t>，</a:t>
            </a:r>
            <a:r>
              <a:rPr lang="ja-JP" altLang="en-US" sz="3200" dirty="0">
                <a:solidFill>
                  <a:srgbClr val="FF0000"/>
                </a:solidFill>
                <a:latin typeface="Söhne"/>
              </a:rPr>
              <a:t>活性化関数の適用</a:t>
            </a:r>
            <a:endParaRPr kumimoji="1" lang="ja-JP" altLang="en-US" dirty="0"/>
          </a:p>
        </p:txBody>
      </p:sp>
      <p:sp>
        <p:nvSpPr>
          <p:cNvPr id="4" name="スライド番号プレースホルダー 3">
            <a:extLst>
              <a:ext uri="{FF2B5EF4-FFF2-40B4-BE49-F238E27FC236}">
                <a16:creationId xmlns:a16="http://schemas.microsoft.com/office/drawing/2014/main" id="{4A2FA242-0432-0A8A-0B86-871EFE7E805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35" name="コンテンツ プレースホルダー 2">
            <a:extLst>
              <a:ext uri="{FF2B5EF4-FFF2-40B4-BE49-F238E27FC236}">
                <a16:creationId xmlns:a16="http://schemas.microsoft.com/office/drawing/2014/main" id="{A8FF750F-0819-4C83-F7A7-C82B5FCD62F2}"/>
              </a:ext>
            </a:extLst>
          </p:cNvPr>
          <p:cNvSpPr>
            <a:spLocks noGrp="1"/>
          </p:cNvSpPr>
          <p:nvPr>
            <p:ph idx="1"/>
          </p:nvPr>
        </p:nvSpPr>
        <p:spPr>
          <a:xfrm>
            <a:off x="321845" y="1097970"/>
            <a:ext cx="8620626" cy="5333166"/>
          </a:xfrm>
        </p:spPr>
        <p:txBody>
          <a:bodyPr>
            <a:normAutofit/>
          </a:bodyPr>
          <a:lstStyle/>
          <a:p>
            <a:pPr marL="457200" indent="-457200">
              <a:buFont typeface="+mj-lt"/>
              <a:buAutoNum type="arabicPeriod"/>
            </a:pPr>
            <a:r>
              <a:rPr lang="ja-JP" altLang="en-US" sz="2400" b="1" i="0" u="sng" dirty="0">
                <a:solidFill>
                  <a:srgbClr val="FF0000"/>
                </a:solidFill>
                <a:effectLst/>
                <a:latin typeface="Söhne"/>
              </a:rPr>
              <a:t>入力の重みづけ</a:t>
            </a:r>
            <a:r>
              <a:rPr lang="en-US" altLang="ja-JP" sz="2400" b="0" i="0" dirty="0">
                <a:solidFill>
                  <a:srgbClr val="374151"/>
                </a:solidFill>
                <a:effectLst/>
                <a:latin typeface="Söhne"/>
              </a:rPr>
              <a:t>: </a:t>
            </a:r>
            <a:r>
              <a:rPr lang="ja-JP" altLang="en-US" sz="2400" b="1" i="0" dirty="0">
                <a:solidFill>
                  <a:srgbClr val="374151"/>
                </a:solidFill>
                <a:effectLst/>
                <a:latin typeface="Söhne"/>
              </a:rPr>
              <a:t>ユニット</a:t>
            </a:r>
            <a:r>
              <a:rPr lang="ja-JP" altLang="en-US" sz="2400" b="0" i="0" dirty="0">
                <a:solidFill>
                  <a:srgbClr val="374151"/>
                </a:solidFill>
                <a:effectLst/>
                <a:latin typeface="Söhne"/>
              </a:rPr>
              <a:t>は</a:t>
            </a:r>
            <a:r>
              <a:rPr lang="ja-JP" altLang="en-US" sz="2400" b="1" i="0" dirty="0">
                <a:solidFill>
                  <a:srgbClr val="374151"/>
                </a:solidFill>
                <a:effectLst/>
                <a:latin typeface="Söhne"/>
              </a:rPr>
              <a:t>複数の入力を受け取り</a:t>
            </a:r>
            <a:r>
              <a:rPr lang="ja-JP" altLang="en-US" sz="2400" b="0" i="0" dirty="0">
                <a:solidFill>
                  <a:srgbClr val="374151"/>
                </a:solidFill>
                <a:effectLst/>
                <a:latin typeface="Söhne"/>
              </a:rPr>
              <a:t>、それぞれの入力に対して重みを掛け</a:t>
            </a:r>
            <a:r>
              <a:rPr lang="ja-JP" altLang="en-US" sz="2400" dirty="0">
                <a:solidFill>
                  <a:srgbClr val="374151"/>
                </a:solidFill>
                <a:latin typeface="Söhne"/>
              </a:rPr>
              <a:t>る（掛け算）</a:t>
            </a:r>
            <a:endParaRPr lang="en-US" altLang="ja-JP" sz="2400" dirty="0">
              <a:solidFill>
                <a:srgbClr val="374151"/>
              </a:solidFill>
              <a:latin typeface="Söhne"/>
            </a:endParaRPr>
          </a:p>
          <a:p>
            <a:pPr marL="457200" indent="-457200">
              <a:buFont typeface="+mj-lt"/>
              <a:buAutoNum type="arabicPeriod"/>
            </a:pPr>
            <a:r>
              <a:rPr lang="ja-JP" altLang="en-US" sz="2400" b="1" i="0" u="sng" dirty="0">
                <a:solidFill>
                  <a:srgbClr val="FF0000"/>
                </a:solidFill>
                <a:effectLst/>
                <a:latin typeface="Söhne"/>
              </a:rPr>
              <a:t>合計とバイアス</a:t>
            </a:r>
            <a:r>
              <a:rPr lang="en-US" altLang="ja-JP" sz="2400" b="0" i="0" dirty="0">
                <a:solidFill>
                  <a:srgbClr val="374151"/>
                </a:solidFill>
                <a:effectLst/>
                <a:latin typeface="Söhne"/>
              </a:rPr>
              <a:t>: </a:t>
            </a:r>
            <a:r>
              <a:rPr lang="en-US" altLang="ja-JP" sz="2400" b="1" i="0" dirty="0">
                <a:solidFill>
                  <a:srgbClr val="374151"/>
                </a:solidFill>
                <a:effectLst/>
                <a:latin typeface="Söhne"/>
              </a:rPr>
              <a:t>1. </a:t>
            </a:r>
            <a:r>
              <a:rPr lang="ja-JP" altLang="en-US" sz="2400" b="1" i="0" dirty="0">
                <a:solidFill>
                  <a:srgbClr val="374151"/>
                </a:solidFill>
                <a:effectLst/>
                <a:latin typeface="Söhne"/>
              </a:rPr>
              <a:t>の合計を求め，バイアスと呼ばれる値を足す（足し算）</a:t>
            </a:r>
            <a:endParaRPr lang="ja-JP" altLang="en-US" sz="2400" b="0" i="0" dirty="0">
              <a:solidFill>
                <a:srgbClr val="374151"/>
              </a:solidFill>
              <a:effectLst/>
              <a:latin typeface="Söhne"/>
            </a:endParaRPr>
          </a:p>
          <a:p>
            <a:pPr marL="457200" indent="-457200">
              <a:buFont typeface="+mj-lt"/>
              <a:buAutoNum type="arabicPeriod"/>
            </a:pPr>
            <a:r>
              <a:rPr lang="ja-JP" altLang="en-US" sz="2400" b="1" u="sng" dirty="0">
                <a:solidFill>
                  <a:srgbClr val="FF0000"/>
                </a:solidFill>
                <a:latin typeface="Söhne"/>
              </a:rPr>
              <a:t>活性化関数の適用</a:t>
            </a:r>
            <a:r>
              <a:rPr lang="en-US" altLang="ja-JP" sz="2400" b="0" i="0" dirty="0">
                <a:solidFill>
                  <a:srgbClr val="374151"/>
                </a:solidFill>
                <a:effectLst/>
                <a:latin typeface="Söhne"/>
              </a:rPr>
              <a:t>:</a:t>
            </a:r>
            <a:r>
              <a:rPr lang="ja-JP" altLang="en-US" sz="2400" dirty="0">
                <a:solidFill>
                  <a:srgbClr val="374151"/>
                </a:solidFill>
                <a:latin typeface="Söhne"/>
              </a:rPr>
              <a:t> </a:t>
            </a:r>
            <a:r>
              <a:rPr lang="en-US" altLang="ja-JP" sz="2400" dirty="0">
                <a:solidFill>
                  <a:srgbClr val="374151"/>
                </a:solidFill>
                <a:latin typeface="Söhne"/>
              </a:rPr>
              <a:t>2. </a:t>
            </a:r>
            <a:r>
              <a:rPr lang="ja-JP" altLang="en-US" sz="2400" dirty="0">
                <a:solidFill>
                  <a:srgbClr val="374151"/>
                </a:solidFill>
                <a:latin typeface="Söhne"/>
              </a:rPr>
              <a:t>の値に，</a:t>
            </a:r>
            <a:r>
              <a:rPr lang="ja-JP" altLang="en-US" sz="2400" i="0" dirty="0">
                <a:solidFill>
                  <a:srgbClr val="374151"/>
                </a:solidFill>
                <a:effectLst/>
                <a:latin typeface="Söhne"/>
              </a:rPr>
              <a:t>活性化関数を適用して出力値を得る</a:t>
            </a:r>
            <a:r>
              <a:rPr lang="ja-JP" altLang="en-US" sz="2400" dirty="0">
                <a:solidFill>
                  <a:srgbClr val="374151"/>
                </a:solidFill>
                <a:latin typeface="Söhne"/>
              </a:rPr>
              <a:t>）</a:t>
            </a:r>
            <a:endParaRPr lang="ja-JP" altLang="en-US" sz="2400" i="0" dirty="0">
              <a:solidFill>
                <a:srgbClr val="374151"/>
              </a:solidFill>
              <a:effectLst/>
              <a:latin typeface="Söhne"/>
            </a:endParaRPr>
          </a:p>
          <a:p>
            <a:endParaRPr kumimoji="1" lang="en-US" altLang="ja-JP" sz="2400" dirty="0"/>
          </a:p>
        </p:txBody>
      </p:sp>
      <p:sp>
        <p:nvSpPr>
          <p:cNvPr id="36" name="テキスト ボックス 35">
            <a:extLst>
              <a:ext uri="{FF2B5EF4-FFF2-40B4-BE49-F238E27FC236}">
                <a16:creationId xmlns:a16="http://schemas.microsoft.com/office/drawing/2014/main" id="{EE8B0E6A-4534-9374-F1AC-A9BB90316350}"/>
              </a:ext>
            </a:extLst>
          </p:cNvPr>
          <p:cNvSpPr txBox="1"/>
          <p:nvPr/>
        </p:nvSpPr>
        <p:spPr>
          <a:xfrm>
            <a:off x="183219" y="4025541"/>
            <a:ext cx="410080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10.1    × </a:t>
            </a:r>
            <a:r>
              <a:rPr kumimoji="1" lang="en-US" altLang="ja-JP" sz="3200" b="0" i="0" u="none" strike="noStrike" kern="1200" cap="none" spc="0" normalizeH="0" baseline="0" noProof="0" dirty="0">
                <a:ln>
                  <a:noFill/>
                </a:ln>
                <a:solidFill>
                  <a:srgbClr val="7030A0"/>
                </a:solidFill>
                <a:effectLst/>
                <a:uLnTx/>
                <a:uFillTx/>
                <a:latin typeface="Calibri" panose="020F0502020204030204"/>
                <a:ea typeface="游ゴシック" panose="020B0400000000000000" pitchFamily="50" charset="-128"/>
                <a:cs typeface="+mn-cs"/>
              </a:rPr>
              <a:t>0.1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1.01</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030B5A1B-47D7-CAC5-0AD2-A4D36B835C38}"/>
              </a:ext>
            </a:extLst>
          </p:cNvPr>
          <p:cNvSpPr txBox="1"/>
          <p:nvPr/>
        </p:nvSpPr>
        <p:spPr>
          <a:xfrm>
            <a:off x="149409" y="4594756"/>
            <a:ext cx="374814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-0.5   × </a:t>
            </a:r>
            <a:r>
              <a:rPr kumimoji="1" lang="en-US" altLang="ja-JP" sz="3200" b="0" i="0" u="none" strike="noStrike" kern="1200" cap="none" spc="0" normalizeH="0" baseline="0" noProof="0" dirty="0">
                <a:ln>
                  <a:noFill/>
                </a:ln>
                <a:solidFill>
                  <a:srgbClr val="7030A0"/>
                </a:solidFill>
                <a:effectLst/>
                <a:uLnTx/>
                <a:uFillTx/>
                <a:latin typeface="Calibri" panose="020F0502020204030204"/>
                <a:ea typeface="游ゴシック" panose="020B0400000000000000" pitchFamily="50" charset="-128"/>
                <a:cs typeface="+mn-cs"/>
              </a:rPr>
              <a:t>0.8</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-0.4</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49EFCDDA-50B8-64EB-CBF2-75D8C9BBB01C}"/>
              </a:ext>
            </a:extLst>
          </p:cNvPr>
          <p:cNvSpPr txBox="1"/>
          <p:nvPr/>
        </p:nvSpPr>
        <p:spPr>
          <a:xfrm>
            <a:off x="183219" y="5231076"/>
            <a:ext cx="374814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0.2    × </a:t>
            </a:r>
            <a:r>
              <a:rPr kumimoji="1" lang="en-US" altLang="ja-JP" sz="3200" b="0" i="0" u="none" strike="noStrike" kern="1200" cap="none" spc="0" normalizeH="0" baseline="0" noProof="0" dirty="0">
                <a:ln>
                  <a:noFill/>
                </a:ln>
                <a:solidFill>
                  <a:srgbClr val="7030A0"/>
                </a:solidFill>
                <a:effectLst/>
                <a:uLnTx/>
                <a:uFillTx/>
                <a:latin typeface="Calibri" panose="020F0502020204030204"/>
                <a:ea typeface="游ゴシック" panose="020B0400000000000000" pitchFamily="50" charset="-128"/>
                <a:cs typeface="+mn-cs"/>
              </a:rPr>
              <a:t>-0.5    </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-0.1</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B7FCF343-D899-B877-30BE-ED5EE3339ED8}"/>
              </a:ext>
            </a:extLst>
          </p:cNvPr>
          <p:cNvSpPr txBox="1"/>
          <p:nvPr/>
        </p:nvSpPr>
        <p:spPr>
          <a:xfrm>
            <a:off x="4403695" y="4211671"/>
            <a:ext cx="1107996"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合計</a:t>
            </a:r>
            <a:endParaRPr kumimoji="1" lang="en-US" altLang="ja-JP"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0.51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 name="矢印: 右 39">
            <a:extLst>
              <a:ext uri="{FF2B5EF4-FFF2-40B4-BE49-F238E27FC236}">
                <a16:creationId xmlns:a16="http://schemas.microsoft.com/office/drawing/2014/main" id="{7084BEAC-CDAE-799C-1F4E-4641C811F61D}"/>
              </a:ext>
            </a:extLst>
          </p:cNvPr>
          <p:cNvSpPr/>
          <p:nvPr/>
        </p:nvSpPr>
        <p:spPr>
          <a:xfrm>
            <a:off x="5589514" y="4812463"/>
            <a:ext cx="490953" cy="469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テキスト ボックス 40">
            <a:extLst>
              <a:ext uri="{FF2B5EF4-FFF2-40B4-BE49-F238E27FC236}">
                <a16:creationId xmlns:a16="http://schemas.microsoft.com/office/drawing/2014/main" id="{2CA1063E-8C91-A750-1DFD-BA96185E820B}"/>
              </a:ext>
            </a:extLst>
          </p:cNvPr>
          <p:cNvSpPr txBox="1"/>
          <p:nvPr/>
        </p:nvSpPr>
        <p:spPr>
          <a:xfrm>
            <a:off x="6327618" y="4136367"/>
            <a:ext cx="2646878"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合計に</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応じた出力値</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0.51</a:t>
            </a:r>
          </a:p>
        </p:txBody>
      </p:sp>
      <p:sp>
        <p:nvSpPr>
          <p:cNvPr id="42" name="テキスト ボックス 41">
            <a:extLst>
              <a:ext uri="{FF2B5EF4-FFF2-40B4-BE49-F238E27FC236}">
                <a16:creationId xmlns:a16="http://schemas.microsoft.com/office/drawing/2014/main" id="{8F3411E9-C2F2-2A69-2552-95B200924572}"/>
              </a:ext>
            </a:extLst>
          </p:cNvPr>
          <p:cNvSpPr txBox="1"/>
          <p:nvPr/>
        </p:nvSpPr>
        <p:spPr>
          <a:xfrm>
            <a:off x="0" y="5784805"/>
            <a:ext cx="110799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43" name="テキスト ボックス 42">
            <a:extLst>
              <a:ext uri="{FF2B5EF4-FFF2-40B4-BE49-F238E27FC236}">
                <a16:creationId xmlns:a16="http://schemas.microsoft.com/office/drawing/2014/main" id="{BDE6553D-92FB-67CF-EA32-E3C93DD45C1D}"/>
              </a:ext>
            </a:extLst>
          </p:cNvPr>
          <p:cNvSpPr txBox="1"/>
          <p:nvPr/>
        </p:nvSpPr>
        <p:spPr>
          <a:xfrm>
            <a:off x="1438065" y="5765510"/>
            <a:ext cx="110799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7030A0"/>
                </a:solidFill>
                <a:effectLst/>
                <a:uLnTx/>
                <a:uFillTx/>
                <a:latin typeface="Calibri" panose="020F0502020204030204"/>
                <a:ea typeface="游ゴシック" panose="020B0400000000000000" pitchFamily="50" charset="-128"/>
                <a:cs typeface="+mn-cs"/>
              </a:rPr>
              <a:t>重み</a:t>
            </a:r>
          </a:p>
        </p:txBody>
      </p:sp>
    </p:spTree>
    <p:extLst>
      <p:ext uri="{BB962C8B-B14F-4D97-AF65-F5344CB8AC3E}">
        <p14:creationId xmlns:p14="http://schemas.microsoft.com/office/powerpoint/2010/main" val="3858704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E59A75-5531-1756-EE98-6FEF8E3ADCAF}"/>
              </a:ext>
            </a:extLst>
          </p:cNvPr>
          <p:cNvSpPr>
            <a:spLocks noGrp="1"/>
          </p:cNvSpPr>
          <p:nvPr>
            <p:ph type="title"/>
          </p:nvPr>
        </p:nvSpPr>
        <p:spPr>
          <a:xfrm>
            <a:off x="321845" y="175028"/>
            <a:ext cx="8461208" cy="888347"/>
          </a:xfrm>
        </p:spPr>
        <p:txBody>
          <a:bodyPr>
            <a:normAutofit fontScale="90000"/>
          </a:bodyPr>
          <a:lstStyle/>
          <a:p>
            <a:r>
              <a:rPr kumimoji="1" lang="ja-JP" altLang="en-US" dirty="0"/>
              <a:t>ニューラルネットワークの活性化関数のバリエーション</a:t>
            </a:r>
          </a:p>
        </p:txBody>
      </p:sp>
      <p:sp>
        <p:nvSpPr>
          <p:cNvPr id="4" name="スライド番号プレースホルダー 3">
            <a:extLst>
              <a:ext uri="{FF2B5EF4-FFF2-40B4-BE49-F238E27FC236}">
                <a16:creationId xmlns:a16="http://schemas.microsoft.com/office/drawing/2014/main" id="{E021C93D-7E60-7CB4-E6A8-7EE2147115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0" name="コンテンツ プレースホルダー 2">
            <a:extLst>
              <a:ext uri="{FF2B5EF4-FFF2-40B4-BE49-F238E27FC236}">
                <a16:creationId xmlns:a16="http://schemas.microsoft.com/office/drawing/2014/main" id="{76549454-448C-F364-7475-3E77F02A2D55}"/>
              </a:ext>
            </a:extLst>
          </p:cNvPr>
          <p:cNvSpPr>
            <a:spLocks noGrp="1"/>
          </p:cNvSpPr>
          <p:nvPr>
            <p:ph idx="1"/>
          </p:nvPr>
        </p:nvSpPr>
        <p:spPr>
          <a:xfrm>
            <a:off x="321844" y="1368650"/>
            <a:ext cx="8775921" cy="4810769"/>
          </a:xfrm>
        </p:spPr>
        <p:txBody>
          <a:bodyPr>
            <a:normAutofit/>
          </a:bodyPr>
          <a:lstStyle/>
          <a:p>
            <a:pPr marL="0" indent="0">
              <a:spcBef>
                <a:spcPts val="1200"/>
              </a:spcBef>
              <a:buNone/>
            </a:pPr>
            <a:r>
              <a:rPr kumimoji="1" lang="ja-JP" altLang="en-US" sz="2400" dirty="0"/>
              <a:t>〇 </a:t>
            </a:r>
            <a:r>
              <a:rPr kumimoji="1" lang="ja-JP" altLang="en-US" sz="2400" b="1" dirty="0"/>
              <a:t>活性化関数</a:t>
            </a:r>
            <a:r>
              <a:rPr kumimoji="1" lang="ja-JP" altLang="en-US" sz="2400" dirty="0"/>
              <a:t>は</a:t>
            </a:r>
            <a:r>
              <a:rPr kumimoji="1" lang="ja-JP" altLang="en-US" sz="2400" b="1" dirty="0"/>
              <a:t>値を変換する機能</a:t>
            </a:r>
            <a:r>
              <a:rPr kumimoji="1" lang="ja-JP" altLang="en-US" sz="2400" dirty="0"/>
              <a:t>を持ち，</a:t>
            </a:r>
            <a:r>
              <a:rPr kumimoji="1" lang="ja-JP" altLang="en-US" sz="2400" b="1" dirty="0"/>
              <a:t>さまざまな種類</a:t>
            </a:r>
            <a:r>
              <a:rPr kumimoji="1" lang="ja-JP" altLang="en-US" sz="2400" dirty="0"/>
              <a:t>がある</a:t>
            </a:r>
            <a:endParaRPr lang="en-US" altLang="ja-JP" sz="2400" dirty="0"/>
          </a:p>
          <a:p>
            <a:pPr>
              <a:spcBef>
                <a:spcPts val="1200"/>
              </a:spcBef>
            </a:pPr>
            <a:endParaRPr lang="en-US" altLang="ja-JP" sz="2400" dirty="0"/>
          </a:p>
          <a:p>
            <a:pPr>
              <a:spcBef>
                <a:spcPts val="1200"/>
              </a:spcBef>
            </a:pPr>
            <a:endParaRPr kumimoji="1" lang="en-US" altLang="ja-JP" sz="2400" dirty="0"/>
          </a:p>
        </p:txBody>
      </p:sp>
      <p:pic>
        <p:nvPicPr>
          <p:cNvPr id="41" name="図 40">
            <a:extLst>
              <a:ext uri="{FF2B5EF4-FFF2-40B4-BE49-F238E27FC236}">
                <a16:creationId xmlns:a16="http://schemas.microsoft.com/office/drawing/2014/main" id="{B47B1151-5115-C779-DFDA-13CB2878251C}"/>
              </a:ext>
            </a:extLst>
          </p:cNvPr>
          <p:cNvPicPr>
            <a:picLocks noChangeAspect="1"/>
          </p:cNvPicPr>
          <p:nvPr/>
        </p:nvPicPr>
        <p:blipFill>
          <a:blip r:embed="rId2"/>
          <a:stretch>
            <a:fillRect/>
          </a:stretch>
        </p:blipFill>
        <p:spPr>
          <a:xfrm>
            <a:off x="1346320" y="1988963"/>
            <a:ext cx="3296471" cy="2187116"/>
          </a:xfrm>
          <a:prstGeom prst="rect">
            <a:avLst/>
          </a:prstGeom>
        </p:spPr>
      </p:pic>
      <p:sp>
        <p:nvSpPr>
          <p:cNvPr id="42" name="テキスト ボックス 41">
            <a:extLst>
              <a:ext uri="{FF2B5EF4-FFF2-40B4-BE49-F238E27FC236}">
                <a16:creationId xmlns:a16="http://schemas.microsoft.com/office/drawing/2014/main" id="{D7A52A6B-9305-CD5A-16E8-2EF46406EFE5}"/>
              </a:ext>
            </a:extLst>
          </p:cNvPr>
          <p:cNvSpPr txBox="1"/>
          <p:nvPr/>
        </p:nvSpPr>
        <p:spPr>
          <a:xfrm>
            <a:off x="5004608" y="4954652"/>
            <a:ext cx="234551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2011</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年発表）</a:t>
            </a:r>
          </a:p>
        </p:txBody>
      </p:sp>
      <p:sp>
        <p:nvSpPr>
          <p:cNvPr id="43" name="正方形/長方形 42">
            <a:extLst>
              <a:ext uri="{FF2B5EF4-FFF2-40B4-BE49-F238E27FC236}">
                <a16:creationId xmlns:a16="http://schemas.microsoft.com/office/drawing/2014/main" id="{A154950E-C144-BB66-4371-840E287CFB3B}"/>
              </a:ext>
            </a:extLst>
          </p:cNvPr>
          <p:cNvSpPr/>
          <p:nvPr/>
        </p:nvSpPr>
        <p:spPr>
          <a:xfrm>
            <a:off x="1643573" y="4506097"/>
            <a:ext cx="2825685" cy="185025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0" name="図 49">
            <a:extLst>
              <a:ext uri="{FF2B5EF4-FFF2-40B4-BE49-F238E27FC236}">
                <a16:creationId xmlns:a16="http://schemas.microsoft.com/office/drawing/2014/main" id="{65975E09-8065-F974-0EE3-A807BA55E14F}"/>
              </a:ext>
            </a:extLst>
          </p:cNvPr>
          <p:cNvPicPr>
            <a:picLocks noChangeAspect="1"/>
          </p:cNvPicPr>
          <p:nvPr/>
        </p:nvPicPr>
        <p:blipFill>
          <a:blip r:embed="rId3"/>
          <a:stretch>
            <a:fillRect/>
          </a:stretch>
        </p:blipFill>
        <p:spPr>
          <a:xfrm>
            <a:off x="1250111" y="4506097"/>
            <a:ext cx="3099996" cy="2108842"/>
          </a:xfrm>
          <a:prstGeom prst="rect">
            <a:avLst/>
          </a:prstGeom>
        </p:spPr>
      </p:pic>
      <p:sp>
        <p:nvSpPr>
          <p:cNvPr id="51" name="テキスト ボックス 50">
            <a:extLst>
              <a:ext uri="{FF2B5EF4-FFF2-40B4-BE49-F238E27FC236}">
                <a16:creationId xmlns:a16="http://schemas.microsoft.com/office/drawing/2014/main" id="{1403C27D-0A7D-5C01-7F7B-F4B9DEE42B76}"/>
              </a:ext>
            </a:extLst>
          </p:cNvPr>
          <p:cNvSpPr txBox="1"/>
          <p:nvPr/>
        </p:nvSpPr>
        <p:spPr>
          <a:xfrm>
            <a:off x="5004608" y="2667022"/>
            <a:ext cx="17924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シグモイド</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Tree>
    <p:extLst>
      <p:ext uri="{BB962C8B-B14F-4D97-AF65-F5344CB8AC3E}">
        <p14:creationId xmlns:p14="http://schemas.microsoft.com/office/powerpoint/2010/main" val="3427040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F83FD-B5A5-3606-4E6D-0B95DAA78664}"/>
              </a:ext>
            </a:extLst>
          </p:cNvPr>
          <p:cNvSpPr>
            <a:spLocks noGrp="1"/>
          </p:cNvSpPr>
          <p:nvPr>
            <p:ph type="title"/>
          </p:nvPr>
        </p:nvSpPr>
        <p:spPr/>
        <p:txBody>
          <a:bodyPr>
            <a:normAutofit fontScale="90000"/>
          </a:bodyPr>
          <a:lstStyle/>
          <a:p>
            <a:r>
              <a:rPr kumimoji="1" lang="ja-JP" altLang="en-US" dirty="0"/>
              <a:t>質問の例</a:t>
            </a:r>
          </a:p>
        </p:txBody>
      </p:sp>
      <p:sp>
        <p:nvSpPr>
          <p:cNvPr id="3" name="コンテンツ プレースホルダー 2">
            <a:extLst>
              <a:ext uri="{FF2B5EF4-FFF2-40B4-BE49-F238E27FC236}">
                <a16:creationId xmlns:a16="http://schemas.microsoft.com/office/drawing/2014/main" id="{7C31AEF2-BED4-9740-12EA-DC5238C59FC7}"/>
              </a:ext>
            </a:extLst>
          </p:cNvPr>
          <p:cNvSpPr>
            <a:spLocks noGrp="1"/>
          </p:cNvSpPr>
          <p:nvPr>
            <p:ph idx="1"/>
          </p:nvPr>
        </p:nvSpPr>
        <p:spPr/>
        <p:txBody>
          <a:bodyPr>
            <a:noAutofit/>
          </a:bodyPr>
          <a:lstStyle/>
          <a:p>
            <a:r>
              <a:rPr kumimoji="1" lang="ja-JP" altLang="en-US" sz="2400" dirty="0"/>
              <a:t>エベレストはどこにありますか</a:t>
            </a:r>
            <a:endParaRPr kumimoji="1" lang="en-US" altLang="ja-JP" sz="2400" dirty="0"/>
          </a:p>
          <a:p>
            <a:r>
              <a:rPr lang="ja-JP" altLang="en-US" sz="2400" dirty="0"/>
              <a:t>コマンドプロンプトは何ですか</a:t>
            </a:r>
            <a:endParaRPr lang="en-US" altLang="ja-JP" sz="2400" dirty="0"/>
          </a:p>
          <a:p>
            <a:r>
              <a:rPr kumimoji="1" lang="ja-JP" altLang="en-US" sz="2400" dirty="0"/>
              <a:t>人工知能についてさらに勉強するのはどうしたらいいですか</a:t>
            </a:r>
            <a:endParaRPr kumimoji="1" lang="en-US" altLang="ja-JP" sz="2400" dirty="0"/>
          </a:p>
          <a:p>
            <a:r>
              <a:rPr lang="ja-JP" altLang="en-US" sz="2400" b="0" i="0" dirty="0">
                <a:effectLst/>
                <a:latin typeface="Montserrat" panose="00000500000000000000" pitchFamily="2" charset="0"/>
              </a:rPr>
              <a:t>あした </a:t>
            </a:r>
            <a:r>
              <a:rPr lang="en-US" altLang="ja-JP" sz="2400" b="0" i="0" dirty="0">
                <a:effectLst/>
                <a:latin typeface="Montserrat" panose="00000500000000000000" pitchFamily="2" charset="0"/>
              </a:rPr>
              <a:t>Python </a:t>
            </a:r>
            <a:r>
              <a:rPr lang="ja-JP" altLang="en-US" sz="2400" b="0" i="0" dirty="0">
                <a:effectLst/>
                <a:latin typeface="Montserrat" panose="00000500000000000000" pitchFamily="2" charset="0"/>
              </a:rPr>
              <a:t>についてのテストがあるのですが，テストに出そうなことを１０行以内でまとめてください</a:t>
            </a:r>
            <a:endParaRPr lang="en-US" altLang="ja-JP" sz="2400" b="0" dirty="0">
              <a:latin typeface="Montserrat" panose="00000500000000000000" pitchFamily="2" charset="0"/>
            </a:endParaRPr>
          </a:p>
          <a:p>
            <a:r>
              <a:rPr lang="ja-JP" altLang="en-US" sz="2400" i="0" dirty="0">
                <a:effectLst/>
                <a:latin typeface="Montserrat" panose="00000500000000000000" pitchFamily="2" charset="0"/>
              </a:rPr>
              <a:t>友達は </a:t>
            </a:r>
            <a:r>
              <a:rPr lang="en-US" altLang="ja-JP" sz="2400" i="0" dirty="0">
                <a:effectLst/>
                <a:latin typeface="Montserrat" panose="00000500000000000000" pitchFamily="2" charset="0"/>
              </a:rPr>
              <a:t>iPhone </a:t>
            </a:r>
            <a:r>
              <a:rPr lang="ja-JP" altLang="en-US" sz="2400" i="0" dirty="0">
                <a:effectLst/>
                <a:latin typeface="Montserrat" panose="00000500000000000000" pitchFamily="2" charset="0"/>
              </a:rPr>
              <a:t>より </a:t>
            </a:r>
            <a:r>
              <a:rPr lang="en-US" altLang="ja-JP" sz="2400" i="0" dirty="0">
                <a:effectLst/>
                <a:latin typeface="Montserrat" panose="00000500000000000000" pitchFamily="2" charset="0"/>
              </a:rPr>
              <a:t>Android </a:t>
            </a:r>
            <a:r>
              <a:rPr lang="ja-JP" altLang="en-US" sz="2400" i="0" dirty="0">
                <a:effectLst/>
                <a:latin typeface="Montserrat" panose="00000500000000000000" pitchFamily="2" charset="0"/>
              </a:rPr>
              <a:t>が好きなのですがなぜでしょう</a:t>
            </a:r>
            <a:endParaRPr lang="en-US" altLang="ja-JP" sz="2400" i="0" dirty="0">
              <a:effectLst/>
              <a:latin typeface="Montserrat" panose="00000500000000000000" pitchFamily="2" charset="0"/>
            </a:endParaRPr>
          </a:p>
          <a:p>
            <a:r>
              <a:rPr lang="ja-JP" altLang="en-US" sz="2400" b="0" i="0" dirty="0">
                <a:effectLst/>
                <a:latin typeface="Montserrat" panose="00000500000000000000" pitchFamily="2" charset="0"/>
              </a:rPr>
              <a:t>次の話題から自己アピールを作ってください：ゲーム好き，コンピュータ好き，物事に集中できる，読書でリラックス，家族大好き，仕事楽しい</a:t>
            </a:r>
            <a:endParaRPr lang="en-US" altLang="ja-JP" sz="2400" b="0" i="0" dirty="0">
              <a:effectLst/>
              <a:latin typeface="Montserrat" panose="00000500000000000000" pitchFamily="2" charset="0"/>
            </a:endParaRPr>
          </a:p>
          <a:p>
            <a:r>
              <a:rPr lang="ja-JP" altLang="en-US" sz="2400" b="0" i="0" dirty="0">
                <a:effectLst/>
                <a:latin typeface="Montserrat" panose="00000500000000000000" pitchFamily="2" charset="0"/>
              </a:rPr>
              <a:t>次の </a:t>
            </a:r>
            <a:r>
              <a:rPr lang="en-US" altLang="ja-JP" sz="2400" b="0" i="0" dirty="0">
                <a:effectLst/>
                <a:latin typeface="Montserrat" panose="00000500000000000000" pitchFamily="2" charset="0"/>
              </a:rPr>
              <a:t>Python </a:t>
            </a:r>
            <a:r>
              <a:rPr lang="ja-JP" altLang="en-US" sz="2400" b="0" i="0" dirty="0">
                <a:effectLst/>
                <a:latin typeface="Montserrat" panose="00000500000000000000" pitchFamily="2" charset="0"/>
              </a:rPr>
              <a:t>のプログラムは何がおかしいのでしょうか： </a:t>
            </a:r>
            <a:r>
              <a:rPr lang="en-US" altLang="ja-JP" sz="2400" b="0" i="0" dirty="0">
                <a:effectLst/>
                <a:latin typeface="Montserrat" panose="00000500000000000000" pitchFamily="2" charset="0"/>
              </a:rPr>
              <a:t>a = x ++ 1</a:t>
            </a:r>
            <a:endParaRPr kumimoji="1" lang="ja-JP" altLang="en-US" sz="2400" dirty="0"/>
          </a:p>
        </p:txBody>
      </p:sp>
      <p:sp>
        <p:nvSpPr>
          <p:cNvPr id="4" name="スライド番号プレースホルダー 3">
            <a:extLst>
              <a:ext uri="{FF2B5EF4-FFF2-40B4-BE49-F238E27FC236}">
                <a16:creationId xmlns:a16="http://schemas.microsoft.com/office/drawing/2014/main" id="{00679B13-2C33-BAFE-965F-388BA349CDD9}"/>
              </a:ext>
            </a:extLst>
          </p:cNvPr>
          <p:cNvSpPr>
            <a:spLocks noGrp="1"/>
          </p:cNvSpPr>
          <p:nvPr>
            <p:ph type="sldNum" sz="quarter" idx="12"/>
          </p:nvPr>
        </p:nvSpPr>
        <p:spPr/>
        <p:txBody>
          <a:bodyPr/>
          <a:lstStyle/>
          <a:p>
            <a:fld id="{E205D82C-95A1-431E-8E38-AA614A14CDCF}" type="slidenum">
              <a:rPr kumimoji="1" lang="ja-JP" altLang="en-US" smtClean="0"/>
              <a:t>6</a:t>
            </a:fld>
            <a:endParaRPr kumimoji="1" lang="ja-JP" altLang="en-US"/>
          </a:p>
        </p:txBody>
      </p:sp>
    </p:spTree>
    <p:extLst>
      <p:ext uri="{BB962C8B-B14F-4D97-AF65-F5344CB8AC3E}">
        <p14:creationId xmlns:p14="http://schemas.microsoft.com/office/powerpoint/2010/main" val="1680600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780F4C-070A-8BF0-C0A8-2D786EB2E4DE}"/>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2A6D21B1-09E1-C808-E3DA-24DF7F9AB4E4}"/>
              </a:ext>
            </a:extLst>
          </p:cNvPr>
          <p:cNvSpPr>
            <a:spLocks noGrp="1"/>
          </p:cNvSpPr>
          <p:nvPr>
            <p:ph idx="1"/>
          </p:nvPr>
        </p:nvSpPr>
        <p:spPr/>
        <p:txBody>
          <a:bodyPr/>
          <a:lstStyle/>
          <a:p>
            <a:pPr marL="0" indent="0">
              <a:buNone/>
            </a:pPr>
            <a:r>
              <a:rPr kumimoji="1" lang="en-US" altLang="ja-JP" dirty="0"/>
              <a:t>URL: </a:t>
            </a:r>
            <a:r>
              <a:rPr lang="en-US" altLang="ja-JP" b="0" i="0" dirty="0">
                <a:effectLst/>
                <a:latin typeface="Merriweather" panose="00000500000000000000" pitchFamily="2" charset="0"/>
              </a:rPr>
              <a:t>https://trinket.io/python/af9e01d901</a:t>
            </a:r>
            <a:endParaRPr kumimoji="1" lang="ja-JP" altLang="en-US" dirty="0"/>
          </a:p>
        </p:txBody>
      </p:sp>
      <p:sp>
        <p:nvSpPr>
          <p:cNvPr id="4" name="スライド番号プレースホルダー 3">
            <a:extLst>
              <a:ext uri="{FF2B5EF4-FFF2-40B4-BE49-F238E27FC236}">
                <a16:creationId xmlns:a16="http://schemas.microsoft.com/office/drawing/2014/main" id="{62911A15-A701-FDAC-8F44-01CE8BFBDAE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E05B0D61-E5ED-71B4-D14D-B70040326966}"/>
              </a:ext>
            </a:extLst>
          </p:cNvPr>
          <p:cNvPicPr>
            <a:picLocks noChangeAspect="1"/>
          </p:cNvPicPr>
          <p:nvPr/>
        </p:nvPicPr>
        <p:blipFill>
          <a:blip r:embed="rId2"/>
          <a:stretch>
            <a:fillRect/>
          </a:stretch>
        </p:blipFill>
        <p:spPr>
          <a:xfrm>
            <a:off x="845532" y="1496560"/>
            <a:ext cx="6970411" cy="4348551"/>
          </a:xfrm>
          <a:prstGeom prst="rect">
            <a:avLst/>
          </a:prstGeom>
        </p:spPr>
      </p:pic>
      <p:sp>
        <p:nvSpPr>
          <p:cNvPr id="7" name="テキスト ボックス 6">
            <a:extLst>
              <a:ext uri="{FF2B5EF4-FFF2-40B4-BE49-F238E27FC236}">
                <a16:creationId xmlns:a16="http://schemas.microsoft.com/office/drawing/2014/main" id="{C79D701B-59AA-08F8-9507-3048697FA1A2}"/>
              </a:ext>
            </a:extLst>
          </p:cNvPr>
          <p:cNvSpPr txBox="1"/>
          <p:nvPr/>
        </p:nvSpPr>
        <p:spPr>
          <a:xfrm>
            <a:off x="892629" y="6052457"/>
            <a:ext cx="68980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s(20.1, 0.8, -0.5)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の値は？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S(25.1, 0.8, -0.5)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の値は？</a:t>
            </a:r>
          </a:p>
        </p:txBody>
      </p:sp>
    </p:spTree>
    <p:extLst>
      <p:ext uri="{BB962C8B-B14F-4D97-AF65-F5344CB8AC3E}">
        <p14:creationId xmlns:p14="http://schemas.microsoft.com/office/powerpoint/2010/main" val="330327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7FAC2-3188-49BE-96D3-3D274586EF19}"/>
              </a:ext>
            </a:extLst>
          </p:cNvPr>
          <p:cNvSpPr>
            <a:spLocks noGrp="1"/>
          </p:cNvSpPr>
          <p:nvPr>
            <p:ph type="title"/>
          </p:nvPr>
        </p:nvSpPr>
        <p:spPr>
          <a:xfrm>
            <a:off x="316201" y="118983"/>
            <a:ext cx="8461208" cy="469865"/>
          </a:xfrm>
        </p:spPr>
        <p:txBody>
          <a:bodyPr>
            <a:normAutofit fontScale="90000"/>
          </a:bodyPr>
          <a:lstStyle/>
          <a:p>
            <a:r>
              <a:rPr kumimoji="1" lang="ja-JP" altLang="en-US" dirty="0"/>
              <a:t>ニューラルネットワークの処理の原理</a:t>
            </a:r>
          </a:p>
        </p:txBody>
      </p:sp>
      <p:sp>
        <p:nvSpPr>
          <p:cNvPr id="3" name="コンテンツ プレースホルダー 2">
            <a:extLst>
              <a:ext uri="{FF2B5EF4-FFF2-40B4-BE49-F238E27FC236}">
                <a16:creationId xmlns:a16="http://schemas.microsoft.com/office/drawing/2014/main" id="{F8E19C64-24F9-48B7-937F-B1129EFE27C9}"/>
              </a:ext>
            </a:extLst>
          </p:cNvPr>
          <p:cNvSpPr>
            <a:spLocks noGrp="1"/>
          </p:cNvSpPr>
          <p:nvPr>
            <p:ph idx="1"/>
          </p:nvPr>
        </p:nvSpPr>
        <p:spPr>
          <a:xfrm>
            <a:off x="341396" y="626396"/>
            <a:ext cx="8461208" cy="2852158"/>
          </a:xfrm>
        </p:spPr>
        <p:txBody>
          <a:bodyPr>
            <a:normAutofit lnSpcReduction="10000"/>
          </a:bodyPr>
          <a:lstStyle/>
          <a:p>
            <a:pPr marL="457200" indent="-457200">
              <a:buFont typeface="+mj-lt"/>
              <a:buAutoNum type="arabicPeriod"/>
            </a:pPr>
            <a:r>
              <a:rPr lang="ja-JP" altLang="en-US" sz="2400" b="1" i="0" u="sng" dirty="0">
                <a:solidFill>
                  <a:srgbClr val="FF0000"/>
                </a:solidFill>
                <a:effectLst/>
                <a:latin typeface="Söhne"/>
              </a:rPr>
              <a:t>入力の重みづけ</a:t>
            </a:r>
            <a:r>
              <a:rPr lang="en-US" altLang="ja-JP" sz="2400" b="0" i="0" dirty="0">
                <a:solidFill>
                  <a:srgbClr val="374151"/>
                </a:solidFill>
                <a:effectLst/>
                <a:latin typeface="Söhne"/>
              </a:rPr>
              <a:t>: </a:t>
            </a:r>
            <a:br>
              <a:rPr lang="en-US" altLang="ja-JP" sz="2400" dirty="0">
                <a:solidFill>
                  <a:srgbClr val="374151"/>
                </a:solidFill>
                <a:latin typeface="Söhne"/>
              </a:rPr>
            </a:br>
            <a:r>
              <a:rPr kumimoji="1" lang="en-US" altLang="ja-JP" sz="1800" dirty="0"/>
              <a:t>1 × w1, 1 × w2, 1 × w3, 0 × w4, 1 × w5, 1 × w6, 0 × w7,  0 × w8, 1 × w9</a:t>
            </a:r>
            <a:br>
              <a:rPr kumimoji="1" lang="en-US" altLang="ja-JP" sz="1800" dirty="0"/>
            </a:br>
            <a:r>
              <a:rPr kumimoji="1" lang="ja-JP" altLang="en-US" sz="1800" dirty="0"/>
              <a:t>（</a:t>
            </a:r>
            <a:r>
              <a:rPr kumimoji="1" lang="en-US" altLang="ja-JP" sz="1800" dirty="0"/>
              <a:t>w1 </a:t>
            </a:r>
            <a:r>
              <a:rPr kumimoji="1" lang="ja-JP" altLang="en-US" sz="1800" dirty="0"/>
              <a:t>から </a:t>
            </a:r>
            <a:r>
              <a:rPr kumimoji="1" lang="en-US" altLang="ja-JP" sz="1800" dirty="0"/>
              <a:t>w9 </a:t>
            </a:r>
            <a:r>
              <a:rPr kumimoji="1" lang="ja-JP" altLang="en-US" sz="1800" dirty="0"/>
              <a:t>は重み）</a:t>
            </a:r>
            <a:endParaRPr lang="en-US" altLang="ja-JP" sz="1800" dirty="0">
              <a:solidFill>
                <a:srgbClr val="374151"/>
              </a:solidFill>
              <a:latin typeface="Söhne"/>
            </a:endParaRPr>
          </a:p>
          <a:p>
            <a:pPr marL="457200" indent="-457200">
              <a:buFont typeface="+mj-lt"/>
              <a:buAutoNum type="arabicPeriod"/>
            </a:pPr>
            <a:r>
              <a:rPr lang="ja-JP" altLang="en-US" sz="2400" b="1" i="0" u="sng" dirty="0">
                <a:solidFill>
                  <a:srgbClr val="FF0000"/>
                </a:solidFill>
                <a:effectLst/>
                <a:latin typeface="Söhne"/>
              </a:rPr>
              <a:t>合計とバイアス</a:t>
            </a:r>
            <a:r>
              <a:rPr lang="en-US" altLang="ja-JP" sz="2400" b="0" i="0" dirty="0">
                <a:solidFill>
                  <a:srgbClr val="374151"/>
                </a:solidFill>
                <a:effectLst/>
                <a:latin typeface="Söhne"/>
              </a:rPr>
              <a:t>:</a:t>
            </a:r>
            <a:br>
              <a:rPr lang="en-US" altLang="ja-JP" sz="2400" b="0" i="0" dirty="0">
                <a:solidFill>
                  <a:srgbClr val="374151"/>
                </a:solidFill>
                <a:effectLst/>
                <a:latin typeface="Söhne"/>
              </a:rPr>
            </a:br>
            <a:r>
              <a:rPr kumimoji="1" lang="en-US" altLang="ja-JP" sz="1800" dirty="0"/>
              <a:t>1 × w1 </a:t>
            </a:r>
            <a:r>
              <a:rPr kumimoji="1" lang="en-US" altLang="ja-JP" sz="1800" b="1" dirty="0"/>
              <a:t>+</a:t>
            </a:r>
            <a:r>
              <a:rPr kumimoji="1" lang="en-US" altLang="ja-JP" sz="1800" dirty="0"/>
              <a:t> 1 × w2 </a:t>
            </a:r>
            <a:r>
              <a:rPr kumimoji="1" lang="en-US" altLang="ja-JP" sz="1800" b="1" dirty="0"/>
              <a:t>+</a:t>
            </a:r>
            <a:r>
              <a:rPr kumimoji="1" lang="en-US" altLang="ja-JP" sz="1800" dirty="0"/>
              <a:t> 1 × w3 </a:t>
            </a:r>
            <a:r>
              <a:rPr kumimoji="1" lang="en-US" altLang="ja-JP" sz="1800" b="1" dirty="0"/>
              <a:t>+</a:t>
            </a:r>
            <a:r>
              <a:rPr kumimoji="1" lang="en-US" altLang="ja-JP" sz="1800" dirty="0"/>
              <a:t> 0 × w4 </a:t>
            </a:r>
            <a:r>
              <a:rPr kumimoji="1" lang="en-US" altLang="ja-JP" sz="1800" b="1" dirty="0"/>
              <a:t>+</a:t>
            </a:r>
            <a:r>
              <a:rPr kumimoji="1" lang="en-US" altLang="ja-JP" sz="1800" dirty="0"/>
              <a:t> 1 × w5 </a:t>
            </a:r>
            <a:r>
              <a:rPr kumimoji="1" lang="en-US" altLang="ja-JP" sz="1800" b="1" dirty="0"/>
              <a:t>+</a:t>
            </a:r>
            <a:r>
              <a:rPr kumimoji="1" lang="en-US" altLang="ja-JP" sz="1800" dirty="0"/>
              <a:t> 1 × w6 </a:t>
            </a:r>
            <a:r>
              <a:rPr kumimoji="1" lang="en-US" altLang="ja-JP" sz="1800" b="1" dirty="0"/>
              <a:t>+</a:t>
            </a:r>
            <a:r>
              <a:rPr lang="ja-JP" altLang="en-US" sz="1800" dirty="0"/>
              <a:t> </a:t>
            </a:r>
            <a:r>
              <a:rPr kumimoji="1" lang="en-US" altLang="ja-JP" sz="1800" dirty="0"/>
              <a:t>0 × w7 </a:t>
            </a:r>
            <a:r>
              <a:rPr kumimoji="1" lang="en-US" altLang="ja-JP" sz="1800" b="1" dirty="0"/>
              <a:t>+ </a:t>
            </a:r>
            <a:r>
              <a:rPr kumimoji="1" lang="en-US" altLang="ja-JP" sz="1800" dirty="0"/>
              <a:t>0 × w8 </a:t>
            </a:r>
            <a:r>
              <a:rPr kumimoji="1" lang="en-US" altLang="ja-JP" sz="1800" b="1" dirty="0"/>
              <a:t>+ </a:t>
            </a:r>
            <a:r>
              <a:rPr kumimoji="1" lang="en-US" altLang="ja-JP" sz="1800" dirty="0"/>
              <a:t>1 × w9 </a:t>
            </a:r>
            <a:r>
              <a:rPr kumimoji="1" lang="en-US" altLang="ja-JP" sz="1800" b="1" dirty="0"/>
              <a:t>+ b</a:t>
            </a:r>
            <a:r>
              <a:rPr lang="ja-JP" altLang="en-US" sz="1800" dirty="0"/>
              <a:t> （</a:t>
            </a:r>
            <a:r>
              <a:rPr lang="en-US" altLang="ja-JP" sz="1800" b="1" dirty="0"/>
              <a:t>b </a:t>
            </a:r>
            <a:r>
              <a:rPr lang="ja-JP" altLang="en-US" sz="1800" dirty="0"/>
              <a:t>は</a:t>
            </a:r>
            <a:r>
              <a:rPr lang="ja-JP" altLang="en-US" sz="1800" b="1" dirty="0"/>
              <a:t>バイアス</a:t>
            </a:r>
            <a:r>
              <a:rPr lang="ja-JP" altLang="en-US" sz="1800" dirty="0"/>
              <a:t>．</a:t>
            </a:r>
            <a:r>
              <a:rPr lang="ja-JP" altLang="en-US" sz="1800" b="1" dirty="0"/>
              <a:t>プラスや０やマイナスの数</a:t>
            </a:r>
            <a:r>
              <a:rPr lang="ja-JP" altLang="en-US" sz="1800" dirty="0"/>
              <a:t>）</a:t>
            </a:r>
            <a:endParaRPr kumimoji="1" lang="ja-JP" altLang="en-US" sz="1800" dirty="0"/>
          </a:p>
          <a:p>
            <a:pPr marL="457200" indent="-457200">
              <a:buFont typeface="+mj-lt"/>
              <a:buAutoNum type="arabicPeriod"/>
            </a:pPr>
            <a:r>
              <a:rPr lang="ja-JP" altLang="en-US" sz="2400" b="1" u="sng" dirty="0">
                <a:solidFill>
                  <a:srgbClr val="FF0000"/>
                </a:solidFill>
                <a:latin typeface="Söhne"/>
              </a:rPr>
              <a:t>活性化関数の適用による出力値の取得</a:t>
            </a:r>
            <a:br>
              <a:rPr lang="en-US" altLang="ja-JP" sz="2400" b="1" u="sng" dirty="0">
                <a:solidFill>
                  <a:srgbClr val="FF0000"/>
                </a:solidFill>
                <a:latin typeface="Söhne"/>
              </a:rPr>
            </a:br>
            <a:r>
              <a:rPr lang="en-US" altLang="ja-JP" sz="1800" b="1" i="1" dirty="0">
                <a:latin typeface="Söhne"/>
              </a:rPr>
              <a:t>f</a:t>
            </a:r>
            <a:r>
              <a:rPr lang="en-US" altLang="ja-JP" sz="1800" b="1" dirty="0">
                <a:latin typeface="Söhne"/>
              </a:rPr>
              <a:t>(</a:t>
            </a:r>
            <a:r>
              <a:rPr kumimoji="1" lang="en-US" altLang="ja-JP" sz="1800" dirty="0"/>
              <a:t>1 × w1 </a:t>
            </a:r>
            <a:r>
              <a:rPr kumimoji="1" lang="en-US" altLang="ja-JP" sz="1800" b="1" dirty="0"/>
              <a:t>+</a:t>
            </a:r>
            <a:r>
              <a:rPr kumimoji="1" lang="en-US" altLang="ja-JP" sz="1800" dirty="0"/>
              <a:t> 1 × w2 </a:t>
            </a:r>
            <a:r>
              <a:rPr kumimoji="1" lang="en-US" altLang="ja-JP" sz="1800" b="1" dirty="0"/>
              <a:t>+</a:t>
            </a:r>
            <a:r>
              <a:rPr kumimoji="1" lang="en-US" altLang="ja-JP" sz="1800" dirty="0"/>
              <a:t> 1 × w3 </a:t>
            </a:r>
            <a:r>
              <a:rPr kumimoji="1" lang="en-US" altLang="ja-JP" sz="1800" b="1" dirty="0"/>
              <a:t>+</a:t>
            </a:r>
            <a:r>
              <a:rPr kumimoji="1" lang="en-US" altLang="ja-JP" sz="1800" dirty="0"/>
              <a:t> 0 × w4 </a:t>
            </a:r>
            <a:r>
              <a:rPr kumimoji="1" lang="en-US" altLang="ja-JP" sz="1800" b="1" dirty="0"/>
              <a:t>+</a:t>
            </a:r>
            <a:r>
              <a:rPr kumimoji="1" lang="en-US" altLang="ja-JP" sz="1800" dirty="0"/>
              <a:t> 1 × w5 </a:t>
            </a:r>
            <a:r>
              <a:rPr kumimoji="1" lang="en-US" altLang="ja-JP" sz="1800" b="1" dirty="0"/>
              <a:t>+</a:t>
            </a:r>
            <a:r>
              <a:rPr kumimoji="1" lang="en-US" altLang="ja-JP" sz="1800" dirty="0"/>
              <a:t> 1 × w6 </a:t>
            </a:r>
            <a:r>
              <a:rPr kumimoji="1" lang="en-US" altLang="ja-JP" sz="1800" b="1" dirty="0"/>
              <a:t>+</a:t>
            </a:r>
            <a:r>
              <a:rPr lang="ja-JP" altLang="en-US" sz="1800" dirty="0"/>
              <a:t> </a:t>
            </a:r>
            <a:r>
              <a:rPr kumimoji="1" lang="en-US" altLang="ja-JP" sz="1800" dirty="0"/>
              <a:t>0 × w7 </a:t>
            </a:r>
            <a:r>
              <a:rPr kumimoji="1" lang="en-US" altLang="ja-JP" sz="1800" b="1" dirty="0"/>
              <a:t>+ </a:t>
            </a:r>
            <a:r>
              <a:rPr kumimoji="1" lang="en-US" altLang="ja-JP" sz="1800" dirty="0"/>
              <a:t>0 × w8 </a:t>
            </a:r>
            <a:r>
              <a:rPr kumimoji="1" lang="en-US" altLang="ja-JP" sz="1800" b="1" dirty="0"/>
              <a:t>+ </a:t>
            </a:r>
            <a:r>
              <a:rPr kumimoji="1" lang="en-US" altLang="ja-JP" sz="1800" dirty="0"/>
              <a:t>1 × w9 </a:t>
            </a:r>
            <a:r>
              <a:rPr kumimoji="1" lang="en-US" altLang="ja-JP" sz="1800" b="1" dirty="0"/>
              <a:t>+ b)</a:t>
            </a:r>
            <a:r>
              <a:rPr kumimoji="1" lang="en-US" altLang="ja-JP" sz="1800" dirty="0"/>
              <a:t> </a:t>
            </a:r>
            <a:r>
              <a:rPr kumimoji="1" lang="ja-JP" altLang="en-US" sz="1800" dirty="0"/>
              <a:t>（</a:t>
            </a:r>
            <a:r>
              <a:rPr kumimoji="1" lang="en-US" altLang="ja-JP" sz="1800" b="1" i="1" dirty="0"/>
              <a:t>f</a:t>
            </a:r>
            <a:r>
              <a:rPr kumimoji="1" lang="ja-JP" altLang="en-US" sz="1800" b="1" dirty="0"/>
              <a:t> </a:t>
            </a:r>
            <a:r>
              <a:rPr kumimoji="1" lang="ja-JP" altLang="en-US" sz="1800" dirty="0"/>
              <a:t>は</a:t>
            </a:r>
            <a:r>
              <a:rPr kumimoji="1" lang="ja-JP" altLang="en-US" sz="1800" b="1" dirty="0"/>
              <a:t>活性化関数</a:t>
            </a:r>
            <a:r>
              <a:rPr kumimoji="1" lang="ja-JP" altLang="en-US" sz="1800" dirty="0"/>
              <a:t>）</a:t>
            </a:r>
            <a:endParaRPr lang="en-US" altLang="ja-JP" sz="2400" dirty="0">
              <a:latin typeface="Söhne"/>
            </a:endParaRPr>
          </a:p>
        </p:txBody>
      </p:sp>
      <p:sp>
        <p:nvSpPr>
          <p:cNvPr id="4" name="スライド番号プレースホルダー 3">
            <a:extLst>
              <a:ext uri="{FF2B5EF4-FFF2-40B4-BE49-F238E27FC236}">
                <a16:creationId xmlns:a16="http://schemas.microsoft.com/office/drawing/2014/main" id="{42ECB97B-CDE9-4408-936B-B3EADEE590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106289B6-E205-4107-B6C2-975BF96E3B41}"/>
              </a:ext>
            </a:extLst>
          </p:cNvPr>
          <p:cNvSpPr/>
          <p:nvPr/>
        </p:nvSpPr>
        <p:spPr>
          <a:xfrm>
            <a:off x="643944" y="4230952"/>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98ADA970-23F0-4886-BE69-224767AFC831}"/>
              </a:ext>
            </a:extLst>
          </p:cNvPr>
          <p:cNvSpPr/>
          <p:nvPr/>
        </p:nvSpPr>
        <p:spPr>
          <a:xfrm>
            <a:off x="980494" y="4230952"/>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01024536-562D-43F4-A622-33200EC274CB}"/>
              </a:ext>
            </a:extLst>
          </p:cNvPr>
          <p:cNvSpPr/>
          <p:nvPr/>
        </p:nvSpPr>
        <p:spPr>
          <a:xfrm>
            <a:off x="1317044" y="4230952"/>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A85DCE57-89AE-4830-B2FB-6CBF4DCE5A3A}"/>
              </a:ext>
            </a:extLst>
          </p:cNvPr>
          <p:cNvSpPr/>
          <p:nvPr/>
        </p:nvSpPr>
        <p:spPr>
          <a:xfrm>
            <a:off x="643944" y="4584948"/>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CFADAADC-43AC-479D-B673-A26AD074A8E4}"/>
              </a:ext>
            </a:extLst>
          </p:cNvPr>
          <p:cNvSpPr/>
          <p:nvPr/>
        </p:nvSpPr>
        <p:spPr>
          <a:xfrm>
            <a:off x="980494" y="4584948"/>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3D207B7F-1999-4AFF-9B96-1A3412F51447}"/>
              </a:ext>
            </a:extLst>
          </p:cNvPr>
          <p:cNvSpPr/>
          <p:nvPr/>
        </p:nvSpPr>
        <p:spPr>
          <a:xfrm>
            <a:off x="1317044" y="4584948"/>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4578DF4C-8A52-4D78-9D85-C050436B579D}"/>
              </a:ext>
            </a:extLst>
          </p:cNvPr>
          <p:cNvSpPr/>
          <p:nvPr/>
        </p:nvSpPr>
        <p:spPr>
          <a:xfrm>
            <a:off x="643944" y="4938944"/>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095CDD7A-AB76-4DCC-9751-A6E3D62B8225}"/>
              </a:ext>
            </a:extLst>
          </p:cNvPr>
          <p:cNvSpPr/>
          <p:nvPr/>
        </p:nvSpPr>
        <p:spPr>
          <a:xfrm>
            <a:off x="980494" y="4938944"/>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AA0ED95F-1CD2-413C-9749-26425EAE3DDB}"/>
              </a:ext>
            </a:extLst>
          </p:cNvPr>
          <p:cNvSpPr/>
          <p:nvPr/>
        </p:nvSpPr>
        <p:spPr>
          <a:xfrm>
            <a:off x="1317044" y="4938944"/>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790E32B-6D3B-4EE8-AAFD-59A373D87C51}"/>
              </a:ext>
            </a:extLst>
          </p:cNvPr>
          <p:cNvSpPr txBox="1"/>
          <p:nvPr/>
        </p:nvSpPr>
        <p:spPr>
          <a:xfrm>
            <a:off x="769765" y="565411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19" name="テキスト ボックス 18">
            <a:extLst>
              <a:ext uri="{FF2B5EF4-FFF2-40B4-BE49-F238E27FC236}">
                <a16:creationId xmlns:a16="http://schemas.microsoft.com/office/drawing/2014/main" id="{512FD78A-7499-4E1A-AF81-76D12C4EC329}"/>
              </a:ext>
            </a:extLst>
          </p:cNvPr>
          <p:cNvSpPr txBox="1"/>
          <p:nvPr/>
        </p:nvSpPr>
        <p:spPr>
          <a:xfrm>
            <a:off x="616411" y="4190698"/>
            <a:ext cx="106471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4   5   6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7   8   9</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7B7483E0-1DD4-4A62-B40A-E3198AF7C7E8}"/>
              </a:ext>
            </a:extLst>
          </p:cNvPr>
          <p:cNvSpPr txBox="1"/>
          <p:nvPr/>
        </p:nvSpPr>
        <p:spPr>
          <a:xfrm>
            <a:off x="1847904" y="3646282"/>
            <a:ext cx="524503" cy="258532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3</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4</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5</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6</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7</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8</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9</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p:txBody>
      </p:sp>
      <p:sp>
        <p:nvSpPr>
          <p:cNvPr id="21" name="テキスト ボックス 20">
            <a:extLst>
              <a:ext uri="{FF2B5EF4-FFF2-40B4-BE49-F238E27FC236}">
                <a16:creationId xmlns:a16="http://schemas.microsoft.com/office/drawing/2014/main" id="{C0BE313B-5CEC-4110-B93D-86BC6354F640}"/>
              </a:ext>
            </a:extLst>
          </p:cNvPr>
          <p:cNvSpPr txBox="1"/>
          <p:nvPr/>
        </p:nvSpPr>
        <p:spPr>
          <a:xfrm>
            <a:off x="-40719" y="6156177"/>
            <a:ext cx="2424062"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白黒の画像</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（画素は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または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22" name="楕円 21">
            <a:extLst>
              <a:ext uri="{FF2B5EF4-FFF2-40B4-BE49-F238E27FC236}">
                <a16:creationId xmlns:a16="http://schemas.microsoft.com/office/drawing/2014/main" id="{C6C40609-6E0D-4EC4-90A2-CE22EA13B873}"/>
              </a:ext>
            </a:extLst>
          </p:cNvPr>
          <p:cNvSpPr/>
          <p:nvPr/>
        </p:nvSpPr>
        <p:spPr>
          <a:xfrm>
            <a:off x="3467113" y="4584948"/>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4" name="直線コネクタ 23">
            <a:extLst>
              <a:ext uri="{FF2B5EF4-FFF2-40B4-BE49-F238E27FC236}">
                <a16:creationId xmlns:a16="http://schemas.microsoft.com/office/drawing/2014/main" id="{18FFE164-28A0-4D57-99A1-6F33B95B956A}"/>
              </a:ext>
            </a:extLst>
          </p:cNvPr>
          <p:cNvCxnSpPr>
            <a:cxnSpLocks/>
            <a:endCxn id="22" idx="2"/>
          </p:cNvCxnSpPr>
          <p:nvPr/>
        </p:nvCxnSpPr>
        <p:spPr>
          <a:xfrm>
            <a:off x="2383343" y="3829040"/>
            <a:ext cx="1083770" cy="1039113"/>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990522B5-4C58-4031-A4F3-E566D7C2B17B}"/>
              </a:ext>
            </a:extLst>
          </p:cNvPr>
          <p:cNvCxnSpPr>
            <a:cxnSpLocks/>
            <a:endCxn id="22" idx="2"/>
          </p:cNvCxnSpPr>
          <p:nvPr/>
        </p:nvCxnSpPr>
        <p:spPr>
          <a:xfrm>
            <a:off x="2383343" y="4110727"/>
            <a:ext cx="1083770" cy="757426"/>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A81C30FC-788F-4F48-A9E8-11FC714C457A}"/>
              </a:ext>
            </a:extLst>
          </p:cNvPr>
          <p:cNvCxnSpPr>
            <a:cxnSpLocks/>
            <a:endCxn id="22" idx="2"/>
          </p:cNvCxnSpPr>
          <p:nvPr/>
        </p:nvCxnSpPr>
        <p:spPr>
          <a:xfrm>
            <a:off x="2383343" y="4383588"/>
            <a:ext cx="1083770" cy="484565"/>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FD85F97C-A704-4D58-B701-9C662CDEE9CB}"/>
              </a:ext>
            </a:extLst>
          </p:cNvPr>
          <p:cNvCxnSpPr>
            <a:cxnSpLocks/>
            <a:endCxn id="22" idx="2"/>
          </p:cNvCxnSpPr>
          <p:nvPr/>
        </p:nvCxnSpPr>
        <p:spPr>
          <a:xfrm>
            <a:off x="2361471" y="4655740"/>
            <a:ext cx="1105642" cy="212413"/>
          </a:xfrm>
          <a:prstGeom prst="line">
            <a:avLst/>
          </a:prstGeom>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D709DE0A-CB9F-4B3F-998F-F9ED79DB87B8}"/>
              </a:ext>
            </a:extLst>
          </p:cNvPr>
          <p:cNvCxnSpPr>
            <a:cxnSpLocks/>
            <a:stCxn id="20" idx="3"/>
          </p:cNvCxnSpPr>
          <p:nvPr/>
        </p:nvCxnSpPr>
        <p:spPr>
          <a:xfrm flipV="1">
            <a:off x="2372407" y="4868154"/>
            <a:ext cx="1105642" cy="70790"/>
          </a:xfrm>
          <a:prstGeom prst="line">
            <a:avLst/>
          </a:prstGeom>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1789CE56-32F1-47F9-A033-C42591111413}"/>
              </a:ext>
            </a:extLst>
          </p:cNvPr>
          <p:cNvCxnSpPr>
            <a:cxnSpLocks/>
            <a:endCxn id="22" idx="2"/>
          </p:cNvCxnSpPr>
          <p:nvPr/>
        </p:nvCxnSpPr>
        <p:spPr>
          <a:xfrm flipV="1">
            <a:off x="2350535" y="4868153"/>
            <a:ext cx="1116578" cy="318765"/>
          </a:xfrm>
          <a:prstGeom prst="line">
            <a:avLst/>
          </a:prstGeom>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C9C225B5-CF38-4BF9-9BC7-418D8ED94D79}"/>
              </a:ext>
            </a:extLst>
          </p:cNvPr>
          <p:cNvCxnSpPr>
            <a:cxnSpLocks/>
            <a:endCxn id="22" idx="2"/>
          </p:cNvCxnSpPr>
          <p:nvPr/>
        </p:nvCxnSpPr>
        <p:spPr>
          <a:xfrm flipV="1">
            <a:off x="2372407" y="4868153"/>
            <a:ext cx="1094706" cy="566411"/>
          </a:xfrm>
          <a:prstGeom prst="line">
            <a:avLst/>
          </a:prstGeom>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9CC3136E-81A9-42B6-AE1D-5F05A04B2F7E}"/>
              </a:ext>
            </a:extLst>
          </p:cNvPr>
          <p:cNvCxnSpPr>
            <a:cxnSpLocks/>
            <a:endCxn id="22" idx="2"/>
          </p:cNvCxnSpPr>
          <p:nvPr/>
        </p:nvCxnSpPr>
        <p:spPr>
          <a:xfrm flipV="1">
            <a:off x="2358670" y="4868153"/>
            <a:ext cx="1108443" cy="852166"/>
          </a:xfrm>
          <a:prstGeom prst="line">
            <a:avLst/>
          </a:prstGeom>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2E7BEF77-4ED7-4E48-92B1-36694A58D089}"/>
              </a:ext>
            </a:extLst>
          </p:cNvPr>
          <p:cNvCxnSpPr>
            <a:cxnSpLocks/>
          </p:cNvCxnSpPr>
          <p:nvPr/>
        </p:nvCxnSpPr>
        <p:spPr>
          <a:xfrm flipV="1">
            <a:off x="2339599" y="4868153"/>
            <a:ext cx="1113777" cy="1136645"/>
          </a:xfrm>
          <a:prstGeom prst="line">
            <a:avLst/>
          </a:prstGeom>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CF59EC56-43EF-4152-B44B-352FF4B10325}"/>
              </a:ext>
            </a:extLst>
          </p:cNvPr>
          <p:cNvSpPr txBox="1"/>
          <p:nvPr/>
        </p:nvSpPr>
        <p:spPr>
          <a:xfrm>
            <a:off x="2677990" y="370599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重み</a:t>
            </a:r>
          </a:p>
        </p:txBody>
      </p:sp>
      <p:sp>
        <p:nvSpPr>
          <p:cNvPr id="57" name="テキスト ボックス 56">
            <a:extLst>
              <a:ext uri="{FF2B5EF4-FFF2-40B4-BE49-F238E27FC236}">
                <a16:creationId xmlns:a16="http://schemas.microsoft.com/office/drawing/2014/main" id="{B2FA9A06-D70E-4609-811B-249D78B6ADEB}"/>
              </a:ext>
            </a:extLst>
          </p:cNvPr>
          <p:cNvSpPr txBox="1"/>
          <p:nvPr/>
        </p:nvSpPr>
        <p:spPr>
          <a:xfrm>
            <a:off x="3203533" y="5203612"/>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a:t>
            </a:r>
          </a:p>
        </p:txBody>
      </p:sp>
      <p:sp>
        <p:nvSpPr>
          <p:cNvPr id="58" name="テキスト ボックス 57">
            <a:extLst>
              <a:ext uri="{FF2B5EF4-FFF2-40B4-BE49-F238E27FC236}">
                <a16:creationId xmlns:a16="http://schemas.microsoft.com/office/drawing/2014/main" id="{6AC9DCD9-444F-47D0-8BDA-0737F8F594EC}"/>
              </a:ext>
            </a:extLst>
          </p:cNvPr>
          <p:cNvSpPr txBox="1"/>
          <p:nvPr/>
        </p:nvSpPr>
        <p:spPr>
          <a:xfrm>
            <a:off x="2596402" y="4005429"/>
            <a:ext cx="409086"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w1</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w2</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w3</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w4</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w5</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w6</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w7</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w8</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w9</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60" name="直線矢印コネクタ 59">
            <a:extLst>
              <a:ext uri="{FF2B5EF4-FFF2-40B4-BE49-F238E27FC236}">
                <a16:creationId xmlns:a16="http://schemas.microsoft.com/office/drawing/2014/main" id="{F90B1EBC-BBA3-460E-88D4-290EF9024CA7}"/>
              </a:ext>
            </a:extLst>
          </p:cNvPr>
          <p:cNvCxnSpPr>
            <a:stCxn id="22" idx="6"/>
          </p:cNvCxnSpPr>
          <p:nvPr/>
        </p:nvCxnSpPr>
        <p:spPr>
          <a:xfrm flipV="1">
            <a:off x="4085180" y="4859971"/>
            <a:ext cx="461625" cy="8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A7C88FF4-06A6-4DA0-98FB-3B76FCF70D10}"/>
              </a:ext>
            </a:extLst>
          </p:cNvPr>
          <p:cNvSpPr txBox="1"/>
          <p:nvPr/>
        </p:nvSpPr>
        <p:spPr>
          <a:xfrm>
            <a:off x="5170038" y="3554983"/>
            <a:ext cx="351891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活性化関数</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r>
              <a:rPr kumimoji="1" lang="ja-JP" altLang="en-US" sz="2000" b="0"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さまざまな種類</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テキスト ボックス 41">
            <a:extLst>
              <a:ext uri="{FF2B5EF4-FFF2-40B4-BE49-F238E27FC236}">
                <a16:creationId xmlns:a16="http://schemas.microsoft.com/office/drawing/2014/main" id="{1504BB05-0CC7-4769-A5A2-7D20F8416EFA}"/>
              </a:ext>
            </a:extLst>
          </p:cNvPr>
          <p:cNvSpPr txBox="1"/>
          <p:nvPr/>
        </p:nvSpPr>
        <p:spPr>
          <a:xfrm>
            <a:off x="2598223" y="5734006"/>
            <a:ext cx="2722220" cy="1107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合計は，</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w1</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w2</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w3</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w4</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w5</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w6</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w7</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+ 0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w8</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w9</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A9F8EF42-16F2-2071-4394-209AA4713843}"/>
              </a:ext>
            </a:extLst>
          </p:cNvPr>
          <p:cNvPicPr>
            <a:picLocks noChangeAspect="1"/>
          </p:cNvPicPr>
          <p:nvPr/>
        </p:nvPicPr>
        <p:blipFill>
          <a:blip r:embed="rId3"/>
          <a:stretch>
            <a:fillRect/>
          </a:stretch>
        </p:blipFill>
        <p:spPr>
          <a:xfrm>
            <a:off x="5329764" y="3890665"/>
            <a:ext cx="1886818" cy="1251851"/>
          </a:xfrm>
          <a:prstGeom prst="rect">
            <a:avLst/>
          </a:prstGeom>
        </p:spPr>
      </p:pic>
      <p:sp>
        <p:nvSpPr>
          <p:cNvPr id="6" name="テキスト ボックス 5">
            <a:extLst>
              <a:ext uri="{FF2B5EF4-FFF2-40B4-BE49-F238E27FC236}">
                <a16:creationId xmlns:a16="http://schemas.microsoft.com/office/drawing/2014/main" id="{36F8A734-9344-3B99-E47D-D15960B95687}"/>
              </a:ext>
            </a:extLst>
          </p:cNvPr>
          <p:cNvSpPr txBox="1"/>
          <p:nvPr/>
        </p:nvSpPr>
        <p:spPr>
          <a:xfrm>
            <a:off x="7160856" y="436301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シグモイド</a:t>
            </a:r>
          </a:p>
        </p:txBody>
      </p:sp>
      <p:sp>
        <p:nvSpPr>
          <p:cNvPr id="7" name="テキスト ボックス 6">
            <a:extLst>
              <a:ext uri="{FF2B5EF4-FFF2-40B4-BE49-F238E27FC236}">
                <a16:creationId xmlns:a16="http://schemas.microsoft.com/office/drawing/2014/main" id="{FC8E9BE3-48B2-4A70-E289-30398EC46BBE}"/>
              </a:ext>
            </a:extLst>
          </p:cNvPr>
          <p:cNvSpPr txBox="1"/>
          <p:nvPr/>
        </p:nvSpPr>
        <p:spPr>
          <a:xfrm>
            <a:off x="7198141" y="5478634"/>
            <a:ext cx="180690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2011</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年発表）</a:t>
            </a:r>
          </a:p>
        </p:txBody>
      </p:sp>
      <p:sp>
        <p:nvSpPr>
          <p:cNvPr id="8" name="正方形/長方形 7">
            <a:extLst>
              <a:ext uri="{FF2B5EF4-FFF2-40B4-BE49-F238E27FC236}">
                <a16:creationId xmlns:a16="http://schemas.microsoft.com/office/drawing/2014/main" id="{9FDCA6EB-60CE-4A12-F1F3-571BF2AFEEC6}"/>
              </a:ext>
            </a:extLst>
          </p:cNvPr>
          <p:cNvSpPr/>
          <p:nvPr/>
        </p:nvSpPr>
        <p:spPr>
          <a:xfrm>
            <a:off x="5505450" y="5286901"/>
            <a:ext cx="1615017" cy="106945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F895E997-625B-99E1-4E94-6EF9AB595E18}"/>
              </a:ext>
            </a:extLst>
          </p:cNvPr>
          <p:cNvSpPr txBox="1"/>
          <p:nvPr/>
        </p:nvSpPr>
        <p:spPr>
          <a:xfrm>
            <a:off x="5294029" y="5366676"/>
            <a:ext cx="264880" cy="1071062"/>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0.9</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0.8</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0.7</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0.6</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0.5</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0.4</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0.3</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0.2</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0.1</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25" name="テキスト ボックス 24">
            <a:extLst>
              <a:ext uri="{FF2B5EF4-FFF2-40B4-BE49-F238E27FC236}">
                <a16:creationId xmlns:a16="http://schemas.microsoft.com/office/drawing/2014/main" id="{F8290333-C8D6-C722-0838-D511C0BD1C82}"/>
              </a:ext>
            </a:extLst>
          </p:cNvPr>
          <p:cNvSpPr txBox="1"/>
          <p:nvPr/>
        </p:nvSpPr>
        <p:spPr>
          <a:xfrm>
            <a:off x="5457084" y="6356351"/>
            <a:ext cx="1632178" cy="147733"/>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     -1.5     -1.0     -0.5      0.0      0.5      1.0      1.5      2.0</a:t>
            </a:r>
          </a:p>
        </p:txBody>
      </p:sp>
      <p:cxnSp>
        <p:nvCxnSpPr>
          <p:cNvPr id="27" name="直線コネクタ 26">
            <a:extLst>
              <a:ext uri="{FF2B5EF4-FFF2-40B4-BE49-F238E27FC236}">
                <a16:creationId xmlns:a16="http://schemas.microsoft.com/office/drawing/2014/main" id="{096D0B52-1F20-05A4-5669-5CF982765B0E}"/>
              </a:ext>
            </a:extLst>
          </p:cNvPr>
          <p:cNvCxnSpPr>
            <a:cxnSpLocks/>
            <a:endCxn id="8" idx="2"/>
          </p:cNvCxnSpPr>
          <p:nvPr/>
        </p:nvCxnSpPr>
        <p:spPr>
          <a:xfrm>
            <a:off x="5505450" y="6356351"/>
            <a:ext cx="807509"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FBB2B60D-E3AD-226E-6869-551FE61B39A8}"/>
              </a:ext>
            </a:extLst>
          </p:cNvPr>
          <p:cNvCxnSpPr>
            <a:cxnSpLocks/>
            <a:stCxn id="8" idx="2"/>
          </p:cNvCxnSpPr>
          <p:nvPr/>
        </p:nvCxnSpPr>
        <p:spPr>
          <a:xfrm flipV="1">
            <a:off x="6312959" y="5286900"/>
            <a:ext cx="332316" cy="1069451"/>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436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012FC-372D-D614-6ED1-C86445F9CE40}"/>
              </a:ext>
            </a:extLst>
          </p:cNvPr>
          <p:cNvSpPr>
            <a:spLocks noGrp="1"/>
          </p:cNvSpPr>
          <p:nvPr>
            <p:ph type="title"/>
          </p:nvPr>
        </p:nvSpPr>
        <p:spPr/>
        <p:txBody>
          <a:bodyPr>
            <a:normAutofit fontScale="90000"/>
          </a:bodyPr>
          <a:lstStyle/>
          <a:p>
            <a:r>
              <a:rPr kumimoji="1" lang="ja-JP" altLang="en-US" dirty="0"/>
              <a:t>ニューラルネットワークが多様に利用できる原理</a:t>
            </a:r>
          </a:p>
        </p:txBody>
      </p:sp>
      <p:sp>
        <p:nvSpPr>
          <p:cNvPr id="3" name="コンテンツ プレースホルダー 2">
            <a:extLst>
              <a:ext uri="{FF2B5EF4-FFF2-40B4-BE49-F238E27FC236}">
                <a16:creationId xmlns:a16="http://schemas.microsoft.com/office/drawing/2014/main" id="{08904C27-069C-BBB8-6D6F-4A3F41B34204}"/>
              </a:ext>
            </a:extLst>
          </p:cNvPr>
          <p:cNvSpPr>
            <a:spLocks noGrp="1"/>
          </p:cNvSpPr>
          <p:nvPr>
            <p:ph idx="1"/>
          </p:nvPr>
        </p:nvSpPr>
        <p:spPr>
          <a:xfrm>
            <a:off x="321845" y="789187"/>
            <a:ext cx="8461208" cy="5333166"/>
          </a:xfrm>
        </p:spPr>
        <p:txBody>
          <a:bodyPr>
            <a:normAutofit/>
          </a:bodyPr>
          <a:lstStyle/>
          <a:p>
            <a:r>
              <a:rPr kumimoji="1" lang="ja-JP" altLang="en-US" sz="2400" b="1" u="sng" dirty="0">
                <a:solidFill>
                  <a:srgbClr val="FF0000"/>
                </a:solidFill>
              </a:rPr>
              <a:t>望みの出力が得らえる</a:t>
            </a:r>
            <a:r>
              <a:rPr kumimoji="1" lang="ja-JP" altLang="en-US" sz="2400" dirty="0"/>
              <a:t>ように，</a:t>
            </a:r>
            <a:r>
              <a:rPr kumimoji="1" lang="ja-JP" altLang="en-US" sz="2400" b="1" u="sng" dirty="0">
                <a:solidFill>
                  <a:srgbClr val="FF0000"/>
                </a:solidFill>
              </a:rPr>
              <a:t>重み</a:t>
            </a:r>
            <a:r>
              <a:rPr kumimoji="1" lang="ja-JP" altLang="en-US" sz="2400" u="sng" dirty="0">
                <a:solidFill>
                  <a:srgbClr val="FF0000"/>
                </a:solidFill>
              </a:rPr>
              <a:t>，</a:t>
            </a:r>
            <a:r>
              <a:rPr kumimoji="1" lang="ja-JP" altLang="en-US" sz="2400" b="1" u="sng" dirty="0">
                <a:solidFill>
                  <a:srgbClr val="FF0000"/>
                </a:solidFill>
              </a:rPr>
              <a:t>バイアスを調整</a:t>
            </a:r>
          </a:p>
          <a:p>
            <a:r>
              <a:rPr kumimoji="1" lang="ja-JP" altLang="en-US" sz="2400" dirty="0"/>
              <a:t>このとき，結合のさせ方，ユニット数，ユニットの種類などは</a:t>
            </a:r>
            <a:r>
              <a:rPr kumimoji="1" lang="ja-JP" altLang="en-US" sz="2400" b="1" dirty="0"/>
              <a:t>変化させない</a:t>
            </a:r>
          </a:p>
        </p:txBody>
      </p:sp>
      <p:sp>
        <p:nvSpPr>
          <p:cNvPr id="4" name="スライド番号プレースホルダー 3">
            <a:extLst>
              <a:ext uri="{FF2B5EF4-FFF2-40B4-BE49-F238E27FC236}">
                <a16:creationId xmlns:a16="http://schemas.microsoft.com/office/drawing/2014/main" id="{F65D28D5-E964-3BC7-851D-05F336E7D9F8}"/>
              </a:ext>
            </a:extLst>
          </p:cNvPr>
          <p:cNvSpPr>
            <a:spLocks noGrp="1"/>
          </p:cNvSpPr>
          <p:nvPr>
            <p:ph type="sldNum" sz="quarter" idx="12"/>
          </p:nvPr>
        </p:nvSpPr>
        <p:spPr/>
        <p:txBody>
          <a:bodyPr/>
          <a:lstStyle/>
          <a:p>
            <a:fld id="{E205D82C-95A1-431E-8E38-AA614A14CDCF}" type="slidenum">
              <a:rPr kumimoji="1" lang="ja-JP" altLang="en-US" smtClean="0"/>
              <a:t>62</a:t>
            </a:fld>
            <a:endParaRPr kumimoji="1" lang="ja-JP" altLang="en-US"/>
          </a:p>
        </p:txBody>
      </p:sp>
      <p:sp>
        <p:nvSpPr>
          <p:cNvPr id="5" name="正方形/長方形 4">
            <a:extLst>
              <a:ext uri="{FF2B5EF4-FFF2-40B4-BE49-F238E27FC236}">
                <a16:creationId xmlns:a16="http://schemas.microsoft.com/office/drawing/2014/main" id="{3B1A04F3-0C09-E3F2-48FC-9CB4441D62C8}"/>
              </a:ext>
            </a:extLst>
          </p:cNvPr>
          <p:cNvSpPr/>
          <p:nvPr/>
        </p:nvSpPr>
        <p:spPr>
          <a:xfrm>
            <a:off x="222348" y="2631631"/>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AA769A69-A39B-6AD2-C435-D94FF1A613C6}"/>
              </a:ext>
            </a:extLst>
          </p:cNvPr>
          <p:cNvSpPr/>
          <p:nvPr/>
        </p:nvSpPr>
        <p:spPr>
          <a:xfrm>
            <a:off x="558898" y="2631631"/>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BCCBF23-9EE2-9128-650D-6549FC2D21D2}"/>
              </a:ext>
            </a:extLst>
          </p:cNvPr>
          <p:cNvSpPr txBox="1"/>
          <p:nvPr/>
        </p:nvSpPr>
        <p:spPr>
          <a:xfrm>
            <a:off x="437920" y="5309294"/>
            <a:ext cx="800219" cy="461665"/>
          </a:xfrm>
          <a:prstGeom prst="rect">
            <a:avLst/>
          </a:prstGeom>
          <a:noFill/>
        </p:spPr>
        <p:txBody>
          <a:bodyPr wrap="none" rtlCol="0">
            <a:spAutoFit/>
          </a:bodyPr>
          <a:lstStyle/>
          <a:p>
            <a:r>
              <a:rPr kumimoji="1" lang="ja-JP" altLang="en-US" sz="2400" dirty="0"/>
              <a:t>入力</a:t>
            </a:r>
          </a:p>
        </p:txBody>
      </p:sp>
      <p:sp>
        <p:nvSpPr>
          <p:cNvPr id="8" name="正方形/長方形 7">
            <a:extLst>
              <a:ext uri="{FF2B5EF4-FFF2-40B4-BE49-F238E27FC236}">
                <a16:creationId xmlns:a16="http://schemas.microsoft.com/office/drawing/2014/main" id="{B7BBDB35-CE71-29C8-F468-249A1AF52E4B}"/>
              </a:ext>
            </a:extLst>
          </p:cNvPr>
          <p:cNvSpPr/>
          <p:nvPr/>
        </p:nvSpPr>
        <p:spPr>
          <a:xfrm>
            <a:off x="222348" y="3392836"/>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9584773-9899-ADA5-346B-CD638B9E9DD5}"/>
              </a:ext>
            </a:extLst>
          </p:cNvPr>
          <p:cNvSpPr/>
          <p:nvPr/>
        </p:nvSpPr>
        <p:spPr>
          <a:xfrm>
            <a:off x="558898" y="3392836"/>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A7FBCA5-C163-FCCD-8150-3CD20B1A91C8}"/>
              </a:ext>
            </a:extLst>
          </p:cNvPr>
          <p:cNvSpPr/>
          <p:nvPr/>
        </p:nvSpPr>
        <p:spPr>
          <a:xfrm>
            <a:off x="222348" y="4849977"/>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B2CF6A6-E26F-AAD4-6BF2-030A8191CC6F}"/>
              </a:ext>
            </a:extLst>
          </p:cNvPr>
          <p:cNvSpPr/>
          <p:nvPr/>
        </p:nvSpPr>
        <p:spPr>
          <a:xfrm>
            <a:off x="558898" y="4849977"/>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76CDA66-2840-32C4-D977-AA067CBB0C8F}"/>
              </a:ext>
            </a:extLst>
          </p:cNvPr>
          <p:cNvSpPr/>
          <p:nvPr/>
        </p:nvSpPr>
        <p:spPr>
          <a:xfrm>
            <a:off x="546752" y="4119666"/>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85F16827-69B1-E8C1-F01A-283DD410D8D7}"/>
              </a:ext>
            </a:extLst>
          </p:cNvPr>
          <p:cNvSpPr/>
          <p:nvPr/>
        </p:nvSpPr>
        <p:spPr>
          <a:xfrm>
            <a:off x="212499" y="4106859"/>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FA38EE7-A1BE-255F-272E-73A1C25C6401}"/>
              </a:ext>
            </a:extLst>
          </p:cNvPr>
          <p:cNvSpPr txBox="1"/>
          <p:nvPr/>
        </p:nvSpPr>
        <p:spPr>
          <a:xfrm>
            <a:off x="1533176" y="5315361"/>
            <a:ext cx="1107996" cy="830997"/>
          </a:xfrm>
          <a:prstGeom prst="rect">
            <a:avLst/>
          </a:prstGeom>
          <a:noFill/>
        </p:spPr>
        <p:txBody>
          <a:bodyPr wrap="none" rtlCol="0">
            <a:spAutoFit/>
          </a:bodyPr>
          <a:lstStyle/>
          <a:p>
            <a:r>
              <a:rPr kumimoji="1" lang="ja-JP" altLang="en-US" sz="2400" dirty="0"/>
              <a:t>望みの</a:t>
            </a:r>
            <a:endParaRPr kumimoji="1" lang="en-US" altLang="ja-JP" sz="2400" dirty="0"/>
          </a:p>
          <a:p>
            <a:r>
              <a:rPr kumimoji="1" lang="ja-JP" altLang="en-US" sz="2400" dirty="0"/>
              <a:t>出力</a:t>
            </a:r>
          </a:p>
        </p:txBody>
      </p:sp>
      <p:sp>
        <p:nvSpPr>
          <p:cNvPr id="15" name="テキスト ボックス 14">
            <a:extLst>
              <a:ext uri="{FF2B5EF4-FFF2-40B4-BE49-F238E27FC236}">
                <a16:creationId xmlns:a16="http://schemas.microsoft.com/office/drawing/2014/main" id="{D5092DD1-CEC8-B8A9-6015-AF02D1DB4329}"/>
              </a:ext>
            </a:extLst>
          </p:cNvPr>
          <p:cNvSpPr txBox="1"/>
          <p:nvPr/>
        </p:nvSpPr>
        <p:spPr>
          <a:xfrm>
            <a:off x="927882" y="2579912"/>
            <a:ext cx="1210588" cy="461665"/>
          </a:xfrm>
          <a:prstGeom prst="rect">
            <a:avLst/>
          </a:prstGeom>
          <a:noFill/>
        </p:spPr>
        <p:txBody>
          <a:bodyPr wrap="none" rtlCol="0">
            <a:spAutoFit/>
          </a:bodyPr>
          <a:lstStyle/>
          <a:p>
            <a:r>
              <a:rPr kumimoji="1" lang="en-US" altLang="ja-JP" sz="2400" dirty="0"/>
              <a:t>1,</a:t>
            </a:r>
            <a:r>
              <a:rPr kumimoji="1" lang="ja-JP" altLang="en-US" sz="2400" dirty="0"/>
              <a:t> </a:t>
            </a:r>
            <a:r>
              <a:rPr kumimoji="1" lang="en-US" altLang="ja-JP" sz="2400" dirty="0"/>
              <a:t>1</a:t>
            </a:r>
            <a:r>
              <a:rPr kumimoji="1" lang="ja-JP" altLang="en-US" sz="2400" dirty="0"/>
              <a:t>      </a:t>
            </a:r>
            <a:r>
              <a:rPr kumimoji="1" lang="en-US" altLang="ja-JP" sz="2400" dirty="0"/>
              <a:t>1</a:t>
            </a:r>
            <a:endParaRPr kumimoji="1" lang="ja-JP" altLang="en-US" sz="2400" dirty="0"/>
          </a:p>
        </p:txBody>
      </p:sp>
      <p:sp>
        <p:nvSpPr>
          <p:cNvPr id="16" name="テキスト ボックス 15">
            <a:extLst>
              <a:ext uri="{FF2B5EF4-FFF2-40B4-BE49-F238E27FC236}">
                <a16:creationId xmlns:a16="http://schemas.microsoft.com/office/drawing/2014/main" id="{8FEEA430-C6D9-FE6E-C7C1-14F65ACBF547}"/>
              </a:ext>
            </a:extLst>
          </p:cNvPr>
          <p:cNvSpPr txBox="1"/>
          <p:nvPr/>
        </p:nvSpPr>
        <p:spPr>
          <a:xfrm>
            <a:off x="927882" y="3359594"/>
            <a:ext cx="1210588" cy="461665"/>
          </a:xfrm>
          <a:prstGeom prst="rect">
            <a:avLst/>
          </a:prstGeom>
          <a:noFill/>
        </p:spPr>
        <p:txBody>
          <a:bodyPr wrap="none" rtlCol="0">
            <a:spAutoFit/>
          </a:bodyPr>
          <a:lstStyle/>
          <a:p>
            <a:r>
              <a:rPr kumimoji="1" lang="en-US" altLang="ja-JP" sz="2400" dirty="0"/>
              <a:t>0,</a:t>
            </a:r>
            <a:r>
              <a:rPr kumimoji="1" lang="ja-JP" altLang="en-US" sz="2400" dirty="0"/>
              <a:t> </a:t>
            </a:r>
            <a:r>
              <a:rPr kumimoji="1" lang="en-US" altLang="ja-JP" sz="2400" dirty="0"/>
              <a:t>1</a:t>
            </a:r>
            <a:r>
              <a:rPr kumimoji="1" lang="ja-JP" altLang="en-US" sz="2400" dirty="0"/>
              <a:t>      </a:t>
            </a:r>
            <a:r>
              <a:rPr kumimoji="1" lang="en-US" altLang="ja-JP" sz="2400" dirty="0"/>
              <a:t>0</a:t>
            </a:r>
            <a:endParaRPr kumimoji="1" lang="ja-JP" altLang="en-US" sz="2400" dirty="0"/>
          </a:p>
        </p:txBody>
      </p:sp>
      <p:sp>
        <p:nvSpPr>
          <p:cNvPr id="17" name="テキスト ボックス 16">
            <a:extLst>
              <a:ext uri="{FF2B5EF4-FFF2-40B4-BE49-F238E27FC236}">
                <a16:creationId xmlns:a16="http://schemas.microsoft.com/office/drawing/2014/main" id="{7B4AFB33-07C3-38E2-0774-CAF3DFE00822}"/>
              </a:ext>
            </a:extLst>
          </p:cNvPr>
          <p:cNvSpPr txBox="1"/>
          <p:nvPr/>
        </p:nvSpPr>
        <p:spPr>
          <a:xfrm>
            <a:off x="927882" y="4050322"/>
            <a:ext cx="1210588" cy="461665"/>
          </a:xfrm>
          <a:prstGeom prst="rect">
            <a:avLst/>
          </a:prstGeom>
          <a:noFill/>
        </p:spPr>
        <p:txBody>
          <a:bodyPr wrap="none" rtlCol="0">
            <a:spAutoFit/>
          </a:bodyPr>
          <a:lstStyle/>
          <a:p>
            <a:r>
              <a:rPr kumimoji="1" lang="en-US" altLang="ja-JP" sz="2400" dirty="0"/>
              <a:t>1,</a:t>
            </a:r>
            <a:r>
              <a:rPr kumimoji="1" lang="ja-JP" altLang="en-US" sz="2400" dirty="0"/>
              <a:t> </a:t>
            </a:r>
            <a:r>
              <a:rPr kumimoji="1" lang="en-US" altLang="ja-JP" sz="2400" dirty="0"/>
              <a:t>0</a:t>
            </a:r>
            <a:r>
              <a:rPr kumimoji="1" lang="ja-JP" altLang="en-US" sz="2400" dirty="0"/>
              <a:t>      </a:t>
            </a:r>
            <a:r>
              <a:rPr kumimoji="1" lang="en-US" altLang="ja-JP" sz="2400" dirty="0"/>
              <a:t>0</a:t>
            </a:r>
            <a:endParaRPr kumimoji="1" lang="ja-JP" altLang="en-US" sz="2400" dirty="0"/>
          </a:p>
        </p:txBody>
      </p:sp>
      <p:sp>
        <p:nvSpPr>
          <p:cNvPr id="18" name="テキスト ボックス 17">
            <a:extLst>
              <a:ext uri="{FF2B5EF4-FFF2-40B4-BE49-F238E27FC236}">
                <a16:creationId xmlns:a16="http://schemas.microsoft.com/office/drawing/2014/main" id="{18A43314-FBF0-57BD-12C1-7532F8E5800F}"/>
              </a:ext>
            </a:extLst>
          </p:cNvPr>
          <p:cNvSpPr txBox="1"/>
          <p:nvPr/>
        </p:nvSpPr>
        <p:spPr>
          <a:xfrm>
            <a:off x="927882" y="4798258"/>
            <a:ext cx="1210588" cy="461665"/>
          </a:xfrm>
          <a:prstGeom prst="rect">
            <a:avLst/>
          </a:prstGeom>
          <a:noFill/>
        </p:spPr>
        <p:txBody>
          <a:bodyPr wrap="none" rtlCol="0">
            <a:spAutoFit/>
          </a:bodyPr>
          <a:lstStyle/>
          <a:p>
            <a:r>
              <a:rPr kumimoji="1" lang="en-US" altLang="ja-JP" sz="2400" dirty="0"/>
              <a:t>0,</a:t>
            </a:r>
            <a:r>
              <a:rPr kumimoji="1" lang="ja-JP" altLang="en-US" sz="2400" dirty="0"/>
              <a:t> </a:t>
            </a:r>
            <a:r>
              <a:rPr kumimoji="1" lang="en-US" altLang="ja-JP" sz="2400" dirty="0"/>
              <a:t>0</a:t>
            </a:r>
            <a:r>
              <a:rPr kumimoji="1" lang="ja-JP" altLang="en-US" sz="2400" dirty="0"/>
              <a:t>      </a:t>
            </a:r>
            <a:r>
              <a:rPr kumimoji="1" lang="en-US" altLang="ja-JP" sz="2400" dirty="0"/>
              <a:t>1</a:t>
            </a:r>
            <a:endParaRPr kumimoji="1" lang="ja-JP" altLang="en-US" sz="2400" dirty="0"/>
          </a:p>
        </p:txBody>
      </p:sp>
      <p:sp>
        <p:nvSpPr>
          <p:cNvPr id="19" name="楕円 18">
            <a:extLst>
              <a:ext uri="{FF2B5EF4-FFF2-40B4-BE49-F238E27FC236}">
                <a16:creationId xmlns:a16="http://schemas.microsoft.com/office/drawing/2014/main" id="{3C9F57C2-7F55-FA69-1D51-169EA708494A}"/>
              </a:ext>
            </a:extLst>
          </p:cNvPr>
          <p:cNvSpPr/>
          <p:nvPr/>
        </p:nvSpPr>
        <p:spPr>
          <a:xfrm>
            <a:off x="3806177" y="2793910"/>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5FB4FF80-46E4-304E-942A-8B7F551ED05C}"/>
              </a:ext>
            </a:extLst>
          </p:cNvPr>
          <p:cNvCxnSpPr>
            <a:cxnSpLocks/>
            <a:endCxn id="19" idx="2"/>
          </p:cNvCxnSpPr>
          <p:nvPr/>
        </p:nvCxnSpPr>
        <p:spPr>
          <a:xfrm>
            <a:off x="2752274" y="2901204"/>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17EE68E8-D380-DE80-6AF4-A6F5799B6ABD}"/>
              </a:ext>
            </a:extLst>
          </p:cNvPr>
          <p:cNvCxnSpPr>
            <a:cxnSpLocks/>
          </p:cNvCxnSpPr>
          <p:nvPr/>
        </p:nvCxnSpPr>
        <p:spPr>
          <a:xfrm flipV="1">
            <a:off x="2709463" y="3077117"/>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22" name="テキスト ボックス 21">
            <a:extLst>
              <a:ext uri="{FF2B5EF4-FFF2-40B4-BE49-F238E27FC236}">
                <a16:creationId xmlns:a16="http://schemas.microsoft.com/office/drawing/2014/main" id="{1D57F665-8BAC-D2A9-E4F6-921D92796252}"/>
              </a:ext>
            </a:extLst>
          </p:cNvPr>
          <p:cNvSpPr txBox="1"/>
          <p:nvPr/>
        </p:nvSpPr>
        <p:spPr>
          <a:xfrm>
            <a:off x="3542597" y="3412574"/>
            <a:ext cx="1107996" cy="369332"/>
          </a:xfrm>
          <a:prstGeom prst="rect">
            <a:avLst/>
          </a:prstGeom>
          <a:noFill/>
        </p:spPr>
        <p:txBody>
          <a:bodyPr wrap="none" rtlCol="0">
            <a:spAutoFit/>
          </a:bodyPr>
          <a:lstStyle/>
          <a:p>
            <a:r>
              <a:rPr kumimoji="1" lang="ja-JP" altLang="en-US" dirty="0"/>
              <a:t>ユニット</a:t>
            </a:r>
          </a:p>
        </p:txBody>
      </p:sp>
      <p:sp>
        <p:nvSpPr>
          <p:cNvPr id="23" name="テキスト ボックス 22">
            <a:extLst>
              <a:ext uri="{FF2B5EF4-FFF2-40B4-BE49-F238E27FC236}">
                <a16:creationId xmlns:a16="http://schemas.microsoft.com/office/drawing/2014/main" id="{31012516-3587-5324-5416-BF175D4EC37A}"/>
              </a:ext>
            </a:extLst>
          </p:cNvPr>
          <p:cNvSpPr txBox="1"/>
          <p:nvPr/>
        </p:nvSpPr>
        <p:spPr>
          <a:xfrm>
            <a:off x="2784287" y="2590719"/>
            <a:ext cx="372218" cy="984885"/>
          </a:xfrm>
          <a:prstGeom prst="rect">
            <a:avLst/>
          </a:prstGeom>
          <a:noFill/>
        </p:spPr>
        <p:txBody>
          <a:bodyPr wrap="none" rtlCol="0">
            <a:spAutoFit/>
          </a:bodyPr>
          <a:lstStyle/>
          <a:p>
            <a:r>
              <a:rPr kumimoji="1" lang="en-US" altLang="ja-JP" sz="2000" b="1" dirty="0">
                <a:solidFill>
                  <a:srgbClr val="FF0000"/>
                </a:solidFill>
              </a:rPr>
              <a:t>1 </a:t>
            </a:r>
          </a:p>
          <a:p>
            <a:r>
              <a:rPr kumimoji="1" lang="en-US" altLang="ja-JP" sz="2000" b="1" dirty="0">
                <a:solidFill>
                  <a:srgbClr val="FF0000"/>
                </a:solidFill>
              </a:rPr>
              <a:t>1</a:t>
            </a:r>
          </a:p>
          <a:p>
            <a:endParaRPr kumimoji="1" lang="ja-JP" altLang="en-US" dirty="0"/>
          </a:p>
        </p:txBody>
      </p:sp>
      <p:cxnSp>
        <p:nvCxnSpPr>
          <p:cNvPr id="24" name="直線矢印コネクタ 23">
            <a:extLst>
              <a:ext uri="{FF2B5EF4-FFF2-40B4-BE49-F238E27FC236}">
                <a16:creationId xmlns:a16="http://schemas.microsoft.com/office/drawing/2014/main" id="{073ABFD6-A312-8532-3E57-02181179FB52}"/>
              </a:ext>
            </a:extLst>
          </p:cNvPr>
          <p:cNvCxnSpPr>
            <a:cxnSpLocks/>
            <a:stCxn id="19" idx="6"/>
            <a:endCxn id="33" idx="2"/>
          </p:cNvCxnSpPr>
          <p:nvPr/>
        </p:nvCxnSpPr>
        <p:spPr>
          <a:xfrm>
            <a:off x="4424244" y="3077115"/>
            <a:ext cx="1009483" cy="1231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CEAA6C3A-E1F9-53F0-E53F-BEB6CE1DF46C}"/>
              </a:ext>
            </a:extLst>
          </p:cNvPr>
          <p:cNvSpPr txBox="1"/>
          <p:nvPr/>
        </p:nvSpPr>
        <p:spPr>
          <a:xfrm>
            <a:off x="2940122" y="2329253"/>
            <a:ext cx="646331" cy="369332"/>
          </a:xfrm>
          <a:prstGeom prst="rect">
            <a:avLst/>
          </a:prstGeom>
          <a:noFill/>
        </p:spPr>
        <p:txBody>
          <a:bodyPr wrap="none" rtlCol="0">
            <a:spAutoFit/>
          </a:bodyPr>
          <a:lstStyle/>
          <a:p>
            <a:r>
              <a:rPr kumimoji="1" lang="ja-JP" altLang="en-US" dirty="0">
                <a:solidFill>
                  <a:srgbClr val="FF0000"/>
                </a:solidFill>
              </a:rPr>
              <a:t>重み</a:t>
            </a:r>
          </a:p>
        </p:txBody>
      </p:sp>
      <p:sp>
        <p:nvSpPr>
          <p:cNvPr id="26" name="楕円 25">
            <a:extLst>
              <a:ext uri="{FF2B5EF4-FFF2-40B4-BE49-F238E27FC236}">
                <a16:creationId xmlns:a16="http://schemas.microsoft.com/office/drawing/2014/main" id="{F345CAF8-2884-537B-82DA-B545D1D23475}"/>
              </a:ext>
            </a:extLst>
          </p:cNvPr>
          <p:cNvSpPr/>
          <p:nvPr/>
        </p:nvSpPr>
        <p:spPr>
          <a:xfrm>
            <a:off x="3865745" y="5304477"/>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id="{056F6B86-077B-73A4-A044-D657FDFBB537}"/>
              </a:ext>
            </a:extLst>
          </p:cNvPr>
          <p:cNvCxnSpPr>
            <a:cxnSpLocks/>
            <a:endCxn id="26" idx="2"/>
          </p:cNvCxnSpPr>
          <p:nvPr/>
        </p:nvCxnSpPr>
        <p:spPr>
          <a:xfrm>
            <a:off x="2811842" y="5411771"/>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7C31E8B4-1C92-93C9-5244-9465EE900B47}"/>
              </a:ext>
            </a:extLst>
          </p:cNvPr>
          <p:cNvCxnSpPr>
            <a:cxnSpLocks/>
          </p:cNvCxnSpPr>
          <p:nvPr/>
        </p:nvCxnSpPr>
        <p:spPr>
          <a:xfrm flipV="1">
            <a:off x="2769031" y="5587684"/>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AFF8B81E-2852-F28A-E018-FA5384593D1C}"/>
              </a:ext>
            </a:extLst>
          </p:cNvPr>
          <p:cNvSpPr txBox="1"/>
          <p:nvPr/>
        </p:nvSpPr>
        <p:spPr>
          <a:xfrm>
            <a:off x="3602165" y="5923141"/>
            <a:ext cx="1107996" cy="369332"/>
          </a:xfrm>
          <a:prstGeom prst="rect">
            <a:avLst/>
          </a:prstGeom>
          <a:noFill/>
        </p:spPr>
        <p:txBody>
          <a:bodyPr wrap="none" rtlCol="0">
            <a:spAutoFit/>
          </a:bodyPr>
          <a:lstStyle/>
          <a:p>
            <a:r>
              <a:rPr kumimoji="1" lang="ja-JP" altLang="en-US" dirty="0"/>
              <a:t>ユニット</a:t>
            </a:r>
          </a:p>
        </p:txBody>
      </p:sp>
      <p:sp>
        <p:nvSpPr>
          <p:cNvPr id="30" name="テキスト ボックス 29">
            <a:extLst>
              <a:ext uri="{FF2B5EF4-FFF2-40B4-BE49-F238E27FC236}">
                <a16:creationId xmlns:a16="http://schemas.microsoft.com/office/drawing/2014/main" id="{07CC234C-A89D-9E05-26D2-FA845D7AAA14}"/>
              </a:ext>
            </a:extLst>
          </p:cNvPr>
          <p:cNvSpPr txBox="1"/>
          <p:nvPr/>
        </p:nvSpPr>
        <p:spPr>
          <a:xfrm>
            <a:off x="2843855" y="5101286"/>
            <a:ext cx="372218" cy="984885"/>
          </a:xfrm>
          <a:prstGeom prst="rect">
            <a:avLst/>
          </a:prstGeom>
          <a:noFill/>
        </p:spPr>
        <p:txBody>
          <a:bodyPr wrap="none" rtlCol="0">
            <a:spAutoFit/>
          </a:bodyPr>
          <a:lstStyle/>
          <a:p>
            <a:r>
              <a:rPr kumimoji="1" lang="en-US" altLang="ja-JP" sz="2000" b="1" dirty="0">
                <a:solidFill>
                  <a:srgbClr val="FF0000"/>
                </a:solidFill>
              </a:rPr>
              <a:t>1 </a:t>
            </a:r>
          </a:p>
          <a:p>
            <a:r>
              <a:rPr kumimoji="1" lang="en-US" altLang="ja-JP" sz="2000" b="1" dirty="0">
                <a:solidFill>
                  <a:srgbClr val="FF0000"/>
                </a:solidFill>
              </a:rPr>
              <a:t>1</a:t>
            </a:r>
          </a:p>
          <a:p>
            <a:endParaRPr kumimoji="1" lang="ja-JP" altLang="en-US" dirty="0"/>
          </a:p>
        </p:txBody>
      </p:sp>
      <p:cxnSp>
        <p:nvCxnSpPr>
          <p:cNvPr id="31" name="直線矢印コネクタ 30">
            <a:extLst>
              <a:ext uri="{FF2B5EF4-FFF2-40B4-BE49-F238E27FC236}">
                <a16:creationId xmlns:a16="http://schemas.microsoft.com/office/drawing/2014/main" id="{06D095EE-9F3C-2D11-BD42-AA13FB2B76E5}"/>
              </a:ext>
            </a:extLst>
          </p:cNvPr>
          <p:cNvCxnSpPr>
            <a:cxnSpLocks/>
            <a:stCxn id="26" idx="6"/>
            <a:endCxn id="33" idx="2"/>
          </p:cNvCxnSpPr>
          <p:nvPr/>
        </p:nvCxnSpPr>
        <p:spPr>
          <a:xfrm flipV="1">
            <a:off x="4483812" y="4308127"/>
            <a:ext cx="949915" cy="1279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8A6EBCF-C312-30FC-B763-67FA8B0A83AB}"/>
              </a:ext>
            </a:extLst>
          </p:cNvPr>
          <p:cNvSpPr txBox="1"/>
          <p:nvPr/>
        </p:nvSpPr>
        <p:spPr>
          <a:xfrm>
            <a:off x="2999690" y="4773016"/>
            <a:ext cx="646331" cy="369332"/>
          </a:xfrm>
          <a:prstGeom prst="rect">
            <a:avLst/>
          </a:prstGeom>
          <a:noFill/>
        </p:spPr>
        <p:txBody>
          <a:bodyPr wrap="none" rtlCol="0">
            <a:spAutoFit/>
          </a:bodyPr>
          <a:lstStyle/>
          <a:p>
            <a:r>
              <a:rPr kumimoji="1" lang="ja-JP" altLang="en-US" dirty="0">
                <a:solidFill>
                  <a:srgbClr val="FF0000"/>
                </a:solidFill>
              </a:rPr>
              <a:t>重み</a:t>
            </a:r>
          </a:p>
        </p:txBody>
      </p:sp>
      <p:sp>
        <p:nvSpPr>
          <p:cNvPr id="33" name="楕円 32">
            <a:extLst>
              <a:ext uri="{FF2B5EF4-FFF2-40B4-BE49-F238E27FC236}">
                <a16:creationId xmlns:a16="http://schemas.microsoft.com/office/drawing/2014/main" id="{10FC8539-E143-6DC3-656F-4262081EE3B2}"/>
              </a:ext>
            </a:extLst>
          </p:cNvPr>
          <p:cNvSpPr/>
          <p:nvPr/>
        </p:nvSpPr>
        <p:spPr>
          <a:xfrm>
            <a:off x="5433727" y="4024922"/>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11AE0B08-F3DA-88CF-2CE4-1C04FB73BF29}"/>
              </a:ext>
            </a:extLst>
          </p:cNvPr>
          <p:cNvSpPr txBox="1"/>
          <p:nvPr/>
        </p:nvSpPr>
        <p:spPr>
          <a:xfrm>
            <a:off x="4905438" y="2260007"/>
            <a:ext cx="1338828" cy="369332"/>
          </a:xfrm>
          <a:prstGeom prst="rect">
            <a:avLst/>
          </a:prstGeom>
          <a:noFill/>
        </p:spPr>
        <p:txBody>
          <a:bodyPr wrap="none" rtlCol="0">
            <a:spAutoFit/>
          </a:bodyPr>
          <a:lstStyle/>
          <a:p>
            <a:r>
              <a:rPr kumimoji="1" lang="ja-JP" altLang="en-US" dirty="0"/>
              <a:t>活性化関数</a:t>
            </a:r>
          </a:p>
        </p:txBody>
      </p:sp>
      <p:grpSp>
        <p:nvGrpSpPr>
          <p:cNvPr id="35" name="グループ化 34">
            <a:extLst>
              <a:ext uri="{FF2B5EF4-FFF2-40B4-BE49-F238E27FC236}">
                <a16:creationId xmlns:a16="http://schemas.microsoft.com/office/drawing/2014/main" id="{04D12943-3B0F-48B9-B854-46EEDBABE267}"/>
              </a:ext>
            </a:extLst>
          </p:cNvPr>
          <p:cNvGrpSpPr/>
          <p:nvPr/>
        </p:nvGrpSpPr>
        <p:grpSpPr>
          <a:xfrm>
            <a:off x="4507116" y="2658362"/>
            <a:ext cx="3186479" cy="923330"/>
            <a:chOff x="5722270" y="1627233"/>
            <a:chExt cx="3186479" cy="923330"/>
          </a:xfrm>
        </p:grpSpPr>
        <p:sp>
          <p:nvSpPr>
            <p:cNvPr id="36" name="テキスト ボックス 35">
              <a:extLst>
                <a:ext uri="{FF2B5EF4-FFF2-40B4-BE49-F238E27FC236}">
                  <a16:creationId xmlns:a16="http://schemas.microsoft.com/office/drawing/2014/main" id="{F50B576A-1BCB-616D-0FF6-F4A15D47B298}"/>
                </a:ext>
              </a:extLst>
            </p:cNvPr>
            <p:cNvSpPr txBox="1"/>
            <p:nvPr/>
          </p:nvSpPr>
          <p:spPr>
            <a:xfrm>
              <a:off x="7800753" y="1627233"/>
              <a:ext cx="1107996" cy="923330"/>
            </a:xfrm>
            <a:prstGeom prst="rect">
              <a:avLst/>
            </a:prstGeom>
            <a:noFill/>
          </p:spPr>
          <p:txBody>
            <a:bodyPr wrap="none" rtlCol="0">
              <a:spAutoFit/>
            </a:bodyPr>
            <a:lstStyle/>
            <a:p>
              <a:r>
                <a:rPr kumimoji="1" lang="en-US" altLang="ja-JP" dirty="0" err="1"/>
                <a:t>ReLU</a:t>
              </a:r>
              <a:endParaRPr kumimoji="1" lang="en-US" altLang="ja-JP" dirty="0"/>
            </a:p>
            <a:p>
              <a:r>
                <a:rPr kumimoji="1" lang="ja-JP" altLang="en-US" b="1" dirty="0"/>
                <a:t>バイアス</a:t>
              </a:r>
              <a:endParaRPr kumimoji="1" lang="en-US" altLang="ja-JP" b="1" dirty="0"/>
            </a:p>
            <a:p>
              <a:r>
                <a:rPr kumimoji="1" lang="ja-JP" altLang="en-US" b="1" dirty="0"/>
                <a:t>は </a:t>
              </a:r>
              <a:r>
                <a:rPr kumimoji="1" lang="en-US" altLang="ja-JP" b="1" dirty="0"/>
                <a:t>0</a:t>
              </a:r>
              <a:r>
                <a:rPr kumimoji="1" lang="en-US" altLang="ja-JP" dirty="0"/>
                <a:t> </a:t>
              </a:r>
            </a:p>
          </p:txBody>
        </p:sp>
        <p:sp>
          <p:nvSpPr>
            <p:cNvPr id="37" name="正方形/長方形 36">
              <a:extLst>
                <a:ext uri="{FF2B5EF4-FFF2-40B4-BE49-F238E27FC236}">
                  <a16:creationId xmlns:a16="http://schemas.microsoft.com/office/drawing/2014/main" id="{001247D6-4637-FF7C-6F00-E27242BEEAD3}"/>
                </a:ext>
              </a:extLst>
            </p:cNvPr>
            <p:cNvSpPr/>
            <p:nvPr/>
          </p:nvSpPr>
          <p:spPr>
            <a:xfrm>
              <a:off x="6054227" y="1709574"/>
              <a:ext cx="1615017" cy="54629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B85F319D-81D6-B943-F2C0-0F6AA170C413}"/>
                </a:ext>
              </a:extLst>
            </p:cNvPr>
            <p:cNvSpPr txBox="1"/>
            <p:nvPr/>
          </p:nvSpPr>
          <p:spPr>
            <a:xfrm>
              <a:off x="5722270" y="1709574"/>
              <a:ext cx="364267" cy="681020"/>
            </a:xfrm>
            <a:prstGeom prst="rect">
              <a:avLst/>
            </a:prstGeom>
            <a:noFill/>
          </p:spPr>
          <p:txBody>
            <a:bodyPr wrap="none" rtlCol="0">
              <a:spAutoFit/>
            </a:bodyPr>
            <a:lstStyle/>
            <a:p>
              <a:pPr algn="r">
                <a:lnSpc>
                  <a:spcPts val="400"/>
                </a:lnSpc>
              </a:pPr>
              <a:r>
                <a:rPr kumimoji="1" lang="en-US" altLang="ja-JP" sz="1100" dirty="0"/>
                <a:t>2.0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1.0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0</a:t>
              </a:r>
            </a:p>
          </p:txBody>
        </p:sp>
        <p:sp>
          <p:nvSpPr>
            <p:cNvPr id="39" name="テキスト ボックス 38">
              <a:extLst>
                <a:ext uri="{FF2B5EF4-FFF2-40B4-BE49-F238E27FC236}">
                  <a16:creationId xmlns:a16="http://schemas.microsoft.com/office/drawing/2014/main" id="{5436E0DA-C4C1-92A3-F202-67CDC10C052F}"/>
                </a:ext>
              </a:extLst>
            </p:cNvPr>
            <p:cNvSpPr txBox="1"/>
            <p:nvPr/>
          </p:nvSpPr>
          <p:spPr>
            <a:xfrm>
              <a:off x="5968586" y="2330764"/>
              <a:ext cx="1745992" cy="168059"/>
            </a:xfrm>
            <a:prstGeom prst="rect">
              <a:avLst/>
            </a:prstGeom>
            <a:noFill/>
          </p:spPr>
          <p:txBody>
            <a:bodyPr wrap="none" rtlCol="0">
              <a:spAutoFit/>
            </a:bodyPr>
            <a:lstStyle/>
            <a:p>
              <a:pPr algn="r">
                <a:lnSpc>
                  <a:spcPts val="400"/>
                </a:lnSpc>
              </a:pPr>
              <a:r>
                <a:rPr kumimoji="1" lang="en-US" altLang="ja-JP" sz="1100" dirty="0"/>
                <a:t>-2.0    -1.0    0.0     1.0     2.0</a:t>
              </a:r>
            </a:p>
          </p:txBody>
        </p:sp>
        <p:cxnSp>
          <p:nvCxnSpPr>
            <p:cNvPr id="40" name="直線コネクタ 39">
              <a:extLst>
                <a:ext uri="{FF2B5EF4-FFF2-40B4-BE49-F238E27FC236}">
                  <a16:creationId xmlns:a16="http://schemas.microsoft.com/office/drawing/2014/main" id="{63318609-2501-954D-7A37-EAB67B63CE40}"/>
                </a:ext>
              </a:extLst>
            </p:cNvPr>
            <p:cNvCxnSpPr>
              <a:cxnSpLocks/>
              <a:endCxn id="37" idx="2"/>
            </p:cNvCxnSpPr>
            <p:nvPr/>
          </p:nvCxnSpPr>
          <p:spPr>
            <a:xfrm>
              <a:off x="6054227" y="2255864"/>
              <a:ext cx="807509"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1A288ED5-517F-9716-F5B1-0A93DBC7122A}"/>
                </a:ext>
              </a:extLst>
            </p:cNvPr>
            <p:cNvCxnSpPr>
              <a:cxnSpLocks/>
              <a:stCxn id="37" idx="2"/>
            </p:cNvCxnSpPr>
            <p:nvPr/>
          </p:nvCxnSpPr>
          <p:spPr>
            <a:xfrm flipV="1">
              <a:off x="6861736" y="1709574"/>
              <a:ext cx="597684" cy="54629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テキスト ボックス 41">
            <a:extLst>
              <a:ext uri="{FF2B5EF4-FFF2-40B4-BE49-F238E27FC236}">
                <a16:creationId xmlns:a16="http://schemas.microsoft.com/office/drawing/2014/main" id="{53E4DA3F-4530-0AFA-2C37-01368DE6ACE8}"/>
              </a:ext>
            </a:extLst>
          </p:cNvPr>
          <p:cNvSpPr txBox="1"/>
          <p:nvPr/>
        </p:nvSpPr>
        <p:spPr>
          <a:xfrm>
            <a:off x="5088678" y="3617605"/>
            <a:ext cx="646331" cy="369332"/>
          </a:xfrm>
          <a:prstGeom prst="rect">
            <a:avLst/>
          </a:prstGeom>
          <a:noFill/>
        </p:spPr>
        <p:txBody>
          <a:bodyPr wrap="none" rtlCol="0">
            <a:spAutoFit/>
          </a:bodyPr>
          <a:lstStyle/>
          <a:p>
            <a:r>
              <a:rPr kumimoji="1" lang="ja-JP" altLang="en-US" dirty="0">
                <a:solidFill>
                  <a:srgbClr val="FF0000"/>
                </a:solidFill>
              </a:rPr>
              <a:t>重み</a:t>
            </a:r>
          </a:p>
        </p:txBody>
      </p:sp>
      <p:sp>
        <p:nvSpPr>
          <p:cNvPr id="43" name="テキスト ボックス 42">
            <a:extLst>
              <a:ext uri="{FF2B5EF4-FFF2-40B4-BE49-F238E27FC236}">
                <a16:creationId xmlns:a16="http://schemas.microsoft.com/office/drawing/2014/main" id="{86336FED-2077-B66F-B489-173F2687220B}"/>
              </a:ext>
            </a:extLst>
          </p:cNvPr>
          <p:cNvSpPr txBox="1"/>
          <p:nvPr/>
        </p:nvSpPr>
        <p:spPr>
          <a:xfrm>
            <a:off x="4888391" y="3543470"/>
            <a:ext cx="393056" cy="1600438"/>
          </a:xfrm>
          <a:prstGeom prst="rect">
            <a:avLst/>
          </a:prstGeom>
          <a:noFill/>
        </p:spPr>
        <p:txBody>
          <a:bodyPr wrap="none" rtlCol="0">
            <a:spAutoFit/>
          </a:bodyPr>
          <a:lstStyle/>
          <a:p>
            <a:r>
              <a:rPr kumimoji="1" lang="en-US" altLang="ja-JP" sz="2000" b="1" dirty="0">
                <a:solidFill>
                  <a:srgbClr val="FF0000"/>
                </a:solidFill>
              </a:rPr>
              <a:t>-1</a:t>
            </a:r>
          </a:p>
          <a:p>
            <a:endParaRPr kumimoji="1" lang="en-US" altLang="ja-JP" sz="2000" b="1" dirty="0">
              <a:solidFill>
                <a:srgbClr val="FF0000"/>
              </a:solidFill>
            </a:endParaRPr>
          </a:p>
          <a:p>
            <a:r>
              <a:rPr kumimoji="1" lang="en-US" altLang="ja-JP" sz="2000" b="1" dirty="0">
                <a:solidFill>
                  <a:srgbClr val="FF0000"/>
                </a:solidFill>
              </a:rPr>
              <a:t> </a:t>
            </a:r>
          </a:p>
          <a:p>
            <a:r>
              <a:rPr kumimoji="1" lang="en-US" altLang="ja-JP" sz="2000" b="1" dirty="0">
                <a:solidFill>
                  <a:srgbClr val="FF0000"/>
                </a:solidFill>
              </a:rPr>
              <a:t>2</a:t>
            </a:r>
          </a:p>
          <a:p>
            <a:endParaRPr kumimoji="1" lang="ja-JP" altLang="en-US" dirty="0"/>
          </a:p>
        </p:txBody>
      </p:sp>
      <p:sp>
        <p:nvSpPr>
          <p:cNvPr id="44" name="テキスト ボックス 43">
            <a:extLst>
              <a:ext uri="{FF2B5EF4-FFF2-40B4-BE49-F238E27FC236}">
                <a16:creationId xmlns:a16="http://schemas.microsoft.com/office/drawing/2014/main" id="{5927DD14-D047-E1D8-D0B7-95A0868CD30D}"/>
              </a:ext>
            </a:extLst>
          </p:cNvPr>
          <p:cNvSpPr txBox="1"/>
          <p:nvPr/>
        </p:nvSpPr>
        <p:spPr>
          <a:xfrm>
            <a:off x="6570374" y="5986679"/>
            <a:ext cx="1107996" cy="923330"/>
          </a:xfrm>
          <a:prstGeom prst="rect">
            <a:avLst/>
          </a:prstGeom>
          <a:noFill/>
        </p:spPr>
        <p:txBody>
          <a:bodyPr wrap="none" rtlCol="0">
            <a:spAutoFit/>
          </a:bodyPr>
          <a:lstStyle/>
          <a:p>
            <a:r>
              <a:rPr kumimoji="1" lang="en-US" altLang="ja-JP" dirty="0" err="1"/>
              <a:t>ReLU</a:t>
            </a:r>
            <a:r>
              <a:rPr kumimoji="1" lang="en-US" altLang="ja-JP" dirty="0"/>
              <a:t> </a:t>
            </a:r>
          </a:p>
          <a:p>
            <a:r>
              <a:rPr kumimoji="1" lang="ja-JP" altLang="en-US" b="1" dirty="0"/>
              <a:t>バイアス</a:t>
            </a:r>
            <a:endParaRPr kumimoji="1" lang="en-US" altLang="ja-JP" b="1" dirty="0"/>
          </a:p>
          <a:p>
            <a:r>
              <a:rPr kumimoji="1" lang="ja-JP" altLang="en-US" b="1" dirty="0"/>
              <a:t>は </a:t>
            </a:r>
            <a:r>
              <a:rPr kumimoji="1" lang="en-US" altLang="ja-JP" b="1" dirty="0"/>
              <a:t>-1 </a:t>
            </a:r>
          </a:p>
        </p:txBody>
      </p:sp>
      <p:sp>
        <p:nvSpPr>
          <p:cNvPr id="45" name="正方形/長方形 44">
            <a:extLst>
              <a:ext uri="{FF2B5EF4-FFF2-40B4-BE49-F238E27FC236}">
                <a16:creationId xmlns:a16="http://schemas.microsoft.com/office/drawing/2014/main" id="{CBD7ECC8-BE02-2BEC-CC4C-15F776D4B64B}"/>
              </a:ext>
            </a:extLst>
          </p:cNvPr>
          <p:cNvSpPr/>
          <p:nvPr/>
        </p:nvSpPr>
        <p:spPr>
          <a:xfrm>
            <a:off x="4892224" y="5876520"/>
            <a:ext cx="1615017" cy="54629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7514AD04-AF42-990C-E21A-01BCC0D47FF0}"/>
              </a:ext>
            </a:extLst>
          </p:cNvPr>
          <p:cNvSpPr txBox="1"/>
          <p:nvPr/>
        </p:nvSpPr>
        <p:spPr>
          <a:xfrm>
            <a:off x="4560267" y="5876520"/>
            <a:ext cx="364267" cy="681020"/>
          </a:xfrm>
          <a:prstGeom prst="rect">
            <a:avLst/>
          </a:prstGeom>
          <a:noFill/>
        </p:spPr>
        <p:txBody>
          <a:bodyPr wrap="none" rtlCol="0">
            <a:spAutoFit/>
          </a:bodyPr>
          <a:lstStyle/>
          <a:p>
            <a:pPr algn="r">
              <a:lnSpc>
                <a:spcPts val="400"/>
              </a:lnSpc>
            </a:pPr>
            <a:r>
              <a:rPr kumimoji="1" lang="en-US" altLang="ja-JP" sz="1100" dirty="0"/>
              <a:t>2.0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1.0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0</a:t>
            </a:r>
          </a:p>
        </p:txBody>
      </p:sp>
      <p:sp>
        <p:nvSpPr>
          <p:cNvPr id="47" name="テキスト ボックス 46">
            <a:extLst>
              <a:ext uri="{FF2B5EF4-FFF2-40B4-BE49-F238E27FC236}">
                <a16:creationId xmlns:a16="http://schemas.microsoft.com/office/drawing/2014/main" id="{3498A368-37EA-E968-5949-E1BF198C9078}"/>
              </a:ext>
            </a:extLst>
          </p:cNvPr>
          <p:cNvSpPr txBox="1"/>
          <p:nvPr/>
        </p:nvSpPr>
        <p:spPr>
          <a:xfrm>
            <a:off x="4806583" y="6497710"/>
            <a:ext cx="1745992" cy="168059"/>
          </a:xfrm>
          <a:prstGeom prst="rect">
            <a:avLst/>
          </a:prstGeom>
          <a:noFill/>
        </p:spPr>
        <p:txBody>
          <a:bodyPr wrap="none" rtlCol="0">
            <a:spAutoFit/>
          </a:bodyPr>
          <a:lstStyle/>
          <a:p>
            <a:pPr algn="r">
              <a:lnSpc>
                <a:spcPts val="400"/>
              </a:lnSpc>
            </a:pPr>
            <a:r>
              <a:rPr kumimoji="1" lang="en-US" altLang="ja-JP" sz="1100" dirty="0"/>
              <a:t>-2.0    -1.0    0.0     1.0     2.0</a:t>
            </a:r>
          </a:p>
        </p:txBody>
      </p:sp>
      <p:cxnSp>
        <p:nvCxnSpPr>
          <p:cNvPr id="48" name="直線コネクタ 47">
            <a:extLst>
              <a:ext uri="{FF2B5EF4-FFF2-40B4-BE49-F238E27FC236}">
                <a16:creationId xmlns:a16="http://schemas.microsoft.com/office/drawing/2014/main" id="{1C4E27A0-5E3A-33F9-4F98-7EFE87380E86}"/>
              </a:ext>
            </a:extLst>
          </p:cNvPr>
          <p:cNvCxnSpPr>
            <a:cxnSpLocks/>
          </p:cNvCxnSpPr>
          <p:nvPr/>
        </p:nvCxnSpPr>
        <p:spPr>
          <a:xfrm>
            <a:off x="4892224" y="6422810"/>
            <a:ext cx="117946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8FBDA16-1C0D-9FFE-1D15-AF069D195605}"/>
              </a:ext>
            </a:extLst>
          </p:cNvPr>
          <p:cNvCxnSpPr>
            <a:cxnSpLocks/>
          </p:cNvCxnSpPr>
          <p:nvPr/>
        </p:nvCxnSpPr>
        <p:spPr>
          <a:xfrm flipV="1">
            <a:off x="6048352" y="5986679"/>
            <a:ext cx="451072" cy="446568"/>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3D69948A-CE64-9A06-AA53-A861AD61FF03}"/>
              </a:ext>
            </a:extLst>
          </p:cNvPr>
          <p:cNvSpPr txBox="1"/>
          <p:nvPr/>
        </p:nvSpPr>
        <p:spPr>
          <a:xfrm>
            <a:off x="8036004" y="3989814"/>
            <a:ext cx="1107996" cy="923330"/>
          </a:xfrm>
          <a:prstGeom prst="rect">
            <a:avLst/>
          </a:prstGeom>
          <a:noFill/>
        </p:spPr>
        <p:txBody>
          <a:bodyPr wrap="none" rtlCol="0">
            <a:spAutoFit/>
          </a:bodyPr>
          <a:lstStyle/>
          <a:p>
            <a:r>
              <a:rPr kumimoji="1" lang="en-US" altLang="ja-JP" dirty="0" err="1"/>
              <a:t>ReLU</a:t>
            </a:r>
            <a:endParaRPr kumimoji="1" lang="en-US" altLang="ja-JP" dirty="0"/>
          </a:p>
          <a:p>
            <a:r>
              <a:rPr kumimoji="1" lang="ja-JP" altLang="en-US" b="1" dirty="0"/>
              <a:t>バイアス</a:t>
            </a:r>
            <a:endParaRPr kumimoji="1" lang="en-US" altLang="ja-JP" b="1" dirty="0"/>
          </a:p>
          <a:p>
            <a:r>
              <a:rPr kumimoji="1" lang="ja-JP" altLang="en-US" b="1" dirty="0"/>
              <a:t>は </a:t>
            </a:r>
            <a:r>
              <a:rPr kumimoji="1" lang="en-US" altLang="ja-JP" b="1" dirty="0"/>
              <a:t>+1</a:t>
            </a:r>
            <a:endParaRPr kumimoji="1" lang="en-US" altLang="ja-JP" dirty="0"/>
          </a:p>
        </p:txBody>
      </p:sp>
      <p:sp>
        <p:nvSpPr>
          <p:cNvPr id="51" name="正方形/長方形 50">
            <a:extLst>
              <a:ext uri="{FF2B5EF4-FFF2-40B4-BE49-F238E27FC236}">
                <a16:creationId xmlns:a16="http://schemas.microsoft.com/office/drawing/2014/main" id="{A3CA2BEA-BAC5-459B-3449-12FE59C51C9C}"/>
              </a:ext>
            </a:extLst>
          </p:cNvPr>
          <p:cNvSpPr/>
          <p:nvPr/>
        </p:nvSpPr>
        <p:spPr>
          <a:xfrm>
            <a:off x="6357854" y="3879655"/>
            <a:ext cx="1615017" cy="54629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7F1439B0-13B8-98CB-43EC-C806B34C66FD}"/>
              </a:ext>
            </a:extLst>
          </p:cNvPr>
          <p:cNvSpPr txBox="1"/>
          <p:nvPr/>
        </p:nvSpPr>
        <p:spPr>
          <a:xfrm>
            <a:off x="6025897" y="3879655"/>
            <a:ext cx="364267" cy="681020"/>
          </a:xfrm>
          <a:prstGeom prst="rect">
            <a:avLst/>
          </a:prstGeom>
          <a:noFill/>
        </p:spPr>
        <p:txBody>
          <a:bodyPr wrap="none" rtlCol="0">
            <a:spAutoFit/>
          </a:bodyPr>
          <a:lstStyle/>
          <a:p>
            <a:pPr algn="r">
              <a:lnSpc>
                <a:spcPts val="400"/>
              </a:lnSpc>
            </a:pPr>
            <a:r>
              <a:rPr kumimoji="1" lang="en-US" altLang="ja-JP" sz="1100" dirty="0"/>
              <a:t>2.0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1.0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0</a:t>
            </a:r>
          </a:p>
        </p:txBody>
      </p:sp>
      <p:sp>
        <p:nvSpPr>
          <p:cNvPr id="53" name="テキスト ボックス 52">
            <a:extLst>
              <a:ext uri="{FF2B5EF4-FFF2-40B4-BE49-F238E27FC236}">
                <a16:creationId xmlns:a16="http://schemas.microsoft.com/office/drawing/2014/main" id="{AC06B288-D11E-9977-3014-4CB851D41DF8}"/>
              </a:ext>
            </a:extLst>
          </p:cNvPr>
          <p:cNvSpPr txBox="1"/>
          <p:nvPr/>
        </p:nvSpPr>
        <p:spPr>
          <a:xfrm>
            <a:off x="6272213" y="4500845"/>
            <a:ext cx="1745992" cy="168059"/>
          </a:xfrm>
          <a:prstGeom prst="rect">
            <a:avLst/>
          </a:prstGeom>
          <a:noFill/>
        </p:spPr>
        <p:txBody>
          <a:bodyPr wrap="none" rtlCol="0">
            <a:spAutoFit/>
          </a:bodyPr>
          <a:lstStyle/>
          <a:p>
            <a:pPr algn="r">
              <a:lnSpc>
                <a:spcPts val="400"/>
              </a:lnSpc>
            </a:pPr>
            <a:r>
              <a:rPr kumimoji="1" lang="en-US" altLang="ja-JP" sz="1100" dirty="0"/>
              <a:t>-2.0    -1.0    0.0     1.0     2.0</a:t>
            </a:r>
          </a:p>
        </p:txBody>
      </p:sp>
      <p:cxnSp>
        <p:nvCxnSpPr>
          <p:cNvPr id="54" name="直線コネクタ 53">
            <a:extLst>
              <a:ext uri="{FF2B5EF4-FFF2-40B4-BE49-F238E27FC236}">
                <a16:creationId xmlns:a16="http://schemas.microsoft.com/office/drawing/2014/main" id="{A5BCFE47-1549-56CE-5453-2E6DCC13364F}"/>
              </a:ext>
            </a:extLst>
          </p:cNvPr>
          <p:cNvCxnSpPr>
            <a:cxnSpLocks/>
          </p:cNvCxnSpPr>
          <p:nvPr/>
        </p:nvCxnSpPr>
        <p:spPr>
          <a:xfrm>
            <a:off x="6357854" y="4425945"/>
            <a:ext cx="50008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244FDC7-856E-396E-F411-1280DB33B1EF}"/>
              </a:ext>
            </a:extLst>
          </p:cNvPr>
          <p:cNvCxnSpPr>
            <a:cxnSpLocks/>
          </p:cNvCxnSpPr>
          <p:nvPr/>
        </p:nvCxnSpPr>
        <p:spPr>
          <a:xfrm flipV="1">
            <a:off x="6835420" y="3892287"/>
            <a:ext cx="608355" cy="553972"/>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E537205C-6185-59B4-C082-8EBDAC6D627F}"/>
              </a:ext>
            </a:extLst>
          </p:cNvPr>
          <p:cNvSpPr txBox="1"/>
          <p:nvPr/>
        </p:nvSpPr>
        <p:spPr>
          <a:xfrm>
            <a:off x="188034" y="2167674"/>
            <a:ext cx="702436" cy="461665"/>
          </a:xfrm>
          <a:prstGeom prst="rect">
            <a:avLst/>
          </a:prstGeom>
          <a:noFill/>
        </p:spPr>
        <p:txBody>
          <a:bodyPr wrap="none" rtlCol="0">
            <a:spAutoFit/>
          </a:bodyPr>
          <a:lstStyle/>
          <a:p>
            <a:r>
              <a:rPr kumimoji="1" lang="en-US" altLang="ja-JP" sz="2400" b="1" dirty="0">
                <a:solidFill>
                  <a:srgbClr val="00B0F0"/>
                </a:solidFill>
              </a:rPr>
              <a:t>1   2</a:t>
            </a:r>
            <a:endParaRPr kumimoji="1" lang="en-US" altLang="ja-JP" b="1" dirty="0">
              <a:solidFill>
                <a:srgbClr val="00B0F0"/>
              </a:solidFill>
            </a:endParaRPr>
          </a:p>
        </p:txBody>
      </p:sp>
    </p:spTree>
    <p:extLst>
      <p:ext uri="{BB962C8B-B14F-4D97-AF65-F5344CB8AC3E}">
        <p14:creationId xmlns:p14="http://schemas.microsoft.com/office/powerpoint/2010/main" val="3338112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7D1A0-5FFA-D1A5-5A9A-E12F8A793BB6}"/>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D07B13B3-3ABB-797C-B54F-568E520B1EDC}"/>
              </a:ext>
            </a:extLst>
          </p:cNvPr>
          <p:cNvSpPr>
            <a:spLocks noGrp="1"/>
          </p:cNvSpPr>
          <p:nvPr>
            <p:ph idx="1"/>
          </p:nvPr>
        </p:nvSpPr>
        <p:spPr/>
        <p:txBody>
          <a:bodyPr/>
          <a:lstStyle/>
          <a:p>
            <a:pPr marL="0" indent="0">
              <a:buNone/>
            </a:pPr>
            <a:r>
              <a:rPr kumimoji="1" lang="en-US" altLang="ja-JP" dirty="0"/>
              <a:t>URL: </a:t>
            </a:r>
            <a:r>
              <a:rPr lang="en-US" altLang="ja-JP" b="0" i="0" dirty="0">
                <a:effectLst/>
                <a:latin typeface="Merriweather" panose="00000500000000000000" pitchFamily="2" charset="0"/>
              </a:rPr>
              <a:t>https://trinket.io/python/8a0eed74c9</a:t>
            </a:r>
            <a:endParaRPr kumimoji="1" lang="ja-JP" altLang="en-US" dirty="0"/>
          </a:p>
        </p:txBody>
      </p:sp>
      <p:sp>
        <p:nvSpPr>
          <p:cNvPr id="4" name="スライド番号プレースホルダー 3">
            <a:extLst>
              <a:ext uri="{FF2B5EF4-FFF2-40B4-BE49-F238E27FC236}">
                <a16:creationId xmlns:a16="http://schemas.microsoft.com/office/drawing/2014/main" id="{68596F77-E95F-FDCB-7DD5-608B5D313C09}"/>
              </a:ext>
            </a:extLst>
          </p:cNvPr>
          <p:cNvSpPr>
            <a:spLocks noGrp="1"/>
          </p:cNvSpPr>
          <p:nvPr>
            <p:ph type="sldNum" sz="quarter" idx="12"/>
          </p:nvPr>
        </p:nvSpPr>
        <p:spPr/>
        <p:txBody>
          <a:bodyPr/>
          <a:lstStyle/>
          <a:p>
            <a:fld id="{E205D82C-95A1-431E-8E38-AA614A14CDCF}" type="slidenum">
              <a:rPr kumimoji="1" lang="ja-JP" altLang="en-US" smtClean="0"/>
              <a:t>63</a:t>
            </a:fld>
            <a:endParaRPr kumimoji="1" lang="ja-JP" altLang="en-US"/>
          </a:p>
        </p:txBody>
      </p:sp>
      <p:pic>
        <p:nvPicPr>
          <p:cNvPr id="6" name="図 5">
            <a:extLst>
              <a:ext uri="{FF2B5EF4-FFF2-40B4-BE49-F238E27FC236}">
                <a16:creationId xmlns:a16="http://schemas.microsoft.com/office/drawing/2014/main" id="{B1B73A7E-29FD-5E1B-602F-2F184DF41E90}"/>
              </a:ext>
            </a:extLst>
          </p:cNvPr>
          <p:cNvPicPr>
            <a:picLocks noChangeAspect="1"/>
          </p:cNvPicPr>
          <p:nvPr/>
        </p:nvPicPr>
        <p:blipFill>
          <a:blip r:embed="rId2"/>
          <a:stretch>
            <a:fillRect/>
          </a:stretch>
        </p:blipFill>
        <p:spPr>
          <a:xfrm>
            <a:off x="453076" y="1631208"/>
            <a:ext cx="7247248" cy="4907705"/>
          </a:xfrm>
          <a:prstGeom prst="rect">
            <a:avLst/>
          </a:prstGeom>
        </p:spPr>
      </p:pic>
    </p:spTree>
    <p:extLst>
      <p:ext uri="{BB962C8B-B14F-4D97-AF65-F5344CB8AC3E}">
        <p14:creationId xmlns:p14="http://schemas.microsoft.com/office/powerpoint/2010/main" val="1693587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C56E89C-E6B2-07BE-B9D0-B763E21F1516}"/>
              </a:ext>
            </a:extLst>
          </p:cNvPr>
          <p:cNvSpPr/>
          <p:nvPr/>
        </p:nvSpPr>
        <p:spPr>
          <a:xfrm>
            <a:off x="5014112" y="3708846"/>
            <a:ext cx="2076175" cy="957678"/>
          </a:xfrm>
          <a:prstGeom prst="rect">
            <a:avLst/>
          </a:prstGeom>
          <a:solidFill>
            <a:schemeClr val="accent4">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7B94F9C-7C40-9989-92C5-A607DE3DCB4F}"/>
              </a:ext>
            </a:extLst>
          </p:cNvPr>
          <p:cNvSpPr/>
          <p:nvPr/>
        </p:nvSpPr>
        <p:spPr>
          <a:xfrm>
            <a:off x="2412474" y="2419808"/>
            <a:ext cx="2076175" cy="1280441"/>
          </a:xfrm>
          <a:prstGeom prst="rect">
            <a:avLst/>
          </a:prstGeom>
          <a:solidFill>
            <a:schemeClr val="accent4">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C4018EA-FAA9-F229-3726-440773718578}"/>
              </a:ext>
            </a:extLst>
          </p:cNvPr>
          <p:cNvSpPr/>
          <p:nvPr/>
        </p:nvSpPr>
        <p:spPr>
          <a:xfrm>
            <a:off x="2508936" y="4964984"/>
            <a:ext cx="2010036" cy="923326"/>
          </a:xfrm>
          <a:prstGeom prst="rect">
            <a:avLst/>
          </a:prstGeom>
          <a:solidFill>
            <a:schemeClr val="accent4">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F62FF7E1-E7B6-4841-BD70-E068DDAEB5DE}"/>
              </a:ext>
            </a:extLst>
          </p:cNvPr>
          <p:cNvSpPr>
            <a:spLocks noGrp="1"/>
          </p:cNvSpPr>
          <p:nvPr>
            <p:ph type="sldNum" sz="quarter" idx="12"/>
          </p:nvPr>
        </p:nvSpPr>
        <p:spPr/>
        <p:txBody>
          <a:bodyPr/>
          <a:lstStyle/>
          <a:p>
            <a:fld id="{E205D82C-95A1-431E-8E38-AA614A14CDCF}" type="slidenum">
              <a:rPr kumimoji="1" lang="ja-JP" altLang="en-US" smtClean="0"/>
              <a:t>64</a:t>
            </a:fld>
            <a:endParaRPr kumimoji="1" lang="ja-JP" altLang="en-US"/>
          </a:p>
        </p:txBody>
      </p:sp>
      <p:sp>
        <p:nvSpPr>
          <p:cNvPr id="47" name="正方形/長方形 46">
            <a:extLst>
              <a:ext uri="{FF2B5EF4-FFF2-40B4-BE49-F238E27FC236}">
                <a16:creationId xmlns:a16="http://schemas.microsoft.com/office/drawing/2014/main" id="{9F10C91F-04CD-49C2-A058-B57B6070939A}"/>
              </a:ext>
            </a:extLst>
          </p:cNvPr>
          <p:cNvSpPr/>
          <p:nvPr/>
        </p:nvSpPr>
        <p:spPr>
          <a:xfrm>
            <a:off x="128667" y="1720096"/>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8D947B0D-688D-4136-B0E1-07A761E6DFA5}"/>
              </a:ext>
            </a:extLst>
          </p:cNvPr>
          <p:cNvSpPr/>
          <p:nvPr/>
        </p:nvSpPr>
        <p:spPr>
          <a:xfrm>
            <a:off x="465217" y="1720096"/>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4A78D9A8-9E60-4401-AA33-6BC4BDFDF3DE}"/>
              </a:ext>
            </a:extLst>
          </p:cNvPr>
          <p:cNvSpPr/>
          <p:nvPr/>
        </p:nvSpPr>
        <p:spPr>
          <a:xfrm>
            <a:off x="128667" y="2481301"/>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8F102FCA-AFE1-45B9-AC8C-5A4F030B549A}"/>
              </a:ext>
            </a:extLst>
          </p:cNvPr>
          <p:cNvSpPr/>
          <p:nvPr/>
        </p:nvSpPr>
        <p:spPr>
          <a:xfrm>
            <a:off x="465217" y="2481301"/>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889ABC2A-EB7B-441B-B6AE-BB237724D601}"/>
              </a:ext>
            </a:extLst>
          </p:cNvPr>
          <p:cNvSpPr/>
          <p:nvPr/>
        </p:nvSpPr>
        <p:spPr>
          <a:xfrm>
            <a:off x="128667" y="3938442"/>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E8B775C9-A839-4E1A-82C4-DD1A970CCA65}"/>
              </a:ext>
            </a:extLst>
          </p:cNvPr>
          <p:cNvSpPr/>
          <p:nvPr/>
        </p:nvSpPr>
        <p:spPr>
          <a:xfrm>
            <a:off x="465217" y="3938442"/>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79CB82A1-2978-4A09-83EF-EA070E45F5C4}"/>
              </a:ext>
            </a:extLst>
          </p:cNvPr>
          <p:cNvSpPr/>
          <p:nvPr/>
        </p:nvSpPr>
        <p:spPr>
          <a:xfrm>
            <a:off x="453071" y="3210939"/>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66DF0032-43AF-4104-9A9F-56675AE24963}"/>
              </a:ext>
            </a:extLst>
          </p:cNvPr>
          <p:cNvSpPr/>
          <p:nvPr/>
        </p:nvSpPr>
        <p:spPr>
          <a:xfrm>
            <a:off x="127049" y="3210938"/>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5F8C7C20-32B7-46BF-B596-145369A9A1DF}"/>
              </a:ext>
            </a:extLst>
          </p:cNvPr>
          <p:cNvSpPr txBox="1"/>
          <p:nvPr/>
        </p:nvSpPr>
        <p:spPr>
          <a:xfrm>
            <a:off x="834201" y="1668377"/>
            <a:ext cx="1210588" cy="461665"/>
          </a:xfrm>
          <a:prstGeom prst="rect">
            <a:avLst/>
          </a:prstGeom>
          <a:noFill/>
        </p:spPr>
        <p:txBody>
          <a:bodyPr wrap="none" rtlCol="0">
            <a:spAutoFit/>
          </a:bodyPr>
          <a:lstStyle/>
          <a:p>
            <a:r>
              <a:rPr kumimoji="1" lang="en-US" altLang="ja-JP" sz="2400" dirty="0"/>
              <a:t>1,</a:t>
            </a:r>
            <a:r>
              <a:rPr kumimoji="1" lang="ja-JP" altLang="en-US" sz="2400" dirty="0"/>
              <a:t> </a:t>
            </a:r>
            <a:r>
              <a:rPr kumimoji="1" lang="en-US" altLang="ja-JP" sz="2400" dirty="0"/>
              <a:t>1</a:t>
            </a:r>
            <a:r>
              <a:rPr kumimoji="1" lang="ja-JP" altLang="en-US" sz="2400" dirty="0"/>
              <a:t>      </a:t>
            </a:r>
            <a:r>
              <a:rPr kumimoji="1" lang="en-US" altLang="ja-JP" sz="2400" dirty="0"/>
              <a:t>1</a:t>
            </a:r>
            <a:endParaRPr kumimoji="1" lang="ja-JP" altLang="en-US" sz="2400" dirty="0"/>
          </a:p>
        </p:txBody>
      </p:sp>
      <p:sp>
        <p:nvSpPr>
          <p:cNvPr id="66" name="テキスト ボックス 65">
            <a:extLst>
              <a:ext uri="{FF2B5EF4-FFF2-40B4-BE49-F238E27FC236}">
                <a16:creationId xmlns:a16="http://schemas.microsoft.com/office/drawing/2014/main" id="{D2E7C518-6C1D-4E9F-B560-2845C1662B35}"/>
              </a:ext>
            </a:extLst>
          </p:cNvPr>
          <p:cNvSpPr txBox="1"/>
          <p:nvPr/>
        </p:nvSpPr>
        <p:spPr>
          <a:xfrm>
            <a:off x="834201" y="2448059"/>
            <a:ext cx="1210588" cy="461665"/>
          </a:xfrm>
          <a:prstGeom prst="rect">
            <a:avLst/>
          </a:prstGeom>
          <a:noFill/>
        </p:spPr>
        <p:txBody>
          <a:bodyPr wrap="none" rtlCol="0">
            <a:spAutoFit/>
          </a:bodyPr>
          <a:lstStyle/>
          <a:p>
            <a:r>
              <a:rPr kumimoji="1" lang="en-US" altLang="ja-JP" sz="2400" dirty="0"/>
              <a:t>0,</a:t>
            </a:r>
            <a:r>
              <a:rPr kumimoji="1" lang="ja-JP" altLang="en-US" sz="2400" dirty="0"/>
              <a:t> </a:t>
            </a:r>
            <a:r>
              <a:rPr kumimoji="1" lang="en-US" altLang="ja-JP" sz="2400" dirty="0"/>
              <a:t>1</a:t>
            </a:r>
            <a:r>
              <a:rPr kumimoji="1" lang="ja-JP" altLang="en-US" sz="2400" dirty="0"/>
              <a:t>      </a:t>
            </a:r>
            <a:r>
              <a:rPr kumimoji="1" lang="en-US" altLang="ja-JP" sz="2400" dirty="0"/>
              <a:t>0</a:t>
            </a:r>
            <a:endParaRPr kumimoji="1" lang="ja-JP" altLang="en-US" sz="2400" dirty="0"/>
          </a:p>
        </p:txBody>
      </p:sp>
      <p:sp>
        <p:nvSpPr>
          <p:cNvPr id="67" name="テキスト ボックス 66">
            <a:extLst>
              <a:ext uri="{FF2B5EF4-FFF2-40B4-BE49-F238E27FC236}">
                <a16:creationId xmlns:a16="http://schemas.microsoft.com/office/drawing/2014/main" id="{26506928-A712-490A-97A8-8CDD73E47823}"/>
              </a:ext>
            </a:extLst>
          </p:cNvPr>
          <p:cNvSpPr txBox="1"/>
          <p:nvPr/>
        </p:nvSpPr>
        <p:spPr>
          <a:xfrm>
            <a:off x="834201" y="3138787"/>
            <a:ext cx="1210588" cy="461665"/>
          </a:xfrm>
          <a:prstGeom prst="rect">
            <a:avLst/>
          </a:prstGeom>
          <a:noFill/>
        </p:spPr>
        <p:txBody>
          <a:bodyPr wrap="none" rtlCol="0">
            <a:spAutoFit/>
          </a:bodyPr>
          <a:lstStyle/>
          <a:p>
            <a:r>
              <a:rPr kumimoji="1" lang="en-US" altLang="ja-JP" sz="2400" dirty="0"/>
              <a:t>1,</a:t>
            </a:r>
            <a:r>
              <a:rPr kumimoji="1" lang="ja-JP" altLang="en-US" sz="2400" dirty="0"/>
              <a:t> </a:t>
            </a:r>
            <a:r>
              <a:rPr kumimoji="1" lang="en-US" altLang="ja-JP" sz="2400" dirty="0"/>
              <a:t>0</a:t>
            </a:r>
            <a:r>
              <a:rPr kumimoji="1" lang="ja-JP" altLang="en-US" sz="2400" dirty="0"/>
              <a:t>      </a:t>
            </a:r>
            <a:r>
              <a:rPr kumimoji="1" lang="en-US" altLang="ja-JP" sz="2400" dirty="0"/>
              <a:t>0</a:t>
            </a:r>
            <a:endParaRPr kumimoji="1" lang="ja-JP" altLang="en-US" sz="2400" dirty="0"/>
          </a:p>
        </p:txBody>
      </p:sp>
      <p:sp>
        <p:nvSpPr>
          <p:cNvPr id="68" name="テキスト ボックス 67">
            <a:extLst>
              <a:ext uri="{FF2B5EF4-FFF2-40B4-BE49-F238E27FC236}">
                <a16:creationId xmlns:a16="http://schemas.microsoft.com/office/drawing/2014/main" id="{8F4AE24F-8681-4249-84EA-CA4E1A8AE1CF}"/>
              </a:ext>
            </a:extLst>
          </p:cNvPr>
          <p:cNvSpPr txBox="1"/>
          <p:nvPr/>
        </p:nvSpPr>
        <p:spPr>
          <a:xfrm>
            <a:off x="834201" y="3886723"/>
            <a:ext cx="1210588" cy="461665"/>
          </a:xfrm>
          <a:prstGeom prst="rect">
            <a:avLst/>
          </a:prstGeom>
          <a:noFill/>
        </p:spPr>
        <p:txBody>
          <a:bodyPr wrap="none" rtlCol="0">
            <a:spAutoFit/>
          </a:bodyPr>
          <a:lstStyle/>
          <a:p>
            <a:r>
              <a:rPr kumimoji="1" lang="en-US" altLang="ja-JP" sz="2400" dirty="0"/>
              <a:t>0,</a:t>
            </a:r>
            <a:r>
              <a:rPr kumimoji="1" lang="ja-JP" altLang="en-US" sz="2400" dirty="0"/>
              <a:t> </a:t>
            </a:r>
            <a:r>
              <a:rPr kumimoji="1" lang="en-US" altLang="ja-JP" sz="2400" dirty="0"/>
              <a:t>0</a:t>
            </a:r>
            <a:r>
              <a:rPr kumimoji="1" lang="ja-JP" altLang="en-US" sz="2400" dirty="0"/>
              <a:t>      </a:t>
            </a:r>
            <a:r>
              <a:rPr kumimoji="1" lang="en-US" altLang="ja-JP" sz="2400" dirty="0"/>
              <a:t>1</a:t>
            </a:r>
            <a:endParaRPr kumimoji="1" lang="ja-JP" altLang="en-US" sz="2400" dirty="0"/>
          </a:p>
        </p:txBody>
      </p:sp>
      <p:sp>
        <p:nvSpPr>
          <p:cNvPr id="71" name="楕円 70">
            <a:extLst>
              <a:ext uri="{FF2B5EF4-FFF2-40B4-BE49-F238E27FC236}">
                <a16:creationId xmlns:a16="http://schemas.microsoft.com/office/drawing/2014/main" id="{978165A8-706B-4123-94AB-D8355FE0831A}"/>
              </a:ext>
            </a:extLst>
          </p:cNvPr>
          <p:cNvSpPr/>
          <p:nvPr/>
        </p:nvSpPr>
        <p:spPr>
          <a:xfrm>
            <a:off x="3712496" y="1882375"/>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a:extLst>
              <a:ext uri="{FF2B5EF4-FFF2-40B4-BE49-F238E27FC236}">
                <a16:creationId xmlns:a16="http://schemas.microsoft.com/office/drawing/2014/main" id="{F38B1F08-F12C-4D88-B353-F9B7A4969DB0}"/>
              </a:ext>
            </a:extLst>
          </p:cNvPr>
          <p:cNvCxnSpPr>
            <a:cxnSpLocks/>
            <a:endCxn id="71" idx="2"/>
          </p:cNvCxnSpPr>
          <p:nvPr/>
        </p:nvCxnSpPr>
        <p:spPr>
          <a:xfrm>
            <a:off x="2658593" y="1989669"/>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4CFB6AD6-12E1-4F4E-99F1-855CBD2A2594}"/>
              </a:ext>
            </a:extLst>
          </p:cNvPr>
          <p:cNvCxnSpPr>
            <a:cxnSpLocks/>
          </p:cNvCxnSpPr>
          <p:nvPr/>
        </p:nvCxnSpPr>
        <p:spPr>
          <a:xfrm flipV="1">
            <a:off x="2615782" y="2165582"/>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82" name="テキスト ボックス 81">
            <a:extLst>
              <a:ext uri="{FF2B5EF4-FFF2-40B4-BE49-F238E27FC236}">
                <a16:creationId xmlns:a16="http://schemas.microsoft.com/office/drawing/2014/main" id="{E574F47D-541A-454F-B62D-358AFE518D13}"/>
              </a:ext>
            </a:extLst>
          </p:cNvPr>
          <p:cNvSpPr txBox="1"/>
          <p:nvPr/>
        </p:nvSpPr>
        <p:spPr>
          <a:xfrm>
            <a:off x="2664508" y="1666300"/>
            <a:ext cx="372218" cy="984885"/>
          </a:xfrm>
          <a:prstGeom prst="rect">
            <a:avLst/>
          </a:prstGeom>
          <a:noFill/>
        </p:spPr>
        <p:txBody>
          <a:bodyPr wrap="none" rtlCol="0">
            <a:spAutoFit/>
          </a:bodyPr>
          <a:lstStyle/>
          <a:p>
            <a:r>
              <a:rPr kumimoji="1" lang="en-US" altLang="ja-JP" sz="2000" b="1" dirty="0">
                <a:solidFill>
                  <a:srgbClr val="FF0000"/>
                </a:solidFill>
              </a:rPr>
              <a:t>1 </a:t>
            </a:r>
          </a:p>
          <a:p>
            <a:r>
              <a:rPr kumimoji="1" lang="en-US" altLang="ja-JP" sz="2000" b="1" dirty="0">
                <a:solidFill>
                  <a:srgbClr val="FF0000"/>
                </a:solidFill>
              </a:rPr>
              <a:t>1</a:t>
            </a:r>
          </a:p>
          <a:p>
            <a:endParaRPr kumimoji="1" lang="ja-JP" altLang="en-US" dirty="0"/>
          </a:p>
        </p:txBody>
      </p:sp>
      <p:cxnSp>
        <p:nvCxnSpPr>
          <p:cNvPr id="83" name="直線矢印コネクタ 82">
            <a:extLst>
              <a:ext uri="{FF2B5EF4-FFF2-40B4-BE49-F238E27FC236}">
                <a16:creationId xmlns:a16="http://schemas.microsoft.com/office/drawing/2014/main" id="{0756789D-4B48-4912-B56F-23D690FB6F75}"/>
              </a:ext>
            </a:extLst>
          </p:cNvPr>
          <p:cNvCxnSpPr>
            <a:cxnSpLocks/>
            <a:stCxn id="71" idx="6"/>
            <a:endCxn id="97" idx="2"/>
          </p:cNvCxnSpPr>
          <p:nvPr/>
        </p:nvCxnSpPr>
        <p:spPr>
          <a:xfrm>
            <a:off x="4330563" y="2165580"/>
            <a:ext cx="1009483" cy="1231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楕円 88">
            <a:extLst>
              <a:ext uri="{FF2B5EF4-FFF2-40B4-BE49-F238E27FC236}">
                <a16:creationId xmlns:a16="http://schemas.microsoft.com/office/drawing/2014/main" id="{298833EB-8DE2-4680-B183-86DB3987F0C2}"/>
              </a:ext>
            </a:extLst>
          </p:cNvPr>
          <p:cNvSpPr/>
          <p:nvPr/>
        </p:nvSpPr>
        <p:spPr>
          <a:xfrm>
            <a:off x="3771989" y="3983455"/>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C2462722-31B1-4547-8310-286815CC9D98}"/>
              </a:ext>
            </a:extLst>
          </p:cNvPr>
          <p:cNvCxnSpPr>
            <a:cxnSpLocks/>
            <a:endCxn id="89" idx="2"/>
          </p:cNvCxnSpPr>
          <p:nvPr/>
        </p:nvCxnSpPr>
        <p:spPr>
          <a:xfrm>
            <a:off x="2718086" y="4090749"/>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91" name="直線コネクタ 90">
            <a:extLst>
              <a:ext uri="{FF2B5EF4-FFF2-40B4-BE49-F238E27FC236}">
                <a16:creationId xmlns:a16="http://schemas.microsoft.com/office/drawing/2014/main" id="{D452100D-F2FD-489D-BA73-B03A1F5D008F}"/>
              </a:ext>
            </a:extLst>
          </p:cNvPr>
          <p:cNvCxnSpPr>
            <a:cxnSpLocks/>
          </p:cNvCxnSpPr>
          <p:nvPr/>
        </p:nvCxnSpPr>
        <p:spPr>
          <a:xfrm flipV="1">
            <a:off x="2655527" y="4313200"/>
            <a:ext cx="1142729" cy="236665"/>
          </a:xfrm>
          <a:prstGeom prst="line">
            <a:avLst/>
          </a:prstGeom>
        </p:spPr>
        <p:style>
          <a:lnRef idx="1">
            <a:schemeClr val="dk1"/>
          </a:lnRef>
          <a:fillRef idx="0">
            <a:schemeClr val="dk1"/>
          </a:fillRef>
          <a:effectRef idx="0">
            <a:schemeClr val="dk1"/>
          </a:effectRef>
          <a:fontRef idx="minor">
            <a:schemeClr val="tx1"/>
          </a:fontRef>
        </p:style>
      </p:cxnSp>
      <p:sp>
        <p:nvSpPr>
          <p:cNvPr id="93" name="テキスト ボックス 92">
            <a:extLst>
              <a:ext uri="{FF2B5EF4-FFF2-40B4-BE49-F238E27FC236}">
                <a16:creationId xmlns:a16="http://schemas.microsoft.com/office/drawing/2014/main" id="{658FF0D8-97CE-46A7-A941-365200123320}"/>
              </a:ext>
            </a:extLst>
          </p:cNvPr>
          <p:cNvSpPr txBox="1"/>
          <p:nvPr/>
        </p:nvSpPr>
        <p:spPr>
          <a:xfrm>
            <a:off x="2772413" y="3859277"/>
            <a:ext cx="372218" cy="984885"/>
          </a:xfrm>
          <a:prstGeom prst="rect">
            <a:avLst/>
          </a:prstGeom>
          <a:noFill/>
        </p:spPr>
        <p:txBody>
          <a:bodyPr wrap="none" rtlCol="0">
            <a:spAutoFit/>
          </a:bodyPr>
          <a:lstStyle/>
          <a:p>
            <a:r>
              <a:rPr kumimoji="1" lang="en-US" altLang="ja-JP" sz="2000" b="1" dirty="0">
                <a:solidFill>
                  <a:srgbClr val="FF0000"/>
                </a:solidFill>
              </a:rPr>
              <a:t>1 </a:t>
            </a:r>
          </a:p>
          <a:p>
            <a:r>
              <a:rPr kumimoji="1" lang="en-US" altLang="ja-JP" sz="2000" b="1" dirty="0">
                <a:solidFill>
                  <a:srgbClr val="FF0000"/>
                </a:solidFill>
              </a:rPr>
              <a:t>1</a:t>
            </a:r>
          </a:p>
          <a:p>
            <a:endParaRPr kumimoji="1" lang="ja-JP" altLang="en-US" dirty="0"/>
          </a:p>
        </p:txBody>
      </p:sp>
      <p:cxnSp>
        <p:nvCxnSpPr>
          <p:cNvPr id="94" name="直線矢印コネクタ 93">
            <a:extLst>
              <a:ext uri="{FF2B5EF4-FFF2-40B4-BE49-F238E27FC236}">
                <a16:creationId xmlns:a16="http://schemas.microsoft.com/office/drawing/2014/main" id="{2BF270CC-52D9-4781-B379-DBCBC59A31DB}"/>
              </a:ext>
            </a:extLst>
          </p:cNvPr>
          <p:cNvCxnSpPr>
            <a:cxnSpLocks/>
            <a:stCxn id="89" idx="6"/>
            <a:endCxn id="97" idx="2"/>
          </p:cNvCxnSpPr>
          <p:nvPr/>
        </p:nvCxnSpPr>
        <p:spPr>
          <a:xfrm flipV="1">
            <a:off x="4390056" y="3396592"/>
            <a:ext cx="949990" cy="8700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楕円 96">
            <a:extLst>
              <a:ext uri="{FF2B5EF4-FFF2-40B4-BE49-F238E27FC236}">
                <a16:creationId xmlns:a16="http://schemas.microsoft.com/office/drawing/2014/main" id="{F57755CC-94AF-4D5E-8A51-03A077CAC7B1}"/>
              </a:ext>
            </a:extLst>
          </p:cNvPr>
          <p:cNvSpPr/>
          <p:nvPr/>
        </p:nvSpPr>
        <p:spPr>
          <a:xfrm>
            <a:off x="5340046" y="3113387"/>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 name="グループ化 113">
            <a:extLst>
              <a:ext uri="{FF2B5EF4-FFF2-40B4-BE49-F238E27FC236}">
                <a16:creationId xmlns:a16="http://schemas.microsoft.com/office/drawing/2014/main" id="{8EB6E036-B43D-4F3E-8640-5EA1FE84087A}"/>
              </a:ext>
            </a:extLst>
          </p:cNvPr>
          <p:cNvGrpSpPr/>
          <p:nvPr/>
        </p:nvGrpSpPr>
        <p:grpSpPr>
          <a:xfrm>
            <a:off x="4413435" y="1829168"/>
            <a:ext cx="3632667" cy="789249"/>
            <a:chOff x="5722270" y="1709574"/>
            <a:chExt cx="3632667" cy="789249"/>
          </a:xfrm>
        </p:grpSpPr>
        <p:sp>
          <p:nvSpPr>
            <p:cNvPr id="105" name="テキスト ボックス 104">
              <a:extLst>
                <a:ext uri="{FF2B5EF4-FFF2-40B4-BE49-F238E27FC236}">
                  <a16:creationId xmlns:a16="http://schemas.microsoft.com/office/drawing/2014/main" id="{F6F4CF41-2165-414D-B468-C8E492380705}"/>
                </a:ext>
              </a:extLst>
            </p:cNvPr>
            <p:cNvSpPr txBox="1"/>
            <p:nvPr/>
          </p:nvSpPr>
          <p:spPr>
            <a:xfrm>
              <a:off x="7732377" y="1819733"/>
              <a:ext cx="1622560" cy="646331"/>
            </a:xfrm>
            <a:prstGeom prst="rect">
              <a:avLst/>
            </a:prstGeom>
            <a:noFill/>
          </p:spPr>
          <p:txBody>
            <a:bodyPr wrap="none" rtlCol="0">
              <a:spAutoFit/>
            </a:bodyPr>
            <a:lstStyle/>
            <a:p>
              <a:r>
                <a:rPr kumimoji="1" lang="en-US" altLang="ja-JP" dirty="0" err="1"/>
                <a:t>ReLU</a:t>
              </a:r>
              <a:endParaRPr kumimoji="1" lang="en-US" altLang="ja-JP" dirty="0"/>
            </a:p>
            <a:p>
              <a:r>
                <a:rPr kumimoji="1" lang="ja-JP" altLang="en-US" dirty="0"/>
                <a:t>バイアスは０</a:t>
              </a:r>
              <a:r>
                <a:rPr kumimoji="1" lang="en-US" altLang="ja-JP" dirty="0"/>
                <a:t> </a:t>
              </a:r>
            </a:p>
          </p:txBody>
        </p:sp>
        <p:sp>
          <p:nvSpPr>
            <p:cNvPr id="106" name="正方形/長方形 105">
              <a:extLst>
                <a:ext uri="{FF2B5EF4-FFF2-40B4-BE49-F238E27FC236}">
                  <a16:creationId xmlns:a16="http://schemas.microsoft.com/office/drawing/2014/main" id="{6A1CAE97-17AB-4767-9E4B-6700CD419103}"/>
                </a:ext>
              </a:extLst>
            </p:cNvPr>
            <p:cNvSpPr/>
            <p:nvPr/>
          </p:nvSpPr>
          <p:spPr>
            <a:xfrm>
              <a:off x="6054227" y="1709574"/>
              <a:ext cx="1615017" cy="54629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テキスト ボックス 106">
              <a:extLst>
                <a:ext uri="{FF2B5EF4-FFF2-40B4-BE49-F238E27FC236}">
                  <a16:creationId xmlns:a16="http://schemas.microsoft.com/office/drawing/2014/main" id="{01AC905B-FC10-416B-8ACD-AD263484BEFD}"/>
                </a:ext>
              </a:extLst>
            </p:cNvPr>
            <p:cNvSpPr txBox="1"/>
            <p:nvPr/>
          </p:nvSpPr>
          <p:spPr>
            <a:xfrm>
              <a:off x="5722270" y="1709574"/>
              <a:ext cx="364267" cy="681020"/>
            </a:xfrm>
            <a:prstGeom prst="rect">
              <a:avLst/>
            </a:prstGeom>
            <a:noFill/>
          </p:spPr>
          <p:txBody>
            <a:bodyPr wrap="none" rtlCol="0">
              <a:spAutoFit/>
            </a:bodyPr>
            <a:lstStyle/>
            <a:p>
              <a:pPr algn="r">
                <a:lnSpc>
                  <a:spcPts val="400"/>
                </a:lnSpc>
              </a:pPr>
              <a:r>
                <a:rPr kumimoji="1" lang="en-US" altLang="ja-JP" sz="1100" dirty="0"/>
                <a:t>2.0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1.0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0</a:t>
              </a:r>
            </a:p>
          </p:txBody>
        </p:sp>
        <p:sp>
          <p:nvSpPr>
            <p:cNvPr id="108" name="テキスト ボックス 107">
              <a:extLst>
                <a:ext uri="{FF2B5EF4-FFF2-40B4-BE49-F238E27FC236}">
                  <a16:creationId xmlns:a16="http://schemas.microsoft.com/office/drawing/2014/main" id="{FBCFB7FB-7009-43D9-8484-C2D06FAFD656}"/>
                </a:ext>
              </a:extLst>
            </p:cNvPr>
            <p:cNvSpPr txBox="1"/>
            <p:nvPr/>
          </p:nvSpPr>
          <p:spPr>
            <a:xfrm>
              <a:off x="5968586" y="2330764"/>
              <a:ext cx="1745992" cy="168059"/>
            </a:xfrm>
            <a:prstGeom prst="rect">
              <a:avLst/>
            </a:prstGeom>
            <a:noFill/>
          </p:spPr>
          <p:txBody>
            <a:bodyPr wrap="none" rtlCol="0">
              <a:spAutoFit/>
            </a:bodyPr>
            <a:lstStyle/>
            <a:p>
              <a:pPr algn="r">
                <a:lnSpc>
                  <a:spcPts val="400"/>
                </a:lnSpc>
              </a:pPr>
              <a:r>
                <a:rPr kumimoji="1" lang="en-US" altLang="ja-JP" sz="1100" dirty="0"/>
                <a:t>-2.0    -1.0    0.0     1.0     2.0</a:t>
              </a:r>
            </a:p>
          </p:txBody>
        </p:sp>
        <p:cxnSp>
          <p:nvCxnSpPr>
            <p:cNvPr id="109" name="直線コネクタ 108">
              <a:extLst>
                <a:ext uri="{FF2B5EF4-FFF2-40B4-BE49-F238E27FC236}">
                  <a16:creationId xmlns:a16="http://schemas.microsoft.com/office/drawing/2014/main" id="{55D8487F-06D4-430C-8035-A58A87C9A530}"/>
                </a:ext>
              </a:extLst>
            </p:cNvPr>
            <p:cNvCxnSpPr>
              <a:cxnSpLocks/>
              <a:endCxn id="106" idx="2"/>
            </p:cNvCxnSpPr>
            <p:nvPr/>
          </p:nvCxnSpPr>
          <p:spPr>
            <a:xfrm>
              <a:off x="6054227" y="2255864"/>
              <a:ext cx="807509"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44BAD515-1E0B-4303-8DDE-0BFA4E653446}"/>
                </a:ext>
              </a:extLst>
            </p:cNvPr>
            <p:cNvCxnSpPr>
              <a:cxnSpLocks/>
              <a:stCxn id="106" idx="2"/>
            </p:cNvCxnSpPr>
            <p:nvPr/>
          </p:nvCxnSpPr>
          <p:spPr>
            <a:xfrm flipV="1">
              <a:off x="6861736" y="1709574"/>
              <a:ext cx="597684" cy="54629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8" name="正方形/長方形 117">
            <a:extLst>
              <a:ext uri="{FF2B5EF4-FFF2-40B4-BE49-F238E27FC236}">
                <a16:creationId xmlns:a16="http://schemas.microsoft.com/office/drawing/2014/main" id="{48AEDE34-406A-4D54-9806-CA77751FC2FB}"/>
              </a:ext>
            </a:extLst>
          </p:cNvPr>
          <p:cNvSpPr/>
          <p:nvPr/>
        </p:nvSpPr>
        <p:spPr>
          <a:xfrm>
            <a:off x="4798543" y="4964985"/>
            <a:ext cx="1615017" cy="54629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a:extLst>
              <a:ext uri="{FF2B5EF4-FFF2-40B4-BE49-F238E27FC236}">
                <a16:creationId xmlns:a16="http://schemas.microsoft.com/office/drawing/2014/main" id="{B650E61F-35DE-4CEF-AC14-B3123AFD5B1F}"/>
              </a:ext>
            </a:extLst>
          </p:cNvPr>
          <p:cNvSpPr txBox="1"/>
          <p:nvPr/>
        </p:nvSpPr>
        <p:spPr>
          <a:xfrm>
            <a:off x="4466586" y="4964985"/>
            <a:ext cx="364267" cy="681020"/>
          </a:xfrm>
          <a:prstGeom prst="rect">
            <a:avLst/>
          </a:prstGeom>
          <a:noFill/>
        </p:spPr>
        <p:txBody>
          <a:bodyPr wrap="none" rtlCol="0">
            <a:spAutoFit/>
          </a:bodyPr>
          <a:lstStyle/>
          <a:p>
            <a:pPr algn="r">
              <a:lnSpc>
                <a:spcPts val="400"/>
              </a:lnSpc>
            </a:pPr>
            <a:r>
              <a:rPr kumimoji="1" lang="en-US" altLang="ja-JP" sz="1100" dirty="0"/>
              <a:t>2.0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1.0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0</a:t>
            </a:r>
          </a:p>
        </p:txBody>
      </p:sp>
      <p:sp>
        <p:nvSpPr>
          <p:cNvPr id="120" name="テキスト ボックス 119">
            <a:extLst>
              <a:ext uri="{FF2B5EF4-FFF2-40B4-BE49-F238E27FC236}">
                <a16:creationId xmlns:a16="http://schemas.microsoft.com/office/drawing/2014/main" id="{67B97031-1BDE-48C1-BB40-C25468955D9F}"/>
              </a:ext>
            </a:extLst>
          </p:cNvPr>
          <p:cNvSpPr txBox="1"/>
          <p:nvPr/>
        </p:nvSpPr>
        <p:spPr>
          <a:xfrm>
            <a:off x="4712902" y="5586175"/>
            <a:ext cx="1745992" cy="168059"/>
          </a:xfrm>
          <a:prstGeom prst="rect">
            <a:avLst/>
          </a:prstGeom>
          <a:noFill/>
        </p:spPr>
        <p:txBody>
          <a:bodyPr wrap="none" rtlCol="0">
            <a:spAutoFit/>
          </a:bodyPr>
          <a:lstStyle/>
          <a:p>
            <a:pPr algn="r">
              <a:lnSpc>
                <a:spcPts val="400"/>
              </a:lnSpc>
            </a:pPr>
            <a:r>
              <a:rPr kumimoji="1" lang="en-US" altLang="ja-JP" sz="1100" dirty="0"/>
              <a:t>-2.0    -1.0    0.0     1.0     2.0</a:t>
            </a:r>
          </a:p>
        </p:txBody>
      </p:sp>
      <p:cxnSp>
        <p:nvCxnSpPr>
          <p:cNvPr id="121" name="直線コネクタ 120">
            <a:extLst>
              <a:ext uri="{FF2B5EF4-FFF2-40B4-BE49-F238E27FC236}">
                <a16:creationId xmlns:a16="http://schemas.microsoft.com/office/drawing/2014/main" id="{87847630-F7C0-4AF1-B8F8-032DD84AD848}"/>
              </a:ext>
            </a:extLst>
          </p:cNvPr>
          <p:cNvCxnSpPr>
            <a:cxnSpLocks/>
          </p:cNvCxnSpPr>
          <p:nvPr/>
        </p:nvCxnSpPr>
        <p:spPr>
          <a:xfrm>
            <a:off x="4798543" y="5511275"/>
            <a:ext cx="117946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1DE50523-6B8C-4F9A-8DBB-E547E2190304}"/>
              </a:ext>
            </a:extLst>
          </p:cNvPr>
          <p:cNvCxnSpPr>
            <a:cxnSpLocks/>
          </p:cNvCxnSpPr>
          <p:nvPr/>
        </p:nvCxnSpPr>
        <p:spPr>
          <a:xfrm flipV="1">
            <a:off x="5954671" y="5075144"/>
            <a:ext cx="451072" cy="446568"/>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27" name="テキスト ボックス 126">
            <a:extLst>
              <a:ext uri="{FF2B5EF4-FFF2-40B4-BE49-F238E27FC236}">
                <a16:creationId xmlns:a16="http://schemas.microsoft.com/office/drawing/2014/main" id="{CAEC4402-5AAC-48BF-A5BF-66F5FC102FA8}"/>
              </a:ext>
            </a:extLst>
          </p:cNvPr>
          <p:cNvSpPr txBox="1"/>
          <p:nvPr/>
        </p:nvSpPr>
        <p:spPr>
          <a:xfrm>
            <a:off x="4794710" y="2631935"/>
            <a:ext cx="393056" cy="1600438"/>
          </a:xfrm>
          <a:prstGeom prst="rect">
            <a:avLst/>
          </a:prstGeom>
          <a:noFill/>
        </p:spPr>
        <p:txBody>
          <a:bodyPr wrap="none" rtlCol="0">
            <a:spAutoFit/>
          </a:bodyPr>
          <a:lstStyle/>
          <a:p>
            <a:r>
              <a:rPr kumimoji="1" lang="en-US" altLang="ja-JP" sz="2000" b="1" dirty="0">
                <a:solidFill>
                  <a:srgbClr val="FF0000"/>
                </a:solidFill>
              </a:rPr>
              <a:t>-1</a:t>
            </a:r>
          </a:p>
          <a:p>
            <a:endParaRPr kumimoji="1" lang="en-US" altLang="ja-JP" sz="2000" b="1" dirty="0">
              <a:solidFill>
                <a:srgbClr val="FF0000"/>
              </a:solidFill>
            </a:endParaRPr>
          </a:p>
          <a:p>
            <a:r>
              <a:rPr kumimoji="1" lang="en-US" altLang="ja-JP" sz="2000" b="1" dirty="0">
                <a:solidFill>
                  <a:srgbClr val="FF0000"/>
                </a:solidFill>
              </a:rPr>
              <a:t> </a:t>
            </a:r>
          </a:p>
          <a:p>
            <a:r>
              <a:rPr kumimoji="1" lang="en-US" altLang="ja-JP" sz="2000" b="1" dirty="0">
                <a:solidFill>
                  <a:srgbClr val="FF0000"/>
                </a:solidFill>
              </a:rPr>
              <a:t>2</a:t>
            </a:r>
          </a:p>
          <a:p>
            <a:endParaRPr kumimoji="1" lang="ja-JP" altLang="en-US" dirty="0"/>
          </a:p>
        </p:txBody>
      </p:sp>
      <p:sp>
        <p:nvSpPr>
          <p:cNvPr id="130" name="正方形/長方形 129">
            <a:extLst>
              <a:ext uri="{FF2B5EF4-FFF2-40B4-BE49-F238E27FC236}">
                <a16:creationId xmlns:a16="http://schemas.microsoft.com/office/drawing/2014/main" id="{C1658B17-DB98-4431-9E62-DE5BE8A844F2}"/>
              </a:ext>
            </a:extLst>
          </p:cNvPr>
          <p:cNvSpPr/>
          <p:nvPr/>
        </p:nvSpPr>
        <p:spPr>
          <a:xfrm>
            <a:off x="6264173" y="2968120"/>
            <a:ext cx="1615017" cy="54629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テキスト ボックス 130">
            <a:extLst>
              <a:ext uri="{FF2B5EF4-FFF2-40B4-BE49-F238E27FC236}">
                <a16:creationId xmlns:a16="http://schemas.microsoft.com/office/drawing/2014/main" id="{69FD4479-4B00-4580-80E1-E1FAEB7D7D2A}"/>
              </a:ext>
            </a:extLst>
          </p:cNvPr>
          <p:cNvSpPr txBox="1"/>
          <p:nvPr/>
        </p:nvSpPr>
        <p:spPr>
          <a:xfrm>
            <a:off x="5932216" y="2968120"/>
            <a:ext cx="364267" cy="681020"/>
          </a:xfrm>
          <a:prstGeom prst="rect">
            <a:avLst/>
          </a:prstGeom>
          <a:noFill/>
        </p:spPr>
        <p:txBody>
          <a:bodyPr wrap="none" rtlCol="0">
            <a:spAutoFit/>
          </a:bodyPr>
          <a:lstStyle/>
          <a:p>
            <a:pPr algn="r">
              <a:lnSpc>
                <a:spcPts val="400"/>
              </a:lnSpc>
            </a:pPr>
            <a:r>
              <a:rPr kumimoji="1" lang="en-US" altLang="ja-JP" sz="1100" dirty="0"/>
              <a:t>2.0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1.0</a:t>
            </a:r>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endParaRPr kumimoji="1" lang="en-US" altLang="ja-JP" sz="1100" dirty="0"/>
          </a:p>
          <a:p>
            <a:pPr algn="r">
              <a:lnSpc>
                <a:spcPts val="400"/>
              </a:lnSpc>
            </a:pPr>
            <a:r>
              <a:rPr kumimoji="1" lang="en-US" altLang="ja-JP" sz="1100" dirty="0"/>
              <a:t>0</a:t>
            </a:r>
          </a:p>
        </p:txBody>
      </p:sp>
      <p:sp>
        <p:nvSpPr>
          <p:cNvPr id="132" name="テキスト ボックス 131">
            <a:extLst>
              <a:ext uri="{FF2B5EF4-FFF2-40B4-BE49-F238E27FC236}">
                <a16:creationId xmlns:a16="http://schemas.microsoft.com/office/drawing/2014/main" id="{CD179FBB-57C9-434D-AA10-3DAA96FF2006}"/>
              </a:ext>
            </a:extLst>
          </p:cNvPr>
          <p:cNvSpPr txBox="1"/>
          <p:nvPr/>
        </p:nvSpPr>
        <p:spPr>
          <a:xfrm>
            <a:off x="6178532" y="3589310"/>
            <a:ext cx="1745992" cy="168059"/>
          </a:xfrm>
          <a:prstGeom prst="rect">
            <a:avLst/>
          </a:prstGeom>
          <a:noFill/>
        </p:spPr>
        <p:txBody>
          <a:bodyPr wrap="none" rtlCol="0">
            <a:spAutoFit/>
          </a:bodyPr>
          <a:lstStyle/>
          <a:p>
            <a:pPr algn="r">
              <a:lnSpc>
                <a:spcPts val="400"/>
              </a:lnSpc>
            </a:pPr>
            <a:r>
              <a:rPr kumimoji="1" lang="en-US" altLang="ja-JP" sz="1100" dirty="0"/>
              <a:t>-2.0    -1.0    0.0     1.0     2.0</a:t>
            </a:r>
          </a:p>
        </p:txBody>
      </p:sp>
      <p:cxnSp>
        <p:nvCxnSpPr>
          <p:cNvPr id="133" name="直線コネクタ 132">
            <a:extLst>
              <a:ext uri="{FF2B5EF4-FFF2-40B4-BE49-F238E27FC236}">
                <a16:creationId xmlns:a16="http://schemas.microsoft.com/office/drawing/2014/main" id="{CD5F06A3-8E75-4947-8A52-7A670C70B607}"/>
              </a:ext>
            </a:extLst>
          </p:cNvPr>
          <p:cNvCxnSpPr>
            <a:cxnSpLocks/>
          </p:cNvCxnSpPr>
          <p:nvPr/>
        </p:nvCxnSpPr>
        <p:spPr>
          <a:xfrm>
            <a:off x="6264173" y="3514410"/>
            <a:ext cx="50008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0FCCCBE3-A83F-4653-BE5A-EC448A488794}"/>
              </a:ext>
            </a:extLst>
          </p:cNvPr>
          <p:cNvCxnSpPr>
            <a:cxnSpLocks/>
          </p:cNvCxnSpPr>
          <p:nvPr/>
        </p:nvCxnSpPr>
        <p:spPr>
          <a:xfrm flipV="1">
            <a:off x="6741739" y="2980752"/>
            <a:ext cx="608355" cy="553972"/>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423A78E9-22D8-4BE5-BCF7-8D36114AEBB4}"/>
              </a:ext>
            </a:extLst>
          </p:cNvPr>
          <p:cNvSpPr txBox="1"/>
          <p:nvPr/>
        </p:nvSpPr>
        <p:spPr>
          <a:xfrm>
            <a:off x="416776" y="221154"/>
            <a:ext cx="8443337" cy="954107"/>
          </a:xfrm>
          <a:prstGeom prst="rect">
            <a:avLst/>
          </a:prstGeom>
          <a:noFill/>
        </p:spPr>
        <p:txBody>
          <a:bodyPr wrap="none" rtlCol="0">
            <a:spAutoFit/>
          </a:bodyPr>
          <a:lstStyle/>
          <a:p>
            <a:r>
              <a:rPr kumimoji="1" lang="ja-JP" altLang="en-US" sz="2800" dirty="0"/>
              <a:t>それぞれの</a:t>
            </a:r>
            <a:r>
              <a:rPr kumimoji="1" lang="ja-JP" altLang="en-US" sz="2800" b="1" dirty="0"/>
              <a:t>ユニット</a:t>
            </a:r>
            <a:r>
              <a:rPr kumimoji="1" lang="ja-JP" altLang="en-US" sz="2800" dirty="0"/>
              <a:t>が「</a:t>
            </a:r>
            <a:r>
              <a:rPr kumimoji="1" lang="ja-JP" altLang="en-US" sz="2800" b="1" dirty="0"/>
              <a:t>特定のパターンを識別して</a:t>
            </a:r>
            <a:endParaRPr kumimoji="1" lang="en-US" altLang="ja-JP" sz="2800" b="1" dirty="0"/>
          </a:p>
          <a:p>
            <a:r>
              <a:rPr kumimoji="1" lang="ja-JP" altLang="en-US" sz="2800" b="1" dirty="0"/>
              <a:t>いる</a:t>
            </a:r>
            <a:r>
              <a:rPr kumimoji="1" lang="ja-JP" altLang="en-US" sz="2800" dirty="0"/>
              <a:t>」と考えることもできる</a:t>
            </a:r>
          </a:p>
        </p:txBody>
      </p:sp>
      <p:sp>
        <p:nvSpPr>
          <p:cNvPr id="72" name="正方形/長方形 71">
            <a:extLst>
              <a:ext uri="{FF2B5EF4-FFF2-40B4-BE49-F238E27FC236}">
                <a16:creationId xmlns:a16="http://schemas.microsoft.com/office/drawing/2014/main" id="{13AE0EDE-DF7A-486E-919E-C8E88D8FB4BB}"/>
              </a:ext>
            </a:extLst>
          </p:cNvPr>
          <p:cNvSpPr/>
          <p:nvPr/>
        </p:nvSpPr>
        <p:spPr>
          <a:xfrm>
            <a:off x="3696788" y="2462991"/>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00F5B34E-7216-4398-8930-97E430E8FF26}"/>
              </a:ext>
            </a:extLst>
          </p:cNvPr>
          <p:cNvSpPr/>
          <p:nvPr/>
        </p:nvSpPr>
        <p:spPr>
          <a:xfrm>
            <a:off x="4033338" y="2462991"/>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F359C4B9-CD2D-4495-B05F-3A2DD4D300B4}"/>
              </a:ext>
            </a:extLst>
          </p:cNvPr>
          <p:cNvSpPr/>
          <p:nvPr/>
        </p:nvSpPr>
        <p:spPr>
          <a:xfrm>
            <a:off x="3690363" y="2865509"/>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F7DCFD6-6114-43A5-8024-57FDFB2103D3}"/>
              </a:ext>
            </a:extLst>
          </p:cNvPr>
          <p:cNvSpPr/>
          <p:nvPr/>
        </p:nvSpPr>
        <p:spPr>
          <a:xfrm>
            <a:off x="4026913" y="2865509"/>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21FE34F0-FD53-4B40-8064-7B6A3B065C15}"/>
              </a:ext>
            </a:extLst>
          </p:cNvPr>
          <p:cNvSpPr/>
          <p:nvPr/>
        </p:nvSpPr>
        <p:spPr>
          <a:xfrm>
            <a:off x="4025001" y="3284690"/>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9C88E2B2-4F9C-443D-BDFA-C0D45135CCEF}"/>
              </a:ext>
            </a:extLst>
          </p:cNvPr>
          <p:cNvSpPr/>
          <p:nvPr/>
        </p:nvSpPr>
        <p:spPr>
          <a:xfrm>
            <a:off x="3683949" y="3283559"/>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F5FC0711-2354-4D6E-85D9-655D7D2E43E5}"/>
              </a:ext>
            </a:extLst>
          </p:cNvPr>
          <p:cNvSpPr txBox="1"/>
          <p:nvPr/>
        </p:nvSpPr>
        <p:spPr>
          <a:xfrm>
            <a:off x="2399565" y="2582958"/>
            <a:ext cx="1338828" cy="923330"/>
          </a:xfrm>
          <a:prstGeom prst="rect">
            <a:avLst/>
          </a:prstGeom>
          <a:noFill/>
        </p:spPr>
        <p:txBody>
          <a:bodyPr wrap="none" rtlCol="0">
            <a:spAutoFit/>
          </a:bodyPr>
          <a:lstStyle/>
          <a:p>
            <a:r>
              <a:rPr kumimoji="1" lang="ja-JP" altLang="en-US" b="1" dirty="0"/>
              <a:t>ユニットが</a:t>
            </a:r>
            <a:endParaRPr kumimoji="1" lang="en-US" altLang="ja-JP" b="1" dirty="0"/>
          </a:p>
          <a:p>
            <a:r>
              <a:rPr kumimoji="1" lang="ja-JP" altLang="en-US" b="1" dirty="0"/>
              <a:t>識別する</a:t>
            </a:r>
            <a:endParaRPr kumimoji="1" lang="en-US" altLang="ja-JP" b="1" dirty="0"/>
          </a:p>
          <a:p>
            <a:r>
              <a:rPr kumimoji="1" lang="ja-JP" altLang="en-US" b="1" dirty="0"/>
              <a:t>パターン</a:t>
            </a:r>
            <a:endParaRPr kumimoji="1" lang="en-US" altLang="ja-JP" b="1" dirty="0"/>
          </a:p>
        </p:txBody>
      </p:sp>
      <p:sp>
        <p:nvSpPr>
          <p:cNvPr id="84" name="テキスト ボックス 83">
            <a:extLst>
              <a:ext uri="{FF2B5EF4-FFF2-40B4-BE49-F238E27FC236}">
                <a16:creationId xmlns:a16="http://schemas.microsoft.com/office/drawing/2014/main" id="{2FCB2EA5-EB93-4721-9A2B-C48A23942285}"/>
              </a:ext>
            </a:extLst>
          </p:cNvPr>
          <p:cNvSpPr txBox="1"/>
          <p:nvPr/>
        </p:nvSpPr>
        <p:spPr>
          <a:xfrm>
            <a:off x="2487057" y="4938072"/>
            <a:ext cx="1338828" cy="923330"/>
          </a:xfrm>
          <a:prstGeom prst="rect">
            <a:avLst/>
          </a:prstGeom>
          <a:noFill/>
        </p:spPr>
        <p:txBody>
          <a:bodyPr wrap="none" rtlCol="0">
            <a:spAutoFit/>
          </a:bodyPr>
          <a:lstStyle/>
          <a:p>
            <a:r>
              <a:rPr kumimoji="1" lang="ja-JP" altLang="en-US" b="1" dirty="0"/>
              <a:t>ユニットが</a:t>
            </a:r>
            <a:endParaRPr kumimoji="1" lang="en-US" altLang="ja-JP" b="1" dirty="0"/>
          </a:p>
          <a:p>
            <a:r>
              <a:rPr kumimoji="1" lang="ja-JP" altLang="en-US" b="1" dirty="0"/>
              <a:t>識別する</a:t>
            </a:r>
            <a:endParaRPr kumimoji="1" lang="en-US" altLang="ja-JP" b="1" dirty="0"/>
          </a:p>
          <a:p>
            <a:r>
              <a:rPr kumimoji="1" lang="ja-JP" altLang="en-US" b="1" dirty="0"/>
              <a:t>パターン</a:t>
            </a:r>
            <a:endParaRPr kumimoji="1" lang="en-US" altLang="ja-JP" b="1" dirty="0"/>
          </a:p>
        </p:txBody>
      </p:sp>
      <p:sp>
        <p:nvSpPr>
          <p:cNvPr id="86" name="正方形/長方形 85">
            <a:extLst>
              <a:ext uri="{FF2B5EF4-FFF2-40B4-BE49-F238E27FC236}">
                <a16:creationId xmlns:a16="http://schemas.microsoft.com/office/drawing/2014/main" id="{FD41C543-E8D3-4619-A05C-C0892BE0812B}"/>
              </a:ext>
            </a:extLst>
          </p:cNvPr>
          <p:cNvSpPr/>
          <p:nvPr/>
        </p:nvSpPr>
        <p:spPr>
          <a:xfrm>
            <a:off x="3778548" y="5211217"/>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93FB7CD2-1F9E-4EAB-87C3-09712849EC4D}"/>
              </a:ext>
            </a:extLst>
          </p:cNvPr>
          <p:cNvSpPr/>
          <p:nvPr/>
        </p:nvSpPr>
        <p:spPr>
          <a:xfrm>
            <a:off x="4115098" y="5211217"/>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4F638CAA-6F41-4E47-9CFB-92703706FF1D}"/>
              </a:ext>
            </a:extLst>
          </p:cNvPr>
          <p:cNvSpPr txBox="1"/>
          <p:nvPr/>
        </p:nvSpPr>
        <p:spPr>
          <a:xfrm>
            <a:off x="5000794" y="3757369"/>
            <a:ext cx="1338828" cy="923330"/>
          </a:xfrm>
          <a:prstGeom prst="rect">
            <a:avLst/>
          </a:prstGeom>
          <a:noFill/>
        </p:spPr>
        <p:txBody>
          <a:bodyPr wrap="none" rtlCol="0">
            <a:spAutoFit/>
          </a:bodyPr>
          <a:lstStyle/>
          <a:p>
            <a:r>
              <a:rPr kumimoji="1" lang="ja-JP" altLang="en-US" b="1" dirty="0"/>
              <a:t>ユニットが</a:t>
            </a:r>
            <a:endParaRPr kumimoji="1" lang="en-US" altLang="ja-JP" b="1" dirty="0"/>
          </a:p>
          <a:p>
            <a:r>
              <a:rPr kumimoji="1" lang="ja-JP" altLang="en-US" b="1" dirty="0"/>
              <a:t>識別する</a:t>
            </a:r>
            <a:endParaRPr kumimoji="1" lang="en-US" altLang="ja-JP" b="1" dirty="0"/>
          </a:p>
          <a:p>
            <a:r>
              <a:rPr kumimoji="1" lang="ja-JP" altLang="en-US" b="1" dirty="0"/>
              <a:t>パターン</a:t>
            </a:r>
            <a:endParaRPr kumimoji="1" lang="en-US" altLang="ja-JP" b="1" dirty="0"/>
          </a:p>
        </p:txBody>
      </p:sp>
      <p:sp>
        <p:nvSpPr>
          <p:cNvPr id="95" name="正方形/長方形 94">
            <a:extLst>
              <a:ext uri="{FF2B5EF4-FFF2-40B4-BE49-F238E27FC236}">
                <a16:creationId xmlns:a16="http://schemas.microsoft.com/office/drawing/2014/main" id="{5338204B-9218-4FBB-8BA6-872505BBBB9A}"/>
              </a:ext>
            </a:extLst>
          </p:cNvPr>
          <p:cNvSpPr/>
          <p:nvPr/>
        </p:nvSpPr>
        <p:spPr>
          <a:xfrm>
            <a:off x="6286540" y="3754556"/>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4278E6D5-BA17-405F-93C1-F92F08B177ED}"/>
              </a:ext>
            </a:extLst>
          </p:cNvPr>
          <p:cNvSpPr/>
          <p:nvPr/>
        </p:nvSpPr>
        <p:spPr>
          <a:xfrm>
            <a:off x="6623090" y="3754556"/>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5F9C0DF3-BAEE-4411-8C83-E0FE4129FB6B}"/>
              </a:ext>
            </a:extLst>
          </p:cNvPr>
          <p:cNvSpPr/>
          <p:nvPr/>
        </p:nvSpPr>
        <p:spPr>
          <a:xfrm>
            <a:off x="6621178" y="4173737"/>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3D7B816D-293B-412E-B8A0-1A6FE2FE92CA}"/>
              </a:ext>
            </a:extLst>
          </p:cNvPr>
          <p:cNvSpPr/>
          <p:nvPr/>
        </p:nvSpPr>
        <p:spPr>
          <a:xfrm>
            <a:off x="6280126" y="4172606"/>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14DE177-24E0-8F29-F255-1291DAEA14E6}"/>
              </a:ext>
            </a:extLst>
          </p:cNvPr>
          <p:cNvSpPr txBox="1"/>
          <p:nvPr/>
        </p:nvSpPr>
        <p:spPr>
          <a:xfrm>
            <a:off x="94353" y="1256139"/>
            <a:ext cx="702436" cy="461665"/>
          </a:xfrm>
          <a:prstGeom prst="rect">
            <a:avLst/>
          </a:prstGeom>
          <a:noFill/>
        </p:spPr>
        <p:txBody>
          <a:bodyPr wrap="none" rtlCol="0">
            <a:spAutoFit/>
          </a:bodyPr>
          <a:lstStyle/>
          <a:p>
            <a:r>
              <a:rPr kumimoji="1" lang="en-US" altLang="ja-JP" sz="2400" b="1" dirty="0">
                <a:solidFill>
                  <a:srgbClr val="00B0F0"/>
                </a:solidFill>
              </a:rPr>
              <a:t>1   2</a:t>
            </a:r>
            <a:endParaRPr kumimoji="1" lang="en-US" altLang="ja-JP" b="1" dirty="0">
              <a:solidFill>
                <a:srgbClr val="00B0F0"/>
              </a:solidFill>
            </a:endParaRPr>
          </a:p>
        </p:txBody>
      </p:sp>
      <p:sp>
        <p:nvSpPr>
          <p:cNvPr id="7" name="テキスト ボックス 6">
            <a:extLst>
              <a:ext uri="{FF2B5EF4-FFF2-40B4-BE49-F238E27FC236}">
                <a16:creationId xmlns:a16="http://schemas.microsoft.com/office/drawing/2014/main" id="{6CEEB763-0C5F-40C4-B47A-C8FB0FE34EAE}"/>
              </a:ext>
            </a:extLst>
          </p:cNvPr>
          <p:cNvSpPr txBox="1"/>
          <p:nvPr/>
        </p:nvSpPr>
        <p:spPr>
          <a:xfrm>
            <a:off x="6476693" y="5075144"/>
            <a:ext cx="1107996" cy="923330"/>
          </a:xfrm>
          <a:prstGeom prst="rect">
            <a:avLst/>
          </a:prstGeom>
          <a:noFill/>
        </p:spPr>
        <p:txBody>
          <a:bodyPr wrap="none" rtlCol="0">
            <a:spAutoFit/>
          </a:bodyPr>
          <a:lstStyle/>
          <a:p>
            <a:r>
              <a:rPr kumimoji="1" lang="en-US" altLang="ja-JP" dirty="0" err="1"/>
              <a:t>ReLU</a:t>
            </a:r>
            <a:r>
              <a:rPr kumimoji="1" lang="en-US" altLang="ja-JP" dirty="0"/>
              <a:t> </a:t>
            </a:r>
          </a:p>
          <a:p>
            <a:r>
              <a:rPr kumimoji="1" lang="ja-JP" altLang="en-US" dirty="0"/>
              <a:t>バイアス</a:t>
            </a:r>
            <a:endParaRPr kumimoji="1" lang="en-US" altLang="ja-JP" dirty="0"/>
          </a:p>
          <a:p>
            <a:r>
              <a:rPr kumimoji="1" lang="ja-JP" altLang="en-US" dirty="0"/>
              <a:t>は </a:t>
            </a:r>
            <a:r>
              <a:rPr kumimoji="1" lang="en-US" altLang="ja-JP" dirty="0"/>
              <a:t>-1 </a:t>
            </a:r>
          </a:p>
        </p:txBody>
      </p:sp>
      <p:sp>
        <p:nvSpPr>
          <p:cNvPr id="8" name="テキスト ボックス 7">
            <a:extLst>
              <a:ext uri="{FF2B5EF4-FFF2-40B4-BE49-F238E27FC236}">
                <a16:creationId xmlns:a16="http://schemas.microsoft.com/office/drawing/2014/main" id="{74C225EB-491B-92B6-BF49-4CBD3D14D045}"/>
              </a:ext>
            </a:extLst>
          </p:cNvPr>
          <p:cNvSpPr txBox="1"/>
          <p:nvPr/>
        </p:nvSpPr>
        <p:spPr>
          <a:xfrm>
            <a:off x="7942323" y="3078279"/>
            <a:ext cx="1107996" cy="923330"/>
          </a:xfrm>
          <a:prstGeom prst="rect">
            <a:avLst/>
          </a:prstGeom>
          <a:noFill/>
        </p:spPr>
        <p:txBody>
          <a:bodyPr wrap="none" rtlCol="0">
            <a:spAutoFit/>
          </a:bodyPr>
          <a:lstStyle/>
          <a:p>
            <a:r>
              <a:rPr kumimoji="1" lang="en-US" altLang="ja-JP" dirty="0" err="1"/>
              <a:t>ReLU</a:t>
            </a:r>
            <a:endParaRPr kumimoji="1" lang="en-US" altLang="ja-JP" dirty="0"/>
          </a:p>
          <a:p>
            <a:r>
              <a:rPr kumimoji="1" lang="ja-JP" altLang="en-US" dirty="0"/>
              <a:t>バイアス</a:t>
            </a:r>
            <a:endParaRPr kumimoji="1" lang="en-US" altLang="ja-JP" dirty="0"/>
          </a:p>
          <a:p>
            <a:r>
              <a:rPr kumimoji="1" lang="ja-JP" altLang="en-US" dirty="0"/>
              <a:t>は </a:t>
            </a:r>
            <a:r>
              <a:rPr kumimoji="1" lang="en-US" altLang="ja-JP" dirty="0"/>
              <a:t>+1 </a:t>
            </a:r>
          </a:p>
        </p:txBody>
      </p:sp>
    </p:spTree>
    <p:extLst>
      <p:ext uri="{BB962C8B-B14F-4D97-AF65-F5344CB8AC3E}">
        <p14:creationId xmlns:p14="http://schemas.microsoft.com/office/powerpoint/2010/main" val="703303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FC52705-37DC-4EBA-9847-C5A3634C9B81}"/>
              </a:ext>
            </a:extLst>
          </p:cNvPr>
          <p:cNvSpPr>
            <a:spLocks noGrp="1"/>
          </p:cNvSpPr>
          <p:nvPr>
            <p:ph idx="1"/>
          </p:nvPr>
        </p:nvSpPr>
        <p:spPr>
          <a:xfrm>
            <a:off x="321845" y="713477"/>
            <a:ext cx="8558268" cy="1509141"/>
          </a:xfrm>
        </p:spPr>
        <p:txBody>
          <a:bodyPr>
            <a:normAutofit/>
          </a:bodyPr>
          <a:lstStyle/>
          <a:p>
            <a:pPr marL="0" indent="0">
              <a:buNone/>
            </a:pPr>
            <a:r>
              <a:rPr kumimoji="1" lang="ja-JP" altLang="en-US" b="1" dirty="0"/>
              <a:t>ニューラルネットワークの学習</a:t>
            </a:r>
            <a:r>
              <a:rPr kumimoji="1" lang="ja-JP" altLang="en-US" dirty="0"/>
              <a:t>では，</a:t>
            </a:r>
            <a:r>
              <a:rPr kumimoji="1" lang="ja-JP" altLang="en-US" b="1" dirty="0"/>
              <a:t>結合の重みとバイアスの調整</a:t>
            </a:r>
            <a:r>
              <a:rPr kumimoji="1" lang="ja-JP" altLang="en-US" dirty="0"/>
              <a:t>により，訓練データの</a:t>
            </a:r>
            <a:r>
              <a:rPr kumimoji="1" lang="ja-JP" altLang="en-US" b="1" u="sng" dirty="0"/>
              <a:t>パターンをより正確に認識できる</a:t>
            </a:r>
            <a:r>
              <a:rPr kumimoji="1" lang="ja-JP" altLang="en-US" dirty="0"/>
              <a:t>ようになる</a:t>
            </a:r>
          </a:p>
        </p:txBody>
      </p:sp>
      <p:sp>
        <p:nvSpPr>
          <p:cNvPr id="4" name="スライド番号プレースホルダー 3">
            <a:extLst>
              <a:ext uri="{FF2B5EF4-FFF2-40B4-BE49-F238E27FC236}">
                <a16:creationId xmlns:a16="http://schemas.microsoft.com/office/drawing/2014/main" id="{F62FF7E1-E7B6-4841-BD70-E068DDAEB5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A65A9242-94B8-426C-9188-E10468EAE259}"/>
              </a:ext>
            </a:extLst>
          </p:cNvPr>
          <p:cNvSpPr/>
          <p:nvPr/>
        </p:nvSpPr>
        <p:spPr>
          <a:xfrm>
            <a:off x="1799339" y="3672849"/>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EF869D60-DF61-4812-8320-A0A7FB0B7276}"/>
              </a:ext>
            </a:extLst>
          </p:cNvPr>
          <p:cNvSpPr/>
          <p:nvPr/>
        </p:nvSpPr>
        <p:spPr>
          <a:xfrm>
            <a:off x="2135889" y="3672849"/>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2E23BC69-D293-434C-A3CC-BEA13BE17CBB}"/>
              </a:ext>
            </a:extLst>
          </p:cNvPr>
          <p:cNvSpPr/>
          <p:nvPr/>
        </p:nvSpPr>
        <p:spPr>
          <a:xfrm>
            <a:off x="2472439" y="3672849"/>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ACEC0A79-73B3-4340-BF02-EFBF3203A123}"/>
              </a:ext>
            </a:extLst>
          </p:cNvPr>
          <p:cNvSpPr/>
          <p:nvPr/>
        </p:nvSpPr>
        <p:spPr>
          <a:xfrm>
            <a:off x="1799339" y="4026845"/>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4C615270-5A25-4564-8880-88DC3CE5E9C7}"/>
              </a:ext>
            </a:extLst>
          </p:cNvPr>
          <p:cNvSpPr/>
          <p:nvPr/>
        </p:nvSpPr>
        <p:spPr>
          <a:xfrm>
            <a:off x="2135889" y="4026845"/>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1D2EB7C3-0A51-42A7-8D78-41A638B2CBC8}"/>
              </a:ext>
            </a:extLst>
          </p:cNvPr>
          <p:cNvSpPr/>
          <p:nvPr/>
        </p:nvSpPr>
        <p:spPr>
          <a:xfrm>
            <a:off x="2472439" y="4026845"/>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C556F626-76AE-4502-9D31-1B94C56B7663}"/>
              </a:ext>
            </a:extLst>
          </p:cNvPr>
          <p:cNvSpPr/>
          <p:nvPr/>
        </p:nvSpPr>
        <p:spPr>
          <a:xfrm>
            <a:off x="1799339" y="4380841"/>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2DD6B7AB-83D8-4A9D-9686-57B683D3B1AE}"/>
              </a:ext>
            </a:extLst>
          </p:cNvPr>
          <p:cNvSpPr/>
          <p:nvPr/>
        </p:nvSpPr>
        <p:spPr>
          <a:xfrm>
            <a:off x="2135889" y="4380841"/>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6DA69715-6540-455B-9C70-6D699153645C}"/>
              </a:ext>
            </a:extLst>
          </p:cNvPr>
          <p:cNvSpPr/>
          <p:nvPr/>
        </p:nvSpPr>
        <p:spPr>
          <a:xfrm>
            <a:off x="2472439" y="4380841"/>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D70A8857-BB6B-44D9-8839-CAB7035FA50C}"/>
              </a:ext>
            </a:extLst>
          </p:cNvPr>
          <p:cNvSpPr txBox="1"/>
          <p:nvPr/>
        </p:nvSpPr>
        <p:spPr>
          <a:xfrm>
            <a:off x="1771806" y="3632595"/>
            <a:ext cx="106471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4   5   6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7   8   9</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4AD581F3-AA1C-4D2D-BB26-2E561F7A8432}"/>
              </a:ext>
            </a:extLst>
          </p:cNvPr>
          <p:cNvSpPr txBox="1"/>
          <p:nvPr/>
        </p:nvSpPr>
        <p:spPr>
          <a:xfrm>
            <a:off x="3003299" y="3088179"/>
            <a:ext cx="524503" cy="258532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3</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4</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5</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6</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7</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8</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9</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p:txBody>
      </p:sp>
      <p:sp>
        <p:nvSpPr>
          <p:cNvPr id="19" name="楕円 18">
            <a:extLst>
              <a:ext uri="{FF2B5EF4-FFF2-40B4-BE49-F238E27FC236}">
                <a16:creationId xmlns:a16="http://schemas.microsoft.com/office/drawing/2014/main" id="{0435B04B-B5E6-461F-82AE-AA6FB871D40C}"/>
              </a:ext>
            </a:extLst>
          </p:cNvPr>
          <p:cNvSpPr/>
          <p:nvPr/>
        </p:nvSpPr>
        <p:spPr>
          <a:xfrm>
            <a:off x="4622508" y="4026845"/>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0" name="直線コネクタ 19">
            <a:extLst>
              <a:ext uri="{FF2B5EF4-FFF2-40B4-BE49-F238E27FC236}">
                <a16:creationId xmlns:a16="http://schemas.microsoft.com/office/drawing/2014/main" id="{7FAE995B-E507-4CFB-8925-CBC74941E81C}"/>
              </a:ext>
            </a:extLst>
          </p:cNvPr>
          <p:cNvCxnSpPr>
            <a:cxnSpLocks/>
            <a:endCxn id="19" idx="2"/>
          </p:cNvCxnSpPr>
          <p:nvPr/>
        </p:nvCxnSpPr>
        <p:spPr>
          <a:xfrm>
            <a:off x="3538738" y="3270937"/>
            <a:ext cx="1083770" cy="1039113"/>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8D9CFD55-8B90-488A-A556-220A19D44685}"/>
              </a:ext>
            </a:extLst>
          </p:cNvPr>
          <p:cNvCxnSpPr>
            <a:cxnSpLocks/>
            <a:endCxn id="19" idx="2"/>
          </p:cNvCxnSpPr>
          <p:nvPr/>
        </p:nvCxnSpPr>
        <p:spPr>
          <a:xfrm>
            <a:off x="3538738" y="3552624"/>
            <a:ext cx="1083770" cy="757426"/>
          </a:xfrm>
          <a:prstGeom prst="line">
            <a:avLst/>
          </a:prstGeom>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2D6EBFA3-6E8B-4208-9FB2-2ED322047FB9}"/>
              </a:ext>
            </a:extLst>
          </p:cNvPr>
          <p:cNvCxnSpPr>
            <a:cxnSpLocks/>
            <a:endCxn id="19" idx="2"/>
          </p:cNvCxnSpPr>
          <p:nvPr/>
        </p:nvCxnSpPr>
        <p:spPr>
          <a:xfrm>
            <a:off x="3538738" y="3825485"/>
            <a:ext cx="1083770" cy="484565"/>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E0FE976E-D8A8-4D71-8048-1B23C9D454AA}"/>
              </a:ext>
            </a:extLst>
          </p:cNvPr>
          <p:cNvCxnSpPr>
            <a:cxnSpLocks/>
            <a:endCxn id="19" idx="2"/>
          </p:cNvCxnSpPr>
          <p:nvPr/>
        </p:nvCxnSpPr>
        <p:spPr>
          <a:xfrm>
            <a:off x="3516866" y="4097637"/>
            <a:ext cx="1105642" cy="212413"/>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CB9D2C9A-A340-46E5-BD08-FF24905D9B50}"/>
              </a:ext>
            </a:extLst>
          </p:cNvPr>
          <p:cNvCxnSpPr>
            <a:cxnSpLocks/>
            <a:stCxn id="17" idx="3"/>
          </p:cNvCxnSpPr>
          <p:nvPr/>
        </p:nvCxnSpPr>
        <p:spPr>
          <a:xfrm flipV="1">
            <a:off x="3527802" y="4310051"/>
            <a:ext cx="1105642" cy="70790"/>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2C690C31-BAEF-4D46-AECC-AD4A3CF4FD72}"/>
              </a:ext>
            </a:extLst>
          </p:cNvPr>
          <p:cNvCxnSpPr>
            <a:cxnSpLocks/>
            <a:endCxn id="19" idx="2"/>
          </p:cNvCxnSpPr>
          <p:nvPr/>
        </p:nvCxnSpPr>
        <p:spPr>
          <a:xfrm flipV="1">
            <a:off x="3505930" y="4310050"/>
            <a:ext cx="1116578" cy="318765"/>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1C1398A6-46A5-4212-8A5B-63ADED98F01E}"/>
              </a:ext>
            </a:extLst>
          </p:cNvPr>
          <p:cNvCxnSpPr>
            <a:cxnSpLocks/>
            <a:endCxn id="19" idx="2"/>
          </p:cNvCxnSpPr>
          <p:nvPr/>
        </p:nvCxnSpPr>
        <p:spPr>
          <a:xfrm flipV="1">
            <a:off x="3527802" y="4310050"/>
            <a:ext cx="1094706" cy="566411"/>
          </a:xfrm>
          <a:prstGeom prst="line">
            <a:avLst/>
          </a:prstGeom>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7C3B0E86-A7D0-4D76-B904-66A9EDF66EBF}"/>
              </a:ext>
            </a:extLst>
          </p:cNvPr>
          <p:cNvCxnSpPr>
            <a:cxnSpLocks/>
            <a:endCxn id="19" idx="2"/>
          </p:cNvCxnSpPr>
          <p:nvPr/>
        </p:nvCxnSpPr>
        <p:spPr>
          <a:xfrm flipV="1">
            <a:off x="3514065" y="4310050"/>
            <a:ext cx="1108443" cy="852166"/>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F164E8-9208-46DF-AC47-A084EBD7E574}"/>
              </a:ext>
            </a:extLst>
          </p:cNvPr>
          <p:cNvCxnSpPr>
            <a:cxnSpLocks/>
          </p:cNvCxnSpPr>
          <p:nvPr/>
        </p:nvCxnSpPr>
        <p:spPr>
          <a:xfrm flipV="1">
            <a:off x="3494994" y="4310050"/>
            <a:ext cx="1113777" cy="1136645"/>
          </a:xfrm>
          <a:prstGeom prst="line">
            <a:avLst/>
          </a:prstGeom>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4BA5A7C3-768F-48C1-A5EF-D1E0F0984650}"/>
              </a:ext>
            </a:extLst>
          </p:cNvPr>
          <p:cNvSpPr txBox="1"/>
          <p:nvPr/>
        </p:nvSpPr>
        <p:spPr>
          <a:xfrm>
            <a:off x="4358928" y="4645509"/>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ユニット</a:t>
            </a:r>
          </a:p>
        </p:txBody>
      </p:sp>
      <p:sp>
        <p:nvSpPr>
          <p:cNvPr id="31" name="テキスト ボックス 30">
            <a:extLst>
              <a:ext uri="{FF2B5EF4-FFF2-40B4-BE49-F238E27FC236}">
                <a16:creationId xmlns:a16="http://schemas.microsoft.com/office/drawing/2014/main" id="{6BDF8E32-E2B4-40CD-A7FD-8E6786614C96}"/>
              </a:ext>
            </a:extLst>
          </p:cNvPr>
          <p:cNvSpPr txBox="1"/>
          <p:nvPr/>
        </p:nvSpPr>
        <p:spPr>
          <a:xfrm>
            <a:off x="3751797" y="3447326"/>
            <a:ext cx="298480"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5CCCA1A-5442-4611-BAB7-75435DAF4182}"/>
              </a:ext>
            </a:extLst>
          </p:cNvPr>
          <p:cNvCxnSpPr>
            <a:stCxn id="19" idx="6"/>
          </p:cNvCxnSpPr>
          <p:nvPr/>
        </p:nvCxnSpPr>
        <p:spPr>
          <a:xfrm flipV="1">
            <a:off x="5240575" y="4301868"/>
            <a:ext cx="461625" cy="8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860C5825-A129-470F-AE9D-9EA63791FD53}"/>
              </a:ext>
            </a:extLst>
          </p:cNvPr>
          <p:cNvSpPr txBox="1"/>
          <p:nvPr/>
        </p:nvSpPr>
        <p:spPr>
          <a:xfrm>
            <a:off x="5242583" y="3764807"/>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合計</a:t>
            </a:r>
          </a:p>
        </p:txBody>
      </p:sp>
      <p:sp>
        <p:nvSpPr>
          <p:cNvPr id="34" name="テキスト ボックス 33">
            <a:extLst>
              <a:ext uri="{FF2B5EF4-FFF2-40B4-BE49-F238E27FC236}">
                <a16:creationId xmlns:a16="http://schemas.microsoft.com/office/drawing/2014/main" id="{EACBB42D-097C-4AE7-B7DD-0508DA824881}"/>
              </a:ext>
            </a:extLst>
          </p:cNvPr>
          <p:cNvSpPr txBox="1"/>
          <p:nvPr/>
        </p:nvSpPr>
        <p:spPr>
          <a:xfrm>
            <a:off x="3694580" y="308347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重み</a:t>
            </a:r>
          </a:p>
        </p:txBody>
      </p:sp>
      <p:sp>
        <p:nvSpPr>
          <p:cNvPr id="35" name="テキスト ボックス 34">
            <a:extLst>
              <a:ext uri="{FF2B5EF4-FFF2-40B4-BE49-F238E27FC236}">
                <a16:creationId xmlns:a16="http://schemas.microsoft.com/office/drawing/2014/main" id="{E2C3A36F-8AB2-44E1-A456-FE8101CDD0BE}"/>
              </a:ext>
            </a:extLst>
          </p:cNvPr>
          <p:cNvSpPr txBox="1"/>
          <p:nvPr/>
        </p:nvSpPr>
        <p:spPr>
          <a:xfrm>
            <a:off x="5609274" y="4543536"/>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高い活性度</a:t>
            </a:r>
          </a:p>
        </p:txBody>
      </p:sp>
    </p:spTree>
    <p:extLst>
      <p:ext uri="{BB962C8B-B14F-4D97-AF65-F5344CB8AC3E}">
        <p14:creationId xmlns:p14="http://schemas.microsoft.com/office/powerpoint/2010/main" val="863701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5EC78D-0B82-445A-A737-6C118CCF5318}"/>
              </a:ext>
            </a:extLst>
          </p:cNvPr>
          <p:cNvSpPr>
            <a:spLocks noGrp="1"/>
          </p:cNvSpPr>
          <p:nvPr>
            <p:ph type="title"/>
          </p:nvPr>
        </p:nvSpPr>
        <p:spPr/>
        <p:txBody>
          <a:bodyPr>
            <a:normAutofit fontScale="90000"/>
          </a:bodyPr>
          <a:lstStyle/>
          <a:p>
            <a:r>
              <a:rPr kumimoji="1" lang="ja-JP" altLang="en-US" dirty="0"/>
              <a:t>ニューラルネットワークでの教師あり学習</a:t>
            </a:r>
          </a:p>
        </p:txBody>
      </p:sp>
      <p:sp>
        <p:nvSpPr>
          <p:cNvPr id="4" name="スライド番号プレースホルダー 3">
            <a:extLst>
              <a:ext uri="{FF2B5EF4-FFF2-40B4-BE49-F238E27FC236}">
                <a16:creationId xmlns:a16="http://schemas.microsoft.com/office/drawing/2014/main" id="{A2436273-E44A-4CAA-A480-6E7B765428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3E74E8D4-4F55-4DFE-9895-FA8291E9CBEB}"/>
              </a:ext>
            </a:extLst>
          </p:cNvPr>
          <p:cNvSpPr/>
          <p:nvPr/>
        </p:nvSpPr>
        <p:spPr>
          <a:xfrm>
            <a:off x="309783" y="2249426"/>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1CC62375-45A5-4359-8158-8DA4477C856B}"/>
              </a:ext>
            </a:extLst>
          </p:cNvPr>
          <p:cNvSpPr/>
          <p:nvPr/>
        </p:nvSpPr>
        <p:spPr>
          <a:xfrm>
            <a:off x="646333" y="2249426"/>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F39CD523-5451-4D57-8CF7-2AB75FC07D81}"/>
              </a:ext>
            </a:extLst>
          </p:cNvPr>
          <p:cNvSpPr/>
          <p:nvPr/>
        </p:nvSpPr>
        <p:spPr>
          <a:xfrm>
            <a:off x="982883" y="2249426"/>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D60C3023-844D-47E7-A96B-7EB9C307ED57}"/>
              </a:ext>
            </a:extLst>
          </p:cNvPr>
          <p:cNvSpPr/>
          <p:nvPr/>
        </p:nvSpPr>
        <p:spPr>
          <a:xfrm>
            <a:off x="309783" y="2603422"/>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3241626A-7262-4C36-8F4B-3843DFCFF895}"/>
              </a:ext>
            </a:extLst>
          </p:cNvPr>
          <p:cNvSpPr/>
          <p:nvPr/>
        </p:nvSpPr>
        <p:spPr>
          <a:xfrm>
            <a:off x="646333" y="2603422"/>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C1B5A792-9ECC-4ADB-AB20-F792CFFD1D3F}"/>
              </a:ext>
            </a:extLst>
          </p:cNvPr>
          <p:cNvSpPr/>
          <p:nvPr/>
        </p:nvSpPr>
        <p:spPr>
          <a:xfrm>
            <a:off x="982883" y="2603422"/>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4F521F93-93EA-4F75-9CFB-B8C0DB7DB15A}"/>
              </a:ext>
            </a:extLst>
          </p:cNvPr>
          <p:cNvSpPr/>
          <p:nvPr/>
        </p:nvSpPr>
        <p:spPr>
          <a:xfrm>
            <a:off x="309783" y="2957418"/>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6A737BCC-5831-4F8E-AE01-01F871637AF1}"/>
              </a:ext>
            </a:extLst>
          </p:cNvPr>
          <p:cNvSpPr/>
          <p:nvPr/>
        </p:nvSpPr>
        <p:spPr>
          <a:xfrm>
            <a:off x="646333" y="2957418"/>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649539B0-9D54-47B7-AB53-B5069551650E}"/>
              </a:ext>
            </a:extLst>
          </p:cNvPr>
          <p:cNvSpPr/>
          <p:nvPr/>
        </p:nvSpPr>
        <p:spPr>
          <a:xfrm>
            <a:off x="982883" y="2957418"/>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35A6CC9D-5E39-4DC3-BC8A-D00042E699EC}"/>
              </a:ext>
            </a:extLst>
          </p:cNvPr>
          <p:cNvSpPr txBox="1"/>
          <p:nvPr/>
        </p:nvSpPr>
        <p:spPr>
          <a:xfrm>
            <a:off x="414498" y="354235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grpSp>
        <p:nvGrpSpPr>
          <p:cNvPr id="52" name="グループ化 51">
            <a:extLst>
              <a:ext uri="{FF2B5EF4-FFF2-40B4-BE49-F238E27FC236}">
                <a16:creationId xmlns:a16="http://schemas.microsoft.com/office/drawing/2014/main" id="{121F7C99-2FFF-4057-B233-BFA76D122545}"/>
              </a:ext>
            </a:extLst>
          </p:cNvPr>
          <p:cNvGrpSpPr/>
          <p:nvPr/>
        </p:nvGrpSpPr>
        <p:grpSpPr>
          <a:xfrm>
            <a:off x="2527629" y="2028632"/>
            <a:ext cx="4085238" cy="2521080"/>
            <a:chOff x="2352383" y="1603152"/>
            <a:chExt cx="4813872" cy="2901256"/>
          </a:xfrm>
        </p:grpSpPr>
        <p:sp>
          <p:nvSpPr>
            <p:cNvPr id="27" name="正方形/長方形 26">
              <a:extLst>
                <a:ext uri="{FF2B5EF4-FFF2-40B4-BE49-F238E27FC236}">
                  <a16:creationId xmlns:a16="http://schemas.microsoft.com/office/drawing/2014/main" id="{F227736A-3C74-4DA2-97E0-D1B4F9D51023}"/>
                </a:ext>
              </a:extLst>
            </p:cNvPr>
            <p:cNvSpPr/>
            <p:nvPr/>
          </p:nvSpPr>
          <p:spPr>
            <a:xfrm>
              <a:off x="2352383" y="1603156"/>
              <a:ext cx="366361" cy="5927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09C0131B-6DC2-442A-8210-C5A18A524476}"/>
                </a:ext>
              </a:extLst>
            </p:cNvPr>
            <p:cNvSpPr/>
            <p:nvPr/>
          </p:nvSpPr>
          <p:spPr>
            <a:xfrm>
              <a:off x="2352383" y="2481011"/>
              <a:ext cx="366361" cy="5927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3A2B494C-D1E6-4FA4-8770-04C88D4A7D3C}"/>
                </a:ext>
              </a:extLst>
            </p:cNvPr>
            <p:cNvSpPr/>
            <p:nvPr/>
          </p:nvSpPr>
          <p:spPr>
            <a:xfrm>
              <a:off x="4145620" y="1603154"/>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E164E015-5949-437D-80B0-6746D7FB50C4}"/>
                </a:ext>
              </a:extLst>
            </p:cNvPr>
            <p:cNvSpPr/>
            <p:nvPr/>
          </p:nvSpPr>
          <p:spPr>
            <a:xfrm>
              <a:off x="4145620" y="2372650"/>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F8AACCED-ACDB-44BC-8BDA-ED451D079609}"/>
                </a:ext>
              </a:extLst>
            </p:cNvPr>
            <p:cNvSpPr/>
            <p:nvPr/>
          </p:nvSpPr>
          <p:spPr>
            <a:xfrm>
              <a:off x="4145620" y="3142146"/>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6867C630-7B5D-4F80-8A81-6A2E7F3E6AF7}"/>
                </a:ext>
              </a:extLst>
            </p:cNvPr>
            <p:cNvSpPr/>
            <p:nvPr/>
          </p:nvSpPr>
          <p:spPr>
            <a:xfrm>
              <a:off x="4145620" y="3911642"/>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C8320FB2-6A26-48CC-99CF-F0E2B77D5CFD}"/>
                </a:ext>
              </a:extLst>
            </p:cNvPr>
            <p:cNvSpPr/>
            <p:nvPr/>
          </p:nvSpPr>
          <p:spPr>
            <a:xfrm>
              <a:off x="6799894" y="1603152"/>
              <a:ext cx="366361" cy="5927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ACA7F4FF-6A9B-44D4-BFCD-E7A21A4E3B83}"/>
                </a:ext>
              </a:extLst>
            </p:cNvPr>
            <p:cNvSpPr/>
            <p:nvPr/>
          </p:nvSpPr>
          <p:spPr>
            <a:xfrm>
              <a:off x="6799894" y="2390080"/>
              <a:ext cx="366361" cy="5927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5" name="直線矢印コネクタ 34">
              <a:extLst>
                <a:ext uri="{FF2B5EF4-FFF2-40B4-BE49-F238E27FC236}">
                  <a16:creationId xmlns:a16="http://schemas.microsoft.com/office/drawing/2014/main" id="{1A9ABA1B-A640-457C-B8FF-CEBF6CB18EDE}"/>
                </a:ext>
              </a:extLst>
            </p:cNvPr>
            <p:cNvCxnSpPr>
              <a:stCxn id="27" idx="3"/>
              <a:endCxn id="29" idx="1"/>
            </p:cNvCxnSpPr>
            <p:nvPr/>
          </p:nvCxnSpPr>
          <p:spPr>
            <a:xfrm flipV="1">
              <a:off x="2718744" y="1899537"/>
              <a:ext cx="1426876"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567481CE-B0A8-4617-A211-405D1B8662C8}"/>
                </a:ext>
              </a:extLst>
            </p:cNvPr>
            <p:cNvCxnSpPr>
              <a:cxnSpLocks/>
              <a:stCxn id="27" idx="3"/>
            </p:cNvCxnSpPr>
            <p:nvPr/>
          </p:nvCxnSpPr>
          <p:spPr>
            <a:xfrm>
              <a:off x="2718744" y="1899539"/>
              <a:ext cx="1440594" cy="841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23FDEA50-3DD6-4D1C-8C7C-5CE5E54C2770}"/>
                </a:ext>
              </a:extLst>
            </p:cNvPr>
            <p:cNvCxnSpPr>
              <a:cxnSpLocks/>
              <a:endCxn id="31" idx="1"/>
            </p:cNvCxnSpPr>
            <p:nvPr/>
          </p:nvCxnSpPr>
          <p:spPr>
            <a:xfrm>
              <a:off x="2718744" y="1899541"/>
              <a:ext cx="1426876" cy="1538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84737D1B-8D80-4E28-95CD-38FAD9D744B8}"/>
                </a:ext>
              </a:extLst>
            </p:cNvPr>
            <p:cNvCxnSpPr>
              <a:cxnSpLocks/>
            </p:cNvCxnSpPr>
            <p:nvPr/>
          </p:nvCxnSpPr>
          <p:spPr>
            <a:xfrm>
              <a:off x="2718744" y="1899543"/>
              <a:ext cx="1426876" cy="1538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834CC186-60BD-4503-BCBC-F90DA8338DA9}"/>
                </a:ext>
              </a:extLst>
            </p:cNvPr>
            <p:cNvCxnSpPr>
              <a:cxnSpLocks/>
              <a:endCxn id="32" idx="1"/>
            </p:cNvCxnSpPr>
            <p:nvPr/>
          </p:nvCxnSpPr>
          <p:spPr>
            <a:xfrm>
              <a:off x="2718744" y="1899545"/>
              <a:ext cx="1426876" cy="2308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A921BABB-6C14-48DD-9CA6-BA509414FE1A}"/>
                </a:ext>
              </a:extLst>
            </p:cNvPr>
            <p:cNvCxnSpPr>
              <a:cxnSpLocks/>
              <a:stCxn id="28" idx="3"/>
              <a:endCxn id="29" idx="1"/>
            </p:cNvCxnSpPr>
            <p:nvPr/>
          </p:nvCxnSpPr>
          <p:spPr>
            <a:xfrm flipV="1">
              <a:off x="2718744" y="1899537"/>
              <a:ext cx="1426876" cy="87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C9CE57F0-F53E-46A9-BA65-A2B478CE8A5F}"/>
                </a:ext>
              </a:extLst>
            </p:cNvPr>
            <p:cNvCxnSpPr>
              <a:cxnSpLocks/>
              <a:endCxn id="30" idx="1"/>
            </p:cNvCxnSpPr>
            <p:nvPr/>
          </p:nvCxnSpPr>
          <p:spPr>
            <a:xfrm flipV="1">
              <a:off x="2718744" y="2669033"/>
              <a:ext cx="1426876" cy="108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C3E91BE9-8487-44CB-8659-87F68AE2A292}"/>
                </a:ext>
              </a:extLst>
            </p:cNvPr>
            <p:cNvCxnSpPr>
              <a:cxnSpLocks/>
              <a:stCxn id="28" idx="3"/>
            </p:cNvCxnSpPr>
            <p:nvPr/>
          </p:nvCxnSpPr>
          <p:spPr>
            <a:xfrm>
              <a:off x="2718744" y="2777394"/>
              <a:ext cx="1426876" cy="661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4277D446-CEF5-410B-8439-29F420B65A74}"/>
                </a:ext>
              </a:extLst>
            </p:cNvPr>
            <p:cNvCxnSpPr>
              <a:cxnSpLocks/>
              <a:stCxn id="28" idx="3"/>
              <a:endCxn id="32" idx="1"/>
            </p:cNvCxnSpPr>
            <p:nvPr/>
          </p:nvCxnSpPr>
          <p:spPr>
            <a:xfrm>
              <a:off x="2718744" y="2777394"/>
              <a:ext cx="1426876" cy="1430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E7815E70-E1BA-469B-9F57-ECBBD352F5D9}"/>
                </a:ext>
              </a:extLst>
            </p:cNvPr>
            <p:cNvCxnSpPr>
              <a:cxnSpLocks/>
              <a:stCxn id="29" idx="3"/>
              <a:endCxn id="33" idx="1"/>
            </p:cNvCxnSpPr>
            <p:nvPr/>
          </p:nvCxnSpPr>
          <p:spPr>
            <a:xfrm flipV="1">
              <a:off x="4511981" y="1899535"/>
              <a:ext cx="2287913"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498580B8-29B3-4E6F-B340-2B2A7FDE8F79}"/>
                </a:ext>
              </a:extLst>
            </p:cNvPr>
            <p:cNvCxnSpPr>
              <a:cxnSpLocks/>
              <a:endCxn id="34" idx="1"/>
            </p:cNvCxnSpPr>
            <p:nvPr/>
          </p:nvCxnSpPr>
          <p:spPr>
            <a:xfrm>
              <a:off x="4511981" y="1909576"/>
              <a:ext cx="2287913" cy="776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9FB830C1-67D5-4193-A85F-B1A65EC2FE2C}"/>
                </a:ext>
              </a:extLst>
            </p:cNvPr>
            <p:cNvCxnSpPr>
              <a:cxnSpLocks/>
              <a:endCxn id="33" idx="1"/>
            </p:cNvCxnSpPr>
            <p:nvPr/>
          </p:nvCxnSpPr>
          <p:spPr>
            <a:xfrm flipV="1">
              <a:off x="4511981" y="1899535"/>
              <a:ext cx="2287913" cy="730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E70F03C7-FA40-417B-BE5E-A756069FBDF3}"/>
                </a:ext>
              </a:extLst>
            </p:cNvPr>
            <p:cNvCxnSpPr>
              <a:cxnSpLocks/>
              <a:endCxn id="34" idx="1"/>
            </p:cNvCxnSpPr>
            <p:nvPr/>
          </p:nvCxnSpPr>
          <p:spPr>
            <a:xfrm>
              <a:off x="4511981" y="2619978"/>
              <a:ext cx="2287913" cy="66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4FCADBE7-A3A9-40C3-86CC-F2FB1A3154D6}"/>
                </a:ext>
              </a:extLst>
            </p:cNvPr>
            <p:cNvCxnSpPr>
              <a:cxnSpLocks/>
              <a:endCxn id="33" idx="1"/>
            </p:cNvCxnSpPr>
            <p:nvPr/>
          </p:nvCxnSpPr>
          <p:spPr>
            <a:xfrm flipV="1">
              <a:off x="4500099" y="1899535"/>
              <a:ext cx="2299795" cy="155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F38E326-7470-41C1-A305-38FF0DFC89F4}"/>
                </a:ext>
              </a:extLst>
            </p:cNvPr>
            <p:cNvCxnSpPr>
              <a:cxnSpLocks/>
              <a:endCxn id="33" idx="1"/>
            </p:cNvCxnSpPr>
            <p:nvPr/>
          </p:nvCxnSpPr>
          <p:spPr>
            <a:xfrm flipV="1">
              <a:off x="4487190" y="1899535"/>
              <a:ext cx="2312704" cy="2333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E5F787D0-CB18-4BA2-B893-5DE3D3FC9880}"/>
                </a:ext>
              </a:extLst>
            </p:cNvPr>
            <p:cNvCxnSpPr>
              <a:cxnSpLocks/>
              <a:stCxn id="31" idx="3"/>
              <a:endCxn id="34" idx="1"/>
            </p:cNvCxnSpPr>
            <p:nvPr/>
          </p:nvCxnSpPr>
          <p:spPr>
            <a:xfrm flipV="1">
              <a:off x="4511981" y="2686463"/>
              <a:ext cx="2287913" cy="752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9A3E7EAD-27A7-4C17-886D-81514543C27F}"/>
                </a:ext>
              </a:extLst>
            </p:cNvPr>
            <p:cNvCxnSpPr>
              <a:cxnSpLocks/>
              <a:endCxn id="34" idx="1"/>
            </p:cNvCxnSpPr>
            <p:nvPr/>
          </p:nvCxnSpPr>
          <p:spPr>
            <a:xfrm flipV="1">
              <a:off x="4536772" y="2686463"/>
              <a:ext cx="2263122" cy="1538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4" name="グループ化 83">
            <a:extLst>
              <a:ext uri="{FF2B5EF4-FFF2-40B4-BE49-F238E27FC236}">
                <a16:creationId xmlns:a16="http://schemas.microsoft.com/office/drawing/2014/main" id="{FB40A6AF-B6E6-425D-BD64-4CE6ACA2DC17}"/>
              </a:ext>
            </a:extLst>
          </p:cNvPr>
          <p:cNvGrpSpPr/>
          <p:nvPr/>
        </p:nvGrpSpPr>
        <p:grpSpPr>
          <a:xfrm>
            <a:off x="2000967" y="1923545"/>
            <a:ext cx="813878" cy="773751"/>
            <a:chOff x="1979929" y="1904724"/>
            <a:chExt cx="813878" cy="973216"/>
          </a:xfrm>
        </p:grpSpPr>
        <p:cxnSp>
          <p:nvCxnSpPr>
            <p:cNvPr id="54" name="直線矢印コネクタ 53">
              <a:extLst>
                <a:ext uri="{FF2B5EF4-FFF2-40B4-BE49-F238E27FC236}">
                  <a16:creationId xmlns:a16="http://schemas.microsoft.com/office/drawing/2014/main" id="{12064B3B-5002-4B05-91CF-F7C3F8B54FA5}"/>
                </a:ext>
              </a:extLst>
            </p:cNvPr>
            <p:cNvCxnSpPr>
              <a:endCxn id="27" idx="1"/>
            </p:cNvCxnSpPr>
            <p:nvPr/>
          </p:nvCxnSpPr>
          <p:spPr>
            <a:xfrm>
              <a:off x="1979929" y="1904724"/>
              <a:ext cx="547700" cy="444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F75C0825-FA41-4DB2-9620-D79BB966F92F}"/>
                </a:ext>
              </a:extLst>
            </p:cNvPr>
            <p:cNvCxnSpPr>
              <a:cxnSpLocks/>
              <a:endCxn id="27" idx="1"/>
            </p:cNvCxnSpPr>
            <p:nvPr/>
          </p:nvCxnSpPr>
          <p:spPr>
            <a:xfrm>
              <a:off x="1999774" y="2041037"/>
              <a:ext cx="527855" cy="308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98881BB6-242E-4DFE-A429-303353BCE220}"/>
                </a:ext>
              </a:extLst>
            </p:cNvPr>
            <p:cNvCxnSpPr>
              <a:cxnSpLocks/>
              <a:endCxn id="27" idx="1"/>
            </p:cNvCxnSpPr>
            <p:nvPr/>
          </p:nvCxnSpPr>
          <p:spPr>
            <a:xfrm>
              <a:off x="1993748" y="2175657"/>
              <a:ext cx="533881" cy="173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D253B4D4-1364-466C-BFEA-00AED8D7B0A3}"/>
                </a:ext>
              </a:extLst>
            </p:cNvPr>
            <p:cNvCxnSpPr>
              <a:cxnSpLocks/>
              <a:endCxn id="27" idx="1"/>
            </p:cNvCxnSpPr>
            <p:nvPr/>
          </p:nvCxnSpPr>
          <p:spPr>
            <a:xfrm>
              <a:off x="1993747" y="2302719"/>
              <a:ext cx="533882" cy="46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5F3E2F64-9BA9-4BA5-BE21-7AED1E609131}"/>
                </a:ext>
              </a:extLst>
            </p:cNvPr>
            <p:cNvCxnSpPr>
              <a:cxnSpLocks/>
              <a:endCxn id="27" idx="1"/>
            </p:cNvCxnSpPr>
            <p:nvPr/>
          </p:nvCxnSpPr>
          <p:spPr>
            <a:xfrm flipV="1">
              <a:off x="1986725" y="2349462"/>
              <a:ext cx="540904" cy="94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D1AB3CA8-E943-4E69-892F-AEB60A161D6D}"/>
                </a:ext>
              </a:extLst>
            </p:cNvPr>
            <p:cNvCxnSpPr>
              <a:cxnSpLocks/>
              <a:endCxn id="27" idx="1"/>
            </p:cNvCxnSpPr>
            <p:nvPr/>
          </p:nvCxnSpPr>
          <p:spPr>
            <a:xfrm flipV="1">
              <a:off x="2000183" y="2349462"/>
              <a:ext cx="527446" cy="207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56C37744-4EDA-4C9F-B903-6648B1D1BB32}"/>
                </a:ext>
              </a:extLst>
            </p:cNvPr>
            <p:cNvCxnSpPr>
              <a:cxnSpLocks/>
              <a:endCxn id="27" idx="1"/>
            </p:cNvCxnSpPr>
            <p:nvPr/>
          </p:nvCxnSpPr>
          <p:spPr>
            <a:xfrm flipV="1">
              <a:off x="1995154" y="2349462"/>
              <a:ext cx="532475" cy="311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D4279200-6F4F-4BB0-86CE-B4002B76C861}"/>
                </a:ext>
              </a:extLst>
            </p:cNvPr>
            <p:cNvCxnSpPr>
              <a:cxnSpLocks/>
            </p:cNvCxnSpPr>
            <p:nvPr/>
          </p:nvCxnSpPr>
          <p:spPr>
            <a:xfrm flipV="1">
              <a:off x="2272386" y="2040706"/>
              <a:ext cx="521421" cy="411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C00B3ABB-17C0-46E3-AB78-851072636539}"/>
                </a:ext>
              </a:extLst>
            </p:cNvPr>
            <p:cNvCxnSpPr>
              <a:cxnSpLocks/>
              <a:endCxn id="27" idx="1"/>
            </p:cNvCxnSpPr>
            <p:nvPr/>
          </p:nvCxnSpPr>
          <p:spPr>
            <a:xfrm flipV="1">
              <a:off x="2000181" y="2349462"/>
              <a:ext cx="527448" cy="528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5" name="グループ化 84">
            <a:extLst>
              <a:ext uri="{FF2B5EF4-FFF2-40B4-BE49-F238E27FC236}">
                <a16:creationId xmlns:a16="http://schemas.microsoft.com/office/drawing/2014/main" id="{BE66830F-8570-4028-A659-91795B7D5830}"/>
              </a:ext>
            </a:extLst>
          </p:cNvPr>
          <p:cNvGrpSpPr/>
          <p:nvPr/>
        </p:nvGrpSpPr>
        <p:grpSpPr>
          <a:xfrm>
            <a:off x="1986725" y="2712442"/>
            <a:ext cx="547700" cy="773751"/>
            <a:chOff x="2252133" y="1595967"/>
            <a:chExt cx="547700" cy="973216"/>
          </a:xfrm>
        </p:grpSpPr>
        <p:cxnSp>
          <p:nvCxnSpPr>
            <p:cNvPr id="86" name="直線矢印コネクタ 85">
              <a:extLst>
                <a:ext uri="{FF2B5EF4-FFF2-40B4-BE49-F238E27FC236}">
                  <a16:creationId xmlns:a16="http://schemas.microsoft.com/office/drawing/2014/main" id="{9A5759DD-30AF-45E5-9A00-A64EF28F3294}"/>
                </a:ext>
              </a:extLst>
            </p:cNvPr>
            <p:cNvCxnSpPr/>
            <p:nvPr/>
          </p:nvCxnSpPr>
          <p:spPr>
            <a:xfrm>
              <a:off x="2252133" y="1595967"/>
              <a:ext cx="547700" cy="444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EBA008D4-97E3-46E0-A60E-3E51C57FA82E}"/>
                </a:ext>
              </a:extLst>
            </p:cNvPr>
            <p:cNvCxnSpPr>
              <a:cxnSpLocks/>
            </p:cNvCxnSpPr>
            <p:nvPr/>
          </p:nvCxnSpPr>
          <p:spPr>
            <a:xfrm>
              <a:off x="2271978" y="1732280"/>
              <a:ext cx="527855" cy="308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0200D6AF-B541-468F-B0A7-D7623C5F8F71}"/>
                </a:ext>
              </a:extLst>
            </p:cNvPr>
            <p:cNvCxnSpPr>
              <a:cxnSpLocks/>
            </p:cNvCxnSpPr>
            <p:nvPr/>
          </p:nvCxnSpPr>
          <p:spPr>
            <a:xfrm>
              <a:off x="2265952" y="1866900"/>
              <a:ext cx="533881" cy="173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83FDBB0F-B467-4E8C-B81B-47E09407BC04}"/>
                </a:ext>
              </a:extLst>
            </p:cNvPr>
            <p:cNvCxnSpPr>
              <a:cxnSpLocks/>
            </p:cNvCxnSpPr>
            <p:nvPr/>
          </p:nvCxnSpPr>
          <p:spPr>
            <a:xfrm>
              <a:off x="2265951" y="1993962"/>
              <a:ext cx="533882" cy="46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3CB43762-7300-433E-97CA-FD79B72B3532}"/>
                </a:ext>
              </a:extLst>
            </p:cNvPr>
            <p:cNvCxnSpPr>
              <a:cxnSpLocks/>
            </p:cNvCxnSpPr>
            <p:nvPr/>
          </p:nvCxnSpPr>
          <p:spPr>
            <a:xfrm flipV="1">
              <a:off x="2258929" y="2040705"/>
              <a:ext cx="540904" cy="94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a:extLst>
                <a:ext uri="{FF2B5EF4-FFF2-40B4-BE49-F238E27FC236}">
                  <a16:creationId xmlns:a16="http://schemas.microsoft.com/office/drawing/2014/main" id="{55A20E9F-F47C-4C3A-8D2F-A0685BF41855}"/>
                </a:ext>
              </a:extLst>
            </p:cNvPr>
            <p:cNvCxnSpPr>
              <a:cxnSpLocks/>
            </p:cNvCxnSpPr>
            <p:nvPr/>
          </p:nvCxnSpPr>
          <p:spPr>
            <a:xfrm flipV="1">
              <a:off x="2272387" y="2040705"/>
              <a:ext cx="527446" cy="207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36D863E9-0C2C-482B-AFFE-71B1FDFFC8A8}"/>
                </a:ext>
              </a:extLst>
            </p:cNvPr>
            <p:cNvCxnSpPr>
              <a:cxnSpLocks/>
            </p:cNvCxnSpPr>
            <p:nvPr/>
          </p:nvCxnSpPr>
          <p:spPr>
            <a:xfrm flipV="1">
              <a:off x="2267358" y="2040705"/>
              <a:ext cx="532475" cy="311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直線矢印コネクタ 92">
              <a:extLst>
                <a:ext uri="{FF2B5EF4-FFF2-40B4-BE49-F238E27FC236}">
                  <a16:creationId xmlns:a16="http://schemas.microsoft.com/office/drawing/2014/main" id="{C99115B9-9A6F-4FB2-9791-FBE9A8657301}"/>
                </a:ext>
              </a:extLst>
            </p:cNvPr>
            <p:cNvCxnSpPr>
              <a:cxnSpLocks/>
            </p:cNvCxnSpPr>
            <p:nvPr/>
          </p:nvCxnSpPr>
          <p:spPr>
            <a:xfrm flipV="1">
              <a:off x="2272386" y="2040706"/>
              <a:ext cx="521421" cy="411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id="{42C5D8EB-0FA3-4B91-A804-3B3627E80846}"/>
                </a:ext>
              </a:extLst>
            </p:cNvPr>
            <p:cNvCxnSpPr>
              <a:cxnSpLocks/>
            </p:cNvCxnSpPr>
            <p:nvPr/>
          </p:nvCxnSpPr>
          <p:spPr>
            <a:xfrm flipV="1">
              <a:off x="2272385" y="2040705"/>
              <a:ext cx="527448" cy="528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97" name="直線矢印コネクタ 96">
            <a:extLst>
              <a:ext uri="{FF2B5EF4-FFF2-40B4-BE49-F238E27FC236}">
                <a16:creationId xmlns:a16="http://schemas.microsoft.com/office/drawing/2014/main" id="{B08668FB-636E-4850-BE92-87C0672878FC}"/>
              </a:ext>
            </a:extLst>
          </p:cNvPr>
          <p:cNvCxnSpPr/>
          <p:nvPr/>
        </p:nvCxnSpPr>
        <p:spPr>
          <a:xfrm>
            <a:off x="6791382" y="2294903"/>
            <a:ext cx="6259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直線矢印コネクタ 97">
            <a:extLst>
              <a:ext uri="{FF2B5EF4-FFF2-40B4-BE49-F238E27FC236}">
                <a16:creationId xmlns:a16="http://schemas.microsoft.com/office/drawing/2014/main" id="{565192E1-1BE5-41FD-B44C-754A1F04228E}"/>
              </a:ext>
            </a:extLst>
          </p:cNvPr>
          <p:cNvCxnSpPr/>
          <p:nvPr/>
        </p:nvCxnSpPr>
        <p:spPr>
          <a:xfrm>
            <a:off x="6791382" y="2961651"/>
            <a:ext cx="6259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テキスト ボックス 98">
            <a:extLst>
              <a:ext uri="{FF2B5EF4-FFF2-40B4-BE49-F238E27FC236}">
                <a16:creationId xmlns:a16="http://schemas.microsoft.com/office/drawing/2014/main" id="{C16D02D8-00BE-4B3C-BBA9-8803DF10475C}"/>
              </a:ext>
            </a:extLst>
          </p:cNvPr>
          <p:cNvSpPr txBox="1"/>
          <p:nvPr/>
        </p:nvSpPr>
        <p:spPr>
          <a:xfrm>
            <a:off x="7444225" y="1923545"/>
            <a:ext cx="156966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　　正解</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0.8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 name="テキスト ボックス 99">
            <a:extLst>
              <a:ext uri="{FF2B5EF4-FFF2-40B4-BE49-F238E27FC236}">
                <a16:creationId xmlns:a16="http://schemas.microsoft.com/office/drawing/2014/main" id="{2F046067-5B9D-45BD-8502-2E213F2D5916}"/>
              </a:ext>
            </a:extLst>
          </p:cNvPr>
          <p:cNvSpPr txBox="1"/>
          <p:nvPr/>
        </p:nvSpPr>
        <p:spPr>
          <a:xfrm>
            <a:off x="7444225" y="2673771"/>
            <a:ext cx="156966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　　正解</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0.4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1" name="矢印: 左右 100">
            <a:extLst>
              <a:ext uri="{FF2B5EF4-FFF2-40B4-BE49-F238E27FC236}">
                <a16:creationId xmlns:a16="http://schemas.microsoft.com/office/drawing/2014/main" id="{5D7B198E-0F0E-43EA-8E4A-67B6FC9EB634}"/>
              </a:ext>
            </a:extLst>
          </p:cNvPr>
          <p:cNvSpPr/>
          <p:nvPr/>
        </p:nvSpPr>
        <p:spPr>
          <a:xfrm>
            <a:off x="7994348" y="2322882"/>
            <a:ext cx="353551" cy="118919"/>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3" name="矢印: 左右 102">
            <a:extLst>
              <a:ext uri="{FF2B5EF4-FFF2-40B4-BE49-F238E27FC236}">
                <a16:creationId xmlns:a16="http://schemas.microsoft.com/office/drawing/2014/main" id="{9522F595-B6DE-47A7-AA4B-6929A1590DA0}"/>
              </a:ext>
            </a:extLst>
          </p:cNvPr>
          <p:cNvSpPr/>
          <p:nvPr/>
        </p:nvSpPr>
        <p:spPr>
          <a:xfrm>
            <a:off x="8019355" y="3075616"/>
            <a:ext cx="353551" cy="118919"/>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 name="テキスト ボックス 103">
            <a:extLst>
              <a:ext uri="{FF2B5EF4-FFF2-40B4-BE49-F238E27FC236}">
                <a16:creationId xmlns:a16="http://schemas.microsoft.com/office/drawing/2014/main" id="{854130BA-A527-4CC1-B582-436E04424673}"/>
              </a:ext>
            </a:extLst>
          </p:cNvPr>
          <p:cNvSpPr txBox="1"/>
          <p:nvPr/>
        </p:nvSpPr>
        <p:spPr>
          <a:xfrm>
            <a:off x="7796020" y="3439751"/>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誤差</a:t>
            </a:r>
          </a:p>
        </p:txBody>
      </p:sp>
      <p:sp>
        <p:nvSpPr>
          <p:cNvPr id="105" name="テキスト ボックス 104">
            <a:extLst>
              <a:ext uri="{FF2B5EF4-FFF2-40B4-BE49-F238E27FC236}">
                <a16:creationId xmlns:a16="http://schemas.microsoft.com/office/drawing/2014/main" id="{D570B481-1DCE-4EAA-A845-C44BE94B1B5E}"/>
              </a:ext>
            </a:extLst>
          </p:cNvPr>
          <p:cNvSpPr txBox="1"/>
          <p:nvPr/>
        </p:nvSpPr>
        <p:spPr>
          <a:xfrm>
            <a:off x="4212571" y="4930968"/>
            <a:ext cx="4801314"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実際に一度動作させてみて，</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誤差</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が</a:t>
            </a:r>
            <a:r>
              <a:rPr kumimoji="1" lang="ja-JP" altLang="en-US" sz="2400" b="1"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少なくなるよう</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に，</a:t>
            </a:r>
            <a:endPar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結合の重み</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と</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バイアス</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を調整</a:t>
            </a:r>
            <a:endPar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ニューラルネットワーク</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の</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学習</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5237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46" r="28246"/>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67</a:t>
            </a:fld>
            <a:endParaRPr kumimoji="1" lang="ja-JP" altLang="en-US" sz="1800" b="0" i="0" u="none" strike="noStrike" kern="1200" cap="none" spc="0" normalizeH="0" baseline="0" noProof="0">
              <a:ln>
                <a:noFill/>
              </a:ln>
              <a:solidFill>
                <a:srgbClr val="FFFFFF"/>
              </a:solidFill>
              <a:effectLst/>
              <a:uLnTx/>
              <a:uFillTx/>
              <a:latin typeface="Abadi" panose="020B0604020104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r>
              <a:rPr kumimoji="1" lang="ja-JP" altLang="en-US" dirty="0"/>
              <a:t>ルールや知識のプログラム化が難しい作業</a:t>
            </a:r>
            <a:endParaRPr kumimoji="1" lang="en-US" altLang="ja-JP" dirty="0"/>
          </a:p>
          <a:p>
            <a:pPr lvl="1"/>
            <a:r>
              <a:rPr lang="ja-JP" altLang="en-US" sz="2800" dirty="0"/>
              <a:t>直感</a:t>
            </a:r>
            <a:endParaRPr lang="en-US" altLang="ja-JP" sz="2800" dirty="0"/>
          </a:p>
          <a:p>
            <a:pPr lvl="1"/>
            <a:r>
              <a:rPr kumimoji="1" lang="ja-JP" altLang="en-US" sz="2800" dirty="0"/>
              <a:t>主観</a:t>
            </a:r>
            <a:endParaRPr kumimoji="1" lang="en-US" altLang="ja-JP" sz="2800" dirty="0"/>
          </a:p>
          <a:p>
            <a:pPr lvl="1"/>
            <a:r>
              <a:rPr lang="ja-JP" altLang="en-US" sz="2800" dirty="0"/>
              <a:t>経験</a:t>
            </a:r>
            <a:endParaRPr lang="en-US" altLang="ja-JP" sz="2800" dirty="0"/>
          </a:p>
          <a:p>
            <a:r>
              <a:rPr lang="ja-JP" altLang="en-US" b="0" i="0" dirty="0">
                <a:solidFill>
                  <a:srgbClr val="374151"/>
                </a:solidFill>
                <a:effectLst/>
                <a:latin typeface="Söhne"/>
              </a:rPr>
              <a:t>データから自動的にパターンや関連性を見つけ出す</a:t>
            </a:r>
            <a:endParaRPr lang="en-US" altLang="ja-JP" dirty="0"/>
          </a:p>
          <a:p>
            <a:pPr marL="457200" lvl="1" indent="0">
              <a:buNone/>
            </a:pPr>
            <a:endParaRPr kumimoji="1" lang="ja-JP" altLang="en-US"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dirty="0"/>
              <a:t>機械学習が目標とする作業</a:t>
            </a:r>
            <a:endParaRPr lang="ja-JP" altLang="en-US" dirty="0"/>
          </a:p>
        </p:txBody>
      </p:sp>
    </p:spTree>
    <p:extLst>
      <p:ext uri="{BB962C8B-B14F-4D97-AF65-F5344CB8AC3E}">
        <p14:creationId xmlns:p14="http://schemas.microsoft.com/office/powerpoint/2010/main" val="6713038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0BCD37F-A908-4E8B-862B-36FC5ED128FE}"/>
              </a:ext>
            </a:extLst>
          </p:cNvPr>
          <p:cNvSpPr>
            <a:spLocks noGrp="1"/>
          </p:cNvSpPr>
          <p:nvPr>
            <p:ph idx="1"/>
          </p:nvPr>
        </p:nvSpPr>
        <p:spPr>
          <a:xfrm>
            <a:off x="341395" y="374614"/>
            <a:ext cx="8601076" cy="6346861"/>
          </a:xfrm>
        </p:spPr>
        <p:txBody>
          <a:bodyPr/>
          <a:lstStyle/>
          <a:p>
            <a:pPr marL="0" indent="0">
              <a:buNone/>
            </a:pPr>
            <a:r>
              <a:rPr kumimoji="1" lang="ja-JP" altLang="en-US" dirty="0"/>
              <a:t>① </a:t>
            </a:r>
            <a:r>
              <a:rPr kumimoji="1" lang="ja-JP" altLang="en-US" b="1" dirty="0"/>
              <a:t>一般のプログラミング</a:t>
            </a:r>
            <a:endParaRPr kumimoji="1" lang="en-US" altLang="ja-JP" b="1"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r>
              <a:rPr lang="ja-JP" altLang="en-US" dirty="0"/>
              <a:t>② </a:t>
            </a:r>
            <a:r>
              <a:rPr lang="ja-JP" altLang="en-US" b="1" dirty="0"/>
              <a:t>機械学習</a:t>
            </a:r>
            <a:endParaRPr kumimoji="1" lang="ja-JP" altLang="en-US" b="1" dirty="0"/>
          </a:p>
        </p:txBody>
      </p:sp>
      <p:sp>
        <p:nvSpPr>
          <p:cNvPr id="4" name="スライド番号プレースホルダー 3">
            <a:extLst>
              <a:ext uri="{FF2B5EF4-FFF2-40B4-BE49-F238E27FC236}">
                <a16:creationId xmlns:a16="http://schemas.microsoft.com/office/drawing/2014/main" id="{BAD08E76-CB62-4E70-9D25-712FBB38D9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697CD0A4-7D33-44EA-9520-FEC22E0DB8F5}"/>
              </a:ext>
            </a:extLst>
          </p:cNvPr>
          <p:cNvSpPr txBox="1"/>
          <p:nvPr/>
        </p:nvSpPr>
        <p:spPr>
          <a:xfrm>
            <a:off x="4572000" y="209253"/>
            <a:ext cx="43704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・プログラムは人間が作成し，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テストし，調整する．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25D365FD-03D6-4A6A-9E80-D8241481035E}"/>
              </a:ext>
            </a:extLst>
          </p:cNvPr>
          <p:cNvSpPr/>
          <p:nvPr/>
        </p:nvSpPr>
        <p:spPr>
          <a:xfrm>
            <a:off x="2763983" y="1066582"/>
            <a:ext cx="3165763" cy="2320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AA45AF9-3191-4344-B53F-68CDA2E43D22}"/>
              </a:ext>
            </a:extLst>
          </p:cNvPr>
          <p:cNvSpPr txBox="1"/>
          <p:nvPr/>
        </p:nvSpPr>
        <p:spPr>
          <a:xfrm>
            <a:off x="3324274" y="2806252"/>
            <a:ext cx="20313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コンピュータ</a:t>
            </a:r>
          </a:p>
        </p:txBody>
      </p:sp>
      <p:sp>
        <p:nvSpPr>
          <p:cNvPr id="9" name="正方形/長方形 8">
            <a:extLst>
              <a:ext uri="{FF2B5EF4-FFF2-40B4-BE49-F238E27FC236}">
                <a16:creationId xmlns:a16="http://schemas.microsoft.com/office/drawing/2014/main" id="{E1B582CA-8E1D-4AAF-9ACD-E865D8445ADD}"/>
              </a:ext>
            </a:extLst>
          </p:cNvPr>
          <p:cNvSpPr/>
          <p:nvPr/>
        </p:nvSpPr>
        <p:spPr>
          <a:xfrm>
            <a:off x="3048001" y="1253618"/>
            <a:ext cx="2583873" cy="1260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4FCC029A-1B06-4AC6-8796-459ACA916E1C}"/>
              </a:ext>
            </a:extLst>
          </p:cNvPr>
          <p:cNvSpPr txBox="1"/>
          <p:nvPr/>
        </p:nvSpPr>
        <p:spPr>
          <a:xfrm>
            <a:off x="3545203" y="1662831"/>
            <a:ext cx="17235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プログラム</a:t>
            </a:r>
          </a:p>
        </p:txBody>
      </p:sp>
      <p:sp>
        <p:nvSpPr>
          <p:cNvPr id="11" name="矢印: 右 10">
            <a:extLst>
              <a:ext uri="{FF2B5EF4-FFF2-40B4-BE49-F238E27FC236}">
                <a16:creationId xmlns:a16="http://schemas.microsoft.com/office/drawing/2014/main" id="{CB6293A0-CDBE-4B90-B405-1FFAE6F4F67B}"/>
              </a:ext>
            </a:extLst>
          </p:cNvPr>
          <p:cNvSpPr/>
          <p:nvPr/>
        </p:nvSpPr>
        <p:spPr>
          <a:xfrm>
            <a:off x="2105892" y="178701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D0E07CAB-0A7E-425D-B531-D664BED41A5B}"/>
              </a:ext>
            </a:extLst>
          </p:cNvPr>
          <p:cNvSpPr/>
          <p:nvPr/>
        </p:nvSpPr>
        <p:spPr>
          <a:xfrm>
            <a:off x="6300916" y="178701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98A31E49-4CB4-435F-BE20-19A640FB28FE}"/>
              </a:ext>
            </a:extLst>
          </p:cNvPr>
          <p:cNvSpPr txBox="1"/>
          <p:nvPr/>
        </p:nvSpPr>
        <p:spPr>
          <a:xfrm>
            <a:off x="74567" y="1690313"/>
            <a:ext cx="20313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（入力）</a:t>
            </a:r>
          </a:p>
        </p:txBody>
      </p:sp>
      <p:sp>
        <p:nvSpPr>
          <p:cNvPr id="14" name="テキスト ボックス 13">
            <a:extLst>
              <a:ext uri="{FF2B5EF4-FFF2-40B4-BE49-F238E27FC236}">
                <a16:creationId xmlns:a16="http://schemas.microsoft.com/office/drawing/2014/main" id="{2E9EA3D2-566D-4218-9320-F7F45E5504E7}"/>
              </a:ext>
            </a:extLst>
          </p:cNvPr>
          <p:cNvSpPr txBox="1"/>
          <p:nvPr/>
        </p:nvSpPr>
        <p:spPr>
          <a:xfrm>
            <a:off x="6693740" y="1893663"/>
            <a:ext cx="20313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処理結果</a:t>
            </a:r>
          </a:p>
        </p:txBody>
      </p:sp>
      <p:sp>
        <p:nvSpPr>
          <p:cNvPr id="15" name="正方形/長方形 14">
            <a:extLst>
              <a:ext uri="{FF2B5EF4-FFF2-40B4-BE49-F238E27FC236}">
                <a16:creationId xmlns:a16="http://schemas.microsoft.com/office/drawing/2014/main" id="{BD00B325-BB9E-4A0D-BC30-EEA4264CA002}"/>
              </a:ext>
            </a:extLst>
          </p:cNvPr>
          <p:cNvSpPr/>
          <p:nvPr/>
        </p:nvSpPr>
        <p:spPr>
          <a:xfrm>
            <a:off x="2763983" y="4257252"/>
            <a:ext cx="3165763" cy="2320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FCE71FFE-A013-42CD-B12A-0FFD7A02E57F}"/>
              </a:ext>
            </a:extLst>
          </p:cNvPr>
          <p:cNvSpPr txBox="1"/>
          <p:nvPr/>
        </p:nvSpPr>
        <p:spPr>
          <a:xfrm>
            <a:off x="3324274" y="5996922"/>
            <a:ext cx="20313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コンピュータ</a:t>
            </a:r>
          </a:p>
        </p:txBody>
      </p:sp>
      <p:sp>
        <p:nvSpPr>
          <p:cNvPr id="17" name="正方形/長方形 16">
            <a:extLst>
              <a:ext uri="{FF2B5EF4-FFF2-40B4-BE49-F238E27FC236}">
                <a16:creationId xmlns:a16="http://schemas.microsoft.com/office/drawing/2014/main" id="{9B14C78B-EAF8-4D5A-8C90-F6ECD2FBCFB2}"/>
              </a:ext>
            </a:extLst>
          </p:cNvPr>
          <p:cNvSpPr/>
          <p:nvPr/>
        </p:nvSpPr>
        <p:spPr>
          <a:xfrm>
            <a:off x="3048001" y="4444288"/>
            <a:ext cx="2583873" cy="1260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AC40B0F0-29DD-403A-9D4E-BD8EEA5C811E}"/>
              </a:ext>
            </a:extLst>
          </p:cNvPr>
          <p:cNvSpPr txBox="1"/>
          <p:nvPr/>
        </p:nvSpPr>
        <p:spPr>
          <a:xfrm>
            <a:off x="3545203" y="4853501"/>
            <a:ext cx="17235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プログラム</a:t>
            </a:r>
          </a:p>
        </p:txBody>
      </p:sp>
      <p:sp>
        <p:nvSpPr>
          <p:cNvPr id="19" name="矢印: 右 18">
            <a:extLst>
              <a:ext uri="{FF2B5EF4-FFF2-40B4-BE49-F238E27FC236}">
                <a16:creationId xmlns:a16="http://schemas.microsoft.com/office/drawing/2014/main" id="{78232115-D2DC-4AF0-BFDE-86CC28A61AA0}"/>
              </a:ext>
            </a:extLst>
          </p:cNvPr>
          <p:cNvSpPr/>
          <p:nvPr/>
        </p:nvSpPr>
        <p:spPr>
          <a:xfrm>
            <a:off x="2105892" y="497768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矢印: 右 19">
            <a:extLst>
              <a:ext uri="{FF2B5EF4-FFF2-40B4-BE49-F238E27FC236}">
                <a16:creationId xmlns:a16="http://schemas.microsoft.com/office/drawing/2014/main" id="{BEBFFFAF-1E43-4C67-ADBF-A78BB959231C}"/>
              </a:ext>
            </a:extLst>
          </p:cNvPr>
          <p:cNvSpPr/>
          <p:nvPr/>
        </p:nvSpPr>
        <p:spPr>
          <a:xfrm>
            <a:off x="6300916" y="497768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F18449E8-61FA-40A6-B7FE-27320D009569}"/>
              </a:ext>
            </a:extLst>
          </p:cNvPr>
          <p:cNvSpPr txBox="1"/>
          <p:nvPr/>
        </p:nvSpPr>
        <p:spPr>
          <a:xfrm>
            <a:off x="74567" y="4880983"/>
            <a:ext cx="20313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（入力）</a:t>
            </a:r>
          </a:p>
        </p:txBody>
      </p:sp>
      <p:sp>
        <p:nvSpPr>
          <p:cNvPr id="22" name="テキスト ボックス 21">
            <a:extLst>
              <a:ext uri="{FF2B5EF4-FFF2-40B4-BE49-F238E27FC236}">
                <a16:creationId xmlns:a16="http://schemas.microsoft.com/office/drawing/2014/main" id="{59F9BC6A-2D9C-414D-B233-E09BDB8E57E6}"/>
              </a:ext>
            </a:extLst>
          </p:cNvPr>
          <p:cNvSpPr txBox="1"/>
          <p:nvPr/>
        </p:nvSpPr>
        <p:spPr>
          <a:xfrm>
            <a:off x="6693739" y="5074670"/>
            <a:ext cx="20313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処理結果</a:t>
            </a:r>
          </a:p>
        </p:txBody>
      </p:sp>
      <p:sp>
        <p:nvSpPr>
          <p:cNvPr id="25" name="矢印: 右 24">
            <a:extLst>
              <a:ext uri="{FF2B5EF4-FFF2-40B4-BE49-F238E27FC236}">
                <a16:creationId xmlns:a16="http://schemas.microsoft.com/office/drawing/2014/main" id="{3C5EC07F-5CB1-4F7D-B2ED-7FD73AAA2C60}"/>
              </a:ext>
            </a:extLst>
          </p:cNvPr>
          <p:cNvSpPr/>
          <p:nvPr/>
        </p:nvSpPr>
        <p:spPr>
          <a:xfrm>
            <a:off x="2123210" y="605847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84154C67-B247-4FCD-AF36-336CB0B783B8}"/>
              </a:ext>
            </a:extLst>
          </p:cNvPr>
          <p:cNvSpPr txBox="1"/>
          <p:nvPr/>
        </p:nvSpPr>
        <p:spPr>
          <a:xfrm>
            <a:off x="-80110" y="6125518"/>
            <a:ext cx="234067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訓練データ</a:t>
            </a:r>
          </a:p>
        </p:txBody>
      </p:sp>
      <p:sp>
        <p:nvSpPr>
          <p:cNvPr id="27" name="テキスト ボックス 26">
            <a:extLst>
              <a:ext uri="{FF2B5EF4-FFF2-40B4-BE49-F238E27FC236}">
                <a16:creationId xmlns:a16="http://schemas.microsoft.com/office/drawing/2014/main" id="{69D42895-F4DF-45D5-9634-7B1505DBF3A6}"/>
              </a:ext>
            </a:extLst>
          </p:cNvPr>
          <p:cNvSpPr txBox="1"/>
          <p:nvPr/>
        </p:nvSpPr>
        <p:spPr>
          <a:xfrm>
            <a:off x="4572000" y="3469704"/>
            <a:ext cx="43704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・データを利用して知的能力を向上させる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0004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50214C-61B2-F1E9-1266-C38A0DBDDA3A}"/>
              </a:ext>
            </a:extLst>
          </p:cNvPr>
          <p:cNvSpPr>
            <a:spLocks noGrp="1"/>
          </p:cNvSpPr>
          <p:nvPr>
            <p:ph type="title"/>
          </p:nvPr>
        </p:nvSpPr>
        <p:spPr/>
        <p:txBody>
          <a:bodyPr>
            <a:normAutofit fontScale="90000"/>
          </a:bodyPr>
          <a:lstStyle/>
          <a:p>
            <a:r>
              <a:rPr kumimoji="1" lang="ja-JP" altLang="en-US" dirty="0"/>
              <a:t>汎化</a:t>
            </a:r>
          </a:p>
        </p:txBody>
      </p:sp>
      <p:sp>
        <p:nvSpPr>
          <p:cNvPr id="3" name="コンテンツ プレースホルダー 2">
            <a:extLst>
              <a:ext uri="{FF2B5EF4-FFF2-40B4-BE49-F238E27FC236}">
                <a16:creationId xmlns:a16="http://schemas.microsoft.com/office/drawing/2014/main" id="{1030DCF7-8E11-8A63-1611-BED978152CF2}"/>
              </a:ext>
            </a:extLst>
          </p:cNvPr>
          <p:cNvSpPr>
            <a:spLocks noGrp="1"/>
          </p:cNvSpPr>
          <p:nvPr>
            <p:ph idx="1"/>
          </p:nvPr>
        </p:nvSpPr>
        <p:spPr/>
        <p:txBody>
          <a:bodyPr/>
          <a:lstStyle/>
          <a:p>
            <a:r>
              <a:rPr lang="ja-JP" altLang="en-US" b="1" i="0" dirty="0">
                <a:solidFill>
                  <a:srgbClr val="374151"/>
                </a:solidFill>
                <a:effectLst/>
                <a:latin typeface="Söhne"/>
              </a:rPr>
              <a:t>汎化</a:t>
            </a:r>
            <a:r>
              <a:rPr lang="ja-JP" altLang="en-US" b="0" i="0" dirty="0">
                <a:solidFill>
                  <a:srgbClr val="374151"/>
                </a:solidFill>
                <a:effectLst/>
                <a:latin typeface="Söhne"/>
              </a:rPr>
              <a:t>は，</a:t>
            </a:r>
            <a:r>
              <a:rPr lang="ja-JP" altLang="en-US" b="1" i="0" dirty="0">
                <a:solidFill>
                  <a:srgbClr val="374151"/>
                </a:solidFill>
                <a:effectLst/>
                <a:latin typeface="Söhne"/>
              </a:rPr>
              <a:t>訓練データに基づいて学習</a:t>
            </a:r>
            <a:r>
              <a:rPr lang="ja-JP" altLang="en-US" b="0" i="0" dirty="0">
                <a:solidFill>
                  <a:srgbClr val="374151"/>
                </a:solidFill>
                <a:effectLst/>
                <a:latin typeface="Söhne"/>
              </a:rPr>
              <a:t>し，</a:t>
            </a:r>
            <a:r>
              <a:rPr lang="ja-JP" altLang="en-US" b="1" i="0" dirty="0">
                <a:solidFill>
                  <a:srgbClr val="374151"/>
                </a:solidFill>
                <a:effectLst/>
                <a:latin typeface="Söhne"/>
              </a:rPr>
              <a:t>未知のデータに対しても適切に処理</a:t>
            </a:r>
            <a:r>
              <a:rPr lang="ja-JP" altLang="en-US" b="0" i="0" dirty="0">
                <a:solidFill>
                  <a:srgbClr val="374151"/>
                </a:solidFill>
                <a:effectLst/>
                <a:latin typeface="Söhne"/>
              </a:rPr>
              <a:t>できる能力</a:t>
            </a:r>
            <a:endParaRPr lang="en-US" altLang="ja-JP" b="0" i="0" dirty="0">
              <a:solidFill>
                <a:srgbClr val="374151"/>
              </a:solidFill>
              <a:effectLst/>
              <a:latin typeface="Söhne"/>
            </a:endParaRPr>
          </a:p>
          <a:p>
            <a:r>
              <a:rPr lang="ja-JP" altLang="en-US" b="1" dirty="0">
                <a:solidFill>
                  <a:srgbClr val="374151"/>
                </a:solidFill>
                <a:latin typeface="Söhne"/>
              </a:rPr>
              <a:t>汎化の能力を持つ</a:t>
            </a:r>
            <a:r>
              <a:rPr lang="ja-JP" altLang="en-US" dirty="0">
                <a:solidFill>
                  <a:srgbClr val="374151"/>
                </a:solidFill>
                <a:latin typeface="Söhne"/>
              </a:rPr>
              <a:t>ことは，</a:t>
            </a:r>
            <a:r>
              <a:rPr lang="ja-JP" altLang="en-US" b="1" dirty="0">
                <a:solidFill>
                  <a:srgbClr val="374151"/>
                </a:solidFill>
                <a:latin typeface="Söhne"/>
              </a:rPr>
              <a:t>機械学習の特徴</a:t>
            </a:r>
            <a:endParaRPr kumimoji="1" lang="ja-JP" altLang="en-US" b="1" dirty="0"/>
          </a:p>
        </p:txBody>
      </p:sp>
      <p:sp>
        <p:nvSpPr>
          <p:cNvPr id="4" name="スライド番号プレースホルダー 3">
            <a:extLst>
              <a:ext uri="{FF2B5EF4-FFF2-40B4-BE49-F238E27FC236}">
                <a16:creationId xmlns:a16="http://schemas.microsoft.com/office/drawing/2014/main" id="{37E740C2-21A0-3353-3319-33310B22CA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088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9E8632-416D-4E04-86D0-9E4E6B64E5A6}"/>
              </a:ext>
            </a:extLst>
          </p:cNvPr>
          <p:cNvSpPr>
            <a:spLocks noGrp="1"/>
          </p:cNvSpPr>
          <p:nvPr>
            <p:ph type="title"/>
          </p:nvPr>
        </p:nvSpPr>
        <p:spPr/>
        <p:txBody>
          <a:bodyPr>
            <a:normAutofit fontScale="90000"/>
          </a:bodyPr>
          <a:lstStyle/>
          <a:p>
            <a:r>
              <a:rPr lang="ja-JP" altLang="en-US" dirty="0"/>
              <a:t>自己学習のニュース</a:t>
            </a:r>
            <a:endParaRPr kumimoji="1" lang="ja-JP" altLang="en-US" dirty="0"/>
          </a:p>
        </p:txBody>
      </p:sp>
      <p:sp>
        <p:nvSpPr>
          <p:cNvPr id="3" name="コンテンツ プレースホルダー 2">
            <a:extLst>
              <a:ext uri="{FF2B5EF4-FFF2-40B4-BE49-F238E27FC236}">
                <a16:creationId xmlns:a16="http://schemas.microsoft.com/office/drawing/2014/main" id="{11D7EFC5-E851-409C-AE08-4442A7E23AB2}"/>
              </a:ext>
            </a:extLst>
          </p:cNvPr>
          <p:cNvSpPr>
            <a:spLocks noGrp="1"/>
          </p:cNvSpPr>
          <p:nvPr>
            <p:ph idx="1"/>
          </p:nvPr>
        </p:nvSpPr>
        <p:spPr>
          <a:xfrm>
            <a:off x="321845" y="846253"/>
            <a:ext cx="8461208" cy="1717149"/>
          </a:xfrm>
        </p:spPr>
        <p:txBody>
          <a:bodyPr>
            <a:normAutofit/>
          </a:bodyPr>
          <a:lstStyle/>
          <a:p>
            <a:r>
              <a:rPr kumimoji="1" lang="ja-JP" altLang="en-US" sz="2400" dirty="0"/>
              <a:t>機械学習を行う．</a:t>
            </a:r>
            <a:endParaRPr kumimoji="1" lang="en-US" altLang="ja-JP" sz="2400" dirty="0"/>
          </a:p>
          <a:p>
            <a:r>
              <a:rPr lang="ja-JP" altLang="en-US" sz="2400" b="1" dirty="0"/>
              <a:t>人工知能がゲームのプレイを繰り返す</a:t>
            </a:r>
            <a:r>
              <a:rPr lang="ja-JP" altLang="en-US" sz="2400" dirty="0"/>
              <a:t>などにより，</a:t>
            </a:r>
            <a:r>
              <a:rPr lang="ja-JP" altLang="en-US" sz="2400" b="1" u="sng" dirty="0">
                <a:solidFill>
                  <a:srgbClr val="FF0000"/>
                </a:solidFill>
              </a:rPr>
              <a:t>教師データなし</a:t>
            </a:r>
            <a:r>
              <a:rPr lang="ja-JP" altLang="en-US" sz="2400" dirty="0"/>
              <a:t>で</a:t>
            </a:r>
            <a:r>
              <a:rPr lang="ja-JP" altLang="en-US" sz="2400" b="1" dirty="0"/>
              <a:t>学習</a:t>
            </a:r>
            <a:r>
              <a:rPr lang="ja-JP" altLang="en-US" sz="2400" dirty="0"/>
              <a:t>を行う．（自力で強くなる）</a:t>
            </a:r>
            <a:endParaRPr kumimoji="1" lang="ja-JP" altLang="en-US" sz="2400" dirty="0"/>
          </a:p>
        </p:txBody>
      </p:sp>
      <p:sp>
        <p:nvSpPr>
          <p:cNvPr id="4" name="スライド番号プレースホルダー 3">
            <a:extLst>
              <a:ext uri="{FF2B5EF4-FFF2-40B4-BE49-F238E27FC236}">
                <a16:creationId xmlns:a16="http://schemas.microsoft.com/office/drawing/2014/main" id="{16DB4EDF-8545-46BC-AF04-B895ABD613DD}"/>
              </a:ext>
            </a:extLst>
          </p:cNvPr>
          <p:cNvSpPr>
            <a:spLocks noGrp="1"/>
          </p:cNvSpPr>
          <p:nvPr>
            <p:ph type="sldNum" sz="quarter" idx="12"/>
          </p:nvPr>
        </p:nvSpPr>
        <p:spPr/>
        <p:txBody>
          <a:bodyPr/>
          <a:lstStyle/>
          <a:p>
            <a:fld id="{E205D82C-95A1-431E-8E38-AA614A14CDCF}" type="slidenum">
              <a:rPr kumimoji="1" lang="ja-JP" altLang="en-US" smtClean="0"/>
              <a:t>7</a:t>
            </a:fld>
            <a:endParaRPr kumimoji="1" lang="ja-JP" altLang="en-US"/>
          </a:p>
        </p:txBody>
      </p:sp>
      <p:sp>
        <p:nvSpPr>
          <p:cNvPr id="5" name="正方形/長方形 4">
            <a:extLst>
              <a:ext uri="{FF2B5EF4-FFF2-40B4-BE49-F238E27FC236}">
                <a16:creationId xmlns:a16="http://schemas.microsoft.com/office/drawing/2014/main" id="{EA339D98-D697-4C00-AF5E-D88FFD0E336C}"/>
              </a:ext>
            </a:extLst>
          </p:cNvPr>
          <p:cNvSpPr/>
          <p:nvPr/>
        </p:nvSpPr>
        <p:spPr>
          <a:xfrm>
            <a:off x="201529" y="6423781"/>
            <a:ext cx="7746715" cy="369332"/>
          </a:xfrm>
          <a:prstGeom prst="rect">
            <a:avLst/>
          </a:prstGeom>
        </p:spPr>
        <p:txBody>
          <a:bodyPr wrap="square">
            <a:spAutoFit/>
          </a:bodyPr>
          <a:lstStyle/>
          <a:p>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https://openai.com/blog/dota-2/</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ja-JP" altLang="en-US" dirty="0">
                <a:latin typeface="Times New Roman" panose="02020603050405020304" pitchFamily="18" charset="0"/>
                <a:ea typeface="ＭＳ Ｐ明朝" panose="02020600040205080304" pitchFamily="18" charset="-128"/>
                <a:cs typeface="Times New Roman" panose="02020603050405020304" pitchFamily="18" charset="0"/>
              </a:rPr>
              <a:t>より</a:t>
            </a:r>
          </a:p>
        </p:txBody>
      </p:sp>
      <p:sp>
        <p:nvSpPr>
          <p:cNvPr id="6" name="テキスト ボックス 5">
            <a:extLst>
              <a:ext uri="{FF2B5EF4-FFF2-40B4-BE49-F238E27FC236}">
                <a16:creationId xmlns:a16="http://schemas.microsoft.com/office/drawing/2014/main" id="{4714B109-8CC5-4F34-9E93-2652908F6F5E}"/>
              </a:ext>
            </a:extLst>
          </p:cNvPr>
          <p:cNvSpPr txBox="1"/>
          <p:nvPr/>
        </p:nvSpPr>
        <p:spPr>
          <a:xfrm>
            <a:off x="0" y="4557992"/>
            <a:ext cx="9029700" cy="1938992"/>
          </a:xfrm>
          <a:prstGeom prst="rect">
            <a:avLst/>
          </a:prstGeom>
          <a:noFill/>
        </p:spPr>
        <p:txBody>
          <a:bodyPr wrap="square" rtlCol="0">
            <a:spAutoFit/>
          </a:bodyPr>
          <a:lstStyle/>
          <a:p>
            <a:r>
              <a:rPr kumimoji="1" lang="en-US" altLang="ja-JP" sz="2400" dirty="0" err="1"/>
              <a:t>OpenAI</a:t>
            </a:r>
            <a:r>
              <a:rPr kumimoji="1" lang="en-US" altLang="ja-JP" sz="2400" dirty="0"/>
              <a:t> </a:t>
            </a:r>
            <a:r>
              <a:rPr kumimoji="1" lang="ja-JP" altLang="en-US" sz="2400" dirty="0"/>
              <a:t>のニュース</a:t>
            </a:r>
            <a:endParaRPr kumimoji="1" lang="en-US" altLang="ja-JP" sz="2400" dirty="0"/>
          </a:p>
          <a:p>
            <a:r>
              <a:rPr kumimoji="1" lang="ja-JP" altLang="en-US" sz="2400" dirty="0"/>
              <a:t>　人工知能は，２週間の学習により，オンラインゲーム </a:t>
            </a:r>
            <a:r>
              <a:rPr kumimoji="1" lang="en-US" altLang="ja-JP" sz="2400" dirty="0" err="1"/>
              <a:t>Dota</a:t>
            </a:r>
            <a:r>
              <a:rPr kumimoji="1" lang="en-US" altLang="ja-JP" sz="2400" dirty="0"/>
              <a:t> 2 </a:t>
            </a:r>
            <a:r>
              <a:rPr kumimoji="1" lang="ja-JP" altLang="en-US" sz="2400" dirty="0"/>
              <a:t>で，人間のゲームチャンピョンに勝利．</a:t>
            </a:r>
            <a:endParaRPr kumimoji="1" lang="en-US" altLang="ja-JP" sz="2400" dirty="0"/>
          </a:p>
          <a:p>
            <a:r>
              <a:rPr kumimoji="1" lang="ja-JP" altLang="en-US" sz="2400" dirty="0"/>
              <a:t>「人工知能のプレイスタイルは，今後のゲームプレイの参考</a:t>
            </a:r>
            <a:endParaRPr kumimoji="1" lang="en-US" altLang="ja-JP" sz="2400" dirty="0"/>
          </a:p>
          <a:p>
            <a:r>
              <a:rPr kumimoji="1" lang="ja-JP" altLang="en-US" sz="2400" dirty="0"/>
              <a:t>になる」というような見解も </a:t>
            </a:r>
            <a:r>
              <a:rPr kumimoji="1" lang="en-US" altLang="ja-JP" sz="2400" dirty="0"/>
              <a:t>(2017</a:t>
            </a:r>
            <a:r>
              <a:rPr kumimoji="1" lang="ja-JP" altLang="en-US" sz="2400" dirty="0"/>
              <a:t>年</a:t>
            </a:r>
            <a:r>
              <a:rPr kumimoji="1" lang="en-US" altLang="ja-JP" sz="2400" dirty="0"/>
              <a:t>)</a:t>
            </a:r>
            <a:endParaRPr kumimoji="1" lang="ja-JP" altLang="en-US" sz="2400" dirty="0"/>
          </a:p>
        </p:txBody>
      </p:sp>
      <p:pic>
        <p:nvPicPr>
          <p:cNvPr id="12" name="図 11">
            <a:extLst>
              <a:ext uri="{FF2B5EF4-FFF2-40B4-BE49-F238E27FC236}">
                <a16:creationId xmlns:a16="http://schemas.microsoft.com/office/drawing/2014/main" id="{13A3B391-539C-4A60-907B-CE3E66589944}"/>
              </a:ext>
            </a:extLst>
          </p:cNvPr>
          <p:cNvPicPr>
            <a:picLocks noChangeAspect="1"/>
          </p:cNvPicPr>
          <p:nvPr/>
        </p:nvPicPr>
        <p:blipFill>
          <a:blip r:embed="rId3"/>
          <a:stretch>
            <a:fillRect/>
          </a:stretch>
        </p:blipFill>
        <p:spPr>
          <a:xfrm>
            <a:off x="2004219" y="2072730"/>
            <a:ext cx="4377531" cy="2493476"/>
          </a:xfrm>
          <a:prstGeom prst="rect">
            <a:avLst/>
          </a:prstGeom>
        </p:spPr>
      </p:pic>
    </p:spTree>
    <p:extLst>
      <p:ext uri="{BB962C8B-B14F-4D97-AF65-F5344CB8AC3E}">
        <p14:creationId xmlns:p14="http://schemas.microsoft.com/office/powerpoint/2010/main" val="22725083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FF6175-5F49-4802-8AB5-DA9954D5BF27}"/>
              </a:ext>
            </a:extLst>
          </p:cNvPr>
          <p:cNvSpPr>
            <a:spLocks noGrp="1"/>
          </p:cNvSpPr>
          <p:nvPr>
            <p:ph type="title"/>
          </p:nvPr>
        </p:nvSpPr>
        <p:spPr/>
        <p:txBody>
          <a:bodyPr>
            <a:normAutofit fontScale="90000"/>
          </a:bodyPr>
          <a:lstStyle/>
          <a:p>
            <a:r>
              <a:rPr kumimoji="1" lang="ja-JP" altLang="en-US" dirty="0"/>
              <a:t>汎化</a:t>
            </a:r>
          </a:p>
        </p:txBody>
      </p:sp>
      <p:sp>
        <p:nvSpPr>
          <p:cNvPr id="4" name="スライド番号プレースホルダー 3">
            <a:extLst>
              <a:ext uri="{FF2B5EF4-FFF2-40B4-BE49-F238E27FC236}">
                <a16:creationId xmlns:a16="http://schemas.microsoft.com/office/drawing/2014/main" id="{6B5DB511-5399-4CDC-BACF-2AAC74A0B1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0F4F3934-E55E-42EF-B617-26B55F53FF0A}"/>
              </a:ext>
            </a:extLst>
          </p:cNvPr>
          <p:cNvSpPr txBox="1"/>
          <p:nvPr/>
        </p:nvSpPr>
        <p:spPr>
          <a:xfrm>
            <a:off x="709744" y="1344944"/>
            <a:ext cx="2954655" cy="19389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正解</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９　　　　５００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１１　　　５００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１２　　　１０００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１４　　　１０００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0EA5FD66-356C-4F5E-87F1-B7B46F786EC2}"/>
              </a:ext>
            </a:extLst>
          </p:cNvPr>
          <p:cNvSpPr txBox="1"/>
          <p:nvPr/>
        </p:nvSpPr>
        <p:spPr>
          <a:xfrm>
            <a:off x="1055993" y="821724"/>
            <a:ext cx="22621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a:t>
            </a:r>
          </a:p>
        </p:txBody>
      </p:sp>
      <p:sp>
        <p:nvSpPr>
          <p:cNvPr id="8" name="テキスト ボックス 7">
            <a:extLst>
              <a:ext uri="{FF2B5EF4-FFF2-40B4-BE49-F238E27FC236}">
                <a16:creationId xmlns:a16="http://schemas.microsoft.com/office/drawing/2014/main" id="{F510052C-4CE2-447B-898F-11D096B38013}"/>
              </a:ext>
            </a:extLst>
          </p:cNvPr>
          <p:cNvSpPr txBox="1"/>
          <p:nvPr/>
        </p:nvSpPr>
        <p:spPr>
          <a:xfrm>
            <a:off x="4297681" y="462012"/>
            <a:ext cx="48463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訓練データと未知のデータ</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60C59A72-EC2B-4FFA-9985-AC42EA88464F}"/>
              </a:ext>
            </a:extLst>
          </p:cNvPr>
          <p:cNvSpPr txBox="1"/>
          <p:nvPr/>
        </p:nvSpPr>
        <p:spPr>
          <a:xfrm>
            <a:off x="4959116" y="985232"/>
            <a:ext cx="2954655" cy="41549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入力　　　予測結果</a:t>
            </a:r>
            <a:endParaRPr kumimoji="1" lang="en-US" altLang="ja-JP" sz="2400" b="1"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７　　　　５００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８　　　　５００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９　　　　５００</a:t>
            </a:r>
            <a:endPar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１０　　　５００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１１　　　５００</a:t>
            </a:r>
            <a:endPar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１２　　　１０００</a:t>
            </a:r>
            <a:endPar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１３　　　１０００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１４　　　１０００</a:t>
            </a:r>
            <a:br>
              <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b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１５　　　１０００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１６　　　１０００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72A187A0-A841-451A-BEC6-A6790406CD3F}"/>
              </a:ext>
            </a:extLst>
          </p:cNvPr>
          <p:cNvSpPr txBox="1"/>
          <p:nvPr/>
        </p:nvSpPr>
        <p:spPr>
          <a:xfrm>
            <a:off x="3874169" y="5297977"/>
            <a:ext cx="499367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訓練データに基づいて学習</a:t>
            </a:r>
            <a:r>
              <a:rPr kumimoji="0" lang="ja-JP" altLang="en-US" sz="2400" b="0"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し，</a:t>
            </a:r>
            <a:r>
              <a:rPr kumimoji="0" lang="ja-JP" altLang="en-US" sz="2400" b="1"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未知のデータに対しても適切に処理</a:t>
            </a:r>
            <a:endPar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13401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EA8DFB-2BD3-4CA2-9CA7-80EF7EA0F9DA}"/>
              </a:ext>
            </a:extLst>
          </p:cNvPr>
          <p:cNvSpPr>
            <a:spLocks noGrp="1"/>
          </p:cNvSpPr>
          <p:nvPr>
            <p:ph type="title"/>
          </p:nvPr>
        </p:nvSpPr>
        <p:spPr/>
        <p:txBody>
          <a:bodyPr>
            <a:normAutofit fontScale="90000"/>
          </a:bodyPr>
          <a:lstStyle/>
          <a:p>
            <a:r>
              <a:rPr lang="ja-JP" altLang="en-US" dirty="0"/>
              <a:t>汎化</a:t>
            </a:r>
            <a:endParaRPr kumimoji="1" lang="ja-JP" altLang="en-US" dirty="0"/>
          </a:p>
        </p:txBody>
      </p:sp>
      <p:sp>
        <p:nvSpPr>
          <p:cNvPr id="3" name="コンテンツ プレースホルダー 2">
            <a:extLst>
              <a:ext uri="{FF2B5EF4-FFF2-40B4-BE49-F238E27FC236}">
                <a16:creationId xmlns:a16="http://schemas.microsoft.com/office/drawing/2014/main" id="{BA462FA9-5392-4D69-A2F6-4A9014DB909E}"/>
              </a:ext>
            </a:extLst>
          </p:cNvPr>
          <p:cNvSpPr>
            <a:spLocks noGrp="1"/>
          </p:cNvSpPr>
          <p:nvPr>
            <p:ph idx="1"/>
          </p:nvPr>
        </p:nvSpPr>
        <p:spPr>
          <a:xfrm>
            <a:off x="245645" y="909753"/>
            <a:ext cx="8461208" cy="5333166"/>
          </a:xfrm>
        </p:spPr>
        <p:txBody>
          <a:bodyPr/>
          <a:lstStyle/>
          <a:p>
            <a:pPr marL="0" indent="0">
              <a:buNone/>
            </a:pPr>
            <a:r>
              <a:rPr kumimoji="1" lang="ja-JP" altLang="en-US" dirty="0"/>
              <a:t>機械学習はプログラミングを補完．プログラミングだけでは解決が難しい問題にも取り組むことが可能になった</a:t>
            </a:r>
          </a:p>
          <a:p>
            <a:pPr marL="0" indent="0">
              <a:buNone/>
            </a:pPr>
            <a:endParaRPr kumimoji="1" lang="en-US" altLang="ja-JP" dirty="0"/>
          </a:p>
          <a:p>
            <a:r>
              <a:rPr kumimoji="1" lang="ja-JP" altLang="en-US" dirty="0"/>
              <a:t>ふつうのプログラミング：</a:t>
            </a:r>
            <a:endParaRPr kumimoji="1" lang="en-US" altLang="ja-JP" dirty="0"/>
          </a:p>
          <a:p>
            <a:pPr marL="0" indent="0">
              <a:buNone/>
            </a:pPr>
            <a:r>
              <a:rPr kumimoji="1" lang="ja-JP" altLang="en-US" b="1" dirty="0"/>
              <a:t>あらゆる事態を想定して，プログラムを作成</a:t>
            </a:r>
            <a:endParaRPr kumimoji="1" lang="en-US" altLang="ja-JP" b="1" dirty="0"/>
          </a:p>
          <a:p>
            <a:pPr marL="0" indent="0">
              <a:buNone/>
            </a:pPr>
            <a:endParaRPr lang="en-US" altLang="ja-JP" dirty="0"/>
          </a:p>
          <a:p>
            <a:r>
              <a:rPr kumimoji="1" lang="ja-JP" altLang="en-US" dirty="0"/>
              <a:t>機械学習：</a:t>
            </a:r>
            <a:endParaRPr kumimoji="1" lang="en-US" altLang="ja-JP" dirty="0"/>
          </a:p>
          <a:p>
            <a:pPr marL="0" indent="0">
              <a:buNone/>
            </a:pPr>
            <a:r>
              <a:rPr kumimoji="1" lang="ja-JP" altLang="en-US" dirty="0"/>
              <a:t>訓練データに基づいて学習し，未知のデータに対しても適切に処理できる</a:t>
            </a:r>
            <a:r>
              <a:rPr kumimoji="1" lang="ja-JP" altLang="en-US" b="1" dirty="0"/>
              <a:t>汎化</a:t>
            </a:r>
            <a:r>
              <a:rPr kumimoji="1" lang="ja-JP" altLang="en-US" dirty="0"/>
              <a:t>の能力</a:t>
            </a:r>
            <a:endParaRPr kumimoji="1" lang="en-US" altLang="ja-JP" dirty="0"/>
          </a:p>
        </p:txBody>
      </p:sp>
      <p:sp>
        <p:nvSpPr>
          <p:cNvPr id="4" name="スライド番号プレースホルダー 3">
            <a:extLst>
              <a:ext uri="{FF2B5EF4-FFF2-40B4-BE49-F238E27FC236}">
                <a16:creationId xmlns:a16="http://schemas.microsoft.com/office/drawing/2014/main" id="{968D1CB2-2323-422A-B7EA-9A527B0945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903271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218B26-4C0B-0D7E-5452-2D603E7B571A}"/>
              </a:ext>
            </a:extLst>
          </p:cNvPr>
          <p:cNvSpPr>
            <a:spLocks noGrp="1"/>
          </p:cNvSpPr>
          <p:nvPr>
            <p:ph type="title"/>
          </p:nvPr>
        </p:nvSpPr>
        <p:spPr/>
        <p:txBody>
          <a:bodyPr>
            <a:normAutofit fontScale="90000"/>
          </a:bodyPr>
          <a:lstStyle/>
          <a:p>
            <a:r>
              <a:rPr kumimoji="1" lang="ja-JP" altLang="en-US" dirty="0"/>
              <a:t>案内</a:t>
            </a:r>
          </a:p>
        </p:txBody>
      </p:sp>
      <p:sp>
        <p:nvSpPr>
          <p:cNvPr id="3" name="コンテンツ プレースホルダー 2">
            <a:extLst>
              <a:ext uri="{FF2B5EF4-FFF2-40B4-BE49-F238E27FC236}">
                <a16:creationId xmlns:a16="http://schemas.microsoft.com/office/drawing/2014/main" id="{FF1E2CB0-8C29-5ED9-8D5E-CC28FB5B9B80}"/>
              </a:ext>
            </a:extLst>
          </p:cNvPr>
          <p:cNvSpPr>
            <a:spLocks noGrp="1"/>
          </p:cNvSpPr>
          <p:nvPr>
            <p:ph idx="1"/>
          </p:nvPr>
        </p:nvSpPr>
        <p:spPr/>
        <p:txBody>
          <a:bodyPr/>
          <a:lstStyle/>
          <a:p>
            <a:r>
              <a:rPr kumimoji="1" lang="ja-JP" altLang="en-US" dirty="0"/>
              <a:t>大学の「セレッソ」の利用</a:t>
            </a:r>
            <a:endParaRPr kumimoji="1" lang="en-US" altLang="ja-JP" dirty="0"/>
          </a:p>
          <a:p>
            <a:pPr marL="0" indent="0">
              <a:buNone/>
            </a:pPr>
            <a:r>
              <a:rPr kumimoji="1" lang="ja-JP" altLang="en-US" dirty="0"/>
              <a:t>問題集（解答付き）を活用してください</a:t>
            </a:r>
          </a:p>
        </p:txBody>
      </p:sp>
      <p:sp>
        <p:nvSpPr>
          <p:cNvPr id="4" name="スライド番号プレースホルダー 3">
            <a:extLst>
              <a:ext uri="{FF2B5EF4-FFF2-40B4-BE49-F238E27FC236}">
                <a16:creationId xmlns:a16="http://schemas.microsoft.com/office/drawing/2014/main" id="{C0595B1F-B0F7-5BC0-BB81-DFD9A3C6222F}"/>
              </a:ext>
            </a:extLst>
          </p:cNvPr>
          <p:cNvSpPr>
            <a:spLocks noGrp="1"/>
          </p:cNvSpPr>
          <p:nvPr>
            <p:ph type="sldNum" sz="quarter" idx="12"/>
          </p:nvPr>
        </p:nvSpPr>
        <p:spPr/>
        <p:txBody>
          <a:bodyPr/>
          <a:lstStyle/>
          <a:p>
            <a:fld id="{E205D82C-95A1-431E-8E38-AA614A14CDCF}" type="slidenum">
              <a:rPr kumimoji="1" lang="ja-JP" altLang="en-US" smtClean="0"/>
              <a:t>72</a:t>
            </a:fld>
            <a:endParaRPr kumimoji="1" lang="ja-JP" altLang="en-US"/>
          </a:p>
        </p:txBody>
      </p:sp>
      <p:pic>
        <p:nvPicPr>
          <p:cNvPr id="6" name="図 5">
            <a:extLst>
              <a:ext uri="{FF2B5EF4-FFF2-40B4-BE49-F238E27FC236}">
                <a16:creationId xmlns:a16="http://schemas.microsoft.com/office/drawing/2014/main" id="{98A80910-3A19-C915-930B-09E5213FE972}"/>
              </a:ext>
            </a:extLst>
          </p:cNvPr>
          <p:cNvPicPr>
            <a:picLocks noChangeAspect="1"/>
          </p:cNvPicPr>
          <p:nvPr/>
        </p:nvPicPr>
        <p:blipFill>
          <a:blip r:embed="rId2"/>
          <a:stretch>
            <a:fillRect/>
          </a:stretch>
        </p:blipFill>
        <p:spPr>
          <a:xfrm>
            <a:off x="360947" y="2255587"/>
            <a:ext cx="5498306" cy="3029213"/>
          </a:xfrm>
          <a:prstGeom prst="rect">
            <a:avLst/>
          </a:prstGeom>
        </p:spPr>
      </p:pic>
      <p:sp>
        <p:nvSpPr>
          <p:cNvPr id="7" name="正方形/長方形 6">
            <a:extLst>
              <a:ext uri="{FF2B5EF4-FFF2-40B4-BE49-F238E27FC236}">
                <a16:creationId xmlns:a16="http://schemas.microsoft.com/office/drawing/2014/main" id="{A329635B-DE7E-0CC5-3246-B1BCEFD71111}"/>
              </a:ext>
            </a:extLst>
          </p:cNvPr>
          <p:cNvSpPr/>
          <p:nvPr/>
        </p:nvSpPr>
        <p:spPr>
          <a:xfrm>
            <a:off x="360947" y="3923731"/>
            <a:ext cx="5357465" cy="13610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5017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9E8632-416D-4E04-86D0-9E4E6B64E5A6}"/>
              </a:ext>
            </a:extLst>
          </p:cNvPr>
          <p:cNvSpPr>
            <a:spLocks noGrp="1"/>
          </p:cNvSpPr>
          <p:nvPr>
            <p:ph type="title"/>
          </p:nvPr>
        </p:nvSpPr>
        <p:spPr/>
        <p:txBody>
          <a:bodyPr>
            <a:normAutofit fontScale="90000"/>
          </a:bodyPr>
          <a:lstStyle/>
          <a:p>
            <a:r>
              <a:rPr lang="ja-JP" altLang="en-US" dirty="0"/>
              <a:t>自己学習のニュース</a:t>
            </a:r>
            <a:endParaRPr kumimoji="1" lang="ja-JP" altLang="en-US" dirty="0"/>
          </a:p>
        </p:txBody>
      </p:sp>
      <p:sp>
        <p:nvSpPr>
          <p:cNvPr id="3" name="コンテンツ プレースホルダー 2">
            <a:extLst>
              <a:ext uri="{FF2B5EF4-FFF2-40B4-BE49-F238E27FC236}">
                <a16:creationId xmlns:a16="http://schemas.microsoft.com/office/drawing/2014/main" id="{11D7EFC5-E851-409C-AE08-4442A7E23AB2}"/>
              </a:ext>
            </a:extLst>
          </p:cNvPr>
          <p:cNvSpPr>
            <a:spLocks noGrp="1"/>
          </p:cNvSpPr>
          <p:nvPr>
            <p:ph idx="1"/>
          </p:nvPr>
        </p:nvSpPr>
        <p:spPr>
          <a:xfrm>
            <a:off x="321845" y="846253"/>
            <a:ext cx="8461208" cy="1717149"/>
          </a:xfrm>
        </p:spPr>
        <p:txBody>
          <a:bodyPr>
            <a:normAutofit/>
          </a:bodyPr>
          <a:lstStyle/>
          <a:p>
            <a:r>
              <a:rPr kumimoji="1" lang="ja-JP" altLang="en-US" sz="2400" dirty="0"/>
              <a:t>機械学習を行う．</a:t>
            </a:r>
            <a:endParaRPr kumimoji="1" lang="en-US" altLang="ja-JP" sz="2400" dirty="0"/>
          </a:p>
          <a:p>
            <a:r>
              <a:rPr lang="ja-JP" altLang="en-US" sz="2400" b="1" dirty="0"/>
              <a:t>人工知能がロボットを動かすことを多数繰り返し</a:t>
            </a:r>
            <a:r>
              <a:rPr lang="ja-JP" altLang="en-US" sz="2400" dirty="0"/>
              <a:t>，学習を行う．（自力で上達する）</a:t>
            </a:r>
            <a:endParaRPr kumimoji="1" lang="ja-JP" altLang="en-US" sz="2400" dirty="0"/>
          </a:p>
        </p:txBody>
      </p:sp>
      <p:sp>
        <p:nvSpPr>
          <p:cNvPr id="4" name="スライド番号プレースホルダー 3">
            <a:extLst>
              <a:ext uri="{FF2B5EF4-FFF2-40B4-BE49-F238E27FC236}">
                <a16:creationId xmlns:a16="http://schemas.microsoft.com/office/drawing/2014/main" id="{16DB4EDF-8545-46BC-AF04-B895ABD613DD}"/>
              </a:ext>
            </a:extLst>
          </p:cNvPr>
          <p:cNvSpPr>
            <a:spLocks noGrp="1"/>
          </p:cNvSpPr>
          <p:nvPr>
            <p:ph type="sldNum" sz="quarter" idx="12"/>
          </p:nvPr>
        </p:nvSpPr>
        <p:spPr/>
        <p:txBody>
          <a:bodyPr/>
          <a:lstStyle/>
          <a:p>
            <a:fld id="{E205D82C-95A1-431E-8E38-AA614A14CDCF}" type="slidenum">
              <a:rPr kumimoji="1" lang="ja-JP" altLang="en-US" smtClean="0"/>
              <a:t>8</a:t>
            </a:fld>
            <a:endParaRPr kumimoji="1" lang="ja-JP" altLang="en-US"/>
          </a:p>
        </p:txBody>
      </p:sp>
      <p:sp>
        <p:nvSpPr>
          <p:cNvPr id="5" name="正方形/長方形 4">
            <a:extLst>
              <a:ext uri="{FF2B5EF4-FFF2-40B4-BE49-F238E27FC236}">
                <a16:creationId xmlns:a16="http://schemas.microsoft.com/office/drawing/2014/main" id="{EA339D98-D697-4C00-AF5E-D88FFD0E336C}"/>
              </a:ext>
            </a:extLst>
          </p:cNvPr>
          <p:cNvSpPr/>
          <p:nvPr/>
        </p:nvSpPr>
        <p:spPr>
          <a:xfrm>
            <a:off x="167056" y="6398310"/>
            <a:ext cx="7746715" cy="646331"/>
          </a:xfrm>
          <a:prstGeom prst="rect">
            <a:avLst/>
          </a:prstGeom>
        </p:spPr>
        <p:txBody>
          <a:bodyPr wrap="square">
            <a:spAutoFit/>
          </a:bodyPr>
          <a:lstStyle/>
          <a:p>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https://www.youtube.com/watch?v=Q9tDHuidzak</a:t>
            </a:r>
            <a:r>
              <a:rPr lang="ja-JP" altLang="en-US" dirty="0">
                <a:latin typeface="Times New Roman" panose="02020603050405020304" pitchFamily="18" charset="0"/>
                <a:ea typeface="ＭＳ Ｐ明朝" panose="02020600040205080304" pitchFamily="18" charset="-128"/>
                <a:cs typeface="Times New Roman" panose="02020603050405020304" pitchFamily="18" charset="0"/>
              </a:rPr>
              <a:t> より</a:t>
            </a:r>
            <a:endParaRPr lang="en-US" altLang="ja-JP" dirty="0">
              <a:latin typeface="Times New Roman" panose="02020603050405020304" pitchFamily="18" charset="0"/>
              <a:ea typeface="ＭＳ Ｐ明朝" panose="02020600040205080304" pitchFamily="18" charset="-128"/>
              <a:cs typeface="Times New Roman" panose="02020603050405020304" pitchFamily="18" charset="0"/>
            </a:endParaRPr>
          </a:p>
          <a:p>
            <a:endParaRPr lang="ja-JP" altLang="en-US" dirty="0">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4714B109-8CC5-4F34-9E93-2652908F6F5E}"/>
              </a:ext>
            </a:extLst>
          </p:cNvPr>
          <p:cNvSpPr txBox="1"/>
          <p:nvPr/>
        </p:nvSpPr>
        <p:spPr>
          <a:xfrm>
            <a:off x="0" y="4911018"/>
            <a:ext cx="9185528" cy="1569660"/>
          </a:xfrm>
          <a:prstGeom prst="rect">
            <a:avLst/>
          </a:prstGeom>
          <a:noFill/>
        </p:spPr>
        <p:txBody>
          <a:bodyPr wrap="none" rtlCol="0">
            <a:spAutoFit/>
          </a:bodyPr>
          <a:lstStyle/>
          <a:p>
            <a:r>
              <a:rPr kumimoji="1" lang="en-US" altLang="ja-JP" sz="2400" dirty="0"/>
              <a:t>Google </a:t>
            </a:r>
            <a:r>
              <a:rPr kumimoji="1" lang="ja-JP" altLang="en-US" sz="2400" dirty="0"/>
              <a:t>による，ロボットを用いた自己学習のニュース</a:t>
            </a:r>
            <a:endParaRPr kumimoji="1" lang="en-US" altLang="ja-JP" sz="2400" dirty="0"/>
          </a:p>
          <a:p>
            <a:r>
              <a:rPr kumimoji="1" lang="ja-JP" altLang="en-US" sz="2400" dirty="0"/>
              <a:t>　カメラ等を活用．ロボットハンドを動かして，物体を把持．</a:t>
            </a:r>
            <a:endParaRPr kumimoji="1" lang="en-US" altLang="ja-JP" sz="2400" dirty="0"/>
          </a:p>
          <a:p>
            <a:r>
              <a:rPr kumimoji="1" lang="ja-JP" altLang="en-US" sz="2400" dirty="0"/>
              <a:t>ロボットハンドの動かし方，つかむ強さを自己学習し，</a:t>
            </a:r>
            <a:r>
              <a:rPr kumimoji="1" lang="ja-JP" altLang="en-US" sz="2400" dirty="0" err="1"/>
              <a:t>さまざ</a:t>
            </a:r>
            <a:endParaRPr kumimoji="1" lang="en-US" altLang="ja-JP" sz="2400" dirty="0"/>
          </a:p>
          <a:p>
            <a:r>
              <a:rPr kumimoji="1" lang="ja-JP" altLang="en-US" sz="2400" dirty="0" err="1"/>
              <a:t>まな</a:t>
            </a:r>
            <a:r>
              <a:rPr kumimoji="1" lang="ja-JP" altLang="en-US" sz="2400" dirty="0"/>
              <a:t>種類・大きさ・形状・素材に応じた把持を学習． （</a:t>
            </a:r>
            <a:r>
              <a:rPr kumimoji="1" lang="en-US" altLang="ja-JP" sz="2400" dirty="0"/>
              <a:t>2016</a:t>
            </a:r>
            <a:r>
              <a:rPr kumimoji="1" lang="ja-JP" altLang="en-US" sz="2400" dirty="0"/>
              <a:t>年）</a:t>
            </a:r>
            <a:endParaRPr kumimoji="1" lang="en-US" altLang="ja-JP" sz="2400" dirty="0"/>
          </a:p>
        </p:txBody>
      </p:sp>
      <p:pic>
        <p:nvPicPr>
          <p:cNvPr id="11" name="図 10">
            <a:extLst>
              <a:ext uri="{FF2B5EF4-FFF2-40B4-BE49-F238E27FC236}">
                <a16:creationId xmlns:a16="http://schemas.microsoft.com/office/drawing/2014/main" id="{CE2F3509-A0B7-4D8E-B1EF-A650132AB367}"/>
              </a:ext>
            </a:extLst>
          </p:cNvPr>
          <p:cNvPicPr>
            <a:picLocks noChangeAspect="1"/>
          </p:cNvPicPr>
          <p:nvPr/>
        </p:nvPicPr>
        <p:blipFill>
          <a:blip r:embed="rId3"/>
          <a:stretch>
            <a:fillRect/>
          </a:stretch>
        </p:blipFill>
        <p:spPr>
          <a:xfrm>
            <a:off x="321844" y="2452476"/>
            <a:ext cx="4233897" cy="2421979"/>
          </a:xfrm>
          <a:prstGeom prst="rect">
            <a:avLst/>
          </a:prstGeom>
        </p:spPr>
      </p:pic>
      <p:pic>
        <p:nvPicPr>
          <p:cNvPr id="12" name="図 11">
            <a:extLst>
              <a:ext uri="{FF2B5EF4-FFF2-40B4-BE49-F238E27FC236}">
                <a16:creationId xmlns:a16="http://schemas.microsoft.com/office/drawing/2014/main" id="{5A275C79-182E-429A-800F-3420BA9667B6}"/>
              </a:ext>
            </a:extLst>
          </p:cNvPr>
          <p:cNvPicPr>
            <a:picLocks noChangeAspect="1"/>
          </p:cNvPicPr>
          <p:nvPr/>
        </p:nvPicPr>
        <p:blipFill>
          <a:blip r:embed="rId4"/>
          <a:stretch>
            <a:fillRect/>
          </a:stretch>
        </p:blipFill>
        <p:spPr>
          <a:xfrm>
            <a:off x="4673599" y="2457135"/>
            <a:ext cx="4202306" cy="2417319"/>
          </a:xfrm>
          <a:prstGeom prst="rect">
            <a:avLst/>
          </a:prstGeom>
        </p:spPr>
      </p:pic>
    </p:spTree>
    <p:extLst>
      <p:ext uri="{BB962C8B-B14F-4D97-AF65-F5344CB8AC3E}">
        <p14:creationId xmlns:p14="http://schemas.microsoft.com/office/powerpoint/2010/main" val="3115603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73FA7E-1A7B-4FF5-8537-EB5710E22686}"/>
              </a:ext>
            </a:extLst>
          </p:cNvPr>
          <p:cNvSpPr>
            <a:spLocks noGrp="1"/>
          </p:cNvSpPr>
          <p:nvPr>
            <p:ph type="title"/>
          </p:nvPr>
        </p:nvSpPr>
        <p:spPr/>
        <p:txBody>
          <a:bodyPr>
            <a:normAutofit fontScale="90000"/>
          </a:bodyPr>
          <a:lstStyle/>
          <a:p>
            <a:r>
              <a:rPr lang="ja-JP" altLang="en-US" dirty="0"/>
              <a:t>自己学習による画像分類の精度向上</a:t>
            </a:r>
            <a:endParaRPr kumimoji="1" lang="ja-JP" altLang="en-US" dirty="0"/>
          </a:p>
        </p:txBody>
      </p:sp>
      <p:sp>
        <p:nvSpPr>
          <p:cNvPr id="3" name="コンテンツ プレースホルダー 2">
            <a:extLst>
              <a:ext uri="{FF2B5EF4-FFF2-40B4-BE49-F238E27FC236}">
                <a16:creationId xmlns:a16="http://schemas.microsoft.com/office/drawing/2014/main" id="{8785681C-B727-4610-9633-D944F11FCD50}"/>
              </a:ext>
            </a:extLst>
          </p:cNvPr>
          <p:cNvSpPr>
            <a:spLocks noGrp="1"/>
          </p:cNvSpPr>
          <p:nvPr>
            <p:ph idx="1"/>
          </p:nvPr>
        </p:nvSpPr>
        <p:spPr>
          <a:xfrm>
            <a:off x="201529" y="6109931"/>
            <a:ext cx="8461208" cy="607081"/>
          </a:xfrm>
        </p:spPr>
        <p:txBody>
          <a:bodyPr>
            <a:normAutofit fontScale="85000" lnSpcReduction="20000"/>
          </a:bodyPr>
          <a:lstStyle/>
          <a:p>
            <a:pPr marL="0" indent="0">
              <a:buNone/>
            </a:pPr>
            <a:r>
              <a:rPr lang="en-US" altLang="ja-JP" sz="1800" dirty="0" err="1">
                <a:latin typeface="Times New Roman" panose="02020603050405020304" pitchFamily="18" charset="0"/>
                <a:ea typeface="ＭＳ Ｐ明朝" panose="02020600040205080304" pitchFamily="18" charset="-128"/>
                <a:cs typeface="Times New Roman" panose="02020603050405020304" pitchFamily="18" charset="0"/>
              </a:rPr>
              <a:t>Qizhe</a:t>
            </a: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800" dirty="0" err="1">
                <a:latin typeface="Times New Roman" panose="02020603050405020304" pitchFamily="18" charset="0"/>
                <a:ea typeface="ＭＳ Ｐ明朝" panose="02020600040205080304" pitchFamily="18" charset="-128"/>
                <a:cs typeface="Times New Roman" panose="02020603050405020304" pitchFamily="18" charset="0"/>
              </a:rPr>
              <a:t>Xie</a:t>
            </a: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rPr>
              <a:t>, Minh-Thang Luong, Eduard </a:t>
            </a:r>
            <a:r>
              <a:rPr lang="en-US" altLang="ja-JP" sz="1800" dirty="0" err="1">
                <a:latin typeface="Times New Roman" panose="02020603050405020304" pitchFamily="18" charset="0"/>
                <a:ea typeface="ＭＳ Ｐ明朝" panose="02020600040205080304" pitchFamily="18" charset="-128"/>
                <a:cs typeface="Times New Roman" panose="02020603050405020304" pitchFamily="18" charset="0"/>
              </a:rPr>
              <a:t>Hovy</a:t>
            </a: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rPr>
              <a:t>, Quoc V. Le, </a:t>
            </a:r>
          </a:p>
          <a:p>
            <a:pPr marL="0" indent="0">
              <a:buNone/>
            </a:pP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rPr>
              <a:t>Self-training with Noisy Student improves ImageNet classification, </a:t>
            </a: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https://arxiv.org/abs/1911.04252</a:t>
            </a:r>
            <a:r>
              <a:rPr lang="ja-JP" altLang="en-US" sz="1800" dirty="0">
                <a:latin typeface="Times New Roman" panose="02020603050405020304" pitchFamily="18" charset="0"/>
                <a:ea typeface="ＭＳ Ｐ明朝" panose="02020600040205080304" pitchFamily="18" charset="-128"/>
                <a:cs typeface="Times New Roman" panose="02020603050405020304" pitchFamily="18" charset="0"/>
              </a:rPr>
              <a:t>　より</a:t>
            </a:r>
            <a:endPar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7FBA3D9C-01FC-4258-BEFD-0F4BE504DB02}"/>
              </a:ext>
            </a:extLst>
          </p:cNvPr>
          <p:cNvSpPr>
            <a:spLocks noGrp="1"/>
          </p:cNvSpPr>
          <p:nvPr>
            <p:ph type="sldNum" sz="quarter" idx="12"/>
          </p:nvPr>
        </p:nvSpPr>
        <p:spPr/>
        <p:txBody>
          <a:bodyPr/>
          <a:lstStyle/>
          <a:p>
            <a:fld id="{E205D82C-95A1-431E-8E38-AA614A14CDCF}" type="slidenum">
              <a:rPr kumimoji="1" lang="ja-JP" altLang="en-US" smtClean="0"/>
              <a:t>9</a:t>
            </a:fld>
            <a:endParaRPr kumimoji="1" lang="ja-JP" altLang="en-US"/>
          </a:p>
        </p:txBody>
      </p:sp>
      <p:sp>
        <p:nvSpPr>
          <p:cNvPr id="5" name="テキスト ボックス 4">
            <a:extLst>
              <a:ext uri="{FF2B5EF4-FFF2-40B4-BE49-F238E27FC236}">
                <a16:creationId xmlns:a16="http://schemas.microsoft.com/office/drawing/2014/main" id="{872E5E79-D8D8-4AA8-886A-6FAAEDF454EB}"/>
              </a:ext>
            </a:extLst>
          </p:cNvPr>
          <p:cNvSpPr txBox="1"/>
          <p:nvPr/>
        </p:nvSpPr>
        <p:spPr>
          <a:xfrm>
            <a:off x="3663950" y="1612900"/>
            <a:ext cx="1415772" cy="461665"/>
          </a:xfrm>
          <a:prstGeom prst="rect">
            <a:avLst/>
          </a:prstGeom>
          <a:noFill/>
          <a:ln>
            <a:solidFill>
              <a:schemeClr val="tx1"/>
            </a:solidFill>
          </a:ln>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人工知能</a:t>
            </a:r>
          </a:p>
        </p:txBody>
      </p:sp>
      <p:sp>
        <p:nvSpPr>
          <p:cNvPr id="6" name="矢印: 右 5">
            <a:extLst>
              <a:ext uri="{FF2B5EF4-FFF2-40B4-BE49-F238E27FC236}">
                <a16:creationId xmlns:a16="http://schemas.microsoft.com/office/drawing/2014/main" id="{92C7419A-D033-4169-A9E4-B11B12870A7D}"/>
              </a:ext>
            </a:extLst>
          </p:cNvPr>
          <p:cNvSpPr/>
          <p:nvPr/>
        </p:nvSpPr>
        <p:spPr>
          <a:xfrm>
            <a:off x="2914650" y="1612900"/>
            <a:ext cx="463550" cy="3693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0CF41C82-1B22-4A35-AC61-122CC3362DDB}"/>
              </a:ext>
            </a:extLst>
          </p:cNvPr>
          <p:cNvSpPr txBox="1"/>
          <p:nvPr/>
        </p:nvSpPr>
        <p:spPr>
          <a:xfrm>
            <a:off x="935752" y="1612899"/>
            <a:ext cx="1723549"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教師データ</a:t>
            </a:r>
          </a:p>
        </p:txBody>
      </p:sp>
      <p:sp>
        <p:nvSpPr>
          <p:cNvPr id="8" name="テキスト ボックス 7">
            <a:extLst>
              <a:ext uri="{FF2B5EF4-FFF2-40B4-BE49-F238E27FC236}">
                <a16:creationId xmlns:a16="http://schemas.microsoft.com/office/drawing/2014/main" id="{6DFC55E1-5744-490C-946A-D2D8E0EBA846}"/>
              </a:ext>
            </a:extLst>
          </p:cNvPr>
          <p:cNvSpPr txBox="1"/>
          <p:nvPr/>
        </p:nvSpPr>
        <p:spPr>
          <a:xfrm>
            <a:off x="620295" y="881358"/>
            <a:ext cx="7640233"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① 一段階目の学習：事前に準備した教師データを使用</a:t>
            </a:r>
          </a:p>
        </p:txBody>
      </p:sp>
      <p:sp>
        <p:nvSpPr>
          <p:cNvPr id="9" name="テキスト ボックス 8">
            <a:extLst>
              <a:ext uri="{FF2B5EF4-FFF2-40B4-BE49-F238E27FC236}">
                <a16:creationId xmlns:a16="http://schemas.microsoft.com/office/drawing/2014/main" id="{F41800CD-0299-4285-83F6-84A31DE2461E}"/>
              </a:ext>
            </a:extLst>
          </p:cNvPr>
          <p:cNvSpPr txBox="1"/>
          <p:nvPr/>
        </p:nvSpPr>
        <p:spPr>
          <a:xfrm>
            <a:off x="2832100" y="3533457"/>
            <a:ext cx="1415772" cy="461665"/>
          </a:xfrm>
          <a:prstGeom prst="rect">
            <a:avLst/>
          </a:prstGeom>
          <a:noFill/>
          <a:ln>
            <a:solidFill>
              <a:schemeClr val="tx1"/>
            </a:solidFill>
          </a:ln>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人工知能</a:t>
            </a:r>
          </a:p>
        </p:txBody>
      </p:sp>
      <p:sp>
        <p:nvSpPr>
          <p:cNvPr id="10" name="矢印: 右 9">
            <a:extLst>
              <a:ext uri="{FF2B5EF4-FFF2-40B4-BE49-F238E27FC236}">
                <a16:creationId xmlns:a16="http://schemas.microsoft.com/office/drawing/2014/main" id="{911A89EB-BA85-4F22-A906-CF0A1061258A}"/>
              </a:ext>
            </a:extLst>
          </p:cNvPr>
          <p:cNvSpPr/>
          <p:nvPr/>
        </p:nvSpPr>
        <p:spPr>
          <a:xfrm>
            <a:off x="2082800" y="3533457"/>
            <a:ext cx="46355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2249DF59-E61B-4FCA-9462-515337539CF5}"/>
              </a:ext>
            </a:extLst>
          </p:cNvPr>
          <p:cNvSpPr txBox="1"/>
          <p:nvPr/>
        </p:nvSpPr>
        <p:spPr>
          <a:xfrm>
            <a:off x="996831" y="3533456"/>
            <a:ext cx="800219"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画像</a:t>
            </a:r>
          </a:p>
        </p:txBody>
      </p:sp>
      <p:sp>
        <p:nvSpPr>
          <p:cNvPr id="12" name="テキスト ボックス 11">
            <a:extLst>
              <a:ext uri="{FF2B5EF4-FFF2-40B4-BE49-F238E27FC236}">
                <a16:creationId xmlns:a16="http://schemas.microsoft.com/office/drawing/2014/main" id="{85451860-F4F6-4BEA-AFCF-FB3B5DB92598}"/>
              </a:ext>
            </a:extLst>
          </p:cNvPr>
          <p:cNvSpPr txBox="1"/>
          <p:nvPr/>
        </p:nvSpPr>
        <p:spPr>
          <a:xfrm>
            <a:off x="620295" y="2545058"/>
            <a:ext cx="7401385"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②  二段階目の学習：人工知能が、教師データを生成</a:t>
            </a:r>
          </a:p>
        </p:txBody>
      </p:sp>
      <p:sp>
        <p:nvSpPr>
          <p:cNvPr id="13" name="矢印: 右 12">
            <a:extLst>
              <a:ext uri="{FF2B5EF4-FFF2-40B4-BE49-F238E27FC236}">
                <a16:creationId xmlns:a16="http://schemas.microsoft.com/office/drawing/2014/main" id="{75BBF4CD-D7B2-47A9-A8FC-E4EF2E795212}"/>
              </a:ext>
            </a:extLst>
          </p:cNvPr>
          <p:cNvSpPr/>
          <p:nvPr/>
        </p:nvSpPr>
        <p:spPr>
          <a:xfrm>
            <a:off x="4619426" y="3549407"/>
            <a:ext cx="46355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F191C0C6-F4F8-4B50-800B-46237BD0CF0F}"/>
              </a:ext>
            </a:extLst>
          </p:cNvPr>
          <p:cNvSpPr txBox="1"/>
          <p:nvPr/>
        </p:nvSpPr>
        <p:spPr>
          <a:xfrm>
            <a:off x="5352932" y="3503240"/>
            <a:ext cx="1415772"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分類結果</a:t>
            </a:r>
          </a:p>
        </p:txBody>
      </p:sp>
      <p:sp>
        <p:nvSpPr>
          <p:cNvPr id="15" name="テキスト ボックス 14">
            <a:extLst>
              <a:ext uri="{FF2B5EF4-FFF2-40B4-BE49-F238E27FC236}">
                <a16:creationId xmlns:a16="http://schemas.microsoft.com/office/drawing/2014/main" id="{BBAB3044-766E-40CB-9829-99E3724BE851}"/>
              </a:ext>
            </a:extLst>
          </p:cNvPr>
          <p:cNvSpPr txBox="1"/>
          <p:nvPr/>
        </p:nvSpPr>
        <p:spPr>
          <a:xfrm>
            <a:off x="5696288" y="4631035"/>
            <a:ext cx="2031325" cy="461665"/>
          </a:xfrm>
          <a:prstGeom prst="rect">
            <a:avLst/>
          </a:prstGeom>
          <a:noFill/>
          <a:ln>
            <a:solidFill>
              <a:schemeClr val="tx1"/>
            </a:solidFill>
          </a:ln>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別の人工知能</a:t>
            </a:r>
          </a:p>
        </p:txBody>
      </p:sp>
      <p:sp>
        <p:nvSpPr>
          <p:cNvPr id="16" name="矢印: 右 15">
            <a:extLst>
              <a:ext uri="{FF2B5EF4-FFF2-40B4-BE49-F238E27FC236}">
                <a16:creationId xmlns:a16="http://schemas.microsoft.com/office/drawing/2014/main" id="{2C63EF71-C99C-4EFE-ABC5-141C3BB137A1}"/>
              </a:ext>
            </a:extLst>
          </p:cNvPr>
          <p:cNvSpPr/>
          <p:nvPr/>
        </p:nvSpPr>
        <p:spPr>
          <a:xfrm rot="5400000">
            <a:off x="5875259" y="4096534"/>
            <a:ext cx="461665" cy="29814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メイリオ" panose="020B0604030504040204" pitchFamily="50" charset="-128"/>
              <a:ea typeface="メイリオ" panose="020B0604030504040204" pitchFamily="50" charset="-128"/>
            </a:endParaRPr>
          </a:p>
        </p:txBody>
      </p:sp>
      <p:sp>
        <p:nvSpPr>
          <p:cNvPr id="17" name="矢印: 折線 16">
            <a:extLst>
              <a:ext uri="{FF2B5EF4-FFF2-40B4-BE49-F238E27FC236}">
                <a16:creationId xmlns:a16="http://schemas.microsoft.com/office/drawing/2014/main" id="{F6BC288E-9C9E-4B19-B765-76AFED0E2F67}"/>
              </a:ext>
            </a:extLst>
          </p:cNvPr>
          <p:cNvSpPr/>
          <p:nvPr/>
        </p:nvSpPr>
        <p:spPr>
          <a:xfrm flipV="1">
            <a:off x="1289051" y="4450911"/>
            <a:ext cx="4070232" cy="607081"/>
          </a:xfrm>
          <a:prstGeom prst="ben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9E8A3748-3449-4F4F-8A2E-D5F83683DD63}"/>
              </a:ext>
            </a:extLst>
          </p:cNvPr>
          <p:cNvSpPr txBox="1"/>
          <p:nvPr/>
        </p:nvSpPr>
        <p:spPr>
          <a:xfrm>
            <a:off x="2832100" y="5114639"/>
            <a:ext cx="3877985" cy="830997"/>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画像と分類結果をあわせて</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教師データとして使用</a:t>
            </a:r>
          </a:p>
        </p:txBody>
      </p:sp>
    </p:spTree>
    <p:extLst>
      <p:ext uri="{BB962C8B-B14F-4D97-AF65-F5344CB8AC3E}">
        <p14:creationId xmlns:p14="http://schemas.microsoft.com/office/powerpoint/2010/main" val="52426137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4908</Words>
  <Application>Microsoft Office PowerPoint</Application>
  <PresentationFormat>画面に合わせる (4:3)</PresentationFormat>
  <Paragraphs>852</Paragraphs>
  <Slides>72</Slides>
  <Notes>9</Notes>
  <HiddenSlides>0</HiddenSlides>
  <MMClips>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72</vt:i4>
      </vt:variant>
    </vt:vector>
  </HeadingPairs>
  <TitlesOfParts>
    <vt:vector size="87" baseType="lpstr">
      <vt:lpstr>ＭＳ ゴシック</vt:lpstr>
      <vt:lpstr>Söhne</vt:lpstr>
      <vt:lpstr>ヒラギノ角ゴ Pro W3</vt:lpstr>
      <vt:lpstr>メイリオ</vt:lpstr>
      <vt:lpstr>游ゴシック</vt:lpstr>
      <vt:lpstr>游ゴシック Light</vt:lpstr>
      <vt:lpstr>Abadi</vt:lpstr>
      <vt:lpstr>Arial</vt:lpstr>
      <vt:lpstr>Calibri</vt:lpstr>
      <vt:lpstr>Merriweather</vt:lpstr>
      <vt:lpstr>Montserrat</vt:lpstr>
      <vt:lpstr>Segoe UI</vt:lpstr>
      <vt:lpstr>Times New Roman</vt:lpstr>
      <vt:lpstr>Office テーマ</vt:lpstr>
      <vt:lpstr>2_Office テーマ</vt:lpstr>
      <vt:lpstr>15. 全体まとめと発展</vt:lpstr>
      <vt:lpstr>アウトライン</vt:lpstr>
      <vt:lpstr>15-1 発展（対話AI，自己学習，強化学習） </vt:lpstr>
      <vt:lpstr>対話AI</vt:lpstr>
      <vt:lpstr>演習</vt:lpstr>
      <vt:lpstr>質問の例</vt:lpstr>
      <vt:lpstr>自己学習のニュース</vt:lpstr>
      <vt:lpstr>自己学習のニュース</vt:lpstr>
      <vt:lpstr>自己学習による画像分類の精度向上</vt:lpstr>
      <vt:lpstr>自己学習による画像分類の精度向上</vt:lpstr>
      <vt:lpstr>強化学習</vt:lpstr>
      <vt:lpstr>強化学習のイメージ</vt:lpstr>
      <vt:lpstr>15-2 人工知能 </vt:lpstr>
      <vt:lpstr>人工知能の応用例</vt:lpstr>
      <vt:lpstr>人工知能に期待される役割</vt:lpstr>
      <vt:lpstr>人工知能の種類</vt:lpstr>
      <vt:lpstr>15-3. 知的なゲーム世界の実現</vt:lpstr>
      <vt:lpstr>21 ゲームのルール</vt:lpstr>
      <vt:lpstr>21 ゲームの対戦イメージ</vt:lpstr>
      <vt:lpstr>21 ゲームの魅力</vt:lpstr>
      <vt:lpstr>遷移関数</vt:lpstr>
      <vt:lpstr>21 ゲームの遷移関数</vt:lpstr>
      <vt:lpstr>後攻は必勝</vt:lpstr>
      <vt:lpstr>後攻での必勝のやり方</vt:lpstr>
      <vt:lpstr>ソースコード</vt:lpstr>
      <vt:lpstr>trinket でのプログラム実行</vt:lpstr>
      <vt:lpstr>実行開始後の手順</vt:lpstr>
      <vt:lpstr>ここまでのまとめ</vt:lpstr>
      <vt:lpstr>15-4 探索，総当たり </vt:lpstr>
      <vt:lpstr>探索と経路（パス）</vt:lpstr>
      <vt:lpstr>探索と経路（パス）</vt:lpstr>
      <vt:lpstr>総当たり</vt:lpstr>
      <vt:lpstr>総当たり</vt:lpstr>
      <vt:lpstr>探索の対象</vt:lpstr>
      <vt:lpstr>状態を変数で表現</vt:lpstr>
      <vt:lpstr>遷移関数と行動番号　</vt:lpstr>
      <vt:lpstr>総当たりの例　パス長１</vt:lpstr>
      <vt:lpstr>総当たりの例　パス長２</vt:lpstr>
      <vt:lpstr>探索の例　パス長３</vt:lpstr>
      <vt:lpstr>ソースコード</vt:lpstr>
      <vt:lpstr>nsteps = 4 に書きかえて再実行</vt:lpstr>
      <vt:lpstr>15-5 述語と推論 </vt:lpstr>
      <vt:lpstr>述語と事実</vt:lpstr>
      <vt:lpstr>PowerPoint プレゼンテーション</vt:lpstr>
      <vt:lpstr>PowerPoint プレゼンテーション</vt:lpstr>
      <vt:lpstr>述語と規則</vt:lpstr>
      <vt:lpstr>PowerPoint プレゼンテーション</vt:lpstr>
      <vt:lpstr>PowerPoint プレゼンテーション</vt:lpstr>
      <vt:lpstr>推論の例</vt:lpstr>
      <vt:lpstr>述語と推論のまとめ</vt:lpstr>
      <vt:lpstr>15-6 機械学習とニューラルネットワーク </vt:lpstr>
      <vt:lpstr>機械学習</vt:lpstr>
      <vt:lpstr>機械学習</vt:lpstr>
      <vt:lpstr>ニューラルネットワーク</vt:lpstr>
      <vt:lpstr>ニューラルネットワークの基礎</vt:lpstr>
      <vt:lpstr>コンピュータの進展とニューラルネットワーク進展</vt:lpstr>
      <vt:lpstr>入力の重みづけ，合計とバイアス，活性化関数の適用</vt:lpstr>
      <vt:lpstr>入力の重みづけ，合計とバイアス，活性化関数の適用</vt:lpstr>
      <vt:lpstr>ニューラルネットワークの活性化関数のバリエーション</vt:lpstr>
      <vt:lpstr>PowerPoint プレゼンテーション</vt:lpstr>
      <vt:lpstr>ニューラルネットワークの処理の原理</vt:lpstr>
      <vt:lpstr>ニューラルネットワークが多様に利用できる原理</vt:lpstr>
      <vt:lpstr>PowerPoint プレゼンテーション</vt:lpstr>
      <vt:lpstr>PowerPoint プレゼンテーション</vt:lpstr>
      <vt:lpstr>PowerPoint プレゼンテーション</vt:lpstr>
      <vt:lpstr>ニューラルネットワークでの教師あり学習</vt:lpstr>
      <vt:lpstr>機械学習が目標とする作業</vt:lpstr>
      <vt:lpstr>PowerPoint プレゼンテーション</vt:lpstr>
      <vt:lpstr>汎化</vt:lpstr>
      <vt:lpstr>汎化</vt:lpstr>
      <vt:lpstr>汎化</vt:lpstr>
      <vt:lpstr>案内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人工知能</dc:title>
  <dc:creator>kunihiko</dc:creator>
  <cp:lastModifiedBy>金子　邦彦</cp:lastModifiedBy>
  <cp:revision>50</cp:revision>
  <dcterms:created xsi:type="dcterms:W3CDTF">2020-06-03T12:20:31Z</dcterms:created>
  <dcterms:modified xsi:type="dcterms:W3CDTF">2023-07-27T07:54:45Z</dcterms:modified>
</cp:coreProperties>
</file>