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67"/>
  </p:notesMasterIdLst>
  <p:sldIdLst>
    <p:sldId id="874" r:id="rId3"/>
    <p:sldId id="1715" r:id="rId4"/>
    <p:sldId id="696" r:id="rId5"/>
    <p:sldId id="1402" r:id="rId6"/>
    <p:sldId id="1420" r:id="rId7"/>
    <p:sldId id="1711" r:id="rId8"/>
    <p:sldId id="1688" r:id="rId9"/>
    <p:sldId id="625" r:id="rId10"/>
    <p:sldId id="621" r:id="rId11"/>
    <p:sldId id="629" r:id="rId12"/>
    <p:sldId id="626" r:id="rId13"/>
    <p:sldId id="664" r:id="rId14"/>
    <p:sldId id="663" r:id="rId15"/>
    <p:sldId id="1697" r:id="rId16"/>
    <p:sldId id="1020" r:id="rId17"/>
    <p:sldId id="991" r:id="rId18"/>
    <p:sldId id="662" r:id="rId19"/>
    <p:sldId id="1689" r:id="rId20"/>
    <p:sldId id="1698" r:id="rId21"/>
    <p:sldId id="942" r:id="rId22"/>
    <p:sldId id="1691" r:id="rId23"/>
    <p:sldId id="880" r:id="rId24"/>
    <p:sldId id="1692" r:id="rId25"/>
    <p:sldId id="881" r:id="rId26"/>
    <p:sldId id="1693" r:id="rId27"/>
    <p:sldId id="883" r:id="rId28"/>
    <p:sldId id="884" r:id="rId29"/>
    <p:sldId id="1694" r:id="rId30"/>
    <p:sldId id="1703" r:id="rId31"/>
    <p:sldId id="1029" r:id="rId32"/>
    <p:sldId id="1695" r:id="rId33"/>
    <p:sldId id="909" r:id="rId34"/>
    <p:sldId id="958" r:id="rId35"/>
    <p:sldId id="900" r:id="rId36"/>
    <p:sldId id="1699" r:id="rId37"/>
    <p:sldId id="1704" r:id="rId38"/>
    <p:sldId id="1003" r:id="rId39"/>
    <p:sldId id="1701" r:id="rId40"/>
    <p:sldId id="1702" r:id="rId41"/>
    <p:sldId id="976" r:id="rId42"/>
    <p:sldId id="1705" r:id="rId43"/>
    <p:sldId id="1004" r:id="rId44"/>
    <p:sldId id="995" r:id="rId45"/>
    <p:sldId id="1018" r:id="rId46"/>
    <p:sldId id="1706" r:id="rId47"/>
    <p:sldId id="1009" r:id="rId48"/>
    <p:sldId id="1717" r:id="rId49"/>
    <p:sldId id="1012" r:id="rId50"/>
    <p:sldId id="1716" r:id="rId51"/>
    <p:sldId id="1708" r:id="rId52"/>
    <p:sldId id="1707" r:id="rId53"/>
    <p:sldId id="1048" r:id="rId54"/>
    <p:sldId id="924" r:id="rId55"/>
    <p:sldId id="875" r:id="rId56"/>
    <p:sldId id="1049" r:id="rId57"/>
    <p:sldId id="911" r:id="rId58"/>
    <p:sldId id="1043" r:id="rId59"/>
    <p:sldId id="1045" r:id="rId60"/>
    <p:sldId id="1046" r:id="rId61"/>
    <p:sldId id="916" r:id="rId62"/>
    <p:sldId id="1709" r:id="rId63"/>
    <p:sldId id="910" r:id="rId64"/>
    <p:sldId id="1714" r:id="rId65"/>
    <p:sldId id="1710" r:id="rId6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63" autoAdjust="0"/>
    <p:restoredTop sz="94660"/>
  </p:normalViewPr>
  <p:slideViewPr>
    <p:cSldViewPr snapToGrid="0">
      <p:cViewPr varScale="1">
        <p:scale>
          <a:sx n="72" d="100"/>
          <a:sy n="72" d="100"/>
        </p:scale>
        <p:origin x="38" y="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14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98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78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094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282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440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5720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482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13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7CA13-7410-4A26-92E4-D0462DC4FEEC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BE10-6334-49AE-BC6E-A091FC9472CD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FB8F-FB00-407B-BA97-C09399882744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8650B-BD30-4C24-AAC6-291E7CDA79C1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C3700-ECA0-4650-B098-EE1D8F15E2A2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76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752C4-D277-43DC-89CC-17031ECCBBEF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51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7BBF-D7BE-47DD-9C7C-7D8AE2361E55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52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DA9B4-57BA-44AF-99F0-303BDE19016E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367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2C118-0820-4F50-89DE-4B91D59C0E22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2B99B-EB01-47C4-BFBC-FDB367D3D5E6}" type="datetime1">
              <a:rPr kumimoji="1" lang="ja-JP" altLang="en-US" smtClean="0"/>
              <a:t>2023/6/1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4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drive/1IfArIvhh-FsvJIE9YTNO8T44Qhpi0rIJ?usp=sharing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xxxxxxxxxx@gmail.com" TargetMode="External"/><Relationship Id="rId2" Type="http://schemas.openxmlformats.org/officeDocument/2006/relationships/hyperlink" Target="https://accounts.google.com/SignU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tensorflow.org/tutoria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nsorflow.org/tutorials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84815" y="1122363"/>
            <a:ext cx="8223463" cy="1655762"/>
          </a:xfrm>
        </p:spPr>
        <p:txBody>
          <a:bodyPr>
            <a:noAutofit/>
          </a:bodyPr>
          <a:lstStyle/>
          <a:p>
            <a:r>
              <a:rPr lang="en-US" altLang="ja-JP" dirty="0"/>
              <a:t>6. </a:t>
            </a:r>
            <a:r>
              <a:rPr lang="ja-JP" altLang="en-US" dirty="0"/>
              <a:t>画像分類システム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（人工知能）</a:t>
            </a:r>
            <a:endParaRPr lang="en-US" altLang="ja-JP" dirty="0"/>
          </a:p>
          <a:p>
            <a:r>
              <a:rPr lang="en-US" altLang="ja-JP" dirty="0"/>
              <a:t>URL: https://www.kkaneko.jp/ai/mi/index.html</a:t>
            </a:r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3CC647F6-F62E-4F8C-96B7-5908ACCFC9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7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C2E268-4573-47C0-9CC6-0A8C1A5D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濃淡画像でのコード化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9E2FC6-980B-4C43-A897-C20F08ED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1003CEC-B80A-41CE-A4A6-38E50F52F648}"/>
              </a:ext>
            </a:extLst>
          </p:cNvPr>
          <p:cNvSpPr txBox="1">
            <a:spLocks noChangeArrowheads="1"/>
          </p:cNvSpPr>
          <p:nvPr/>
        </p:nvSpPr>
        <p:spPr>
          <a:xfrm>
            <a:off x="713019" y="1316696"/>
            <a:ext cx="63627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画像の輝度の情報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例えば：　黒　＝　０，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　　　暗い灰色　＝　１，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　　　明るい灰色　＝　２，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　　　白　＝　３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のように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コード化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Text Box 24">
            <a:extLst>
              <a:ext uri="{FF2B5EF4-FFF2-40B4-BE49-F238E27FC236}">
                <a16:creationId xmlns:a16="http://schemas.microsoft.com/office/drawing/2014/main" id="{BE990FBE-B186-46CD-A4DF-04AF89CDF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440" y="4508014"/>
            <a:ext cx="800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画素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" panose="020B0604020202020204" pitchFamily="34" charset="0"/>
              <a:ea typeface="メイリオ"/>
              <a:cs typeface="+mn-cs"/>
            </a:endParaRPr>
          </a:p>
        </p:txBody>
      </p:sp>
      <p:sp>
        <p:nvSpPr>
          <p:cNvPr id="7" name="Text Box 25">
            <a:extLst>
              <a:ext uri="{FF2B5EF4-FFF2-40B4-BE49-F238E27FC236}">
                <a16:creationId xmlns:a16="http://schemas.microsoft.com/office/drawing/2014/main" id="{BD3AE1CA-1F30-4FED-8F0F-CF3DA96B7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9609" y="6335623"/>
            <a:ext cx="8338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幅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: 8</a:t>
            </a: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F16561F7-7ADE-4914-8EDA-6A44B9F35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076" y="5227258"/>
            <a:ext cx="1141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高さ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: 8</a:t>
            </a: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7A551B31-7AE1-4109-A6ED-C4BC8B994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5215" y="5153213"/>
            <a:ext cx="326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輝度が４段階の場合：</a:t>
            </a: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0D157E78-4172-4896-B164-66A23F4EC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0940" y="5499685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0</a:t>
            </a:r>
          </a:p>
        </p:txBody>
      </p:sp>
      <p:sp>
        <p:nvSpPr>
          <p:cNvPr id="11" name="Text Box 29">
            <a:extLst>
              <a:ext uri="{FF2B5EF4-FFF2-40B4-BE49-F238E27FC236}">
                <a16:creationId xmlns:a16="http://schemas.microsoft.com/office/drawing/2014/main" id="{3AD418D3-9C08-4840-9C90-5F3FBF01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277" y="548896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1</a:t>
            </a:r>
          </a:p>
        </p:txBody>
      </p:sp>
      <p:sp>
        <p:nvSpPr>
          <p:cNvPr id="12" name="Text Box 30">
            <a:extLst>
              <a:ext uri="{FF2B5EF4-FFF2-40B4-BE49-F238E27FC236}">
                <a16:creationId xmlns:a16="http://schemas.microsoft.com/office/drawing/2014/main" id="{C5196C37-4131-47A2-9FD4-FC893CE43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615" y="548896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2</a:t>
            </a:r>
          </a:p>
        </p:txBody>
      </p:sp>
      <p:sp>
        <p:nvSpPr>
          <p:cNvPr id="13" name="Text Box 31">
            <a:extLst>
              <a:ext uri="{FF2B5EF4-FFF2-40B4-BE49-F238E27FC236}">
                <a16:creationId xmlns:a16="http://schemas.microsoft.com/office/drawing/2014/main" id="{DD30A88E-26FE-4478-83CA-B6670FC2D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952" y="5488969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メイリオ"/>
                <a:cs typeface="+mn-cs"/>
              </a:rPr>
              <a:t>3</a:t>
            </a:r>
          </a:p>
        </p:txBody>
      </p:sp>
      <p:sp>
        <p:nvSpPr>
          <p:cNvPr id="14" name="Rectangle 32">
            <a:extLst>
              <a:ext uri="{FF2B5EF4-FFF2-40B4-BE49-F238E27FC236}">
                <a16:creationId xmlns:a16="http://schemas.microsoft.com/office/drawing/2014/main" id="{8330AC70-92E7-4542-9BF0-E73CCC93E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4493" y="5912843"/>
            <a:ext cx="215504" cy="215504"/>
          </a:xfrm>
          <a:prstGeom prst="rect">
            <a:avLst/>
          </a:prstGeom>
          <a:solidFill>
            <a:srgbClr val="0000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5" name="Rectangle 33">
            <a:extLst>
              <a:ext uri="{FF2B5EF4-FFF2-40B4-BE49-F238E27FC236}">
                <a16:creationId xmlns:a16="http://schemas.microsoft.com/office/drawing/2014/main" id="{23D9946A-5DB3-48A1-A22C-25B6DE96F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691" y="5912843"/>
            <a:ext cx="215503" cy="215504"/>
          </a:xfrm>
          <a:prstGeom prst="rect">
            <a:avLst/>
          </a:prstGeom>
          <a:solidFill>
            <a:srgbClr val="000000">
              <a:alpha val="60001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01C575B5-47F2-404F-9E42-1834CE752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887" y="5912843"/>
            <a:ext cx="215504" cy="215504"/>
          </a:xfrm>
          <a:prstGeom prst="rect">
            <a:avLst/>
          </a:prstGeom>
          <a:solidFill>
            <a:srgbClr val="000000">
              <a:alpha val="3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7" name="Rectangle 35">
            <a:extLst>
              <a:ext uri="{FF2B5EF4-FFF2-40B4-BE49-F238E27FC236}">
                <a16:creationId xmlns:a16="http://schemas.microsoft.com/office/drawing/2014/main" id="{A56BB04C-897D-447B-8EBC-59A918107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1085" y="5912843"/>
            <a:ext cx="215503" cy="215504"/>
          </a:xfrm>
          <a:prstGeom prst="rect">
            <a:avLst/>
          </a:prstGeom>
          <a:solidFill>
            <a:srgbClr val="000000">
              <a:alpha val="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grpSp>
        <p:nvGrpSpPr>
          <p:cNvPr id="18" name="Group 56">
            <a:extLst>
              <a:ext uri="{FF2B5EF4-FFF2-40B4-BE49-F238E27FC236}">
                <a16:creationId xmlns:a16="http://schemas.microsoft.com/office/drawing/2014/main" id="{F635D6A2-D027-4934-8B7B-4ADF117A89A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158590" y="4431814"/>
            <a:ext cx="1843088" cy="1846659"/>
            <a:chOff x="3496" y="2063"/>
            <a:chExt cx="910" cy="912"/>
          </a:xfrm>
        </p:grpSpPr>
        <p:grpSp>
          <p:nvGrpSpPr>
            <p:cNvPr id="19" name="Group 36">
              <a:extLst>
                <a:ext uri="{FF2B5EF4-FFF2-40B4-BE49-F238E27FC236}">
                  <a16:creationId xmlns:a16="http://schemas.microsoft.com/office/drawing/2014/main" id="{492E5EDE-50DD-4A4C-B000-0BB05F0E2D0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499" y="2065"/>
              <a:ext cx="907" cy="907"/>
              <a:chOff x="3323" y="2345"/>
              <a:chExt cx="925" cy="907"/>
            </a:xfrm>
          </p:grpSpPr>
          <p:sp>
            <p:nvSpPr>
              <p:cNvPr id="31" name="Rectangle 37">
                <a:extLst>
                  <a:ext uri="{FF2B5EF4-FFF2-40B4-BE49-F238E27FC236}">
                    <a16:creationId xmlns:a16="http://schemas.microsoft.com/office/drawing/2014/main" id="{16DFF47F-A891-4EFE-BF37-D3402C6577F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2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2" name="Rectangle 38">
                <a:extLst>
                  <a:ext uri="{FF2B5EF4-FFF2-40B4-BE49-F238E27FC236}">
                    <a16:creationId xmlns:a16="http://schemas.microsoft.com/office/drawing/2014/main" id="{717F45D6-913C-4A3F-B8AA-5D51BEAB5F1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3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3" name="Rectangle 39">
                <a:extLst>
                  <a:ext uri="{FF2B5EF4-FFF2-40B4-BE49-F238E27FC236}">
                    <a16:creationId xmlns:a16="http://schemas.microsoft.com/office/drawing/2014/main" id="{9CC1F5A8-5CA9-42DC-8705-798B768EB457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5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4" name="Rectangle 40">
                <a:extLst>
                  <a:ext uri="{FF2B5EF4-FFF2-40B4-BE49-F238E27FC236}">
                    <a16:creationId xmlns:a16="http://schemas.microsoft.com/office/drawing/2014/main" id="{69858522-E399-427B-8DD6-43B4AC2EACB2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71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504DE1DE-6FDB-4F81-B2C8-AFA330D53853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787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6" name="Rectangle 42">
                <a:extLst>
                  <a:ext uri="{FF2B5EF4-FFF2-40B4-BE49-F238E27FC236}">
                    <a16:creationId xmlns:a16="http://schemas.microsoft.com/office/drawing/2014/main" id="{576087DB-052A-4EDC-A711-45903D2DFF2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7" name="Rectangle 43">
                <a:extLst>
                  <a:ext uri="{FF2B5EF4-FFF2-40B4-BE49-F238E27FC236}">
                    <a16:creationId xmlns:a16="http://schemas.microsoft.com/office/drawing/2014/main" id="{DAFFE401-0E53-4E83-9D62-FC9DF100C84F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01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8" name="Rectangle 44">
                <a:extLst>
                  <a:ext uri="{FF2B5EF4-FFF2-40B4-BE49-F238E27FC236}">
                    <a16:creationId xmlns:a16="http://schemas.microsoft.com/office/drawing/2014/main" id="{1710D67F-1903-4AB7-BDD6-90C3642BA44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3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</p:grpSp>
        <p:grpSp>
          <p:nvGrpSpPr>
            <p:cNvPr id="20" name="Group 45">
              <a:extLst>
                <a:ext uri="{FF2B5EF4-FFF2-40B4-BE49-F238E27FC236}">
                  <a16:creationId xmlns:a16="http://schemas.microsoft.com/office/drawing/2014/main" id="{977FAA1F-2780-4409-BAD0-17651FAC6CC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 rot="5400000">
              <a:off x="3496" y="2068"/>
              <a:ext cx="907" cy="907"/>
              <a:chOff x="3323" y="2345"/>
              <a:chExt cx="925" cy="907"/>
            </a:xfrm>
          </p:grpSpPr>
          <p:sp>
            <p:nvSpPr>
              <p:cNvPr id="23" name="Rectangle 46">
                <a:extLst>
                  <a:ext uri="{FF2B5EF4-FFF2-40B4-BE49-F238E27FC236}">
                    <a16:creationId xmlns:a16="http://schemas.microsoft.com/office/drawing/2014/main" id="{AAEA434E-A02F-426C-8EB3-8570D24F76B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32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24" name="Rectangle 47">
                <a:extLst>
                  <a:ext uri="{FF2B5EF4-FFF2-40B4-BE49-F238E27FC236}">
                    <a16:creationId xmlns:a16="http://schemas.microsoft.com/office/drawing/2014/main" id="{938F0FA7-2887-44D5-82CD-71E109F0E7A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43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25" name="Rectangle 48">
                <a:extLst>
                  <a:ext uri="{FF2B5EF4-FFF2-40B4-BE49-F238E27FC236}">
                    <a16:creationId xmlns:a16="http://schemas.microsoft.com/office/drawing/2014/main" id="{423C9510-0CAB-4EBD-927E-1266DA8A8205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55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26" name="Rectangle 49">
                <a:extLst>
                  <a:ext uri="{FF2B5EF4-FFF2-40B4-BE49-F238E27FC236}">
                    <a16:creationId xmlns:a16="http://schemas.microsoft.com/office/drawing/2014/main" id="{4E9F1263-467E-468B-B1D0-90A6B9312BEB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671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27" name="Rectangle 50">
                <a:extLst>
                  <a:ext uri="{FF2B5EF4-FFF2-40B4-BE49-F238E27FC236}">
                    <a16:creationId xmlns:a16="http://schemas.microsoft.com/office/drawing/2014/main" id="{B0CEB749-5461-46E6-9995-ADA21FC17DAA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787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28" name="Rectangle 51">
                <a:extLst>
                  <a:ext uri="{FF2B5EF4-FFF2-40B4-BE49-F238E27FC236}">
                    <a16:creationId xmlns:a16="http://schemas.microsoft.com/office/drawing/2014/main" id="{FFFCF763-B8DF-4F87-9760-6B70D4F263B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03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29" name="Rectangle 52">
                <a:extLst>
                  <a:ext uri="{FF2B5EF4-FFF2-40B4-BE49-F238E27FC236}">
                    <a16:creationId xmlns:a16="http://schemas.microsoft.com/office/drawing/2014/main" id="{A63838C5-FBBF-4360-A802-5173733E451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019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  <p:sp>
            <p:nvSpPr>
              <p:cNvPr id="30" name="Rectangle 53">
                <a:extLst>
                  <a:ext uri="{FF2B5EF4-FFF2-40B4-BE49-F238E27FC236}">
                    <a16:creationId xmlns:a16="http://schemas.microsoft.com/office/drawing/2014/main" id="{4CFC050B-1BC7-403C-9232-BA1EC6458DC8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135" y="2345"/>
                <a:ext cx="113" cy="90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メイリオ"/>
                  <a:cs typeface="+mn-cs"/>
                </a:endParaRPr>
              </a:p>
            </p:txBody>
          </p:sp>
        </p:grpSp>
        <p:sp>
          <p:nvSpPr>
            <p:cNvPr id="21" name="Rectangle 54">
              <a:extLst>
                <a:ext uri="{FF2B5EF4-FFF2-40B4-BE49-F238E27FC236}">
                  <a16:creationId xmlns:a16="http://schemas.microsoft.com/office/drawing/2014/main" id="{EA05B507-BD08-47AE-8B4F-3815FE191C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97" y="2063"/>
              <a:ext cx="904" cy="91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endParaRPr>
            </a:p>
          </p:txBody>
        </p:sp>
        <p:sp>
          <p:nvSpPr>
            <p:cNvPr id="22" name="Rectangle 55">
              <a:extLst>
                <a:ext uri="{FF2B5EF4-FFF2-40B4-BE49-F238E27FC236}">
                  <a16:creationId xmlns:a16="http://schemas.microsoft.com/office/drawing/2014/main" id="{361F3701-4229-4168-958B-2E809C2B8C9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067" y="2519"/>
              <a:ext cx="114" cy="114"/>
            </a:xfrm>
            <a:prstGeom prst="rect">
              <a:avLst/>
            </a:prstGeom>
            <a:noFill/>
            <a:ln w="38100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endParaRPr>
            </a:p>
          </p:txBody>
        </p:sp>
      </p:grpSp>
      <p:sp>
        <p:nvSpPr>
          <p:cNvPr id="39" name="Line 57">
            <a:extLst>
              <a:ext uri="{FF2B5EF4-FFF2-40B4-BE49-F238E27FC236}">
                <a16:creationId xmlns:a16="http://schemas.microsoft.com/office/drawing/2014/main" id="{B2BCDB5F-2318-4172-B9FA-6E0F55D50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9240" y="4728279"/>
            <a:ext cx="828675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5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103B09-4B60-4A5A-9D51-6CE0C030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カラー画像の成分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076904-8F70-44D2-956A-4E4047E2B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836719"/>
          </a:xfrm>
        </p:spPr>
        <p:txBody>
          <a:bodyPr>
            <a:normAutofit/>
          </a:bodyPr>
          <a:lstStyle/>
          <a:p>
            <a:r>
              <a:rPr kumimoji="1" lang="en-US" altLang="ja-JP" b="1" dirty="0"/>
              <a:t>R</a:t>
            </a:r>
            <a:r>
              <a:rPr kumimoji="1" lang="ja-JP" altLang="en-US" b="1" dirty="0"/>
              <a:t>（赤）成分，</a:t>
            </a:r>
            <a:r>
              <a:rPr kumimoji="1" lang="en-US" altLang="ja-JP" b="1" dirty="0"/>
              <a:t>G</a:t>
            </a:r>
            <a:r>
              <a:rPr kumimoji="1" lang="ja-JP" altLang="en-US" b="1" dirty="0"/>
              <a:t>（緑）成分，</a:t>
            </a:r>
            <a:r>
              <a:rPr kumimoji="1" lang="en-US" altLang="ja-JP" b="1" dirty="0"/>
              <a:t>B</a:t>
            </a:r>
            <a:r>
              <a:rPr kumimoji="1" lang="ja-JP" altLang="en-US" b="1" dirty="0"/>
              <a:t>（青）成分</a:t>
            </a:r>
            <a:r>
              <a:rPr kumimoji="1" lang="ja-JP" altLang="en-US" dirty="0"/>
              <a:t>で考える場合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kumimoji="1" lang="ja-JP" altLang="en-US" b="1" dirty="0"/>
              <a:t>輝度成分，色成分</a:t>
            </a:r>
            <a:r>
              <a:rPr kumimoji="1" lang="ja-JP" altLang="en-US" dirty="0"/>
              <a:t>で考える場合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CC3126-7472-4CD9-9025-EC820FEE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807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53DF07D-0F29-4951-B569-A57CE7B2342C}"/>
              </a:ext>
            </a:extLst>
          </p:cNvPr>
          <p:cNvSpPr/>
          <p:nvPr/>
        </p:nvSpPr>
        <p:spPr>
          <a:xfrm>
            <a:off x="2494761" y="3365259"/>
            <a:ext cx="503754" cy="4937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306CB1C-69D4-4107-B70E-FC991C1F6F94}"/>
              </a:ext>
            </a:extLst>
          </p:cNvPr>
          <p:cNvSpPr/>
          <p:nvPr/>
        </p:nvSpPr>
        <p:spPr>
          <a:xfrm>
            <a:off x="4622845" y="3365259"/>
            <a:ext cx="503754" cy="493765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EC45AC6-EDE2-4FD1-91A4-8534C6C9FAF4}"/>
              </a:ext>
            </a:extLst>
          </p:cNvPr>
          <p:cNvSpPr/>
          <p:nvPr/>
        </p:nvSpPr>
        <p:spPr>
          <a:xfrm>
            <a:off x="6750929" y="3365259"/>
            <a:ext cx="503754" cy="49376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92BEE57-EA9E-48D2-ED0E-1D3DCB5A6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01" y="1876566"/>
            <a:ext cx="993852" cy="130046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E217432-E596-7EC0-8BB2-6C03F2C7E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638" y="1920891"/>
            <a:ext cx="988566" cy="130575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D11D14B-E766-7D4F-B45B-0AED5DF10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722" y="1920892"/>
            <a:ext cx="988566" cy="130575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077EF89-9B78-BC5D-4D13-7E394B123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806" y="1920892"/>
            <a:ext cx="988566" cy="130575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459C236-B7BD-A558-2417-AC32B766B55F}"/>
              </a:ext>
            </a:extLst>
          </p:cNvPr>
          <p:cNvSpPr txBox="1"/>
          <p:nvPr/>
        </p:nvSpPr>
        <p:spPr>
          <a:xfrm>
            <a:off x="2998515" y="345221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（赤）成分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E2D9354-1A0F-C5ED-79C4-F193AFC2636C}"/>
              </a:ext>
            </a:extLst>
          </p:cNvPr>
          <p:cNvSpPr txBox="1"/>
          <p:nvPr/>
        </p:nvSpPr>
        <p:spPr>
          <a:xfrm>
            <a:off x="5117128" y="3448637"/>
            <a:ext cx="1590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（緑）成分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F7DC865-9626-83CA-0AEB-F2D02593472A}"/>
              </a:ext>
            </a:extLst>
          </p:cNvPr>
          <p:cNvSpPr txBox="1"/>
          <p:nvPr/>
        </p:nvSpPr>
        <p:spPr>
          <a:xfrm>
            <a:off x="7254683" y="3448637"/>
            <a:ext cx="1729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（青）成分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826B6ADB-9A9F-1D93-7FD8-CB74F1A29573}"/>
              </a:ext>
            </a:extLst>
          </p:cNvPr>
          <p:cNvSpPr/>
          <p:nvPr/>
        </p:nvSpPr>
        <p:spPr>
          <a:xfrm>
            <a:off x="1985724" y="2296857"/>
            <a:ext cx="323385" cy="579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1F4CA5C6-5BE1-45AC-CA42-7A020324B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01" y="4838927"/>
            <a:ext cx="993852" cy="1300465"/>
          </a:xfrm>
          <a:prstGeom prst="rect">
            <a:avLst/>
          </a:prstGeom>
        </p:spPr>
      </p:pic>
      <p:sp>
        <p:nvSpPr>
          <p:cNvPr id="23" name="矢印: 右 22">
            <a:extLst>
              <a:ext uri="{FF2B5EF4-FFF2-40B4-BE49-F238E27FC236}">
                <a16:creationId xmlns:a16="http://schemas.microsoft.com/office/drawing/2014/main" id="{071D268C-AFEF-DB03-12A7-E28610F1407F}"/>
              </a:ext>
            </a:extLst>
          </p:cNvPr>
          <p:cNvSpPr/>
          <p:nvPr/>
        </p:nvSpPr>
        <p:spPr>
          <a:xfrm>
            <a:off x="1985724" y="5259218"/>
            <a:ext cx="323385" cy="579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6BB562D-C325-B529-E55F-FD485C3C8F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4880" y="4826659"/>
            <a:ext cx="993852" cy="131273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F082C22-E94F-41AF-E8E5-CF6E4E01BB37}"/>
              </a:ext>
            </a:extLst>
          </p:cNvPr>
          <p:cNvSpPr txBox="1"/>
          <p:nvPr/>
        </p:nvSpPr>
        <p:spPr>
          <a:xfrm>
            <a:off x="2588722" y="6313640"/>
            <a:ext cx="1146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輝度成分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3AEBCD3-B70D-E3B1-7CB1-C764E39C60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0663" y="4821937"/>
            <a:ext cx="993852" cy="1312733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DC274D6-37A8-EE31-3217-135E7EA27FBD}"/>
              </a:ext>
            </a:extLst>
          </p:cNvPr>
          <p:cNvSpPr txBox="1"/>
          <p:nvPr/>
        </p:nvSpPr>
        <p:spPr>
          <a:xfrm>
            <a:off x="4214348" y="6313640"/>
            <a:ext cx="1146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色成分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69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103B09-4B60-4A5A-9D51-6CE0C030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7"/>
            <a:ext cx="8004008" cy="733903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R</a:t>
            </a:r>
            <a:r>
              <a:rPr kumimoji="1" lang="ja-JP" altLang="en-US" dirty="0"/>
              <a:t>（赤）成分，</a:t>
            </a:r>
            <a:r>
              <a:rPr kumimoji="1" lang="en-US" altLang="ja-JP" dirty="0"/>
              <a:t>G</a:t>
            </a:r>
            <a:r>
              <a:rPr kumimoji="1" lang="ja-JP" altLang="en-US" dirty="0"/>
              <a:t>（緑），</a:t>
            </a:r>
            <a:r>
              <a:rPr kumimoji="1" lang="en-US" altLang="ja-JP" dirty="0"/>
              <a:t>B</a:t>
            </a:r>
            <a:r>
              <a:rPr kumimoji="1" lang="ja-JP" altLang="en-US" dirty="0"/>
              <a:t>（青）成分で考える場合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CC3126-7472-4CD9-9025-EC820FEE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807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53DF07D-0F29-4951-B569-A57CE7B2342C}"/>
              </a:ext>
            </a:extLst>
          </p:cNvPr>
          <p:cNvSpPr/>
          <p:nvPr/>
        </p:nvSpPr>
        <p:spPr>
          <a:xfrm>
            <a:off x="2494761" y="2935235"/>
            <a:ext cx="503754" cy="4937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306CB1C-69D4-4107-B70E-FC991C1F6F94}"/>
              </a:ext>
            </a:extLst>
          </p:cNvPr>
          <p:cNvSpPr/>
          <p:nvPr/>
        </p:nvSpPr>
        <p:spPr>
          <a:xfrm>
            <a:off x="4622845" y="2935235"/>
            <a:ext cx="503754" cy="493765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EC45AC6-EDE2-4FD1-91A4-8534C6C9FAF4}"/>
              </a:ext>
            </a:extLst>
          </p:cNvPr>
          <p:cNvSpPr/>
          <p:nvPr/>
        </p:nvSpPr>
        <p:spPr>
          <a:xfrm>
            <a:off x="6750929" y="2935235"/>
            <a:ext cx="503754" cy="493765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C92BEE57-EA9E-48D2-ED0E-1D3DCB5A6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01" y="1446542"/>
            <a:ext cx="993852" cy="130046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E217432-E596-7EC0-8BB2-6C03F2C7E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638" y="1490867"/>
            <a:ext cx="988566" cy="1305751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D11D14B-E766-7D4F-B45B-0AED5DF109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722" y="1490868"/>
            <a:ext cx="988566" cy="130575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077EF89-9B78-BC5D-4D13-7E394B123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806" y="1490868"/>
            <a:ext cx="988566" cy="1305751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459C236-B7BD-A558-2417-AC32B766B55F}"/>
              </a:ext>
            </a:extLst>
          </p:cNvPr>
          <p:cNvSpPr txBox="1"/>
          <p:nvPr/>
        </p:nvSpPr>
        <p:spPr>
          <a:xfrm>
            <a:off x="2998515" y="302219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（赤）成分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E2D9354-1A0F-C5ED-79C4-F193AFC2636C}"/>
              </a:ext>
            </a:extLst>
          </p:cNvPr>
          <p:cNvSpPr txBox="1"/>
          <p:nvPr/>
        </p:nvSpPr>
        <p:spPr>
          <a:xfrm>
            <a:off x="5117128" y="3018613"/>
            <a:ext cx="15906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（緑）成分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F7DC865-9626-83CA-0AEB-F2D02593472A}"/>
              </a:ext>
            </a:extLst>
          </p:cNvPr>
          <p:cNvSpPr txBox="1"/>
          <p:nvPr/>
        </p:nvSpPr>
        <p:spPr>
          <a:xfrm>
            <a:off x="7254683" y="3018613"/>
            <a:ext cx="17298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B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（青）成分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矢印: 右 19">
            <a:extLst>
              <a:ext uri="{FF2B5EF4-FFF2-40B4-BE49-F238E27FC236}">
                <a16:creationId xmlns:a16="http://schemas.microsoft.com/office/drawing/2014/main" id="{826B6ADB-9A9F-1D93-7FD8-CB74F1A29573}"/>
              </a:ext>
            </a:extLst>
          </p:cNvPr>
          <p:cNvSpPr/>
          <p:nvPr/>
        </p:nvSpPr>
        <p:spPr>
          <a:xfrm>
            <a:off x="1985724" y="1866833"/>
            <a:ext cx="323385" cy="57986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1D615919-69F2-E84E-A085-4E59EE3E8E0B}"/>
              </a:ext>
            </a:extLst>
          </p:cNvPr>
          <p:cNvSpPr/>
          <p:nvPr/>
        </p:nvSpPr>
        <p:spPr>
          <a:xfrm rot="5400000">
            <a:off x="2948915" y="3854202"/>
            <a:ext cx="584011" cy="33182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9564FD62-E371-2D40-D715-4EBD2721ED11}"/>
              </a:ext>
            </a:extLst>
          </p:cNvPr>
          <p:cNvSpPr/>
          <p:nvPr/>
        </p:nvSpPr>
        <p:spPr>
          <a:xfrm rot="5400000">
            <a:off x="5076999" y="3854201"/>
            <a:ext cx="584011" cy="33182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A80B600B-C2FC-0BF5-030B-AB6190EA5140}"/>
              </a:ext>
            </a:extLst>
          </p:cNvPr>
          <p:cNvSpPr/>
          <p:nvPr/>
        </p:nvSpPr>
        <p:spPr>
          <a:xfrm rot="5400000">
            <a:off x="7278509" y="3854202"/>
            <a:ext cx="584011" cy="33182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67B656B-889D-53F4-A445-158D6F669C3D}"/>
              </a:ext>
            </a:extLst>
          </p:cNvPr>
          <p:cNvSpPr txBox="1"/>
          <p:nvPr/>
        </p:nvSpPr>
        <p:spPr>
          <a:xfrm>
            <a:off x="2507386" y="4659247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画素ごとに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１つの数値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E66E819-FCF7-D612-9418-E6D28BCD6FDC}"/>
              </a:ext>
            </a:extLst>
          </p:cNvPr>
          <p:cNvSpPr txBox="1"/>
          <p:nvPr/>
        </p:nvSpPr>
        <p:spPr>
          <a:xfrm>
            <a:off x="4635470" y="4648705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画素ごとに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１つの数値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C555AC6-D449-EB87-FADB-AA1F82309EC1}"/>
              </a:ext>
            </a:extLst>
          </p:cNvPr>
          <p:cNvSpPr txBox="1"/>
          <p:nvPr/>
        </p:nvSpPr>
        <p:spPr>
          <a:xfrm>
            <a:off x="6836980" y="4659247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画素ごとに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１つの数値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4F305FE-B558-807B-3C6E-945235FFBCAE}"/>
              </a:ext>
            </a:extLst>
          </p:cNvPr>
          <p:cNvSpPr txBox="1"/>
          <p:nvPr/>
        </p:nvSpPr>
        <p:spPr>
          <a:xfrm>
            <a:off x="3075007" y="6027966"/>
            <a:ext cx="5814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すべてあわせて，画素ごとに３つの数値</a:t>
            </a:r>
          </a:p>
        </p:txBody>
      </p:sp>
    </p:spTree>
    <p:extLst>
      <p:ext uri="{BB962C8B-B14F-4D97-AF65-F5344CB8AC3E}">
        <p14:creationId xmlns:p14="http://schemas.microsoft.com/office/powerpoint/2010/main" val="2200564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103B09-4B60-4A5A-9D51-6CE0C030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輝度成分，色成分で考える場合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CC3126-7472-4CD9-9025-EC820FEE6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2807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1F4CA5C6-5BE1-45AC-CA42-7A020324B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851" y="1035277"/>
            <a:ext cx="993852" cy="1300465"/>
          </a:xfrm>
          <a:prstGeom prst="rect">
            <a:avLst/>
          </a:prstGeom>
        </p:spPr>
      </p:pic>
      <p:sp>
        <p:nvSpPr>
          <p:cNvPr id="23" name="矢印: 右 22">
            <a:extLst>
              <a:ext uri="{FF2B5EF4-FFF2-40B4-BE49-F238E27FC236}">
                <a16:creationId xmlns:a16="http://schemas.microsoft.com/office/drawing/2014/main" id="{071D268C-AFEF-DB03-12A7-E28610F1407F}"/>
              </a:ext>
            </a:extLst>
          </p:cNvPr>
          <p:cNvSpPr/>
          <p:nvPr/>
        </p:nvSpPr>
        <p:spPr>
          <a:xfrm>
            <a:off x="2906474" y="1455568"/>
            <a:ext cx="323385" cy="57986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36BB562D-C325-B529-E55F-FD485C3C8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630" y="1023009"/>
            <a:ext cx="993852" cy="1312733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F082C22-E94F-41AF-E8E5-CF6E4E01BB37}"/>
              </a:ext>
            </a:extLst>
          </p:cNvPr>
          <p:cNvSpPr txBox="1"/>
          <p:nvPr/>
        </p:nvSpPr>
        <p:spPr>
          <a:xfrm>
            <a:off x="3509472" y="2509990"/>
            <a:ext cx="1146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輝度成分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A3AEBCD3-B70D-E3B1-7CB1-C764E39C6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413" y="1018287"/>
            <a:ext cx="993852" cy="1312733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DC274D6-37A8-EE31-3217-135E7EA27FBD}"/>
              </a:ext>
            </a:extLst>
          </p:cNvPr>
          <p:cNvSpPr txBox="1"/>
          <p:nvPr/>
        </p:nvSpPr>
        <p:spPr>
          <a:xfrm>
            <a:off x="5311092" y="2509990"/>
            <a:ext cx="1146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色成分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7037C808-06A9-A6A5-41FE-AFF54C6C81DC}"/>
              </a:ext>
            </a:extLst>
          </p:cNvPr>
          <p:cNvSpPr/>
          <p:nvPr/>
        </p:nvSpPr>
        <p:spPr>
          <a:xfrm rot="5400000">
            <a:off x="3695577" y="3179664"/>
            <a:ext cx="584011" cy="33182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E2F17EC7-F636-3EF9-8CE3-E9B511902C68}"/>
              </a:ext>
            </a:extLst>
          </p:cNvPr>
          <p:cNvSpPr/>
          <p:nvPr/>
        </p:nvSpPr>
        <p:spPr>
          <a:xfrm rot="5400000">
            <a:off x="5432035" y="3219835"/>
            <a:ext cx="584011" cy="33182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EC7C7DE-290E-6679-EE47-62B5DCAEDF2D}"/>
              </a:ext>
            </a:extLst>
          </p:cNvPr>
          <p:cNvSpPr txBox="1"/>
          <p:nvPr/>
        </p:nvSpPr>
        <p:spPr>
          <a:xfrm>
            <a:off x="3254048" y="3984709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画素ごとに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１つの数値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0F981DF-6FF3-E1F8-4C18-C0CC6B459AF5}"/>
              </a:ext>
            </a:extLst>
          </p:cNvPr>
          <p:cNvSpPr txBox="1"/>
          <p:nvPr/>
        </p:nvSpPr>
        <p:spPr>
          <a:xfrm>
            <a:off x="4990506" y="4014339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画素ごとに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２つの数値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A4D9463-63BF-AB75-4C0C-9DB91FE139EB}"/>
              </a:ext>
            </a:extLst>
          </p:cNvPr>
          <p:cNvSpPr txBox="1"/>
          <p:nvPr/>
        </p:nvSpPr>
        <p:spPr>
          <a:xfrm>
            <a:off x="2500869" y="5407429"/>
            <a:ext cx="5814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すべてあわせて，画素ごとに３つの数値</a:t>
            </a:r>
          </a:p>
        </p:txBody>
      </p:sp>
    </p:spTree>
    <p:extLst>
      <p:ext uri="{BB962C8B-B14F-4D97-AF65-F5344CB8AC3E}">
        <p14:creationId xmlns:p14="http://schemas.microsoft.com/office/powerpoint/2010/main" val="3091599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E0F3D1-E9D8-7B06-75C1-4F03C825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画像と画素</a:t>
            </a:r>
            <a:r>
              <a:rPr kumimoji="1" lang="ja-JP" altLang="en-US" dirty="0"/>
              <a:t>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62E4AE-E145-83F0-1950-E4D48FAB5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06887"/>
            <a:ext cx="8461208" cy="5333166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画像</a:t>
            </a:r>
            <a:r>
              <a:rPr kumimoji="1" lang="ja-JP" altLang="en-US" sz="2400" dirty="0"/>
              <a:t>：画素と呼ばれる単位で構成</a:t>
            </a:r>
          </a:p>
          <a:p>
            <a:r>
              <a:rPr kumimoji="1" lang="ja-JP" altLang="en-US" sz="2400" b="1" dirty="0"/>
              <a:t>画像の種類</a:t>
            </a:r>
            <a:r>
              <a:rPr kumimoji="1" lang="ja-JP" altLang="en-US" sz="2400" dirty="0"/>
              <a:t>：カラー画像、濃淡画像</a:t>
            </a:r>
          </a:p>
          <a:p>
            <a:r>
              <a:rPr kumimoji="1" lang="ja-JP" altLang="en-US" sz="2400" b="1" dirty="0"/>
              <a:t>カラー画像</a:t>
            </a:r>
            <a:r>
              <a:rPr kumimoji="1" lang="ja-JP" altLang="en-US" sz="2400" dirty="0"/>
              <a:t>：各画素において赤（</a:t>
            </a:r>
            <a:r>
              <a:rPr kumimoji="1" lang="en-US" altLang="ja-JP" sz="2400" dirty="0"/>
              <a:t>R</a:t>
            </a:r>
            <a:r>
              <a:rPr kumimoji="1" lang="ja-JP" altLang="en-US" sz="2400" dirty="0"/>
              <a:t>）、緑（</a:t>
            </a:r>
            <a:r>
              <a:rPr kumimoji="1" lang="en-US" altLang="ja-JP" sz="2400" dirty="0"/>
              <a:t>G</a:t>
            </a:r>
            <a:r>
              <a:rPr kumimoji="1" lang="ja-JP" altLang="en-US" sz="2400" dirty="0"/>
              <a:t>）、青（</a:t>
            </a:r>
            <a:r>
              <a:rPr kumimoji="1" lang="en-US" altLang="ja-JP" sz="2400" dirty="0"/>
              <a:t>B</a:t>
            </a:r>
            <a:r>
              <a:rPr kumimoji="1" lang="ja-JP" altLang="en-US" sz="2400" dirty="0"/>
              <a:t>）の</a:t>
            </a:r>
            <a:r>
              <a:rPr kumimoji="1" lang="en-US" altLang="ja-JP" sz="2400" dirty="0"/>
              <a:t>3</a:t>
            </a:r>
            <a:r>
              <a:rPr kumimoji="1" lang="ja-JP" altLang="en-US" sz="2400" dirty="0"/>
              <a:t>つの成分（輝度と色の情報）。画素ごとに</a:t>
            </a:r>
            <a:r>
              <a:rPr kumimoji="1" lang="ja-JP" altLang="en-US" sz="2400" b="1" dirty="0"/>
              <a:t>３つの数値</a:t>
            </a:r>
            <a:r>
              <a:rPr kumimoji="1" lang="ja-JP" altLang="en-US" sz="2400" dirty="0"/>
              <a:t>。</a:t>
            </a:r>
          </a:p>
          <a:p>
            <a:r>
              <a:rPr kumimoji="1" lang="ja-JP" altLang="en-US" sz="2400" b="1" dirty="0"/>
              <a:t>濃淡画像</a:t>
            </a:r>
            <a:r>
              <a:rPr kumimoji="1" lang="ja-JP" altLang="en-US" sz="2400" dirty="0"/>
              <a:t>：各画素において輝度のみの情報。例えば黒を</a:t>
            </a:r>
            <a:r>
              <a:rPr kumimoji="1" lang="en-US" altLang="ja-JP" sz="2400" dirty="0"/>
              <a:t>0</a:t>
            </a:r>
            <a:r>
              <a:rPr kumimoji="1" lang="ja-JP" altLang="en-US" sz="2400" dirty="0"/>
              <a:t>、暗い灰色を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、明るい灰色を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、白を</a:t>
            </a:r>
            <a:r>
              <a:rPr kumimoji="1" lang="en-US" altLang="ja-JP" sz="2400" dirty="0"/>
              <a:t>3</a:t>
            </a:r>
            <a:r>
              <a:rPr kumimoji="1" lang="ja-JP" altLang="en-US" sz="2400" dirty="0"/>
              <a:t>などのようにコード化。画素ごとに</a:t>
            </a:r>
            <a:r>
              <a:rPr kumimoji="1" lang="ja-JP" altLang="en-US" sz="2400" b="1" dirty="0"/>
              <a:t>１つの数値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ACD03E-4C4E-1DDD-4802-41DFDB7EE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28097968-EBA4-2241-2EB5-F099C1CC1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24" y="3837191"/>
            <a:ext cx="1929896" cy="254358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15309CE-48D3-9066-4E58-D450D1915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810" y="3837191"/>
            <a:ext cx="1929896" cy="2549111"/>
          </a:xfrm>
          <a:prstGeom prst="rect">
            <a:avLst/>
          </a:prstGeom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FC76AF73-DF2B-7DEF-A285-C099F94FF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2071" y="6380780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カラー画像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E642D497-967E-B5D8-2070-04041DF2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3681" y="6380779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濃淡画像</a:t>
            </a:r>
          </a:p>
        </p:txBody>
      </p:sp>
    </p:spTree>
    <p:extLst>
      <p:ext uri="{BB962C8B-B14F-4D97-AF65-F5344CB8AC3E}">
        <p14:creationId xmlns:p14="http://schemas.microsoft.com/office/powerpoint/2010/main" val="40422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960687"/>
          </a:xfrm>
        </p:spPr>
        <p:txBody>
          <a:bodyPr>
            <a:noAutofit/>
          </a:bodyPr>
          <a:lstStyle/>
          <a:p>
            <a:r>
              <a:rPr lang="en-US" altLang="ja-JP" dirty="0"/>
              <a:t>6.2 </a:t>
            </a:r>
            <a:r>
              <a:rPr lang="ja-JP" altLang="en-US" dirty="0"/>
              <a:t>濃淡画像のデータ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11C34F-333B-4FFB-894F-E5C82EF68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605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B38B4E-4154-435F-B217-B5A6A7B1D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単純な白黒画像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FE9396-EB2D-43F8-B694-CBDA88904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BB3E433-F032-4839-A3CA-DE2111989562}"/>
              </a:ext>
            </a:extLst>
          </p:cNvPr>
          <p:cNvSpPr/>
          <p:nvPr/>
        </p:nvSpPr>
        <p:spPr>
          <a:xfrm>
            <a:off x="1143000" y="371707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2FF4FF0-7C36-45C0-AB20-384350A8B9A9}"/>
              </a:ext>
            </a:extLst>
          </p:cNvPr>
          <p:cNvSpPr/>
          <p:nvPr/>
        </p:nvSpPr>
        <p:spPr>
          <a:xfrm>
            <a:off x="1668780" y="371707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35603E8-931F-4A0D-BC6C-5A5220A84127}"/>
              </a:ext>
            </a:extLst>
          </p:cNvPr>
          <p:cNvSpPr/>
          <p:nvPr/>
        </p:nvSpPr>
        <p:spPr>
          <a:xfrm>
            <a:off x="1143000" y="425809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EE5E1AF-FF25-49BF-807C-E5009EAD507E}"/>
              </a:ext>
            </a:extLst>
          </p:cNvPr>
          <p:cNvSpPr/>
          <p:nvPr/>
        </p:nvSpPr>
        <p:spPr>
          <a:xfrm>
            <a:off x="1668780" y="425809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C2D3FF7-B02D-4C9F-85F0-6544E0B79CA6}"/>
              </a:ext>
            </a:extLst>
          </p:cNvPr>
          <p:cNvSpPr/>
          <p:nvPr/>
        </p:nvSpPr>
        <p:spPr>
          <a:xfrm>
            <a:off x="1221895" y="1643215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5E9A686-91C2-46DF-A3E4-87CAA09165CF}"/>
              </a:ext>
            </a:extLst>
          </p:cNvPr>
          <p:cNvSpPr txBox="1"/>
          <p:nvPr/>
        </p:nvSpPr>
        <p:spPr>
          <a:xfrm>
            <a:off x="1087244" y="847493"/>
            <a:ext cx="5264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画素：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白と黒の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しかないとする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7B8BE45-A8BE-4983-80ED-6F7ED8C48851}"/>
              </a:ext>
            </a:extLst>
          </p:cNvPr>
          <p:cNvSpPr/>
          <p:nvPr/>
        </p:nvSpPr>
        <p:spPr>
          <a:xfrm>
            <a:off x="3693749" y="1637268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93DBF65-6491-4B5A-9828-2D83E8408BD1}"/>
              </a:ext>
            </a:extLst>
          </p:cNvPr>
          <p:cNvSpPr txBox="1"/>
          <p:nvPr/>
        </p:nvSpPr>
        <p:spPr>
          <a:xfrm>
            <a:off x="2059258" y="1676945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白は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1FD4D37-CB0B-4535-9FBB-970AA0407D59}"/>
              </a:ext>
            </a:extLst>
          </p:cNvPr>
          <p:cNvSpPr txBox="1"/>
          <p:nvPr/>
        </p:nvSpPr>
        <p:spPr>
          <a:xfrm>
            <a:off x="4517651" y="1685947"/>
            <a:ext cx="2016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黒は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とする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F274AE-96B6-413B-9B07-057EDA279ECF}"/>
              </a:ext>
            </a:extLst>
          </p:cNvPr>
          <p:cNvSpPr txBox="1"/>
          <p:nvPr/>
        </p:nvSpPr>
        <p:spPr>
          <a:xfrm>
            <a:off x="1022195" y="2611164"/>
            <a:ext cx="4087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画像のサイズが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 × 2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のとき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BE94AFF-D3C6-45E1-BE24-63B0E4017273}"/>
              </a:ext>
            </a:extLst>
          </p:cNvPr>
          <p:cNvSpPr/>
          <p:nvPr/>
        </p:nvSpPr>
        <p:spPr>
          <a:xfrm>
            <a:off x="1143000" y="5458522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227019E-DEDF-40DE-B0F2-8395B91E6F0A}"/>
              </a:ext>
            </a:extLst>
          </p:cNvPr>
          <p:cNvSpPr/>
          <p:nvPr/>
        </p:nvSpPr>
        <p:spPr>
          <a:xfrm>
            <a:off x="1668780" y="5458522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E58F04A6-01FA-4AEC-B2D8-0E1846B21322}"/>
              </a:ext>
            </a:extLst>
          </p:cNvPr>
          <p:cNvSpPr/>
          <p:nvPr/>
        </p:nvSpPr>
        <p:spPr>
          <a:xfrm>
            <a:off x="1143000" y="5999542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8984AD00-A2D9-4270-99A1-A032F6F043F1}"/>
              </a:ext>
            </a:extLst>
          </p:cNvPr>
          <p:cNvSpPr/>
          <p:nvPr/>
        </p:nvSpPr>
        <p:spPr>
          <a:xfrm>
            <a:off x="1668780" y="5999542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018A587-EEE2-4957-95C9-7D0B2CF8CBCF}"/>
              </a:ext>
            </a:extLst>
          </p:cNvPr>
          <p:cNvSpPr/>
          <p:nvPr/>
        </p:nvSpPr>
        <p:spPr>
          <a:xfrm>
            <a:off x="4674219" y="371707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0C2CDE38-0C4C-4BA5-B78F-05432833262E}"/>
              </a:ext>
            </a:extLst>
          </p:cNvPr>
          <p:cNvSpPr/>
          <p:nvPr/>
        </p:nvSpPr>
        <p:spPr>
          <a:xfrm>
            <a:off x="5199999" y="371707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954A676-EAB9-41C6-BCF1-817E52138F6C}"/>
              </a:ext>
            </a:extLst>
          </p:cNvPr>
          <p:cNvSpPr/>
          <p:nvPr/>
        </p:nvSpPr>
        <p:spPr>
          <a:xfrm>
            <a:off x="4674219" y="4258094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061A8B67-F49B-4070-95BF-653E6C037649}"/>
              </a:ext>
            </a:extLst>
          </p:cNvPr>
          <p:cNvSpPr/>
          <p:nvPr/>
        </p:nvSpPr>
        <p:spPr>
          <a:xfrm>
            <a:off x="5199999" y="4258094"/>
            <a:ext cx="525780" cy="5410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A1DF28D-7C85-44D7-9C4C-8329FBCEC016}"/>
              </a:ext>
            </a:extLst>
          </p:cNvPr>
          <p:cNvSpPr/>
          <p:nvPr/>
        </p:nvSpPr>
        <p:spPr>
          <a:xfrm>
            <a:off x="4674219" y="5458522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79E415EA-CEC4-428B-BDFD-99C84CC356CF}"/>
              </a:ext>
            </a:extLst>
          </p:cNvPr>
          <p:cNvSpPr/>
          <p:nvPr/>
        </p:nvSpPr>
        <p:spPr>
          <a:xfrm>
            <a:off x="5199999" y="5458522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082B9B6-22BC-4FEF-B501-75833C452403}"/>
              </a:ext>
            </a:extLst>
          </p:cNvPr>
          <p:cNvSpPr/>
          <p:nvPr/>
        </p:nvSpPr>
        <p:spPr>
          <a:xfrm>
            <a:off x="4674219" y="5999542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63B330A-15C5-4E41-B051-EBD943011E4B}"/>
              </a:ext>
            </a:extLst>
          </p:cNvPr>
          <p:cNvSpPr/>
          <p:nvPr/>
        </p:nvSpPr>
        <p:spPr>
          <a:xfrm>
            <a:off x="5199999" y="5999542"/>
            <a:ext cx="525780" cy="5410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02A379A-9A5C-484D-AA6A-6F03A061C152}"/>
              </a:ext>
            </a:extLst>
          </p:cNvPr>
          <p:cNvSpPr txBox="1"/>
          <p:nvPr/>
        </p:nvSpPr>
        <p:spPr>
          <a:xfrm>
            <a:off x="2661232" y="4047203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[0, 0, 0, 0]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C58CC36-55BA-4235-9D83-CD6D6F4484A3}"/>
              </a:ext>
            </a:extLst>
          </p:cNvPr>
          <p:cNvSpPr txBox="1"/>
          <p:nvPr/>
        </p:nvSpPr>
        <p:spPr>
          <a:xfrm>
            <a:off x="2661231" y="5729032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[0, 1, 0, 0]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608F90F3-FA00-43A4-AC55-09597D847105}"/>
              </a:ext>
            </a:extLst>
          </p:cNvPr>
          <p:cNvSpPr txBox="1"/>
          <p:nvPr/>
        </p:nvSpPr>
        <p:spPr>
          <a:xfrm>
            <a:off x="6106957" y="3999611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[0, 0, 1, 0]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92B7323-BA78-4317-8F31-A548634BD1BD}"/>
              </a:ext>
            </a:extLst>
          </p:cNvPr>
          <p:cNvSpPr txBox="1"/>
          <p:nvPr/>
        </p:nvSpPr>
        <p:spPr>
          <a:xfrm>
            <a:off x="6053507" y="5729031"/>
            <a:ext cx="145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[1, 1, 1, 1]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44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濃淡画像</a:t>
            </a:r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" y="764099"/>
            <a:ext cx="7129921" cy="4869216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2573" y="5217816"/>
            <a:ext cx="483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MNIST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データセット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（手書き文字のデータセットで，濃淡画像）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9058" y="6048813"/>
            <a:ext cx="325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画像サイズ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28 × 28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939536" y="3629891"/>
            <a:ext cx="150028" cy="1593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3151909" y="2189018"/>
            <a:ext cx="2944091" cy="1440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6339137" y="200672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812664" y="2964407"/>
            <a:ext cx="526473" cy="5056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78254" y="3008433"/>
            <a:ext cx="1733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白　　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255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254718" y="259293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画素値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93951" y="4746936"/>
            <a:ext cx="38908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輝度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応じた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0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255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の数値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5832763" y="3825747"/>
            <a:ext cx="526473" cy="50569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82920" y="384799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黒　　０</a:t>
            </a:r>
          </a:p>
        </p:txBody>
      </p:sp>
    </p:spTree>
    <p:extLst>
      <p:ext uri="{BB962C8B-B14F-4D97-AF65-F5344CB8AC3E}">
        <p14:creationId xmlns:p14="http://schemas.microsoft.com/office/powerpoint/2010/main" val="1766425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濃淡画像</a:t>
            </a:r>
            <a:r>
              <a:rPr lang="ja-JP" altLang="en-US" dirty="0"/>
              <a:t>と画像データ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" y="764099"/>
            <a:ext cx="7129921" cy="4869216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2573" y="5217816"/>
            <a:ext cx="483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MNIST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データセット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（手書き文字のデータセットで，濃淡画像）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79058" y="6048813"/>
            <a:ext cx="3179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画像サイズ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28 × 28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68986" y="907472"/>
            <a:ext cx="4228596" cy="1052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71869" y="525403"/>
            <a:ext cx="3631395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画像全体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</a:t>
            </a:r>
            <a:r>
              <a:rPr kumimoji="1" lang="en-US" altLang="ja-JP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784</a:t>
            </a:r>
            <a:r>
              <a:rPr kumimoji="1"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個の数値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4812847" y="1958476"/>
            <a:ext cx="334117" cy="3571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5313996" y="4175022"/>
            <a:ext cx="363139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画像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上 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7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行分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の画素値を表示したところ（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28 ×7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分）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126" y="2254509"/>
            <a:ext cx="3803277" cy="156829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62370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6B1F92-D40F-40B7-BFB1-3F7FD9B3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濃淡画像のデータのまとめ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2E3066B-BD51-CD05-3BAA-7EF922286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28×28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濃淡画像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の場合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/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algn="l"/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algn="l"/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algn="l"/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algn="l"/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algn="l"/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画素数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 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784</a:t>
            </a:r>
          </a:p>
          <a:p>
            <a:r>
              <a:rPr lang="ja-JP" altLang="en-US" b="1" dirty="0">
                <a:solidFill>
                  <a:srgbClr val="374151"/>
                </a:solidFill>
                <a:latin typeface="Söhne"/>
              </a:rPr>
              <a:t>画像全体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は </a:t>
            </a: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784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個の数値</a:t>
            </a:r>
            <a:endParaRPr lang="en-US" altLang="ja-JP" b="1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 algn="l">
              <a:buNone/>
            </a:pPr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6BBC38-4030-8869-6144-4E9190444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5" name="コンテンツ プレースホルダー 5">
            <a:extLst>
              <a:ext uri="{FF2B5EF4-FFF2-40B4-BE49-F238E27FC236}">
                <a16:creationId xmlns:a16="http://schemas.microsoft.com/office/drawing/2014/main" id="{9062E206-251F-E71E-5698-A2812522D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47" y="1483040"/>
            <a:ext cx="4479600" cy="305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0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54729" y="794657"/>
            <a:ext cx="6505276" cy="5785757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kumimoji="1" lang="ja-JP" altLang="en-US" sz="2400" dirty="0"/>
              <a:t>画像分類とは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457200" indent="-457200">
              <a:buFont typeface="+mj-ea"/>
              <a:buAutoNum type="circleNumDbPlain" startAt="2"/>
            </a:pPr>
            <a:r>
              <a:rPr lang="ja-JP" altLang="en-US" sz="2400" dirty="0"/>
              <a:t>画像分類はニューラルネットワークで可能か？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457200" indent="-457200">
              <a:buFont typeface="+mj-ea"/>
              <a:buAutoNum type="circleNumDbPlain" startAt="3"/>
            </a:pPr>
            <a:r>
              <a:rPr kumimoji="1" lang="ja-JP" altLang="en-US" sz="2400" dirty="0"/>
              <a:t>画像分類をニューラルネットワークで行うことは普通のパソコンでも可能か？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353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6.3 </a:t>
            </a:r>
            <a:r>
              <a:rPr lang="ja-JP" altLang="en-US" dirty="0"/>
              <a:t>ニューラルネットワークを用いた分類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664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E59A75-5531-1756-EE98-6FEF8E3A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層構造とデータの流れ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21C93D-7E60-7CB4-E6A8-7EE21471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FAF3FCE-AA30-01F7-9002-0EC8F45769A5}"/>
              </a:ext>
            </a:extLst>
          </p:cNvPr>
          <p:cNvSpPr/>
          <p:nvPr/>
        </p:nvSpPr>
        <p:spPr>
          <a:xfrm>
            <a:off x="1943849" y="1511425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2FAE95-C69D-18ED-5FB7-D7D0B1E48A84}"/>
              </a:ext>
            </a:extLst>
          </p:cNvPr>
          <p:cNvSpPr/>
          <p:nvPr/>
        </p:nvSpPr>
        <p:spPr>
          <a:xfrm>
            <a:off x="1943849" y="2389280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4CE9216-EAC0-FB22-469F-A3383DB2FFD3}"/>
              </a:ext>
            </a:extLst>
          </p:cNvPr>
          <p:cNvSpPr/>
          <p:nvPr/>
        </p:nvSpPr>
        <p:spPr>
          <a:xfrm>
            <a:off x="3737086" y="1511423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1CAAA91-6595-9D97-E921-4C0BABF9A732}"/>
              </a:ext>
            </a:extLst>
          </p:cNvPr>
          <p:cNvSpPr/>
          <p:nvPr/>
        </p:nvSpPr>
        <p:spPr>
          <a:xfrm>
            <a:off x="3737086" y="2280919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1302062-D963-A4AE-7E1A-C39EC70711F6}"/>
              </a:ext>
            </a:extLst>
          </p:cNvPr>
          <p:cNvSpPr/>
          <p:nvPr/>
        </p:nvSpPr>
        <p:spPr>
          <a:xfrm>
            <a:off x="3737086" y="3050415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D624D23-3A78-8B3F-4E27-48E5226A1559}"/>
              </a:ext>
            </a:extLst>
          </p:cNvPr>
          <p:cNvSpPr/>
          <p:nvPr/>
        </p:nvSpPr>
        <p:spPr>
          <a:xfrm>
            <a:off x="3737086" y="3819911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A73D5505-33EA-1D93-CB28-24E20C262694}"/>
              </a:ext>
            </a:extLst>
          </p:cNvPr>
          <p:cNvSpPr/>
          <p:nvPr/>
        </p:nvSpPr>
        <p:spPr>
          <a:xfrm>
            <a:off x="6391360" y="1511421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4B77CC7-1116-161E-E6F5-ED6A77A8499A}"/>
              </a:ext>
            </a:extLst>
          </p:cNvPr>
          <p:cNvSpPr/>
          <p:nvPr/>
        </p:nvSpPr>
        <p:spPr>
          <a:xfrm>
            <a:off x="6391360" y="2298349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DB38BE05-DDCD-8879-8049-C6A5F7E3B228}"/>
              </a:ext>
            </a:extLst>
          </p:cNvPr>
          <p:cNvSpPr/>
          <p:nvPr/>
        </p:nvSpPr>
        <p:spPr>
          <a:xfrm>
            <a:off x="508493" y="2585454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533F12B7-F96A-D201-743E-F34B0552EF29}"/>
              </a:ext>
            </a:extLst>
          </p:cNvPr>
          <p:cNvSpPr/>
          <p:nvPr/>
        </p:nvSpPr>
        <p:spPr>
          <a:xfrm>
            <a:off x="7533641" y="2604996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278D41D-D63B-89DC-F4F8-5B623456E5FA}"/>
              </a:ext>
            </a:extLst>
          </p:cNvPr>
          <p:cNvSpPr txBox="1"/>
          <p:nvPr/>
        </p:nvSpPr>
        <p:spPr>
          <a:xfrm>
            <a:off x="190996" y="343437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4BD0A50-A497-2D01-3D01-C03CDC17E30B}"/>
              </a:ext>
            </a:extLst>
          </p:cNvPr>
          <p:cNvSpPr txBox="1"/>
          <p:nvPr/>
        </p:nvSpPr>
        <p:spPr>
          <a:xfrm>
            <a:off x="7216144" y="3429000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40465E9-0E4B-CA1E-24EB-E73CB1C3D9B9}"/>
              </a:ext>
            </a:extLst>
          </p:cNvPr>
          <p:cNvCxnSpPr>
            <a:stCxn id="3" idx="3"/>
            <a:endCxn id="6" idx="1"/>
          </p:cNvCxnSpPr>
          <p:nvPr/>
        </p:nvCxnSpPr>
        <p:spPr>
          <a:xfrm flipV="1">
            <a:off x="2310210" y="1807806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4D0324BF-A33A-F2A8-0343-49FF09C3F3B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310210" y="1807808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A2A89612-F780-DB4D-6AAE-3961B502B75F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2310210" y="1807810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A99F221A-9E30-8903-A4CD-78BE48F8354F}"/>
              </a:ext>
            </a:extLst>
          </p:cNvPr>
          <p:cNvCxnSpPr>
            <a:cxnSpLocks/>
          </p:cNvCxnSpPr>
          <p:nvPr/>
        </p:nvCxnSpPr>
        <p:spPr>
          <a:xfrm>
            <a:off x="2310210" y="1807812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112C0031-1C32-7181-4551-3BB2001F0360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310210" y="1807814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2138CB0E-8638-88FB-2311-C5203D877EFD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>
          <a:xfrm flipV="1">
            <a:off x="2310210" y="1807806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2655862F-3A29-E155-4312-576522B33C8C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310210" y="2577302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6EDFA267-FEEB-62D5-542A-A9155325A619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2310210" y="2685663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3DF3120A-0047-B923-3DA8-EED697CC03D8}"/>
              </a:ext>
            </a:extLst>
          </p:cNvPr>
          <p:cNvCxnSpPr>
            <a:cxnSpLocks/>
            <a:stCxn id="5" idx="3"/>
            <a:endCxn id="9" idx="1"/>
          </p:cNvCxnSpPr>
          <p:nvPr/>
        </p:nvCxnSpPr>
        <p:spPr>
          <a:xfrm>
            <a:off x="2310210" y="2685663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BAAB0C5B-7D57-4E9C-FEC9-19907A039944}"/>
              </a:ext>
            </a:extLst>
          </p:cNvPr>
          <p:cNvCxnSpPr>
            <a:cxnSpLocks/>
            <a:stCxn id="6" idx="3"/>
            <a:endCxn id="10" idx="1"/>
          </p:cNvCxnSpPr>
          <p:nvPr/>
        </p:nvCxnSpPr>
        <p:spPr>
          <a:xfrm flipV="1">
            <a:off x="4103447" y="1807804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510359F-BAA2-9D4D-9ED5-46201A3435B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1817845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5E8BCA76-C83C-8505-A731-FA78E663541A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103447" y="1807804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B8FEF3D5-C99F-CF32-BCA2-429A999EAE1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103447" y="2528247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72273003-B9AD-5B41-349A-B30AF6F4DF2C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91565" y="1807804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D7C02985-1E3F-9518-F736-5DCFED9813B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4078656" y="1807804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1ED76FC3-53A4-5BF1-70BC-F52054F313D8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4103447" y="2594732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57F79D53-51CD-9FDC-5714-2F38CA565AC4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4128238" y="2594732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CDEBDC5-3998-5CA2-C9CC-F58392AE88F7}"/>
              </a:ext>
            </a:extLst>
          </p:cNvPr>
          <p:cNvSpPr txBox="1"/>
          <p:nvPr/>
        </p:nvSpPr>
        <p:spPr>
          <a:xfrm>
            <a:off x="1657307" y="99335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E4EC765-974E-8F70-39AB-6AA59E904FFF}"/>
              </a:ext>
            </a:extLst>
          </p:cNvPr>
          <p:cNvSpPr txBox="1"/>
          <p:nvPr/>
        </p:nvSpPr>
        <p:spPr>
          <a:xfrm>
            <a:off x="3438251" y="99736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705835E-EF5B-2633-330E-07F930F769F5}"/>
              </a:ext>
            </a:extLst>
          </p:cNvPr>
          <p:cNvSpPr txBox="1"/>
          <p:nvPr/>
        </p:nvSpPr>
        <p:spPr>
          <a:xfrm>
            <a:off x="6020542" y="98842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234F9435-79AC-8F75-8F29-1AA1BC893418}"/>
              </a:ext>
            </a:extLst>
          </p:cNvPr>
          <p:cNvSpPr txBox="1"/>
          <p:nvPr/>
        </p:nvSpPr>
        <p:spPr>
          <a:xfrm>
            <a:off x="2354325" y="1215033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217BEFC3-B066-F618-1A40-0F136CE7BF52}"/>
              </a:ext>
            </a:extLst>
          </p:cNvPr>
          <p:cNvSpPr txBox="1"/>
          <p:nvPr/>
        </p:nvSpPr>
        <p:spPr>
          <a:xfrm>
            <a:off x="4654308" y="1215835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531DCDD-543E-887F-12BC-ADCE48186131}"/>
              </a:ext>
            </a:extLst>
          </p:cNvPr>
          <p:cNvSpPr/>
          <p:nvPr/>
        </p:nvSpPr>
        <p:spPr>
          <a:xfrm>
            <a:off x="1666929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159396B8-F0FF-CEA1-F9C6-BDC7FB9E8303}"/>
              </a:ext>
            </a:extLst>
          </p:cNvPr>
          <p:cNvSpPr/>
          <p:nvPr/>
        </p:nvSpPr>
        <p:spPr>
          <a:xfrm>
            <a:off x="3462548" y="1297752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53A228B1-26F7-9167-48DE-31823EFC7C06}"/>
              </a:ext>
            </a:extLst>
          </p:cNvPr>
          <p:cNvSpPr/>
          <p:nvPr/>
        </p:nvSpPr>
        <p:spPr>
          <a:xfrm>
            <a:off x="6115570" y="1314751"/>
            <a:ext cx="927875" cy="34029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5AE8E80-6CE8-6328-B310-D622FBB35AEC}"/>
              </a:ext>
            </a:extLst>
          </p:cNvPr>
          <p:cNvSpPr txBox="1"/>
          <p:nvPr/>
        </p:nvSpPr>
        <p:spPr>
          <a:xfrm>
            <a:off x="1640697" y="471770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一層目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84E4BCB-A05A-CCB5-AC20-26166E5821FF}"/>
              </a:ext>
            </a:extLst>
          </p:cNvPr>
          <p:cNvSpPr txBox="1"/>
          <p:nvPr/>
        </p:nvSpPr>
        <p:spPr>
          <a:xfrm>
            <a:off x="3436316" y="470924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二層目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8C51F9F3-B4D4-4F5E-5E72-82A21B48DA5C}"/>
              </a:ext>
            </a:extLst>
          </p:cNvPr>
          <p:cNvSpPr txBox="1"/>
          <p:nvPr/>
        </p:nvSpPr>
        <p:spPr>
          <a:xfrm>
            <a:off x="6124887" y="475333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三層目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9A239C56-B003-3D36-DD97-7B9A8131B4EA}"/>
              </a:ext>
            </a:extLst>
          </p:cNvPr>
          <p:cNvSpPr txBox="1"/>
          <p:nvPr/>
        </p:nvSpPr>
        <p:spPr>
          <a:xfrm>
            <a:off x="888623" y="5543249"/>
            <a:ext cx="7907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層構造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は，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入力から出力への一方向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に流れる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各層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は、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同じ種類のユニット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で構成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049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３種類の中から１つに分類する場合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E90A53B-758F-4A3C-A0E8-C5B799A52924}"/>
              </a:ext>
            </a:extLst>
          </p:cNvPr>
          <p:cNvSpPr txBox="1"/>
          <p:nvPr/>
        </p:nvSpPr>
        <p:spPr>
          <a:xfrm flipH="1">
            <a:off x="7177788" y="5163148"/>
            <a:ext cx="1840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または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または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358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３種類の中から１つに分類する場合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ECA4559B-AA6E-694D-9C16-E51F3B0E9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125" y="2117582"/>
            <a:ext cx="7342979" cy="1033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solidFill>
                  <a:srgbClr val="FF0000"/>
                </a:solidFill>
              </a:rPr>
              <a:t>最終層のユニット数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FF0000"/>
                </a:solidFill>
              </a:rPr>
              <a:t>３</a:t>
            </a:r>
            <a:r>
              <a:rPr lang="ja-JP" altLang="en-US" sz="2400" dirty="0"/>
              <a:t>　にする</a:t>
            </a:r>
            <a:endParaRPr kumimoji="1"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496561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</p:spTree>
    <p:extLst>
      <p:ext uri="{BB962C8B-B14F-4D97-AF65-F5344CB8AC3E}">
        <p14:creationId xmlns:p14="http://schemas.microsoft.com/office/powerpoint/2010/main" val="1766906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4201E4BE-E593-47BF-B948-EE3564B8FAB2}"/>
              </a:ext>
            </a:extLst>
          </p:cNvPr>
          <p:cNvSpPr txBox="1"/>
          <p:nvPr/>
        </p:nvSpPr>
        <p:spPr>
          <a:xfrm flipH="1">
            <a:off x="7119032" y="2749824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956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33FCFD6-1540-487C-BEC2-5C874410B872}"/>
              </a:ext>
            </a:extLst>
          </p:cNvPr>
          <p:cNvSpPr txBox="1"/>
          <p:nvPr/>
        </p:nvSpPr>
        <p:spPr>
          <a:xfrm flipH="1">
            <a:off x="7049144" y="2749120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439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2457321" y="6304003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5802650" y="211253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6406F9AB-C63D-4565-A265-A400F55533EC}"/>
              </a:ext>
            </a:extLst>
          </p:cNvPr>
          <p:cNvSpPr txBox="1"/>
          <p:nvPr/>
        </p:nvSpPr>
        <p:spPr>
          <a:xfrm>
            <a:off x="6059130" y="5792394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ユニット数：３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C8729564-3169-4067-BBEC-F9E2DA3D0B3E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79C3BBF-AD08-4F46-9623-65094CD250D8}"/>
              </a:ext>
            </a:extLst>
          </p:cNvPr>
          <p:cNvSpPr txBox="1"/>
          <p:nvPr/>
        </p:nvSpPr>
        <p:spPr>
          <a:xfrm flipH="1">
            <a:off x="7119032" y="2749120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379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353004" y="2736950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353004" y="352387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470137" y="381098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7495285" y="383052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152640" y="4659902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7177788" y="4654529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46F5F310-B937-41A7-8713-0210CE8AD0E9}"/>
              </a:ext>
            </a:extLst>
          </p:cNvPr>
          <p:cNvSpPr/>
          <p:nvPr/>
        </p:nvSpPr>
        <p:spPr>
          <a:xfrm>
            <a:off x="6353004" y="4324350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B51D1DA-1166-433C-934D-08481883538E}"/>
              </a:ext>
            </a:extLst>
          </p:cNvPr>
          <p:cNvGrpSpPr/>
          <p:nvPr/>
        </p:nvGrpSpPr>
        <p:grpSpPr>
          <a:xfrm>
            <a:off x="5284800" y="3033333"/>
            <a:ext cx="1092995" cy="2333220"/>
            <a:chOff x="4040300" y="3033333"/>
            <a:chExt cx="2337495" cy="2333220"/>
          </a:xfrm>
        </p:grpSpPr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2FE1FD9B-53F9-4487-B540-0F1BC2F12AA9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6F9C7D64-793C-484E-A90B-A375B69B95C0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043374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C17C38D4-DCA8-4D6A-94BF-D90FFF07E746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65091" y="3033333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FE555754-28A0-4556-8F0D-9D4E6989076C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4065091" y="3753776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矢印コネクタ 54">
              <a:extLst>
                <a:ext uri="{FF2B5EF4-FFF2-40B4-BE49-F238E27FC236}">
                  <a16:creationId xmlns:a16="http://schemas.microsoft.com/office/drawing/2014/main" id="{A4C3E006-0BE0-4DD1-9D8B-1C5DE89934BB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53209" y="3033333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>
              <a:extLst>
                <a:ext uri="{FF2B5EF4-FFF2-40B4-BE49-F238E27FC236}">
                  <a16:creationId xmlns:a16="http://schemas.microsoft.com/office/drawing/2014/main" id="{8873C4B6-3B8B-4FEC-B4D9-49C53C21B9DA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4040300" y="3033333"/>
              <a:ext cx="2312704" cy="2333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1990018D-812F-47E3-B812-4AE895F80C4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65091" y="3820261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矢印コネクタ 61">
              <a:extLst>
                <a:ext uri="{FF2B5EF4-FFF2-40B4-BE49-F238E27FC236}">
                  <a16:creationId xmlns:a16="http://schemas.microsoft.com/office/drawing/2014/main" id="{AC46D09B-E8FC-45C1-A9A1-50A7CBFF21C2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 flipV="1">
              <a:off x="4089882" y="3820261"/>
              <a:ext cx="2263122" cy="15389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F5932661-0380-44AC-82C3-F1495B60037E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3033335"/>
              <a:ext cx="2287913" cy="158739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A4D68174-0319-4F86-845E-B1C03E2D2A7E}"/>
                </a:ext>
              </a:extLst>
            </p:cNvPr>
            <p:cNvCxnSpPr>
              <a:cxnSpLocks/>
            </p:cNvCxnSpPr>
            <p:nvPr/>
          </p:nvCxnSpPr>
          <p:spPr>
            <a:xfrm>
              <a:off x="4065091" y="3802831"/>
              <a:ext cx="2312704" cy="8179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9804F4B6-2B21-4AFD-B568-773C3D963F74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4065091" y="4572327"/>
              <a:ext cx="2287913" cy="4840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86E2516F-DC8E-4CF0-AA84-6F6F666FE3C0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 flipV="1">
              <a:off x="4065091" y="4620733"/>
              <a:ext cx="2287913" cy="72109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C972B2EA-A7B6-4E57-BF32-99B3702E3420}"/>
              </a:ext>
            </a:extLst>
          </p:cNvPr>
          <p:cNvSpPr/>
          <p:nvPr/>
        </p:nvSpPr>
        <p:spPr>
          <a:xfrm>
            <a:off x="1525649" y="2631490"/>
            <a:ext cx="5359422" cy="31296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847451-FFF7-47CE-8A9F-7C846057D30F}"/>
              </a:ext>
            </a:extLst>
          </p:cNvPr>
          <p:cNvSpPr/>
          <p:nvPr/>
        </p:nvSpPr>
        <p:spPr>
          <a:xfrm>
            <a:off x="6232714" y="2681742"/>
            <a:ext cx="584227" cy="3027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3BAE1A68-3497-4A69-81F3-693337106DB6}"/>
              </a:ext>
            </a:extLst>
          </p:cNvPr>
          <p:cNvSpPr txBox="1"/>
          <p:nvPr/>
        </p:nvSpPr>
        <p:spPr>
          <a:xfrm>
            <a:off x="1728853" y="3694877"/>
            <a:ext cx="326243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379C3BBF-AD08-4F46-9623-65094CD250D8}"/>
              </a:ext>
            </a:extLst>
          </p:cNvPr>
          <p:cNvSpPr txBox="1"/>
          <p:nvPr/>
        </p:nvSpPr>
        <p:spPr>
          <a:xfrm flipH="1">
            <a:off x="7088275" y="2749120"/>
            <a:ext cx="18402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分類結果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は 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7CBB306-F520-4805-A5C1-0856EBCE8096}"/>
              </a:ext>
            </a:extLst>
          </p:cNvPr>
          <p:cNvSpPr txBox="1"/>
          <p:nvPr/>
        </p:nvSpPr>
        <p:spPr>
          <a:xfrm flipH="1">
            <a:off x="470136" y="5890317"/>
            <a:ext cx="8054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実際には，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は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 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のような数値である．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最も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値が高いもの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が選ばれて，分類結果となる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67CE01A-DB08-4BD8-937B-F94D70F17EB3}"/>
              </a:ext>
            </a:extLst>
          </p:cNvPr>
          <p:cNvSpPr txBox="1"/>
          <p:nvPr/>
        </p:nvSpPr>
        <p:spPr>
          <a:xfrm flipH="1">
            <a:off x="4129842" y="2767027"/>
            <a:ext cx="2330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0.0068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82B6762F-D677-400C-86EB-73D7EAE2775E}"/>
              </a:ext>
            </a:extLst>
          </p:cNvPr>
          <p:cNvSpPr txBox="1"/>
          <p:nvPr/>
        </p:nvSpPr>
        <p:spPr>
          <a:xfrm flipH="1">
            <a:off x="4129840" y="3992037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0.1592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2F47736-4407-49AF-8AEF-9E74D55286DC}"/>
              </a:ext>
            </a:extLst>
          </p:cNvPr>
          <p:cNvSpPr txBox="1"/>
          <p:nvPr/>
        </p:nvSpPr>
        <p:spPr>
          <a:xfrm flipH="1">
            <a:off x="4117427" y="4871328"/>
            <a:ext cx="275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: 0.8340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226663E-8D98-455A-9A0C-A4BF396664B5}"/>
              </a:ext>
            </a:extLst>
          </p:cNvPr>
          <p:cNvSpPr txBox="1"/>
          <p:nvPr/>
        </p:nvSpPr>
        <p:spPr>
          <a:xfrm flipH="1">
            <a:off x="1930358" y="1121577"/>
            <a:ext cx="442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最終層について，１つが強く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活性化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するように調整</a:t>
            </a:r>
          </a:p>
        </p:txBody>
      </p:sp>
    </p:spTree>
    <p:extLst>
      <p:ext uri="{BB962C8B-B14F-4D97-AF65-F5344CB8AC3E}">
        <p14:creationId xmlns:p14="http://schemas.microsoft.com/office/powerpoint/2010/main" val="1435560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260DDF-7CDC-92FA-755A-8E9FC398E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B284B7-3F95-9364-39D7-3CE39873A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>
              <a:spcBef>
                <a:spcPts val="0"/>
              </a:spcBef>
              <a:buNone/>
            </a:pP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cs typeface="+mn-cs"/>
              </a:rPr>
              <a:t>ニューラルネットワーク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を</a:t>
            </a:r>
            <a:r>
              <a:rPr lang="ja-JP" altLang="en-US" b="1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分類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に使うことができる</a:t>
            </a: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pPr marL="0" lvl="0" indent="0" defTabSz="457200">
              <a:spcBef>
                <a:spcPts val="0"/>
              </a:spcBef>
              <a:buNone/>
            </a:pPr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cs typeface="+mn-cs"/>
              </a:rPr>
              <a:t>最終層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cs typeface="+mn-cs"/>
              </a:rPr>
              <a:t>ユニット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で、</a:t>
            </a:r>
            <a:r>
              <a:rPr kumimoji="1"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cs typeface="+mn-cs"/>
              </a:rPr>
              <a:t>最も活性度の値の高いもの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が選ばれて、分類結果</a:t>
            </a:r>
            <a:r>
              <a:rPr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となる</a:t>
            </a:r>
            <a:endParaRPr kumimoji="1"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endParaRPr lang="en-US" altLang="ja-JP" dirty="0">
              <a:solidFill>
                <a:prstClr val="black"/>
              </a:solidFill>
              <a:latin typeface="メイリオ" panose="020B0604030504040204" pitchFamily="50" charset="-128"/>
              <a:cs typeface="+mn-cs"/>
            </a:endParaRPr>
          </a:p>
          <a:p>
            <a:r>
              <a:rPr kumimoji="1"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cs typeface="+mn-cs"/>
              </a:rPr>
              <a:t>誤差</a:t>
            </a:r>
            <a:r>
              <a:rPr kumimoji="1" lang="ja-JP" altLang="en-US" dirty="0">
                <a:solidFill>
                  <a:prstClr val="black"/>
                </a:solidFill>
                <a:latin typeface="メイリオ" panose="020B0604030504040204" pitchFamily="50" charset="-128"/>
                <a:cs typeface="+mn-cs"/>
              </a:rPr>
              <a:t>がある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36128B-0F83-3282-FC92-97417CA58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519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5" y="2706624"/>
            <a:ext cx="5098010" cy="3483864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sz="2400" dirty="0"/>
              <a:t>画像と画素</a:t>
            </a:r>
            <a:endParaRPr kumimoji="1"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400" dirty="0"/>
              <a:t>濃淡画像のデータ</a:t>
            </a:r>
            <a:endParaRPr kumimoji="1"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400" dirty="0"/>
              <a:t>ニューラルネットワーク</a:t>
            </a:r>
            <a:r>
              <a:rPr lang="ja-JP" altLang="en-US" sz="2400" dirty="0"/>
              <a:t>を用いた分類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sz="2400" dirty="0"/>
              <a:t>画像分類システム</a:t>
            </a:r>
            <a:endParaRPr kumimoji="1"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ニューラルネットワークの作成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学習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画像分類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別の画像分類の例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14350" indent="-514350">
              <a:buFont typeface="+mj-lt"/>
              <a:buAutoNum type="arabicPeriod"/>
            </a:pPr>
            <a:endParaRPr kumimoji="1" lang="en-US" altLang="ja-JP" sz="2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51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960687"/>
          </a:xfrm>
        </p:spPr>
        <p:txBody>
          <a:bodyPr>
            <a:noAutofit/>
          </a:bodyPr>
          <a:lstStyle/>
          <a:p>
            <a:r>
              <a:rPr lang="en-US" altLang="ja-JP" dirty="0"/>
              <a:t>6.4 </a:t>
            </a:r>
            <a:r>
              <a:rPr lang="ja-JP" altLang="en-US" dirty="0"/>
              <a:t>画像分類システム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11C34F-333B-4FFB-894F-E5C82EF68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0614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623C29-9161-DFFF-DC97-DAB227AEA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ここで行うこと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DEF8AF-C5D2-57D4-0366-1D0C0F7C9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031533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ここでは、</a:t>
            </a:r>
            <a:r>
              <a:rPr kumimoji="1" lang="ja-JP" altLang="en-US" dirty="0"/>
              <a:t>画像を、０，１，２，３，４，５，６，７，８，９の</a:t>
            </a:r>
            <a:r>
              <a:rPr kumimoji="1" lang="ja-JP" altLang="en-US" b="1" dirty="0"/>
              <a:t>１０種類に分類</a:t>
            </a:r>
            <a:r>
              <a:rPr kumimoji="1" lang="ja-JP" altLang="en-US" dirty="0"/>
              <a:t>する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511D33-6A62-0999-04B8-33238DE7A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9032CD-2D3F-CAAB-2C96-C59EB8913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620" y="2434536"/>
            <a:ext cx="1181202" cy="1257409"/>
          </a:xfrm>
          <a:prstGeom prst="rect">
            <a:avLst/>
          </a:prstGeom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86219B61-EC5E-EAE6-8204-B48140B14D15}"/>
              </a:ext>
            </a:extLst>
          </p:cNvPr>
          <p:cNvSpPr/>
          <p:nvPr/>
        </p:nvSpPr>
        <p:spPr>
          <a:xfrm>
            <a:off x="2305594" y="2943369"/>
            <a:ext cx="451757" cy="315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D974F9A-99D0-A5F1-EBDC-0CD6389FEB58}"/>
              </a:ext>
            </a:extLst>
          </p:cNvPr>
          <p:cNvSpPr txBox="1"/>
          <p:nvPr/>
        </p:nvSpPr>
        <p:spPr>
          <a:xfrm>
            <a:off x="3106123" y="286199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２</a:t>
            </a: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56BBFFC8-CC67-7785-78EA-7F2D2E316E65}"/>
              </a:ext>
            </a:extLst>
          </p:cNvPr>
          <p:cNvSpPr/>
          <p:nvPr/>
        </p:nvSpPr>
        <p:spPr>
          <a:xfrm>
            <a:off x="2305594" y="4704037"/>
            <a:ext cx="451757" cy="315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273FBA0-445A-F49F-386D-9C8F9BB539A5}"/>
              </a:ext>
            </a:extLst>
          </p:cNvPr>
          <p:cNvSpPr txBox="1"/>
          <p:nvPr/>
        </p:nvSpPr>
        <p:spPr>
          <a:xfrm>
            <a:off x="3106123" y="462265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０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27BB9F49-958D-33B0-7BA3-9F1121D91DF9}"/>
              </a:ext>
            </a:extLst>
          </p:cNvPr>
          <p:cNvSpPr/>
          <p:nvPr/>
        </p:nvSpPr>
        <p:spPr>
          <a:xfrm>
            <a:off x="6484809" y="2962195"/>
            <a:ext cx="451757" cy="315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8BB7806-D92D-011B-8560-EE20FDA2BB75}"/>
              </a:ext>
            </a:extLst>
          </p:cNvPr>
          <p:cNvSpPr txBox="1"/>
          <p:nvPr/>
        </p:nvSpPr>
        <p:spPr>
          <a:xfrm>
            <a:off x="7285338" y="288081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４</a:t>
            </a: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F3C7E85B-4E66-469B-7AD4-A16CF105A8A1}"/>
              </a:ext>
            </a:extLst>
          </p:cNvPr>
          <p:cNvSpPr/>
          <p:nvPr/>
        </p:nvSpPr>
        <p:spPr>
          <a:xfrm>
            <a:off x="6484809" y="4722863"/>
            <a:ext cx="451757" cy="315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C678B85-2958-DABB-1C1E-0ED249B3CB2D}"/>
              </a:ext>
            </a:extLst>
          </p:cNvPr>
          <p:cNvSpPr txBox="1"/>
          <p:nvPr/>
        </p:nvSpPr>
        <p:spPr>
          <a:xfrm>
            <a:off x="7285338" y="464148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８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07BBD149-C836-0E2D-C13C-2D343540F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20" y="4274863"/>
            <a:ext cx="1253599" cy="121168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99846C0-EFA1-A28F-0C8F-28C46803D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352" y="2501085"/>
            <a:ext cx="1242168" cy="120025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2917AE6-C791-0B50-FF83-B9B7E5328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4352" y="4242474"/>
            <a:ext cx="1257409" cy="127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5072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072765C-CB59-436A-A927-CF73C7B1D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画像分類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6107C7A-98C7-49AC-951F-B3809523F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7663497" cy="174663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画像分類は，</a:t>
            </a:r>
            <a:r>
              <a:rPr lang="ja-JP" altLang="en-US" b="1" dirty="0"/>
              <a:t>提供された</a:t>
            </a:r>
            <a:r>
              <a:rPr kumimoji="1" lang="ja-JP" altLang="en-US" b="1" dirty="0"/>
              <a:t>画像</a:t>
            </a:r>
            <a:r>
              <a:rPr kumimoji="1" lang="ja-JP" altLang="en-US" dirty="0"/>
              <a:t>に対して，</a:t>
            </a:r>
            <a:r>
              <a:rPr lang="ja-JP" altLang="en-US" b="1" dirty="0"/>
              <a:t>各クラス（ラベル）の確率</a:t>
            </a:r>
            <a:r>
              <a:rPr lang="ja-JP" altLang="en-US" dirty="0"/>
              <a:t>を算出する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504E33-58EA-4C98-902C-716C377E0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BC89ED8-3AB4-4D94-B525-A2559472E0D0}"/>
              </a:ext>
            </a:extLst>
          </p:cNvPr>
          <p:cNvSpPr txBox="1"/>
          <p:nvPr/>
        </p:nvSpPr>
        <p:spPr>
          <a:xfrm>
            <a:off x="1094560" y="222332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画像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7BE0E0-3586-4430-BC00-89C34A6DE378}"/>
              </a:ext>
            </a:extLst>
          </p:cNvPr>
          <p:cNvSpPr txBox="1"/>
          <p:nvPr/>
        </p:nvSpPr>
        <p:spPr>
          <a:xfrm>
            <a:off x="5227382" y="2223319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各クラス（ラベル）の確率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C9C328E-B132-469D-85C5-78BEF235910B}"/>
              </a:ext>
            </a:extLst>
          </p:cNvPr>
          <p:cNvSpPr txBox="1"/>
          <p:nvPr/>
        </p:nvSpPr>
        <p:spPr>
          <a:xfrm>
            <a:off x="2925448" y="2038654"/>
            <a:ext cx="141577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画像分類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システム</a:t>
            </a: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B5703559-2348-408D-850E-24728A88312D}"/>
              </a:ext>
            </a:extLst>
          </p:cNvPr>
          <p:cNvSpPr/>
          <p:nvPr/>
        </p:nvSpPr>
        <p:spPr>
          <a:xfrm>
            <a:off x="2329417" y="2223319"/>
            <a:ext cx="294362" cy="46166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2C074BD6-EDD9-428D-923A-ED007A4D5E44}"/>
              </a:ext>
            </a:extLst>
          </p:cNvPr>
          <p:cNvSpPr/>
          <p:nvPr/>
        </p:nvSpPr>
        <p:spPr>
          <a:xfrm>
            <a:off x="4692661" y="2223319"/>
            <a:ext cx="294362" cy="46166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CC86BE-31E6-33DC-D871-42D391C8D253}"/>
              </a:ext>
            </a:extLst>
          </p:cNvPr>
          <p:cNvSpPr txBox="1"/>
          <p:nvPr/>
        </p:nvSpPr>
        <p:spPr>
          <a:xfrm>
            <a:off x="5431888" y="3030260"/>
            <a:ext cx="290636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クラス（ラベル）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０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	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確率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　確率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２　確率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0.9999 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・・・</a:t>
            </a:r>
            <a:endParaRPr kumimoji="1"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　確率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>
              <a:defRPr/>
            </a:pP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４　確率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５　確率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>
              <a:defRPr/>
            </a:pP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６　確率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７　確率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>
              <a:defRPr/>
            </a:pP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８　確率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９　確率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0.0000</a:t>
            </a:r>
            <a:r>
              <a:rPr kumimoji="1" lang="ja-JP" altLang="en-US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 ・・・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31FCE83-AB5E-6265-D221-9BDE66C8D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56" y="3187330"/>
            <a:ext cx="1479626" cy="148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887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317" y="50232"/>
            <a:ext cx="7626096" cy="1179576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１０種類の中から１つに分類する場合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E90A53B-758F-4A3C-A0E8-C5B799A52924}"/>
              </a:ext>
            </a:extLst>
          </p:cNvPr>
          <p:cNvSpPr txBox="1"/>
          <p:nvPr/>
        </p:nvSpPr>
        <p:spPr>
          <a:xfrm flipH="1">
            <a:off x="7092072" y="4708001"/>
            <a:ext cx="1840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から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9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整数の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いずれか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39D36079-A68C-478B-B3F8-EB6DAFD4AE01}"/>
              </a:ext>
            </a:extLst>
          </p:cNvPr>
          <p:cNvSpPr/>
          <p:nvPr/>
        </p:nvSpPr>
        <p:spPr>
          <a:xfrm>
            <a:off x="2226689" y="2043606"/>
            <a:ext cx="4658382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77E7E234-3AF7-4811-B45B-2CFDEA7C8882}"/>
              </a:ext>
            </a:extLst>
          </p:cNvPr>
          <p:cNvSpPr/>
          <p:nvPr/>
        </p:nvSpPr>
        <p:spPr>
          <a:xfrm>
            <a:off x="767317" y="3187953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7577D3ED-54E3-495B-A9B0-56BF74BEAFF3}"/>
              </a:ext>
            </a:extLst>
          </p:cNvPr>
          <p:cNvSpPr/>
          <p:nvPr/>
        </p:nvSpPr>
        <p:spPr>
          <a:xfrm>
            <a:off x="7409569" y="3232121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95B680C-2B51-49DE-B0C5-E22155B56723}"/>
              </a:ext>
            </a:extLst>
          </p:cNvPr>
          <p:cNvSpPr txBox="1"/>
          <p:nvPr/>
        </p:nvSpPr>
        <p:spPr>
          <a:xfrm>
            <a:off x="656674" y="405612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68167DF-C3FC-40C2-9319-C1AEBACE7A95}"/>
              </a:ext>
            </a:extLst>
          </p:cNvPr>
          <p:cNvSpPr txBox="1"/>
          <p:nvPr/>
        </p:nvSpPr>
        <p:spPr>
          <a:xfrm>
            <a:off x="7408645" y="405612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</p:spTree>
    <p:extLst>
      <p:ext uri="{BB962C8B-B14F-4D97-AF65-F5344CB8AC3E}">
        <p14:creationId xmlns:p14="http://schemas.microsoft.com/office/powerpoint/2010/main" val="1031647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181506"/>
            <a:ext cx="8475320" cy="743797"/>
          </a:xfrm>
        </p:spPr>
        <p:txBody>
          <a:bodyPr>
            <a:normAutofit/>
          </a:bodyPr>
          <a:lstStyle/>
          <a:p>
            <a:r>
              <a:rPr lang="ja-JP" altLang="en-US" dirty="0"/>
              <a:t>１０種類に分類するニューラルネットワーク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709118" y="3619400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8121202" y="359570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618724" y="440321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8081800" y="438688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3505103" y="6218140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6032201" y="176810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1813560" y="2447941"/>
            <a:ext cx="5871611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437193" y="2523023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437193" y="3309951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149280" y="2819406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149280" y="2829447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149280" y="2819406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149280" y="3539849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137398" y="2819406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144383" y="2819406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149280" y="3606334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144383" y="3606334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4509604" y="5383981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6437193" y="4922346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6573516" y="4132615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6572975" y="4370063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6573516" y="4627690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149280" y="2819408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149280" y="3588904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149280" y="4358400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4144383" y="5218729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35D8CCF-7151-4B21-82AC-56ED1939AA4D}"/>
              </a:ext>
            </a:extLst>
          </p:cNvPr>
          <p:cNvSpPr txBox="1"/>
          <p:nvPr/>
        </p:nvSpPr>
        <p:spPr>
          <a:xfrm>
            <a:off x="6160441" y="566462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F8B52AE-7369-49E8-A04C-6CA23D03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806" y="2439945"/>
            <a:ext cx="640135" cy="3224670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DC7602B8-30E0-A98D-270E-387D8B682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238" y="1195868"/>
            <a:ext cx="7151321" cy="572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>
                <a:solidFill>
                  <a:srgbClr val="FF0000"/>
                </a:solidFill>
              </a:rPr>
              <a:t>最終層のユニット数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FF0000"/>
                </a:solidFill>
              </a:rPr>
              <a:t>１０</a:t>
            </a:r>
            <a:r>
              <a:rPr lang="ja-JP" altLang="en-US" sz="2400" dirty="0"/>
              <a:t>　にする。</a:t>
            </a:r>
            <a:endParaRPr lang="en-US" altLang="ja-JP" sz="2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8F6C84-4A89-40A2-8DD3-9153BA3FE000}"/>
              </a:ext>
            </a:extLst>
          </p:cNvPr>
          <p:cNvSpPr txBox="1"/>
          <p:nvPr/>
        </p:nvSpPr>
        <p:spPr>
          <a:xfrm>
            <a:off x="2452753" y="3715773"/>
            <a:ext cx="228791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</p:spTree>
    <p:extLst>
      <p:ext uri="{BB962C8B-B14F-4D97-AF65-F5344CB8AC3E}">
        <p14:creationId xmlns:p14="http://schemas.microsoft.com/office/powerpoint/2010/main" val="489692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181506"/>
            <a:ext cx="8475320" cy="743797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１０種類に分類するニューラルネットワーク</a:t>
            </a:r>
            <a:br>
              <a:rPr lang="en-US" altLang="ja-JP" dirty="0"/>
            </a:br>
            <a:r>
              <a:rPr lang="ja-JP" altLang="en-US" dirty="0"/>
              <a:t>の動作イメージ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A258DFA7-8B11-4315-BEDD-C4BC2CBA4D60}"/>
              </a:ext>
            </a:extLst>
          </p:cNvPr>
          <p:cNvSpPr/>
          <p:nvPr/>
        </p:nvSpPr>
        <p:spPr>
          <a:xfrm>
            <a:off x="709118" y="3619400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1BE0D411-BF09-4B05-B2A4-1DB1B172B0CA}"/>
              </a:ext>
            </a:extLst>
          </p:cNvPr>
          <p:cNvSpPr/>
          <p:nvPr/>
        </p:nvSpPr>
        <p:spPr>
          <a:xfrm>
            <a:off x="8121202" y="3595702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C35B30D-CBE5-4B69-A7FC-9D8B7D749133}"/>
              </a:ext>
            </a:extLst>
          </p:cNvPr>
          <p:cNvSpPr txBox="1"/>
          <p:nvPr/>
        </p:nvSpPr>
        <p:spPr>
          <a:xfrm>
            <a:off x="618724" y="4403215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1223CB-07F1-454C-AE54-88A2FCF8C5B1}"/>
              </a:ext>
            </a:extLst>
          </p:cNvPr>
          <p:cNvSpPr txBox="1"/>
          <p:nvPr/>
        </p:nvSpPr>
        <p:spPr>
          <a:xfrm>
            <a:off x="8081800" y="4386881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31DCA21-B873-49E0-A792-378D84B1BABE}"/>
              </a:ext>
            </a:extLst>
          </p:cNvPr>
          <p:cNvSpPr txBox="1"/>
          <p:nvPr/>
        </p:nvSpPr>
        <p:spPr>
          <a:xfrm>
            <a:off x="3505103" y="6218140"/>
            <a:ext cx="3775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データは入力から出力の方向へ</a:t>
            </a: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3BA82FF2-30E0-497F-80E1-AD60E94874F4}"/>
              </a:ext>
            </a:extLst>
          </p:cNvPr>
          <p:cNvSpPr txBox="1"/>
          <p:nvPr/>
        </p:nvSpPr>
        <p:spPr>
          <a:xfrm>
            <a:off x="6032201" y="1768107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個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FA6EFD1-5304-4956-9916-9010DA1E6AC6}"/>
              </a:ext>
            </a:extLst>
          </p:cNvPr>
          <p:cNvSpPr/>
          <p:nvPr/>
        </p:nvSpPr>
        <p:spPr>
          <a:xfrm>
            <a:off x="1813560" y="2447941"/>
            <a:ext cx="5871611" cy="36167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791D7EF-113D-427A-AECF-531EC057AF06}"/>
              </a:ext>
            </a:extLst>
          </p:cNvPr>
          <p:cNvSpPr/>
          <p:nvPr/>
        </p:nvSpPr>
        <p:spPr>
          <a:xfrm>
            <a:off x="6437193" y="2523023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6E9CEAD-6D16-4BB6-AC1A-EB7575FAFF78}"/>
              </a:ext>
            </a:extLst>
          </p:cNvPr>
          <p:cNvSpPr/>
          <p:nvPr/>
        </p:nvSpPr>
        <p:spPr>
          <a:xfrm>
            <a:off x="6437193" y="3309951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2FE1FD9B-53F9-4487-B540-0F1BC2F12AA9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149280" y="2819406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6F9C7D64-793C-484E-A90B-A375B69B95C0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149280" y="2829447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C17C38D4-DCA8-4D6A-94BF-D90FFF07E746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149280" y="2819406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FE555754-28A0-4556-8F0D-9D4E6989076C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4149280" y="3539849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4C3E006-0BE0-4DD1-9D8B-1C5DE89934BB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137398" y="2819406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8873C4B6-3B8B-4FEC-B4D9-49C53C21B9DA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4144383" y="2819406"/>
            <a:ext cx="2292810" cy="2916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90018D-812F-47E3-B812-4AE895F80C4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149280" y="3606334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AC46D09B-E8FC-45C1-A9A1-50A7CBFF21C2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4144383" y="3606334"/>
            <a:ext cx="2292810" cy="2129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48E5B34-EA1D-4537-A5CC-1FCBAF4F64B5}"/>
              </a:ext>
            </a:extLst>
          </p:cNvPr>
          <p:cNvSpPr txBox="1"/>
          <p:nvPr/>
        </p:nvSpPr>
        <p:spPr>
          <a:xfrm>
            <a:off x="4509604" y="5383981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10679C62-8EB6-44A8-B986-59BA90AF34B7}"/>
              </a:ext>
            </a:extLst>
          </p:cNvPr>
          <p:cNvSpPr/>
          <p:nvPr/>
        </p:nvSpPr>
        <p:spPr>
          <a:xfrm>
            <a:off x="6437193" y="4922346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F57DCB0-F002-4F56-8EE7-B325F6E22840}"/>
              </a:ext>
            </a:extLst>
          </p:cNvPr>
          <p:cNvSpPr/>
          <p:nvPr/>
        </p:nvSpPr>
        <p:spPr>
          <a:xfrm>
            <a:off x="6573516" y="4132615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楕円 44">
            <a:extLst>
              <a:ext uri="{FF2B5EF4-FFF2-40B4-BE49-F238E27FC236}">
                <a16:creationId xmlns:a16="http://schemas.microsoft.com/office/drawing/2014/main" id="{5B96B41D-CEC1-429D-8089-7CF6DE52635C}"/>
              </a:ext>
            </a:extLst>
          </p:cNvPr>
          <p:cNvSpPr/>
          <p:nvPr/>
        </p:nvSpPr>
        <p:spPr>
          <a:xfrm>
            <a:off x="6572975" y="4370063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2716B1D7-1923-4006-A92D-CC57A75B0E70}"/>
              </a:ext>
            </a:extLst>
          </p:cNvPr>
          <p:cNvSpPr/>
          <p:nvPr/>
        </p:nvSpPr>
        <p:spPr>
          <a:xfrm>
            <a:off x="6573516" y="4627690"/>
            <a:ext cx="129040" cy="1451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7BC21E0-6382-4D3B-BBF7-4F15676589E1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149280" y="2819408"/>
            <a:ext cx="2287913" cy="2399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B616B49E-4F56-4871-AF9F-3DC39E301D23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149280" y="3588904"/>
            <a:ext cx="2287913" cy="1629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4B84664-3ED1-4632-844E-6D857F2F219F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4149280" y="4358400"/>
            <a:ext cx="2287913" cy="860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696D88AC-EA39-4F24-BAF5-F83B8D7B7BC2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4144383" y="5218729"/>
            <a:ext cx="2292810" cy="51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35D8CCF-7151-4B21-82AC-56ED1939AA4D}"/>
              </a:ext>
            </a:extLst>
          </p:cNvPr>
          <p:cNvSpPr txBox="1"/>
          <p:nvPr/>
        </p:nvSpPr>
        <p:spPr>
          <a:xfrm>
            <a:off x="6160441" y="566462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F8B52AE-7369-49E8-A04C-6CA23D03E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9806" y="2439945"/>
            <a:ext cx="640135" cy="3224670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DC7602B8-30E0-A98D-270E-387D8B682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238" y="1195868"/>
            <a:ext cx="7151321" cy="572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最終層のユニット</a:t>
            </a:r>
            <a:r>
              <a:rPr lang="ja-JP" altLang="en-US" sz="2400" dirty="0"/>
              <a:t>は</a:t>
            </a:r>
            <a:r>
              <a:rPr lang="ja-JP" altLang="en-US" sz="2400" b="1" dirty="0"/>
              <a:t>１つだけ強く活性化</a:t>
            </a:r>
            <a:endParaRPr lang="en-US" altLang="ja-JP" sz="2400" b="1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28F6C84-4A89-40A2-8DD3-9153BA3FE000}"/>
              </a:ext>
            </a:extLst>
          </p:cNvPr>
          <p:cNvSpPr txBox="1"/>
          <p:nvPr/>
        </p:nvSpPr>
        <p:spPr>
          <a:xfrm>
            <a:off x="2452753" y="3715773"/>
            <a:ext cx="2287913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ニューラルネットワークの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最終層以外の部分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035D5EC-16E5-86DD-B55B-7B400402B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23" y="2004232"/>
            <a:ext cx="1569568" cy="1591470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2BE4871-C9F7-6001-5EA0-1D5E0EF897F3}"/>
              </a:ext>
            </a:extLst>
          </p:cNvPr>
          <p:cNvSpPr/>
          <p:nvPr/>
        </p:nvSpPr>
        <p:spPr>
          <a:xfrm>
            <a:off x="6437192" y="2523009"/>
            <a:ext cx="366361" cy="5927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80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BABAF3-F6BE-D814-A54C-2A0B98736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画像分類システムのまとめ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D4CF3FE-0892-A116-0002-6014EE190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画像分類</a:t>
            </a:r>
            <a:r>
              <a:rPr kumimoji="1" lang="ja-JP" altLang="en-US" sz="2400" dirty="0"/>
              <a:t>：提供された</a:t>
            </a:r>
            <a:r>
              <a:rPr kumimoji="1" lang="ja-JP" altLang="en-US" sz="2400" b="1" dirty="0"/>
              <a:t>画像</a:t>
            </a:r>
            <a:r>
              <a:rPr kumimoji="1" lang="ja-JP" altLang="en-US" sz="2400" dirty="0"/>
              <a:t>を</a:t>
            </a:r>
            <a:r>
              <a:rPr kumimoji="1" lang="en-US" altLang="ja-JP" sz="2400" b="1" dirty="0"/>
              <a:t>0</a:t>
            </a:r>
            <a:r>
              <a:rPr kumimoji="1" lang="ja-JP" altLang="en-US" sz="2400" b="1" dirty="0"/>
              <a:t>から</a:t>
            </a:r>
            <a:r>
              <a:rPr kumimoji="1" lang="en-US" altLang="ja-JP" sz="2400" b="1" dirty="0"/>
              <a:t>9</a:t>
            </a:r>
            <a:r>
              <a:rPr kumimoji="1" lang="ja-JP" altLang="en-US" sz="2400" b="1" dirty="0"/>
              <a:t>の</a:t>
            </a:r>
            <a:r>
              <a:rPr kumimoji="1" lang="en-US" altLang="ja-JP" sz="2400" b="1" dirty="0"/>
              <a:t>10</a:t>
            </a:r>
            <a:r>
              <a:rPr kumimoji="1" lang="ja-JP" altLang="en-US" sz="2400" b="1" dirty="0"/>
              <a:t>種類に分類</a:t>
            </a:r>
            <a:r>
              <a:rPr kumimoji="1" lang="ja-JP" altLang="en-US" sz="2400" dirty="0"/>
              <a:t>など</a:t>
            </a:r>
          </a:p>
          <a:p>
            <a:r>
              <a:rPr kumimoji="1" lang="ja-JP" altLang="en-US" sz="2400" b="1" dirty="0"/>
              <a:t>クラス</a:t>
            </a:r>
            <a:r>
              <a:rPr kumimoji="1" lang="ja-JP" altLang="en-US" sz="2400" dirty="0"/>
              <a:t>：種類を表す名前のこと。「ラベル」ともいう</a:t>
            </a:r>
          </a:p>
          <a:p>
            <a:r>
              <a:rPr kumimoji="1" lang="ja-JP" altLang="en-US" sz="2400" b="1" dirty="0"/>
              <a:t>ニューラルネットワークを使用した画像分類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最終層のユニット数</a:t>
            </a:r>
            <a:r>
              <a:rPr kumimoji="1" lang="ja-JP" altLang="en-US" sz="2400" dirty="0"/>
              <a:t>を、</a:t>
            </a:r>
            <a:r>
              <a:rPr kumimoji="1" lang="ja-JP" altLang="en-US" sz="2400" b="1" dirty="0"/>
              <a:t>分類したいクラス数</a:t>
            </a:r>
            <a:r>
              <a:rPr kumimoji="1" lang="ja-JP" altLang="en-US" sz="2400" dirty="0"/>
              <a:t>（たとえば</a:t>
            </a:r>
            <a:r>
              <a:rPr kumimoji="1" lang="en-US" altLang="ja-JP" sz="2400" dirty="0"/>
              <a:t>10</a:t>
            </a:r>
            <a:r>
              <a:rPr kumimoji="1" lang="ja-JP" altLang="en-US" sz="2400" dirty="0"/>
              <a:t>）に設定。これにより、</a:t>
            </a:r>
            <a:r>
              <a:rPr kumimoji="1" lang="ja-JP" altLang="en-US" sz="2400" b="1" dirty="0"/>
              <a:t>各クラスに対する確率を出力</a:t>
            </a:r>
            <a:r>
              <a:rPr kumimoji="1" lang="ja-JP" altLang="en-US" sz="2400" dirty="0"/>
              <a:t>できる。</a:t>
            </a:r>
            <a:endParaRPr kumimoji="1" lang="en-US" altLang="ja-JP" sz="2400" dirty="0"/>
          </a:p>
          <a:p>
            <a:r>
              <a:rPr kumimoji="1" lang="ja-JP" altLang="en-US" sz="2400" b="1" dirty="0"/>
              <a:t>最終層のユニット</a:t>
            </a:r>
            <a:r>
              <a:rPr kumimoji="1" lang="ja-JP" altLang="en-US" sz="2400" dirty="0"/>
              <a:t>の中で</a:t>
            </a:r>
            <a:r>
              <a:rPr kumimoji="1" lang="en-US" altLang="ja-JP" sz="2400" b="1" dirty="0"/>
              <a:t>1</a:t>
            </a:r>
            <a:r>
              <a:rPr kumimoji="1" lang="ja-JP" altLang="en-US" sz="2400" b="1" dirty="0"/>
              <a:t>つだけが強く活性化</a:t>
            </a:r>
            <a:r>
              <a:rPr kumimoji="1" lang="ja-JP" altLang="en-US" sz="2400" dirty="0"/>
              <a:t>する仕組みを利用</a:t>
            </a:r>
          </a:p>
          <a:p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b="1" dirty="0"/>
              <a:t>画像分類システム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手書き文字認識</a:t>
            </a:r>
            <a:r>
              <a:rPr kumimoji="1" lang="ja-JP" altLang="en-US" sz="2400" dirty="0"/>
              <a:t>など、画像認識などで活用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D840AF-3CFC-7841-EDF1-7F28B239E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9169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960687"/>
          </a:xfrm>
        </p:spPr>
        <p:txBody>
          <a:bodyPr>
            <a:noAutofit/>
          </a:bodyPr>
          <a:lstStyle/>
          <a:p>
            <a:r>
              <a:rPr lang="en-US" altLang="ja-JP" dirty="0"/>
              <a:t>6.5 </a:t>
            </a:r>
            <a:r>
              <a:rPr lang="ja-JP" altLang="en-US" dirty="0"/>
              <a:t>ニューラルネットワーク</a:t>
            </a:r>
            <a:br>
              <a:rPr lang="en-US" altLang="ja-JP" dirty="0"/>
            </a:br>
            <a:r>
              <a:rPr lang="ja-JP" altLang="en-US" dirty="0"/>
              <a:t>の作成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11C34F-333B-4FFB-894F-E5C82EF68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8333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0979EE-6677-4CC7-9B53-33B838E16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作成するニューラルネットワーク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C3979F-5B5D-4B99-BCE4-2C423BD9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21" y="723355"/>
            <a:ext cx="8461208" cy="1761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最終層のユニット数は </a:t>
            </a:r>
            <a:r>
              <a:rPr kumimoji="1" lang="en-US" altLang="ja-JP" b="1" dirty="0"/>
              <a:t>10</a:t>
            </a:r>
            <a:r>
              <a:rPr kumimoji="1" lang="ja-JP" altLang="en-US" dirty="0"/>
              <a:t>、</a:t>
            </a:r>
            <a:r>
              <a:rPr kumimoji="1" lang="ja-JP" altLang="en-US" b="1" dirty="0">
                <a:solidFill>
                  <a:srgbClr val="FF0000"/>
                </a:solidFill>
              </a:rPr>
              <a:t>残りは自由に考える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kumimoji="1" lang="ja-JP" altLang="en-US" dirty="0"/>
              <a:t>１層目：</a:t>
            </a:r>
            <a:r>
              <a:rPr kumimoji="1" lang="ja-JP" altLang="en-US" b="1" dirty="0"/>
              <a:t>ユニット数 </a:t>
            </a:r>
            <a:r>
              <a:rPr lang="en-US" altLang="ja-JP" b="1" dirty="0">
                <a:solidFill>
                  <a:srgbClr val="FF0000"/>
                </a:solidFill>
              </a:rPr>
              <a:t>128</a:t>
            </a:r>
          </a:p>
          <a:p>
            <a:r>
              <a:rPr lang="ja-JP" altLang="en-US" dirty="0"/>
              <a:t>２層目：</a:t>
            </a:r>
            <a:r>
              <a:rPr lang="ja-JP" altLang="en-US" b="1" dirty="0"/>
              <a:t>ユニット数 </a:t>
            </a:r>
            <a:r>
              <a:rPr lang="en-US" altLang="ja-JP" b="1" dirty="0">
                <a:solidFill>
                  <a:srgbClr val="FF0000"/>
                </a:solidFill>
              </a:rPr>
              <a:t>10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A6CC61-2305-4903-AB95-9E79CDFE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4853BEE1-1809-48DA-8054-F9C8AAA8071F}"/>
              </a:ext>
            </a:extLst>
          </p:cNvPr>
          <p:cNvSpPr/>
          <p:nvPr/>
        </p:nvSpPr>
        <p:spPr>
          <a:xfrm>
            <a:off x="1292253" y="373045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309CC66-2C41-4247-8C1B-60B3BCF32E7D}"/>
              </a:ext>
            </a:extLst>
          </p:cNvPr>
          <p:cNvSpPr/>
          <p:nvPr/>
        </p:nvSpPr>
        <p:spPr>
          <a:xfrm>
            <a:off x="6967118" y="3770181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774577-D635-44D7-BFE2-87E92888BB1A}"/>
              </a:ext>
            </a:extLst>
          </p:cNvPr>
          <p:cNvSpPr txBox="1"/>
          <p:nvPr/>
        </p:nvSpPr>
        <p:spPr>
          <a:xfrm>
            <a:off x="1246900" y="455518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  <a:endParaRPr kumimoji="1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0BAE912-2894-4637-AF38-426B5F838074}"/>
              </a:ext>
            </a:extLst>
          </p:cNvPr>
          <p:cNvSpPr txBox="1"/>
          <p:nvPr/>
        </p:nvSpPr>
        <p:spPr>
          <a:xfrm>
            <a:off x="6885071" y="456490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5E6CF25-C009-4193-B06D-C1D428CAC26A}"/>
              </a:ext>
            </a:extLst>
          </p:cNvPr>
          <p:cNvSpPr txBox="1"/>
          <p:nvPr/>
        </p:nvSpPr>
        <p:spPr>
          <a:xfrm>
            <a:off x="2626203" y="233367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C313317-1F63-4217-BB5E-DC9526D22A1A}"/>
              </a:ext>
            </a:extLst>
          </p:cNvPr>
          <p:cNvSpPr txBox="1"/>
          <p:nvPr/>
        </p:nvSpPr>
        <p:spPr>
          <a:xfrm>
            <a:off x="5208494" y="23247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FE1E19F-D97D-419D-9FB7-C34A07041B49}"/>
              </a:ext>
            </a:extLst>
          </p:cNvPr>
          <p:cNvSpPr txBox="1"/>
          <p:nvPr/>
        </p:nvSpPr>
        <p:spPr>
          <a:xfrm>
            <a:off x="1996088" y="6008005"/>
            <a:ext cx="1984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62C8155-B556-4E0A-BD0C-263F7FC7797C}"/>
              </a:ext>
            </a:extLst>
          </p:cNvPr>
          <p:cNvSpPr txBox="1"/>
          <p:nvPr/>
        </p:nvSpPr>
        <p:spPr>
          <a:xfrm>
            <a:off x="4866427" y="5556005"/>
            <a:ext cx="185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10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3F8F0B1-0A80-4F0A-8393-D2DF7E3063D0}"/>
              </a:ext>
            </a:extLst>
          </p:cNvPr>
          <p:cNvSpPr txBox="1"/>
          <p:nvPr/>
        </p:nvSpPr>
        <p:spPr>
          <a:xfrm>
            <a:off x="3464167" y="6529524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全体で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6E235363-1214-BD89-D571-9CFC19028404}"/>
              </a:ext>
            </a:extLst>
          </p:cNvPr>
          <p:cNvGrpSpPr/>
          <p:nvPr/>
        </p:nvGrpSpPr>
        <p:grpSpPr>
          <a:xfrm>
            <a:off x="3138117" y="2808009"/>
            <a:ext cx="2960575" cy="2986254"/>
            <a:chOff x="-3418187" y="1979613"/>
            <a:chExt cx="3025532" cy="3509333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4FCE1223-2ABF-D7B4-DFFF-21C3E2B721E5}"/>
                </a:ext>
              </a:extLst>
            </p:cNvPr>
            <p:cNvSpPr/>
            <p:nvPr/>
          </p:nvSpPr>
          <p:spPr>
            <a:xfrm>
              <a:off x="-3413290" y="1979615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FA925E07-F8A2-C70E-46BC-FDE7583F9744}"/>
                </a:ext>
              </a:extLst>
            </p:cNvPr>
            <p:cNvSpPr/>
            <p:nvPr/>
          </p:nvSpPr>
          <p:spPr>
            <a:xfrm>
              <a:off x="-3413290" y="2749111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A357306A-EFDF-AEAF-D67E-2CEFF1A6A1DD}"/>
                </a:ext>
              </a:extLst>
            </p:cNvPr>
            <p:cNvSpPr/>
            <p:nvPr/>
          </p:nvSpPr>
          <p:spPr>
            <a:xfrm>
              <a:off x="-3413290" y="3518607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B2241751-220F-110A-8194-5440A4B1D80B}"/>
                </a:ext>
              </a:extLst>
            </p:cNvPr>
            <p:cNvSpPr/>
            <p:nvPr/>
          </p:nvSpPr>
          <p:spPr>
            <a:xfrm>
              <a:off x="-3418187" y="4896180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338C57A6-64A2-4E27-D27D-FDAD51609210}"/>
                </a:ext>
              </a:extLst>
            </p:cNvPr>
            <p:cNvSpPr/>
            <p:nvPr/>
          </p:nvSpPr>
          <p:spPr>
            <a:xfrm>
              <a:off x="-759016" y="1979613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D20E20E3-DF01-2E7D-A9BE-04C4A344F485}"/>
                </a:ext>
              </a:extLst>
            </p:cNvPr>
            <p:cNvSpPr/>
            <p:nvPr/>
          </p:nvSpPr>
          <p:spPr>
            <a:xfrm>
              <a:off x="-759016" y="2766541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A1E1C082-9B36-2A34-2A37-DB2969D0443A}"/>
                </a:ext>
              </a:extLst>
            </p:cNvPr>
            <p:cNvCxnSpPr>
              <a:cxnSpLocks/>
              <a:stCxn id="39" idx="3"/>
              <a:endCxn id="43" idx="1"/>
            </p:cNvCxnSpPr>
            <p:nvPr/>
          </p:nvCxnSpPr>
          <p:spPr>
            <a:xfrm flipV="1">
              <a:off x="-3046929" y="2275996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46F0E756-8A9E-1B55-5838-2D05C9903828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-3046929" y="2286037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FD23B425-118B-EB35-EE00-7EF1420AA138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V="1">
              <a:off x="-3046929" y="2275996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EE04BBCF-0398-9987-8AAD-C7E96926556F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-3046929" y="2996439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D57D3630-01CC-FCC2-717B-C38440EB3F53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V="1">
              <a:off x="-3058811" y="2275996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18973E0E-5864-F79A-068E-8232B26B0414}"/>
                </a:ext>
              </a:extLst>
            </p:cNvPr>
            <p:cNvCxnSpPr>
              <a:cxnSpLocks/>
              <a:stCxn id="42" idx="3"/>
              <a:endCxn id="43" idx="1"/>
            </p:cNvCxnSpPr>
            <p:nvPr/>
          </p:nvCxnSpPr>
          <p:spPr>
            <a:xfrm flipV="1">
              <a:off x="-3051826" y="2275996"/>
              <a:ext cx="2292810" cy="29165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4AF8FFFD-BC9D-D0DC-6CF3-84651828DB67}"/>
                </a:ext>
              </a:extLst>
            </p:cNvPr>
            <p:cNvCxnSpPr>
              <a:cxnSpLocks/>
              <a:stCxn id="41" idx="3"/>
              <a:endCxn id="44" idx="1"/>
            </p:cNvCxnSpPr>
            <p:nvPr/>
          </p:nvCxnSpPr>
          <p:spPr>
            <a:xfrm flipV="1">
              <a:off x="-3046929" y="3062924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C7955F67-0A5B-81C2-D6A0-91DAF56C8E6D}"/>
                </a:ext>
              </a:extLst>
            </p:cNvPr>
            <p:cNvCxnSpPr>
              <a:cxnSpLocks/>
              <a:stCxn id="42" idx="3"/>
              <a:endCxn id="44" idx="1"/>
            </p:cNvCxnSpPr>
            <p:nvPr/>
          </p:nvCxnSpPr>
          <p:spPr>
            <a:xfrm flipV="1">
              <a:off x="-3051826" y="3062924"/>
              <a:ext cx="2292810" cy="21296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95456054-AE2A-A044-364D-8382B328EDEA}"/>
                </a:ext>
              </a:extLst>
            </p:cNvPr>
            <p:cNvSpPr/>
            <p:nvPr/>
          </p:nvSpPr>
          <p:spPr>
            <a:xfrm>
              <a:off x="-759016" y="4378936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54D41B12-E3EF-4B33-0D75-B6E1003C21AA}"/>
                </a:ext>
              </a:extLst>
            </p:cNvPr>
            <p:cNvSpPr/>
            <p:nvPr/>
          </p:nvSpPr>
          <p:spPr>
            <a:xfrm>
              <a:off x="-622693" y="3589205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A4BE92DD-C6A5-8BC8-4CCE-A6F47F0A1193}"/>
                </a:ext>
              </a:extLst>
            </p:cNvPr>
            <p:cNvSpPr/>
            <p:nvPr/>
          </p:nvSpPr>
          <p:spPr>
            <a:xfrm>
              <a:off x="-623234" y="3826653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651FCF6F-25B1-1A93-59E4-BAF1EC9F692F}"/>
                </a:ext>
              </a:extLst>
            </p:cNvPr>
            <p:cNvSpPr/>
            <p:nvPr/>
          </p:nvSpPr>
          <p:spPr>
            <a:xfrm>
              <a:off x="-622693" y="4084280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C74342A5-0652-67DD-BDC5-E7E83EA8C204}"/>
                </a:ext>
              </a:extLst>
            </p:cNvPr>
            <p:cNvCxnSpPr>
              <a:cxnSpLocks/>
              <a:stCxn id="39" idx="3"/>
              <a:endCxn id="54" idx="1"/>
            </p:cNvCxnSpPr>
            <p:nvPr/>
          </p:nvCxnSpPr>
          <p:spPr>
            <a:xfrm>
              <a:off x="-3046929" y="2275998"/>
              <a:ext cx="2287913" cy="23993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B29670A3-9E4B-0F9C-0610-6941A075E178}"/>
                </a:ext>
              </a:extLst>
            </p:cNvPr>
            <p:cNvCxnSpPr>
              <a:cxnSpLocks/>
              <a:stCxn id="40" idx="3"/>
              <a:endCxn id="54" idx="1"/>
            </p:cNvCxnSpPr>
            <p:nvPr/>
          </p:nvCxnSpPr>
          <p:spPr>
            <a:xfrm>
              <a:off x="-3046929" y="3045494"/>
              <a:ext cx="2287913" cy="16298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>
              <a:extLst>
                <a:ext uri="{FF2B5EF4-FFF2-40B4-BE49-F238E27FC236}">
                  <a16:creationId xmlns:a16="http://schemas.microsoft.com/office/drawing/2014/main" id="{D9E2D3F0-C999-3A7B-75C1-161F15843928}"/>
                </a:ext>
              </a:extLst>
            </p:cNvPr>
            <p:cNvCxnSpPr>
              <a:cxnSpLocks/>
              <a:stCxn id="41" idx="3"/>
              <a:endCxn id="54" idx="1"/>
            </p:cNvCxnSpPr>
            <p:nvPr/>
          </p:nvCxnSpPr>
          <p:spPr>
            <a:xfrm>
              <a:off x="-3046929" y="3814990"/>
              <a:ext cx="2287913" cy="860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矢印コネクタ 60">
              <a:extLst>
                <a:ext uri="{FF2B5EF4-FFF2-40B4-BE49-F238E27FC236}">
                  <a16:creationId xmlns:a16="http://schemas.microsoft.com/office/drawing/2014/main" id="{6989FEF1-EAAF-BC6B-EBF9-E7184739F1CA}"/>
                </a:ext>
              </a:extLst>
            </p:cNvPr>
            <p:cNvCxnSpPr>
              <a:cxnSpLocks/>
              <a:stCxn id="42" idx="3"/>
              <a:endCxn id="54" idx="1"/>
            </p:cNvCxnSpPr>
            <p:nvPr/>
          </p:nvCxnSpPr>
          <p:spPr>
            <a:xfrm flipV="1">
              <a:off x="-3051826" y="4675319"/>
              <a:ext cx="2292810" cy="5172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楕円 61">
              <a:extLst>
                <a:ext uri="{FF2B5EF4-FFF2-40B4-BE49-F238E27FC236}">
                  <a16:creationId xmlns:a16="http://schemas.microsoft.com/office/drawing/2014/main" id="{106BBBB7-C53B-AE3C-C408-A93CBC3A3B4F}"/>
                </a:ext>
              </a:extLst>
            </p:cNvPr>
            <p:cNvSpPr/>
            <p:nvPr/>
          </p:nvSpPr>
          <p:spPr>
            <a:xfrm>
              <a:off x="-3300004" y="4204979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" name="楕円 62">
              <a:extLst>
                <a:ext uri="{FF2B5EF4-FFF2-40B4-BE49-F238E27FC236}">
                  <a16:creationId xmlns:a16="http://schemas.microsoft.com/office/drawing/2014/main" id="{E0119C75-5BB3-254D-6527-232B3EA0ACE1}"/>
                </a:ext>
              </a:extLst>
            </p:cNvPr>
            <p:cNvSpPr/>
            <p:nvPr/>
          </p:nvSpPr>
          <p:spPr>
            <a:xfrm>
              <a:off x="-3300545" y="4442427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4" name="楕円 63">
              <a:extLst>
                <a:ext uri="{FF2B5EF4-FFF2-40B4-BE49-F238E27FC236}">
                  <a16:creationId xmlns:a16="http://schemas.microsoft.com/office/drawing/2014/main" id="{D68BA55C-EC15-30EE-A49A-3C9E88CD5A08}"/>
                </a:ext>
              </a:extLst>
            </p:cNvPr>
            <p:cNvSpPr/>
            <p:nvPr/>
          </p:nvSpPr>
          <p:spPr>
            <a:xfrm>
              <a:off x="-3300004" y="4700054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6462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0979EE-6677-4CC7-9B53-33B838E16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ユニットの種類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C3979F-5B5D-4B99-BCE4-2C423BD9E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721" y="723355"/>
            <a:ext cx="8461208" cy="176109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</a:rPr>
              <a:t>ユニットにはさまざまな種類がある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r>
              <a:rPr lang="en-US" altLang="ja-JP" dirty="0" err="1"/>
              <a:t>r</a:t>
            </a:r>
            <a:r>
              <a:rPr kumimoji="1" lang="en-US" altLang="ja-JP" dirty="0" err="1"/>
              <a:t>elu</a:t>
            </a:r>
            <a:r>
              <a:rPr kumimoji="1" lang="en-US" altLang="ja-JP" dirty="0"/>
              <a:t>: </a:t>
            </a:r>
            <a:r>
              <a:rPr lang="ja-JP" altLang="en-US" dirty="0"/>
              <a:t>活性関数が </a:t>
            </a:r>
            <a:r>
              <a:rPr lang="en-US" altLang="ja-JP" dirty="0" err="1"/>
              <a:t>relu</a:t>
            </a:r>
            <a:endParaRPr lang="en-US" altLang="ja-JP" dirty="0"/>
          </a:p>
          <a:p>
            <a:r>
              <a:rPr lang="en-US" altLang="ja-JP" dirty="0" err="1"/>
              <a:t>softmax</a:t>
            </a:r>
            <a:r>
              <a:rPr lang="en-US" altLang="ja-JP" dirty="0"/>
              <a:t>: </a:t>
            </a:r>
            <a:r>
              <a:rPr lang="ja-JP" altLang="en-US" dirty="0"/>
              <a:t>１層のうち１つだけ強く活性化．分類システムに向く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A6CC61-2305-4903-AB95-9E79CDFE7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4853BEE1-1809-48DA-8054-F9C8AAA8071F}"/>
              </a:ext>
            </a:extLst>
          </p:cNvPr>
          <p:cNvSpPr/>
          <p:nvPr/>
        </p:nvSpPr>
        <p:spPr>
          <a:xfrm>
            <a:off x="1292253" y="3730455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309CC66-2C41-4247-8C1B-60B3BCF32E7D}"/>
              </a:ext>
            </a:extLst>
          </p:cNvPr>
          <p:cNvSpPr/>
          <p:nvPr/>
        </p:nvSpPr>
        <p:spPr>
          <a:xfrm>
            <a:off x="6967118" y="3770181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9774577-D635-44D7-BFE2-87E92888BB1A}"/>
              </a:ext>
            </a:extLst>
          </p:cNvPr>
          <p:cNvSpPr txBox="1"/>
          <p:nvPr/>
        </p:nvSpPr>
        <p:spPr>
          <a:xfrm>
            <a:off x="1246900" y="4555184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</a:t>
            </a:r>
            <a:endParaRPr kumimoji="1" lang="en-US" altLang="ja-JP" sz="20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0BAE912-2894-4637-AF38-426B5F838074}"/>
              </a:ext>
            </a:extLst>
          </p:cNvPr>
          <p:cNvSpPr txBox="1"/>
          <p:nvPr/>
        </p:nvSpPr>
        <p:spPr>
          <a:xfrm>
            <a:off x="6885071" y="4564903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</a:t>
            </a:r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5E6CF25-C009-4193-B06D-C1D428CAC26A}"/>
              </a:ext>
            </a:extLst>
          </p:cNvPr>
          <p:cNvSpPr txBox="1"/>
          <p:nvPr/>
        </p:nvSpPr>
        <p:spPr>
          <a:xfrm>
            <a:off x="2626203" y="233367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C313317-1F63-4217-BB5E-DC9526D22A1A}"/>
              </a:ext>
            </a:extLst>
          </p:cNvPr>
          <p:cNvSpPr txBox="1"/>
          <p:nvPr/>
        </p:nvSpPr>
        <p:spPr>
          <a:xfrm>
            <a:off x="5208494" y="23247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FE1E19F-D97D-419D-9FB7-C34A07041B49}"/>
              </a:ext>
            </a:extLst>
          </p:cNvPr>
          <p:cNvSpPr txBox="1"/>
          <p:nvPr/>
        </p:nvSpPr>
        <p:spPr>
          <a:xfrm>
            <a:off x="1996088" y="6008005"/>
            <a:ext cx="1984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862C8155-B556-4E0A-BD0C-263F7FC7797C}"/>
              </a:ext>
            </a:extLst>
          </p:cNvPr>
          <p:cNvSpPr txBox="1"/>
          <p:nvPr/>
        </p:nvSpPr>
        <p:spPr>
          <a:xfrm>
            <a:off x="4866427" y="5556005"/>
            <a:ext cx="1854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10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softmax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3F8F0B1-0A80-4F0A-8393-D2DF7E3063D0}"/>
              </a:ext>
            </a:extLst>
          </p:cNvPr>
          <p:cNvSpPr txBox="1"/>
          <p:nvPr/>
        </p:nvSpPr>
        <p:spPr>
          <a:xfrm>
            <a:off x="3464167" y="6529524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全体で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</a:t>
            </a:r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6E235363-1214-BD89-D571-9CFC19028404}"/>
              </a:ext>
            </a:extLst>
          </p:cNvPr>
          <p:cNvGrpSpPr/>
          <p:nvPr/>
        </p:nvGrpSpPr>
        <p:grpSpPr>
          <a:xfrm>
            <a:off x="3138117" y="2808009"/>
            <a:ext cx="2960575" cy="2986254"/>
            <a:chOff x="-3418187" y="1979613"/>
            <a:chExt cx="3025532" cy="3509333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4FCE1223-2ABF-D7B4-DFFF-21C3E2B721E5}"/>
                </a:ext>
              </a:extLst>
            </p:cNvPr>
            <p:cNvSpPr/>
            <p:nvPr/>
          </p:nvSpPr>
          <p:spPr>
            <a:xfrm>
              <a:off x="-3413290" y="1979615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FA925E07-F8A2-C70E-46BC-FDE7583F9744}"/>
                </a:ext>
              </a:extLst>
            </p:cNvPr>
            <p:cNvSpPr/>
            <p:nvPr/>
          </p:nvSpPr>
          <p:spPr>
            <a:xfrm>
              <a:off x="-3413290" y="2749111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A357306A-EFDF-AEAF-D67E-2CEFF1A6A1DD}"/>
                </a:ext>
              </a:extLst>
            </p:cNvPr>
            <p:cNvSpPr/>
            <p:nvPr/>
          </p:nvSpPr>
          <p:spPr>
            <a:xfrm>
              <a:off x="-3413290" y="3518607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B2241751-220F-110A-8194-5440A4B1D80B}"/>
                </a:ext>
              </a:extLst>
            </p:cNvPr>
            <p:cNvSpPr/>
            <p:nvPr/>
          </p:nvSpPr>
          <p:spPr>
            <a:xfrm>
              <a:off x="-3418187" y="4896180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338C57A6-64A2-4E27-D27D-FDAD51609210}"/>
                </a:ext>
              </a:extLst>
            </p:cNvPr>
            <p:cNvSpPr/>
            <p:nvPr/>
          </p:nvSpPr>
          <p:spPr>
            <a:xfrm>
              <a:off x="-759016" y="1979613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D20E20E3-DF01-2E7D-A9BE-04C4A344F485}"/>
                </a:ext>
              </a:extLst>
            </p:cNvPr>
            <p:cNvSpPr/>
            <p:nvPr/>
          </p:nvSpPr>
          <p:spPr>
            <a:xfrm>
              <a:off x="-759016" y="2766541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A1E1C082-9B36-2A34-2A37-DB2969D0443A}"/>
                </a:ext>
              </a:extLst>
            </p:cNvPr>
            <p:cNvCxnSpPr>
              <a:cxnSpLocks/>
              <a:stCxn id="39" idx="3"/>
              <a:endCxn id="43" idx="1"/>
            </p:cNvCxnSpPr>
            <p:nvPr/>
          </p:nvCxnSpPr>
          <p:spPr>
            <a:xfrm flipV="1">
              <a:off x="-3046929" y="2275996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46F0E756-8A9E-1B55-5838-2D05C9903828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-3046929" y="2286037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FD23B425-118B-EB35-EE00-7EF1420AA138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V="1">
              <a:off x="-3046929" y="2275996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EE04BBCF-0398-9987-8AAD-C7E96926556F}"/>
                </a:ext>
              </a:extLst>
            </p:cNvPr>
            <p:cNvCxnSpPr>
              <a:cxnSpLocks/>
              <a:endCxn id="44" idx="1"/>
            </p:cNvCxnSpPr>
            <p:nvPr/>
          </p:nvCxnSpPr>
          <p:spPr>
            <a:xfrm>
              <a:off x="-3046929" y="2996439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D57D3630-01CC-FCC2-717B-C38440EB3F53}"/>
                </a:ext>
              </a:extLst>
            </p:cNvPr>
            <p:cNvCxnSpPr>
              <a:cxnSpLocks/>
              <a:endCxn id="43" idx="1"/>
            </p:cNvCxnSpPr>
            <p:nvPr/>
          </p:nvCxnSpPr>
          <p:spPr>
            <a:xfrm flipV="1">
              <a:off x="-3058811" y="2275996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18973E0E-5864-F79A-068E-8232B26B0414}"/>
                </a:ext>
              </a:extLst>
            </p:cNvPr>
            <p:cNvCxnSpPr>
              <a:cxnSpLocks/>
              <a:stCxn id="42" idx="3"/>
              <a:endCxn id="43" idx="1"/>
            </p:cNvCxnSpPr>
            <p:nvPr/>
          </p:nvCxnSpPr>
          <p:spPr>
            <a:xfrm flipV="1">
              <a:off x="-3051826" y="2275996"/>
              <a:ext cx="2292810" cy="29165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4AF8FFFD-BC9D-D0DC-6CF3-84651828DB67}"/>
                </a:ext>
              </a:extLst>
            </p:cNvPr>
            <p:cNvCxnSpPr>
              <a:cxnSpLocks/>
              <a:stCxn id="41" idx="3"/>
              <a:endCxn id="44" idx="1"/>
            </p:cNvCxnSpPr>
            <p:nvPr/>
          </p:nvCxnSpPr>
          <p:spPr>
            <a:xfrm flipV="1">
              <a:off x="-3046929" y="3062924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>
              <a:extLst>
                <a:ext uri="{FF2B5EF4-FFF2-40B4-BE49-F238E27FC236}">
                  <a16:creationId xmlns:a16="http://schemas.microsoft.com/office/drawing/2014/main" id="{C7955F67-0A5B-81C2-D6A0-91DAF56C8E6D}"/>
                </a:ext>
              </a:extLst>
            </p:cNvPr>
            <p:cNvCxnSpPr>
              <a:cxnSpLocks/>
              <a:stCxn id="42" idx="3"/>
              <a:endCxn id="44" idx="1"/>
            </p:cNvCxnSpPr>
            <p:nvPr/>
          </p:nvCxnSpPr>
          <p:spPr>
            <a:xfrm flipV="1">
              <a:off x="-3051826" y="3062924"/>
              <a:ext cx="2292810" cy="21296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95456054-AE2A-A044-364D-8382B328EDEA}"/>
                </a:ext>
              </a:extLst>
            </p:cNvPr>
            <p:cNvSpPr/>
            <p:nvPr/>
          </p:nvSpPr>
          <p:spPr>
            <a:xfrm>
              <a:off x="-759016" y="4378936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54D41B12-E3EF-4B33-0D75-B6E1003C21AA}"/>
                </a:ext>
              </a:extLst>
            </p:cNvPr>
            <p:cNvSpPr/>
            <p:nvPr/>
          </p:nvSpPr>
          <p:spPr>
            <a:xfrm>
              <a:off x="-622693" y="3589205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A4BE92DD-C6A5-8BC8-4CCE-A6F47F0A1193}"/>
                </a:ext>
              </a:extLst>
            </p:cNvPr>
            <p:cNvSpPr/>
            <p:nvPr/>
          </p:nvSpPr>
          <p:spPr>
            <a:xfrm>
              <a:off x="-623234" y="3826653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651FCF6F-25B1-1A93-59E4-BAF1EC9F692F}"/>
                </a:ext>
              </a:extLst>
            </p:cNvPr>
            <p:cNvSpPr/>
            <p:nvPr/>
          </p:nvSpPr>
          <p:spPr>
            <a:xfrm>
              <a:off x="-622693" y="4084280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58" name="直線矢印コネクタ 57">
              <a:extLst>
                <a:ext uri="{FF2B5EF4-FFF2-40B4-BE49-F238E27FC236}">
                  <a16:creationId xmlns:a16="http://schemas.microsoft.com/office/drawing/2014/main" id="{C74342A5-0652-67DD-BDC5-E7E83EA8C204}"/>
                </a:ext>
              </a:extLst>
            </p:cNvPr>
            <p:cNvCxnSpPr>
              <a:cxnSpLocks/>
              <a:stCxn id="39" idx="3"/>
              <a:endCxn id="54" idx="1"/>
            </p:cNvCxnSpPr>
            <p:nvPr/>
          </p:nvCxnSpPr>
          <p:spPr>
            <a:xfrm>
              <a:off x="-3046929" y="2275998"/>
              <a:ext cx="2287913" cy="23993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矢印コネクタ 58">
              <a:extLst>
                <a:ext uri="{FF2B5EF4-FFF2-40B4-BE49-F238E27FC236}">
                  <a16:creationId xmlns:a16="http://schemas.microsoft.com/office/drawing/2014/main" id="{B29670A3-9E4B-0F9C-0610-6941A075E178}"/>
                </a:ext>
              </a:extLst>
            </p:cNvPr>
            <p:cNvCxnSpPr>
              <a:cxnSpLocks/>
              <a:stCxn id="40" idx="3"/>
              <a:endCxn id="54" idx="1"/>
            </p:cNvCxnSpPr>
            <p:nvPr/>
          </p:nvCxnSpPr>
          <p:spPr>
            <a:xfrm>
              <a:off x="-3046929" y="3045494"/>
              <a:ext cx="2287913" cy="16298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>
              <a:extLst>
                <a:ext uri="{FF2B5EF4-FFF2-40B4-BE49-F238E27FC236}">
                  <a16:creationId xmlns:a16="http://schemas.microsoft.com/office/drawing/2014/main" id="{D9E2D3F0-C999-3A7B-75C1-161F15843928}"/>
                </a:ext>
              </a:extLst>
            </p:cNvPr>
            <p:cNvCxnSpPr>
              <a:cxnSpLocks/>
              <a:stCxn id="41" idx="3"/>
              <a:endCxn id="54" idx="1"/>
            </p:cNvCxnSpPr>
            <p:nvPr/>
          </p:nvCxnSpPr>
          <p:spPr>
            <a:xfrm>
              <a:off x="-3046929" y="3814990"/>
              <a:ext cx="2287913" cy="860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矢印コネクタ 60">
              <a:extLst>
                <a:ext uri="{FF2B5EF4-FFF2-40B4-BE49-F238E27FC236}">
                  <a16:creationId xmlns:a16="http://schemas.microsoft.com/office/drawing/2014/main" id="{6989FEF1-EAAF-BC6B-EBF9-E7184739F1CA}"/>
                </a:ext>
              </a:extLst>
            </p:cNvPr>
            <p:cNvCxnSpPr>
              <a:cxnSpLocks/>
              <a:stCxn id="42" idx="3"/>
              <a:endCxn id="54" idx="1"/>
            </p:cNvCxnSpPr>
            <p:nvPr/>
          </p:nvCxnSpPr>
          <p:spPr>
            <a:xfrm flipV="1">
              <a:off x="-3051826" y="4675319"/>
              <a:ext cx="2292810" cy="5172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楕円 61">
              <a:extLst>
                <a:ext uri="{FF2B5EF4-FFF2-40B4-BE49-F238E27FC236}">
                  <a16:creationId xmlns:a16="http://schemas.microsoft.com/office/drawing/2014/main" id="{106BBBB7-C53B-AE3C-C408-A93CBC3A3B4F}"/>
                </a:ext>
              </a:extLst>
            </p:cNvPr>
            <p:cNvSpPr/>
            <p:nvPr/>
          </p:nvSpPr>
          <p:spPr>
            <a:xfrm>
              <a:off x="-3300004" y="4204979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3" name="楕円 62">
              <a:extLst>
                <a:ext uri="{FF2B5EF4-FFF2-40B4-BE49-F238E27FC236}">
                  <a16:creationId xmlns:a16="http://schemas.microsoft.com/office/drawing/2014/main" id="{E0119C75-5BB3-254D-6527-232B3EA0ACE1}"/>
                </a:ext>
              </a:extLst>
            </p:cNvPr>
            <p:cNvSpPr/>
            <p:nvPr/>
          </p:nvSpPr>
          <p:spPr>
            <a:xfrm>
              <a:off x="-3300545" y="4442427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64" name="楕円 63">
              <a:extLst>
                <a:ext uri="{FF2B5EF4-FFF2-40B4-BE49-F238E27FC236}">
                  <a16:creationId xmlns:a16="http://schemas.microsoft.com/office/drawing/2014/main" id="{D68BA55C-EC15-30EE-A49A-3C9E88CD5A08}"/>
                </a:ext>
              </a:extLst>
            </p:cNvPr>
            <p:cNvSpPr/>
            <p:nvPr/>
          </p:nvSpPr>
          <p:spPr>
            <a:xfrm>
              <a:off x="-3300004" y="4700054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3524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9" r="25519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5108047" cy="533316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ja-JP" altLang="en-US" sz="2400" b="1" dirty="0"/>
              <a:t>学習による上達：データを使用</a:t>
            </a:r>
            <a:r>
              <a:rPr lang="ja-JP" altLang="en-US" sz="2400" dirty="0"/>
              <a:t>し，</a:t>
            </a:r>
            <a:r>
              <a:rPr lang="ja-JP" altLang="en-US" sz="2400" b="1" dirty="0"/>
              <a:t>学習</a:t>
            </a:r>
            <a:r>
              <a:rPr lang="ja-JP" altLang="en-US" sz="2400" dirty="0"/>
              <a:t>を通じて</a:t>
            </a:r>
            <a:r>
              <a:rPr lang="ja-JP" altLang="en-US" sz="2400" b="1" dirty="0"/>
              <a:t>知的能力を向上．</a:t>
            </a:r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ルールや知識のプログラム化不要</a:t>
            </a:r>
            <a:r>
              <a:rPr lang="ja-JP" altLang="en-US" sz="2400" dirty="0"/>
              <a:t>：機械学習では</a:t>
            </a:r>
            <a:r>
              <a:rPr lang="ja-JP" altLang="en-US" sz="2400" b="1" dirty="0"/>
              <a:t>自動でパターンや関連性を見つけ出す</a:t>
            </a:r>
            <a:r>
              <a:rPr lang="ja-JP" altLang="en-US" sz="2400" dirty="0"/>
              <a:t>．</a:t>
            </a:r>
          </a:p>
          <a:p>
            <a:pPr>
              <a:spcBef>
                <a:spcPts val="1200"/>
              </a:spcBef>
            </a:pPr>
            <a:r>
              <a:rPr lang="ja-JP" altLang="en-US" sz="2400" b="1" dirty="0"/>
              <a:t>限界の超越</a:t>
            </a:r>
            <a:r>
              <a:rPr lang="ja-JP" altLang="en-US" sz="2400" dirty="0"/>
              <a:t>：機械学習は</a:t>
            </a:r>
            <a:r>
              <a:rPr lang="ja-JP" altLang="en-US" sz="2400" b="1" dirty="0"/>
              <a:t>他の方法では解決が難しい問題にも取り組む</a:t>
            </a:r>
            <a:r>
              <a:rPr lang="ja-JP" altLang="en-US" sz="2400" dirty="0"/>
              <a:t>ことができる．</a:t>
            </a:r>
            <a:endParaRPr lang="en-US" altLang="ja-JP" sz="2400" dirty="0"/>
          </a:p>
          <a:p>
            <a:pPr>
              <a:spcBef>
                <a:spcPts val="1200"/>
              </a:spcBef>
            </a:pPr>
            <a:endParaRPr lang="ja-JP" altLang="en-US" sz="2400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復習　機械学習の特徴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9606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7F30CF-7E10-4076-B596-043CB1E5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ニューラルネットワーク作成のプログラム例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10FFC-E41D-470A-AC17-ADDB250A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E9491E-FECD-4EEB-B68E-2F6D388B04AA}"/>
              </a:ext>
            </a:extLst>
          </p:cNvPr>
          <p:cNvSpPr/>
          <p:nvPr/>
        </p:nvSpPr>
        <p:spPr>
          <a:xfrm>
            <a:off x="122339" y="630374"/>
            <a:ext cx="894247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import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tensorflow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as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m =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tf.keras.models.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Sequential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([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tf.keras.layers.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Flatten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input_shape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=(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28, 28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    </a:t>
            </a:r>
            <a:r>
              <a:rPr lang="en-US" altLang="ja-JP" sz="2400" dirty="0" err="1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tf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.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keras.layers.Dense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(units=</a:t>
            </a:r>
            <a:r>
              <a:rPr lang="en-US" altLang="ja-JP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128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activation=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'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relu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'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   </a:t>
            </a:r>
            <a:r>
              <a:rPr kumimoji="0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tf.keras.layers.Dense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(units=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10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, activation=</a:t>
            </a:r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'</a:t>
            </a:r>
            <a:r>
              <a:rPr kumimoji="0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softmax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'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F70B41-4004-4F0D-8D7E-E2684DF98D70}"/>
              </a:ext>
            </a:extLst>
          </p:cNvPr>
          <p:cNvSpPr txBox="1"/>
          <p:nvPr/>
        </p:nvSpPr>
        <p:spPr>
          <a:xfrm>
            <a:off x="5079515" y="1100909"/>
            <a:ext cx="379783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１層目のユニット数は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12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8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種類は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relu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9A6F4-84E3-47FF-9829-8F7712DA4AFC}"/>
              </a:ext>
            </a:extLst>
          </p:cNvPr>
          <p:cNvSpPr txBox="1"/>
          <p:nvPr/>
        </p:nvSpPr>
        <p:spPr>
          <a:xfrm>
            <a:off x="3461062" y="3429000"/>
            <a:ext cx="3642344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２層目のユニット数は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10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種類は </a:t>
            </a:r>
            <a:r>
              <a:rPr kumimoji="1" lang="en-US" altLang="ja-JP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softmax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　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923972-5639-4286-B7EA-C226479FFFDC}"/>
              </a:ext>
            </a:extLst>
          </p:cNvPr>
          <p:cNvSpPr txBox="1"/>
          <p:nvPr/>
        </p:nvSpPr>
        <p:spPr>
          <a:xfrm>
            <a:off x="481243" y="965154"/>
            <a:ext cx="328647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入力は 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28×28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個の数字</a:t>
            </a: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12DD510-4097-4949-B831-6F112C90411A}"/>
              </a:ext>
            </a:extLst>
          </p:cNvPr>
          <p:cNvCxnSpPr>
            <a:cxnSpLocks/>
          </p:cNvCxnSpPr>
          <p:nvPr/>
        </p:nvCxnSpPr>
        <p:spPr>
          <a:xfrm>
            <a:off x="3573175" y="1342177"/>
            <a:ext cx="1386024" cy="865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3ACBF929-11CA-4C15-BEA4-A8176CF5ED09}"/>
              </a:ext>
            </a:extLst>
          </p:cNvPr>
          <p:cNvSpPr/>
          <p:nvPr/>
        </p:nvSpPr>
        <p:spPr>
          <a:xfrm>
            <a:off x="616450" y="5038975"/>
            <a:ext cx="7659384" cy="180049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ニューラルネットワーク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の作成では，次を設定する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游ゴシック" panose="020B0400000000000000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入力での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数値の個数（ここでは画素数）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游ゴシック" panose="020B0400000000000000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ユニット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の数（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層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ごと）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游ゴシック" panose="020B0400000000000000" pitchFamily="50" charset="-128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ユニット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の種類（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層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游ゴシック" panose="020B0400000000000000" pitchFamily="50" charset="-128"/>
                <a:cs typeface="+mn-cs"/>
              </a:rPr>
              <a:t>ごと）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7ACEAE71-313A-416B-9B1C-17217D084463}"/>
              </a:ext>
            </a:extLst>
          </p:cNvPr>
          <p:cNvCxnSpPr>
            <a:cxnSpLocks/>
          </p:cNvCxnSpPr>
          <p:nvPr/>
        </p:nvCxnSpPr>
        <p:spPr>
          <a:xfrm flipH="1">
            <a:off x="5825976" y="1893413"/>
            <a:ext cx="488950" cy="629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37217E1-0C79-4D07-8CEE-24424375C487}"/>
              </a:ext>
            </a:extLst>
          </p:cNvPr>
          <p:cNvCxnSpPr/>
          <p:nvPr/>
        </p:nvCxnSpPr>
        <p:spPr>
          <a:xfrm flipV="1">
            <a:off x="1947884" y="2527799"/>
            <a:ext cx="368300" cy="1122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EA463E1-CBD0-4607-9413-E61DD080F469}"/>
              </a:ext>
            </a:extLst>
          </p:cNvPr>
          <p:cNvSpPr txBox="1"/>
          <p:nvPr/>
        </p:nvSpPr>
        <p:spPr>
          <a:xfrm>
            <a:off x="229870" y="3650533"/>
            <a:ext cx="2987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Flatten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は，</a:t>
            </a:r>
            <a:r>
              <a:rPr kumimoji="1" lang="en-US" altLang="ja-JP" dirty="0"/>
              <a:t>2</a:t>
            </a:r>
            <a:r>
              <a:rPr kumimoji="1" lang="ja-JP" altLang="en-US" dirty="0"/>
              <a:t>次元の配列（アレイ）を，ニューラルネットワークの入力にできるようにするためのもの</a:t>
            </a:r>
          </a:p>
        </p:txBody>
      </p:sp>
    </p:spTree>
    <p:extLst>
      <p:ext uri="{BB962C8B-B14F-4D97-AF65-F5344CB8AC3E}">
        <p14:creationId xmlns:p14="http://schemas.microsoft.com/office/powerpoint/2010/main" val="15382681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E42A64-F9E9-CD15-FF6D-1854B1EE6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ニューラルネットワークの作成のまとめ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34525F-762A-9C53-D902-4B2CD71C2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8220" y="846252"/>
            <a:ext cx="4134251" cy="5699327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ニューラルネットワークによる画像分類システム</a:t>
            </a:r>
            <a:endParaRPr kumimoji="1" lang="en-US" altLang="ja-JP" dirty="0"/>
          </a:p>
          <a:p>
            <a:r>
              <a:rPr lang="ja-JP" altLang="en-US" dirty="0"/>
              <a:t>入力での数値の数、ユニットの数、ユニットの種類を指定して、</a:t>
            </a:r>
            <a:r>
              <a:rPr lang="ja-JP" altLang="en-US" b="1" dirty="0"/>
              <a:t>ニューラルネットワークを作成</a:t>
            </a:r>
            <a:endParaRPr lang="en-US" altLang="ja-JP" b="1" dirty="0"/>
          </a:p>
          <a:p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高度なパターン認識やカラー画像の分類でも同様に可能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DA78D9-9A94-15EE-7F91-2B083F7D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3C8CC4-CCC8-0448-C186-E828FFF1A291}"/>
              </a:ext>
            </a:extLst>
          </p:cNvPr>
          <p:cNvSpPr txBox="1"/>
          <p:nvPr/>
        </p:nvSpPr>
        <p:spPr>
          <a:xfrm>
            <a:off x="476781" y="127449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AE70A78-63F7-40F0-56C0-08E2711B5583}"/>
              </a:ext>
            </a:extLst>
          </p:cNvPr>
          <p:cNvSpPr txBox="1"/>
          <p:nvPr/>
        </p:nvSpPr>
        <p:spPr>
          <a:xfrm>
            <a:off x="3059072" y="126554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AB240C-6E73-DD48-B925-89D2D1EECA91}"/>
              </a:ext>
            </a:extLst>
          </p:cNvPr>
          <p:cNvSpPr txBox="1"/>
          <p:nvPr/>
        </p:nvSpPr>
        <p:spPr>
          <a:xfrm>
            <a:off x="123443" y="4965267"/>
            <a:ext cx="1984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128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relu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111D2F-AC59-9B6A-A8DC-D8C3E69AC712}"/>
              </a:ext>
            </a:extLst>
          </p:cNvPr>
          <p:cNvSpPr txBox="1"/>
          <p:nvPr/>
        </p:nvSpPr>
        <p:spPr>
          <a:xfrm>
            <a:off x="2717005" y="4496825"/>
            <a:ext cx="18549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ユニット数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10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種類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softmax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39FB306-5127-2D19-14E2-676CA7BCEB59}"/>
              </a:ext>
            </a:extLst>
          </p:cNvPr>
          <p:cNvGrpSpPr/>
          <p:nvPr/>
        </p:nvGrpSpPr>
        <p:grpSpPr>
          <a:xfrm>
            <a:off x="988695" y="1748829"/>
            <a:ext cx="2960575" cy="2986254"/>
            <a:chOff x="-3418187" y="1979613"/>
            <a:chExt cx="3025532" cy="3509333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D14C06E-F99B-A727-330D-CDB1237680B1}"/>
                </a:ext>
              </a:extLst>
            </p:cNvPr>
            <p:cNvSpPr/>
            <p:nvPr/>
          </p:nvSpPr>
          <p:spPr>
            <a:xfrm>
              <a:off x="-3413290" y="1979615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82DC6D63-C1D6-3D4A-DBE9-E011CA4756F2}"/>
                </a:ext>
              </a:extLst>
            </p:cNvPr>
            <p:cNvSpPr/>
            <p:nvPr/>
          </p:nvSpPr>
          <p:spPr>
            <a:xfrm>
              <a:off x="-3413290" y="2749111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3EA50C5D-160E-4546-2961-6D0D5E33C2F9}"/>
                </a:ext>
              </a:extLst>
            </p:cNvPr>
            <p:cNvSpPr/>
            <p:nvPr/>
          </p:nvSpPr>
          <p:spPr>
            <a:xfrm>
              <a:off x="-3413290" y="3518607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495B1AB8-60CF-B414-7F53-27B9B39C1F5A}"/>
                </a:ext>
              </a:extLst>
            </p:cNvPr>
            <p:cNvSpPr/>
            <p:nvPr/>
          </p:nvSpPr>
          <p:spPr>
            <a:xfrm>
              <a:off x="-3418187" y="4896180"/>
              <a:ext cx="366361" cy="5927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8E293EFD-6935-9C7A-8D97-A079C9DF682A}"/>
                </a:ext>
              </a:extLst>
            </p:cNvPr>
            <p:cNvSpPr/>
            <p:nvPr/>
          </p:nvSpPr>
          <p:spPr>
            <a:xfrm>
              <a:off x="-759016" y="1979613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BE1CE15B-540E-EEE5-8D6F-F1A686118729}"/>
                </a:ext>
              </a:extLst>
            </p:cNvPr>
            <p:cNvSpPr/>
            <p:nvPr/>
          </p:nvSpPr>
          <p:spPr>
            <a:xfrm>
              <a:off x="-759016" y="2766541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500F9ABB-F6A9-5C2E-591A-8A479701552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 flipV="1">
              <a:off x="-3046929" y="2275996"/>
              <a:ext cx="2287913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D4D416AD-6FF4-866D-FCBC-12EDDD903388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-3046929" y="2286037"/>
              <a:ext cx="2287913" cy="7768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EF6EC2DF-AADA-266E-089C-8AC826518AC2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 flipV="1">
              <a:off x="-3046929" y="2275996"/>
              <a:ext cx="2287913" cy="7304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AC3204D9-1FBE-534F-384D-03DA2D572C37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-3046929" y="2996439"/>
              <a:ext cx="2287913" cy="664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1EE72401-7BD3-CC12-E2CA-1F37C3E79CCB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 flipV="1">
              <a:off x="-3058811" y="2275996"/>
              <a:ext cx="2299795" cy="15546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2BDE98CA-15C0-01D1-990A-CB2B1DF18564}"/>
                </a:ext>
              </a:extLst>
            </p:cNvPr>
            <p:cNvCxnSpPr>
              <a:cxnSpLocks/>
              <a:stCxn id="13" idx="3"/>
              <a:endCxn id="14" idx="1"/>
            </p:cNvCxnSpPr>
            <p:nvPr/>
          </p:nvCxnSpPr>
          <p:spPr>
            <a:xfrm flipV="1">
              <a:off x="-3051826" y="2275996"/>
              <a:ext cx="2292810" cy="29165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475E07E9-8B18-7084-BA63-931236258E38}"/>
                </a:ext>
              </a:extLst>
            </p:cNvPr>
            <p:cNvCxnSpPr>
              <a:cxnSpLocks/>
              <a:stCxn id="12" idx="3"/>
              <a:endCxn id="15" idx="1"/>
            </p:cNvCxnSpPr>
            <p:nvPr/>
          </p:nvCxnSpPr>
          <p:spPr>
            <a:xfrm flipV="1">
              <a:off x="-3046929" y="3062924"/>
              <a:ext cx="2287913" cy="7520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0914666C-195F-8509-E92E-1F958211BA29}"/>
                </a:ext>
              </a:extLst>
            </p:cNvPr>
            <p:cNvCxnSpPr>
              <a:cxnSpLocks/>
              <a:stCxn id="13" idx="3"/>
              <a:endCxn id="15" idx="1"/>
            </p:cNvCxnSpPr>
            <p:nvPr/>
          </p:nvCxnSpPr>
          <p:spPr>
            <a:xfrm flipV="1">
              <a:off x="-3051826" y="3062924"/>
              <a:ext cx="2292810" cy="21296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303C9096-6393-1E4F-42D4-88D975F76DD9}"/>
                </a:ext>
              </a:extLst>
            </p:cNvPr>
            <p:cNvSpPr/>
            <p:nvPr/>
          </p:nvSpPr>
          <p:spPr>
            <a:xfrm>
              <a:off x="-759016" y="4378936"/>
              <a:ext cx="366361" cy="5927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979711F0-8F22-2649-1125-404D18CF2901}"/>
                </a:ext>
              </a:extLst>
            </p:cNvPr>
            <p:cNvSpPr/>
            <p:nvPr/>
          </p:nvSpPr>
          <p:spPr>
            <a:xfrm>
              <a:off x="-622693" y="3589205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35EE1106-21F8-5E1C-C00F-62D4C70B7619}"/>
                </a:ext>
              </a:extLst>
            </p:cNvPr>
            <p:cNvSpPr/>
            <p:nvPr/>
          </p:nvSpPr>
          <p:spPr>
            <a:xfrm>
              <a:off x="-623234" y="3826653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F81A8306-8370-2096-89AA-B369C86AAB9E}"/>
                </a:ext>
              </a:extLst>
            </p:cNvPr>
            <p:cNvSpPr/>
            <p:nvPr/>
          </p:nvSpPr>
          <p:spPr>
            <a:xfrm>
              <a:off x="-622693" y="4084280"/>
              <a:ext cx="129040" cy="14513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id="{6DA8D5A6-BCC8-E8D5-50AB-84D3DEB89090}"/>
                </a:ext>
              </a:extLst>
            </p:cNvPr>
            <p:cNvCxnSpPr>
              <a:cxnSpLocks/>
              <a:stCxn id="10" idx="3"/>
              <a:endCxn id="24" idx="1"/>
            </p:cNvCxnSpPr>
            <p:nvPr/>
          </p:nvCxnSpPr>
          <p:spPr>
            <a:xfrm>
              <a:off x="-3046929" y="2275998"/>
              <a:ext cx="2287913" cy="23993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AFCDF5F0-F871-578B-5F94-9A81FF04EA6E}"/>
                </a:ext>
              </a:extLst>
            </p:cNvPr>
            <p:cNvCxnSpPr>
              <a:cxnSpLocks/>
              <a:stCxn id="11" idx="3"/>
              <a:endCxn id="24" idx="1"/>
            </p:cNvCxnSpPr>
            <p:nvPr/>
          </p:nvCxnSpPr>
          <p:spPr>
            <a:xfrm>
              <a:off x="-3046929" y="3045494"/>
              <a:ext cx="2287913" cy="162982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8584CBF4-7D2B-0420-02F0-4B9B63ACC550}"/>
                </a:ext>
              </a:extLst>
            </p:cNvPr>
            <p:cNvCxnSpPr>
              <a:cxnSpLocks/>
              <a:stCxn id="12" idx="3"/>
              <a:endCxn id="24" idx="1"/>
            </p:cNvCxnSpPr>
            <p:nvPr/>
          </p:nvCxnSpPr>
          <p:spPr>
            <a:xfrm>
              <a:off x="-3046929" y="3814990"/>
              <a:ext cx="2287913" cy="8603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32933FBE-6895-C8B8-1268-0E06BB00A9DA}"/>
                </a:ext>
              </a:extLst>
            </p:cNvPr>
            <p:cNvCxnSpPr>
              <a:cxnSpLocks/>
              <a:stCxn id="13" idx="3"/>
              <a:endCxn id="24" idx="1"/>
            </p:cNvCxnSpPr>
            <p:nvPr/>
          </p:nvCxnSpPr>
          <p:spPr>
            <a:xfrm flipV="1">
              <a:off x="-3051826" y="4675319"/>
              <a:ext cx="2292810" cy="5172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FC278B32-00AA-C45D-7AA8-992F589C264C}"/>
                </a:ext>
              </a:extLst>
            </p:cNvPr>
            <p:cNvSpPr/>
            <p:nvPr/>
          </p:nvSpPr>
          <p:spPr>
            <a:xfrm>
              <a:off x="-3300004" y="4204979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6FBDF253-493C-AD69-54EA-A78C866041DE}"/>
                </a:ext>
              </a:extLst>
            </p:cNvPr>
            <p:cNvSpPr/>
            <p:nvPr/>
          </p:nvSpPr>
          <p:spPr>
            <a:xfrm>
              <a:off x="-3300545" y="4442427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3D2D0924-DA32-E76A-91C9-16E3A8FC3E97}"/>
                </a:ext>
              </a:extLst>
            </p:cNvPr>
            <p:cNvSpPr/>
            <p:nvPr/>
          </p:nvSpPr>
          <p:spPr>
            <a:xfrm>
              <a:off x="-3300004" y="4700054"/>
              <a:ext cx="129040" cy="1451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5116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960687"/>
          </a:xfrm>
        </p:spPr>
        <p:txBody>
          <a:bodyPr>
            <a:noAutofit/>
          </a:bodyPr>
          <a:lstStyle/>
          <a:p>
            <a:r>
              <a:rPr lang="en-US" altLang="ja-JP" dirty="0"/>
              <a:t>6.6 </a:t>
            </a:r>
            <a:r>
              <a:rPr lang="ja-JP" altLang="en-US" dirty="0"/>
              <a:t>学習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11C34F-333B-4FFB-894F-E5C82EF68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27803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2F74AB-A90C-407F-A7D9-365069BD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ニューラルネットワークの学習のための準備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E9B690-0BC5-4C55-9278-50BE04C9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訓練データ</a:t>
            </a:r>
            <a:r>
              <a:rPr lang="ja-JP" altLang="en-US" dirty="0"/>
              <a:t>　</a:t>
            </a:r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検証データ</a:t>
            </a:r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A4399F-F5E7-40EF-8C17-27BCFC8A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1826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9F2FEC-3A4B-4CE6-BA62-0BF195C42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訓練データと検証データ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5330DA-6D5A-4245-920E-0E09524D6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11" y="703151"/>
            <a:ext cx="8461208" cy="971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訓練データ：　</a:t>
            </a:r>
            <a:r>
              <a:rPr kumimoji="1" lang="ja-JP" altLang="en-US" sz="2400" b="1" dirty="0"/>
              <a:t>学習</a:t>
            </a:r>
            <a:r>
              <a:rPr kumimoji="1" lang="ja-JP" altLang="en-US" sz="2400" dirty="0"/>
              <a:t>に使用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EDE95A-925B-477C-902A-E236E661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E0B5DD3D-795A-45B7-BFBE-D0135936CD3A}"/>
              </a:ext>
            </a:extLst>
          </p:cNvPr>
          <p:cNvSpPr txBox="1">
            <a:spLocks/>
          </p:cNvSpPr>
          <p:nvPr/>
        </p:nvSpPr>
        <p:spPr>
          <a:xfrm>
            <a:off x="410411" y="3333547"/>
            <a:ext cx="8461208" cy="1554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検証データ：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学習の結果を確認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するためのもの．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　　　　　　　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訓練データ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とは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違うもの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を使用する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．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183FF3A-5342-4837-9B1C-5D55829DF96B}"/>
              </a:ext>
            </a:extLst>
          </p:cNvPr>
          <p:cNvSpPr/>
          <p:nvPr/>
        </p:nvSpPr>
        <p:spPr>
          <a:xfrm>
            <a:off x="982980" y="1136829"/>
            <a:ext cx="6492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による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により，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訓練データ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では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ない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データでも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分類できる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能力（「汎化」という）を獲得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125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2F74AB-A90C-407F-A7D9-365069BD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学習のための準備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E9B690-0BC5-4C55-9278-50BE04C9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訓練データ</a:t>
            </a:r>
            <a:r>
              <a:rPr lang="ja-JP" altLang="en-US" dirty="0"/>
              <a:t>　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検証データ</a:t>
            </a:r>
            <a:r>
              <a:rPr kumimoji="1" lang="ja-JP" altLang="en-US" dirty="0"/>
              <a:t>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A4399F-F5E7-40EF-8C17-27BCFC8A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1B1B7D-4970-4F73-ACC2-EAAFC4D0A0FD}"/>
              </a:ext>
            </a:extLst>
          </p:cNvPr>
          <p:cNvSpPr txBox="1"/>
          <p:nvPr/>
        </p:nvSpPr>
        <p:spPr>
          <a:xfrm>
            <a:off x="1733550" y="2552700"/>
            <a:ext cx="311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6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0000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枚の画像と正解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48FBD8-5B2F-4ADD-8586-3C0F19B3072E}"/>
              </a:ext>
            </a:extLst>
          </p:cNvPr>
          <p:cNvSpPr txBox="1"/>
          <p:nvPr/>
        </p:nvSpPr>
        <p:spPr>
          <a:xfrm>
            <a:off x="1733550" y="5245100"/>
            <a:ext cx="311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10000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枚の画像と正解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DEA9FB0-37A0-4C2C-B1F0-C984C0A0A3B4}"/>
              </a:ext>
            </a:extLst>
          </p:cNvPr>
          <p:cNvSpPr txBox="1"/>
          <p:nvPr/>
        </p:nvSpPr>
        <p:spPr>
          <a:xfrm>
            <a:off x="7948302" y="319816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抜粋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D5773E7-BF14-EEA5-ED8C-3B5556325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485" y="1460268"/>
            <a:ext cx="2568286" cy="2514966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6F9C7A0-2D78-4435-6F2D-5EB8F7637FA4}"/>
              </a:ext>
            </a:extLst>
          </p:cNvPr>
          <p:cNvSpPr txBox="1"/>
          <p:nvPr/>
        </p:nvSpPr>
        <p:spPr>
          <a:xfrm>
            <a:off x="7913531" y="589468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抜粋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039F0B6-ED0E-3135-2A02-C3B83ED6D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485" y="4362570"/>
            <a:ext cx="2553161" cy="251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7168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0"/>
            <a:ext cx="8375586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196" y="0"/>
            <a:ext cx="836676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95665B6-9D80-458C-ABB8-4E9726586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548640"/>
            <a:ext cx="7626096" cy="1179576"/>
          </a:xfrm>
        </p:spPr>
        <p:txBody>
          <a:bodyPr>
            <a:normAutofit/>
          </a:bodyPr>
          <a:lstStyle/>
          <a:p>
            <a:r>
              <a:rPr lang="ja-JP" altLang="en-US" dirty="0"/>
              <a:t>ニューラルネットワークの学習</a:t>
            </a:r>
            <a:endParaRPr kumimoji="1" lang="ja-JP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758952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235982F-CB59-4F31-B30A-DED86020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コンテンツ プレースホルダー 2">
            <a:extLst>
              <a:ext uri="{FF2B5EF4-FFF2-40B4-BE49-F238E27FC236}">
                <a16:creationId xmlns:a16="http://schemas.microsoft.com/office/drawing/2014/main" id="{4A73EB67-5732-DC7D-398E-C9F98E7AC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77439"/>
            <a:ext cx="8461208" cy="4480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</a:rPr>
              <a:t>訓練データ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① </a:t>
            </a:r>
            <a:r>
              <a:rPr lang="ja-JP" altLang="en-US" sz="2400" b="1" dirty="0">
                <a:solidFill>
                  <a:srgbClr val="C00000"/>
                </a:solidFill>
              </a:rPr>
              <a:t>訓練データ</a:t>
            </a:r>
            <a:r>
              <a:rPr lang="ja-JP" altLang="en-US" sz="2400" dirty="0"/>
              <a:t>により，</a:t>
            </a:r>
            <a:r>
              <a:rPr lang="ja-JP" altLang="en-US" sz="2400" b="1" dirty="0">
                <a:solidFill>
                  <a:srgbClr val="C00000"/>
                </a:solidFill>
              </a:rPr>
              <a:t>ニューラルネット</a:t>
            </a:r>
            <a:r>
              <a:rPr lang="ja-JP" altLang="en-US" sz="2400" dirty="0"/>
              <a:t>を動作させる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①の結果と，正解を照合し，</a:t>
            </a:r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を得る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③ </a:t>
            </a:r>
            <a:r>
              <a:rPr lang="ja-JP" altLang="en-US" sz="2400" b="1" dirty="0">
                <a:solidFill>
                  <a:srgbClr val="C00000"/>
                </a:solidFill>
              </a:rPr>
              <a:t>ユニット間の結合の重み</a:t>
            </a:r>
            <a:r>
              <a:rPr lang="ja-JP" altLang="en-US" sz="2400" dirty="0"/>
              <a:t>の</a:t>
            </a:r>
            <a:r>
              <a:rPr lang="ja-JP" altLang="en-US" sz="2400" b="1" dirty="0">
                <a:solidFill>
                  <a:srgbClr val="C00000"/>
                </a:solidFill>
              </a:rPr>
              <a:t>バイアス</a:t>
            </a:r>
            <a:r>
              <a:rPr lang="ja-JP" altLang="en-US" sz="2400" dirty="0"/>
              <a:t>の</a:t>
            </a:r>
            <a:r>
              <a:rPr lang="ja-JP" altLang="en-US" sz="2400" b="1" u="sng" dirty="0">
                <a:solidFill>
                  <a:srgbClr val="FF0000"/>
                </a:solidFill>
              </a:rPr>
              <a:t>調整</a:t>
            </a:r>
            <a:r>
              <a:rPr lang="ja-JP" altLang="en-US" sz="2400" dirty="0"/>
              <a:t>により、</a:t>
            </a:r>
            <a:r>
              <a:rPr lang="ja-JP" altLang="en-US" sz="2400" b="1" dirty="0">
                <a:solidFill>
                  <a:srgbClr val="C00000"/>
                </a:solidFill>
              </a:rPr>
              <a:t>誤差</a:t>
            </a:r>
            <a:r>
              <a:rPr lang="ja-JP" altLang="en-US" sz="2400" dirty="0"/>
              <a:t>を減らす 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endParaRPr lang="en-US" altLang="ja-JP" dirty="0"/>
          </a:p>
          <a:p>
            <a:pPr marL="0" lvl="0" indent="0" defTabSz="457200">
              <a:spcBef>
                <a:spcPts val="0"/>
              </a:spcBef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29697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70121F-A5DF-D7B1-D62D-7D323F50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学習の繰り返し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7ACBDF-FB8B-59BD-E0AF-0331E3DF7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sz="2800" u="sng" dirty="0"/>
              <a:t>同じ</a:t>
            </a:r>
            <a:r>
              <a:rPr lang="ja-JP" altLang="en-US" sz="2800" b="1" u="sng" dirty="0">
                <a:solidFill>
                  <a:srgbClr val="C00000"/>
                </a:solidFill>
              </a:rPr>
              <a:t>訓練データ</a:t>
            </a:r>
            <a:r>
              <a:rPr lang="ja-JP" altLang="en-US" sz="2800" u="sng" dirty="0"/>
              <a:t>を</a:t>
            </a:r>
            <a:r>
              <a:rPr lang="ja-JP" altLang="en-US" sz="2800" b="1" u="sng" dirty="0">
                <a:solidFill>
                  <a:srgbClr val="FF0000"/>
                </a:solidFill>
              </a:rPr>
              <a:t>繰り返し</a:t>
            </a:r>
            <a:r>
              <a:rPr lang="ja-JP" altLang="en-US" sz="2800" u="sng" dirty="0"/>
              <a:t>使用</a:t>
            </a:r>
            <a:endParaRPr lang="en-US" altLang="ja-JP" sz="2800" u="sng" dirty="0"/>
          </a:p>
          <a:p>
            <a:pPr marL="0" indent="0">
              <a:buNone/>
            </a:pPr>
            <a:endParaRPr kumimoji="1" lang="en-US" altLang="ja-JP" sz="2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C00000"/>
                </a:solidFill>
              </a:rPr>
              <a:t>訓練データ</a:t>
            </a:r>
            <a:r>
              <a:rPr kumimoji="1" lang="ja-JP" altLang="en-US" sz="2800" dirty="0"/>
              <a:t>を１回使っただけでは，</a:t>
            </a:r>
            <a:r>
              <a:rPr kumimoji="1" lang="ja-JP" altLang="en-US" sz="2800" b="1" dirty="0">
                <a:solidFill>
                  <a:srgbClr val="C00000"/>
                </a:solidFill>
              </a:rPr>
              <a:t>学習不足</a:t>
            </a:r>
            <a:r>
              <a:rPr kumimoji="1" lang="ja-JP" altLang="en-US" sz="2800" dirty="0"/>
              <a:t>の場合がある．</a:t>
            </a:r>
            <a:endParaRPr kumimoji="1"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同じ</a:t>
            </a:r>
            <a:r>
              <a:rPr lang="ja-JP" altLang="en-US" sz="2800" b="1" dirty="0">
                <a:solidFill>
                  <a:srgbClr val="C00000"/>
                </a:solidFill>
              </a:rPr>
              <a:t>訓練データ</a:t>
            </a:r>
            <a:r>
              <a:rPr lang="ja-JP" altLang="en-US" sz="2800" dirty="0"/>
              <a:t>を</a:t>
            </a:r>
            <a:r>
              <a:rPr lang="ja-JP" altLang="en-US" sz="2800" b="1" dirty="0">
                <a:solidFill>
                  <a:srgbClr val="FF0000"/>
                </a:solidFill>
              </a:rPr>
              <a:t>繰り返し</a:t>
            </a:r>
            <a:r>
              <a:rPr lang="ja-JP" altLang="en-US" sz="2800" dirty="0"/>
              <a:t>使用することで，誤差をさらに減らす</a:t>
            </a:r>
            <a:endParaRPr kumimoji="1" lang="en-US" altLang="ja-JP" sz="28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63BC09-058B-37A9-ED5B-BC4CAE351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B9D8962C-A1C9-2DD8-F7A0-4620134A8F50}"/>
              </a:ext>
            </a:extLst>
          </p:cNvPr>
          <p:cNvSpPr/>
          <p:nvPr/>
        </p:nvSpPr>
        <p:spPr>
          <a:xfrm>
            <a:off x="2258060" y="4809788"/>
            <a:ext cx="3243714" cy="1029904"/>
          </a:xfrm>
          <a:custGeom>
            <a:avLst/>
            <a:gdLst>
              <a:gd name="connsiteX0" fmla="*/ 0 w 3243714"/>
              <a:gd name="connsiteY0" fmla="*/ 0 h 1029904"/>
              <a:gd name="connsiteX1" fmla="*/ 173255 w 3243714"/>
              <a:gd name="connsiteY1" fmla="*/ 192506 h 1029904"/>
              <a:gd name="connsiteX2" fmla="*/ 298383 w 3243714"/>
              <a:gd name="connsiteY2" fmla="*/ 327259 h 1029904"/>
              <a:gd name="connsiteX3" fmla="*/ 442762 w 3243714"/>
              <a:gd name="connsiteY3" fmla="*/ 375386 h 1029904"/>
              <a:gd name="connsiteX4" fmla="*/ 818147 w 3243714"/>
              <a:gd name="connsiteY4" fmla="*/ 539015 h 1029904"/>
              <a:gd name="connsiteX5" fmla="*/ 991402 w 3243714"/>
              <a:gd name="connsiteY5" fmla="*/ 558266 h 1029904"/>
              <a:gd name="connsiteX6" fmla="*/ 1135781 w 3243714"/>
              <a:gd name="connsiteY6" fmla="*/ 596767 h 1029904"/>
              <a:gd name="connsiteX7" fmla="*/ 1299411 w 3243714"/>
              <a:gd name="connsiteY7" fmla="*/ 616017 h 1029904"/>
              <a:gd name="connsiteX8" fmla="*/ 1472665 w 3243714"/>
              <a:gd name="connsiteY8" fmla="*/ 673769 h 1029904"/>
              <a:gd name="connsiteX9" fmla="*/ 1684421 w 3243714"/>
              <a:gd name="connsiteY9" fmla="*/ 731520 h 1029904"/>
              <a:gd name="connsiteX10" fmla="*/ 1905802 w 3243714"/>
              <a:gd name="connsiteY10" fmla="*/ 770022 h 1029904"/>
              <a:gd name="connsiteX11" fmla="*/ 2165684 w 3243714"/>
              <a:gd name="connsiteY11" fmla="*/ 837398 h 1029904"/>
              <a:gd name="connsiteX12" fmla="*/ 2752825 w 3243714"/>
              <a:gd name="connsiteY12" fmla="*/ 1029904 h 1029904"/>
              <a:gd name="connsiteX13" fmla="*/ 3243714 w 3243714"/>
              <a:gd name="connsiteY13" fmla="*/ 1029904 h 102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3714" h="1029904">
                <a:moveTo>
                  <a:pt x="0" y="0"/>
                </a:moveTo>
                <a:cubicBezTo>
                  <a:pt x="119791" y="99827"/>
                  <a:pt x="5961" y="-1555"/>
                  <a:pt x="173255" y="192506"/>
                </a:cubicBezTo>
                <a:cubicBezTo>
                  <a:pt x="213278" y="238933"/>
                  <a:pt x="247662" y="292841"/>
                  <a:pt x="298383" y="327259"/>
                </a:cubicBezTo>
                <a:cubicBezTo>
                  <a:pt x="340361" y="355744"/>
                  <a:pt x="395935" y="355875"/>
                  <a:pt x="442762" y="375386"/>
                </a:cubicBezTo>
                <a:cubicBezTo>
                  <a:pt x="549318" y="419784"/>
                  <a:pt x="701155" y="509767"/>
                  <a:pt x="818147" y="539015"/>
                </a:cubicBezTo>
                <a:cubicBezTo>
                  <a:pt x="874519" y="553108"/>
                  <a:pt x="933650" y="551849"/>
                  <a:pt x="991402" y="558266"/>
                </a:cubicBezTo>
                <a:cubicBezTo>
                  <a:pt x="1039528" y="571100"/>
                  <a:pt x="1086826" y="587588"/>
                  <a:pt x="1135781" y="596767"/>
                </a:cubicBezTo>
                <a:cubicBezTo>
                  <a:pt x="1189760" y="606888"/>
                  <a:pt x="1245872" y="603780"/>
                  <a:pt x="1299411" y="616017"/>
                </a:cubicBezTo>
                <a:cubicBezTo>
                  <a:pt x="1358756" y="629582"/>
                  <a:pt x="1414357" y="656277"/>
                  <a:pt x="1472665" y="673769"/>
                </a:cubicBezTo>
                <a:cubicBezTo>
                  <a:pt x="1542743" y="694792"/>
                  <a:pt x="1613000" y="715649"/>
                  <a:pt x="1684421" y="731520"/>
                </a:cubicBezTo>
                <a:cubicBezTo>
                  <a:pt x="1757539" y="747768"/>
                  <a:pt x="1832650" y="753929"/>
                  <a:pt x="1905802" y="770022"/>
                </a:cubicBezTo>
                <a:cubicBezTo>
                  <a:pt x="1993203" y="789250"/>
                  <a:pt x="2080129" y="811148"/>
                  <a:pt x="2165684" y="837398"/>
                </a:cubicBezTo>
                <a:cubicBezTo>
                  <a:pt x="2362589" y="897812"/>
                  <a:pt x="2546860" y="1029904"/>
                  <a:pt x="2752825" y="1029904"/>
                </a:cubicBezTo>
                <a:lnTo>
                  <a:pt x="3243714" y="1029904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E1CC4458-B037-A6F5-7670-29D5921D048F}"/>
              </a:ext>
            </a:extLst>
          </p:cNvPr>
          <p:cNvSpPr/>
          <p:nvPr/>
        </p:nvSpPr>
        <p:spPr>
          <a:xfrm>
            <a:off x="2002990" y="4608428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9AC4C315-6845-078E-AE50-2B3DE0639B3E}"/>
              </a:ext>
            </a:extLst>
          </p:cNvPr>
          <p:cNvSpPr/>
          <p:nvPr/>
        </p:nvSpPr>
        <p:spPr>
          <a:xfrm>
            <a:off x="5501774" y="5558118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D9A9354C-62DA-6794-9E18-DEA28535283A}"/>
              </a:ext>
            </a:extLst>
          </p:cNvPr>
          <p:cNvSpPr/>
          <p:nvPr/>
        </p:nvSpPr>
        <p:spPr>
          <a:xfrm>
            <a:off x="2853923" y="5062416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F1428FAA-526C-F175-B2FF-19FEE5999CF3}"/>
              </a:ext>
            </a:extLst>
          </p:cNvPr>
          <p:cNvSpPr/>
          <p:nvPr/>
        </p:nvSpPr>
        <p:spPr>
          <a:xfrm>
            <a:off x="3769227" y="5295794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D17A3EB-7F9B-2ADB-054D-C408A7B278B2}"/>
              </a:ext>
            </a:extLst>
          </p:cNvPr>
          <p:cNvSpPr/>
          <p:nvPr/>
        </p:nvSpPr>
        <p:spPr>
          <a:xfrm>
            <a:off x="4654753" y="5531080"/>
            <a:ext cx="510139" cy="5246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0895ABD-A0DD-6194-FAC7-42188F509E8F}"/>
              </a:ext>
            </a:extLst>
          </p:cNvPr>
          <p:cNvSpPr txBox="1"/>
          <p:nvPr/>
        </p:nvSpPr>
        <p:spPr>
          <a:xfrm>
            <a:off x="2080057" y="53937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１回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BBD231C-1A76-DAEC-7B7D-60FD2E7814D3}"/>
              </a:ext>
            </a:extLst>
          </p:cNvPr>
          <p:cNvSpPr txBox="1"/>
          <p:nvPr/>
        </p:nvSpPr>
        <p:spPr>
          <a:xfrm>
            <a:off x="3093503" y="564683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２回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36A977C-E18B-28C3-32F0-416BABFD94CC}"/>
              </a:ext>
            </a:extLst>
          </p:cNvPr>
          <p:cNvSpPr txBox="1"/>
          <p:nvPr/>
        </p:nvSpPr>
        <p:spPr>
          <a:xfrm>
            <a:off x="4030161" y="59148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３回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45DF9A9-BFB0-B874-770D-E73A26548FEF}"/>
              </a:ext>
            </a:extLst>
          </p:cNvPr>
          <p:cNvSpPr txBox="1"/>
          <p:nvPr/>
        </p:nvSpPr>
        <p:spPr>
          <a:xfrm>
            <a:off x="5010168" y="60141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４回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BFCA5BA-18AC-194A-4473-7260C360CF40}"/>
              </a:ext>
            </a:extLst>
          </p:cNvPr>
          <p:cNvSpPr txBox="1"/>
          <p:nvPr/>
        </p:nvSpPr>
        <p:spPr>
          <a:xfrm>
            <a:off x="3739834" y="433977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誤差の減少</a:t>
            </a:r>
          </a:p>
        </p:txBody>
      </p:sp>
    </p:spTree>
    <p:extLst>
      <p:ext uri="{BB962C8B-B14F-4D97-AF65-F5344CB8AC3E}">
        <p14:creationId xmlns:p14="http://schemas.microsoft.com/office/powerpoint/2010/main" val="18757600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42C4C5E9-2B9C-A51C-739B-7DE93E869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85" y="2440416"/>
            <a:ext cx="7346071" cy="235515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87F30CF-7E10-4076-B596-043CB1E5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学習の繰り返しを行うプログラム例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10FFC-E41D-470A-AC17-ADDB250A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1F70B41-4004-4F0D-8D7E-E2684DF98D70}"/>
              </a:ext>
            </a:extLst>
          </p:cNvPr>
          <p:cNvSpPr txBox="1"/>
          <p:nvPr/>
        </p:nvSpPr>
        <p:spPr>
          <a:xfrm>
            <a:off x="395102" y="5461956"/>
            <a:ext cx="264687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訓練データ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の指定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9A6F4-84E3-47FF-9829-8F7712DA4AFC}"/>
              </a:ext>
            </a:extLst>
          </p:cNvPr>
          <p:cNvSpPr txBox="1"/>
          <p:nvPr/>
        </p:nvSpPr>
        <p:spPr>
          <a:xfrm>
            <a:off x="3759200" y="5812409"/>
            <a:ext cx="264687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検証データ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の指定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0923972-5639-4286-B7EA-C226479FFFDC}"/>
              </a:ext>
            </a:extLst>
          </p:cNvPr>
          <p:cNvSpPr txBox="1"/>
          <p:nvPr/>
        </p:nvSpPr>
        <p:spPr>
          <a:xfrm>
            <a:off x="2473214" y="1228317"/>
            <a:ext cx="371127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学習の繰り返し回数は  </a:t>
            </a:r>
            <a:r>
              <a:rPr kumimoji="1" lang="en-US" altLang="ja-JP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20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612DD510-4097-4949-B831-6F112C90411A}"/>
              </a:ext>
            </a:extLst>
          </p:cNvPr>
          <p:cNvCxnSpPr>
            <a:cxnSpLocks/>
          </p:cNvCxnSpPr>
          <p:nvPr/>
        </p:nvCxnSpPr>
        <p:spPr>
          <a:xfrm flipH="1">
            <a:off x="2473214" y="1843314"/>
            <a:ext cx="487700" cy="73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4EE7A61-60B7-31F5-59F7-D22B825D80C2}"/>
              </a:ext>
            </a:extLst>
          </p:cNvPr>
          <p:cNvCxnSpPr>
            <a:cxnSpLocks/>
          </p:cNvCxnSpPr>
          <p:nvPr/>
        </p:nvCxnSpPr>
        <p:spPr>
          <a:xfrm flipV="1">
            <a:off x="1313543" y="3467294"/>
            <a:ext cx="1062222" cy="1741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4FB439E-4614-2579-FA39-FC7C6C266FC9}"/>
              </a:ext>
            </a:extLst>
          </p:cNvPr>
          <p:cNvCxnSpPr>
            <a:cxnSpLocks/>
          </p:cNvCxnSpPr>
          <p:nvPr/>
        </p:nvCxnSpPr>
        <p:spPr>
          <a:xfrm flipH="1" flipV="1">
            <a:off x="3294743" y="4281715"/>
            <a:ext cx="928914" cy="1411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7852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7F30CF-7E10-4076-B596-043CB1E5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学習の繰り返しを行うプログラムと実行結果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10FFC-E41D-470A-AC17-ADDB250A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E9491E-FECD-4EEB-B68E-2F6D388B04AA}"/>
              </a:ext>
            </a:extLst>
          </p:cNvPr>
          <p:cNvSpPr/>
          <p:nvPr/>
        </p:nvSpPr>
        <p:spPr>
          <a:xfrm>
            <a:off x="89546" y="728659"/>
            <a:ext cx="8942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同じ訓練データを用いた学習を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２０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回繰り返し．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9A6F4-84E3-47FF-9829-8F7712DA4AFC}"/>
              </a:ext>
            </a:extLst>
          </p:cNvPr>
          <p:cNvSpPr txBox="1"/>
          <p:nvPr/>
        </p:nvSpPr>
        <p:spPr>
          <a:xfrm>
            <a:off x="5373004" y="4144500"/>
            <a:ext cx="387798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繰り返し</a:t>
            </a: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における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メイリオ" panose="020B0604030504040204" pitchFamily="50" charset="-128"/>
              </a:rPr>
              <a:t>訓練データや検証データ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メイリオ" panose="020B0604030504040204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での</a:t>
            </a:r>
            <a:r>
              <a:rPr kumimoji="1" lang="ja-JP" altLang="en-US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誤差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の変化を確認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DC8C05E-9915-4293-8D06-E4338C978A58}"/>
              </a:ext>
            </a:extLst>
          </p:cNvPr>
          <p:cNvSpPr/>
          <p:nvPr/>
        </p:nvSpPr>
        <p:spPr>
          <a:xfrm>
            <a:off x="81213" y="1162809"/>
            <a:ext cx="8942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そのとき，検証データで検証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2BC876-4DF6-43B5-BEA8-2FDC6F818D1E}"/>
              </a:ext>
            </a:extLst>
          </p:cNvPr>
          <p:cNvSpPr txBox="1"/>
          <p:nvPr/>
        </p:nvSpPr>
        <p:spPr>
          <a:xfrm>
            <a:off x="5267785" y="2051055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プログラム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B3B2DE4-0178-408B-B8D3-86BCC03E6F2B}"/>
              </a:ext>
            </a:extLst>
          </p:cNvPr>
          <p:cNvSpPr txBox="1"/>
          <p:nvPr/>
        </p:nvSpPr>
        <p:spPr>
          <a:xfrm>
            <a:off x="5173680" y="353663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B5D4DEE-3972-010F-4EA0-B01E29F52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07" y="1709681"/>
            <a:ext cx="4753628" cy="501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79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4" r="28304"/>
          <a:stretch/>
        </p:blipFill>
        <p:spPr>
          <a:xfrm>
            <a:off x="4667250" y="0"/>
            <a:ext cx="4476750" cy="686513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7DD4950-D159-4EF1-90C3-DB06CAAE7C11}" type="slidenum">
              <a:rPr kumimoji="1" lang="ja-JP" altLang="en-US" sz="1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kumimoji="1" lang="ja-JP" altLang="en-US" sz="180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C1D10E3-8A1C-93DE-BAA9-EFB285F4F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4907701" cy="6011747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effectLst/>
                <a:latin typeface="Söhne"/>
              </a:rPr>
              <a:t>ニューラルネットワーク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は，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機械学習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の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一種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生物の脳の働きを模倣することを目指す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数理に基づいた原理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に基づいて動作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ニューラルネットワーク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機械学習に広く活用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されており，</a:t>
            </a:r>
            <a:r>
              <a:rPr lang="ja-JP" altLang="en-US" sz="2400" b="1" i="0" u="sng" dirty="0">
                <a:solidFill>
                  <a:srgbClr val="FF0000"/>
                </a:solidFill>
                <a:effectLst/>
                <a:latin typeface="Söhne"/>
              </a:rPr>
              <a:t>性能や学習の効率が向上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している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738A3EB0-E328-8FE0-E52B-B626E706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Segoe UI" panose="020B0502040204020203" pitchFamily="34" charset="0"/>
              </a:rPr>
              <a:t>復習　ニューラルネットワーク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938836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7B3DAB-7356-93A3-0665-516E23BAD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ニューラルネットワークの学習のまとめ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3258193-8F46-9CFD-BC42-9B13AA8AA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365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ニューラルネットワークの学習</a:t>
            </a:r>
            <a:r>
              <a:rPr kumimoji="1" lang="ja-JP" altLang="en-US" sz="2400" dirty="0"/>
              <a:t>では、訓練データと検証データが必要</a:t>
            </a:r>
          </a:p>
          <a:p>
            <a:r>
              <a:rPr kumimoji="1" lang="ja-JP" altLang="en-US" sz="2400" b="1" dirty="0"/>
              <a:t>訓練データ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学習に使用</a:t>
            </a:r>
            <a:r>
              <a:rPr kumimoji="1" lang="ja-JP" altLang="en-US" sz="2400" dirty="0"/>
              <a:t>（</a:t>
            </a:r>
            <a:r>
              <a:rPr kumimoji="1" lang="ja-JP" altLang="en-US" sz="2400" b="1" dirty="0"/>
              <a:t>訓練データ以外のデータでも正確に分類できる能力</a:t>
            </a:r>
            <a:r>
              <a:rPr kumimoji="1" lang="ja-JP" altLang="en-US" sz="2400" dirty="0"/>
              <a:t>を獲得）</a:t>
            </a:r>
          </a:p>
          <a:p>
            <a:r>
              <a:rPr kumimoji="1" lang="ja-JP" altLang="en-US" sz="2400" b="1" dirty="0"/>
              <a:t>検証データ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/>
              <a:t>学習の結果を確認</a:t>
            </a:r>
            <a:r>
              <a:rPr kumimoji="1" lang="ja-JP" altLang="en-US" sz="2400" dirty="0"/>
              <a:t>するために使用。訓練データとは</a:t>
            </a:r>
            <a:r>
              <a:rPr kumimoji="1" lang="ja-JP" altLang="en-US" sz="2400" b="1" dirty="0"/>
              <a:t>異なる</a:t>
            </a:r>
            <a:r>
              <a:rPr kumimoji="1" lang="ja-JP" altLang="en-US" sz="2400" dirty="0"/>
              <a:t>データを使うこと。</a:t>
            </a:r>
          </a:p>
          <a:p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dirty="0"/>
              <a:t>ニューラルネットワークの学習の仕組み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①　実データを使用して</a:t>
            </a:r>
            <a:r>
              <a:rPr kumimoji="1" lang="ja-JP" altLang="en-US" sz="2400" b="1" dirty="0"/>
              <a:t>ニューラルネットワークを動作</a:t>
            </a:r>
            <a:r>
              <a:rPr kumimoji="1" lang="ja-JP" altLang="en-US" sz="2400" dirty="0"/>
              <a:t>させる。</a:t>
            </a:r>
          </a:p>
          <a:p>
            <a:pPr marL="0" indent="0">
              <a:buNone/>
            </a:pPr>
            <a:r>
              <a:rPr lang="ja-JP" altLang="en-US" sz="2400" b="1" dirty="0"/>
              <a:t>②</a:t>
            </a:r>
            <a:r>
              <a:rPr kumimoji="1" lang="ja-JP" altLang="en-US" sz="2400" b="1" dirty="0"/>
              <a:t>　動作結果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正解</a:t>
            </a:r>
            <a:r>
              <a:rPr kumimoji="1" lang="ja-JP" altLang="en-US" sz="2400" dirty="0"/>
              <a:t>を</a:t>
            </a:r>
            <a:r>
              <a:rPr kumimoji="1" lang="ja-JP" altLang="en-US" sz="2400" b="1" dirty="0"/>
              <a:t>比較</a:t>
            </a:r>
            <a:r>
              <a:rPr kumimoji="1" lang="ja-JP" altLang="en-US" sz="2400" dirty="0"/>
              <a:t>し、</a:t>
            </a:r>
            <a:r>
              <a:rPr kumimoji="1" lang="ja-JP" altLang="en-US" sz="2400" b="1" dirty="0"/>
              <a:t>誤差</a:t>
            </a:r>
            <a:r>
              <a:rPr kumimoji="1" lang="ja-JP" altLang="en-US" sz="2400" dirty="0"/>
              <a:t>を計算</a:t>
            </a:r>
          </a:p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kumimoji="1" lang="ja-JP" altLang="en-US" sz="2400" dirty="0"/>
              <a:t>　ユニット間の</a:t>
            </a:r>
            <a:r>
              <a:rPr kumimoji="1" lang="ja-JP" altLang="en-US" sz="2400" b="1" dirty="0"/>
              <a:t>結合の重み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バイアス</a:t>
            </a:r>
            <a:r>
              <a:rPr kumimoji="1" lang="ja-JP" altLang="en-US" sz="2400" dirty="0"/>
              <a:t>を調整し、</a:t>
            </a:r>
            <a:r>
              <a:rPr kumimoji="1" lang="ja-JP" altLang="en-US" sz="2400" b="1" dirty="0"/>
              <a:t>誤差を減らす</a:t>
            </a:r>
            <a:endParaRPr kumimoji="1"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④</a:t>
            </a:r>
            <a:r>
              <a:rPr kumimoji="1" lang="ja-JP" altLang="en-US" sz="2400" dirty="0"/>
              <a:t>　同じ訓練データを</a:t>
            </a:r>
            <a:r>
              <a:rPr kumimoji="1" lang="ja-JP" altLang="en-US" sz="2400" b="1" dirty="0"/>
              <a:t>繰り返し使用</a:t>
            </a:r>
            <a:r>
              <a:rPr kumimoji="1" lang="ja-JP" altLang="en-US" sz="2400" dirty="0"/>
              <a:t>して、</a:t>
            </a:r>
            <a:r>
              <a:rPr kumimoji="1" lang="ja-JP" altLang="en-US" sz="2400" b="1" dirty="0"/>
              <a:t>誤差をさらに減らす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D59ED3-3CDA-FC65-A21E-222F7E4A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82177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960687"/>
          </a:xfrm>
        </p:spPr>
        <p:txBody>
          <a:bodyPr>
            <a:noAutofit/>
          </a:bodyPr>
          <a:lstStyle/>
          <a:p>
            <a:r>
              <a:rPr lang="en-US" altLang="ja-JP" dirty="0"/>
              <a:t>6.7 </a:t>
            </a:r>
            <a:r>
              <a:rPr lang="ja-JP" altLang="en-US" dirty="0"/>
              <a:t>画像分類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11C34F-333B-4FFB-894F-E5C82EF68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05356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1FC469-E314-847B-856B-D02A51822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画像分類の結果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3FE3BD-9C2A-EBDE-8E5A-DD12C3FE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52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1E9ECD6-95C2-0A90-B6FE-9DB3C939DF98}"/>
              </a:ext>
            </a:extLst>
          </p:cNvPr>
          <p:cNvSpPr txBox="1"/>
          <p:nvPr/>
        </p:nvSpPr>
        <p:spPr>
          <a:xfrm>
            <a:off x="731575" y="3059668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分類結果　１０個の数値が４つ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6F248629-5988-5C14-4A40-6FD956E7B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9" y="3721522"/>
            <a:ext cx="6001042" cy="2853326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BDA4444E-295F-19D4-1BAD-DB7D2A25713E}"/>
              </a:ext>
            </a:extLst>
          </p:cNvPr>
          <p:cNvSpPr/>
          <p:nvPr/>
        </p:nvSpPr>
        <p:spPr>
          <a:xfrm>
            <a:off x="4064000" y="3657600"/>
            <a:ext cx="1531256" cy="348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39090E5F-92E9-FB20-52B5-A12AFEA12322}"/>
              </a:ext>
            </a:extLst>
          </p:cNvPr>
          <p:cNvSpPr/>
          <p:nvPr/>
        </p:nvSpPr>
        <p:spPr>
          <a:xfrm>
            <a:off x="1132729" y="4369780"/>
            <a:ext cx="1531256" cy="348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A5C6DCBE-B151-4CA1-DBD8-D56A0763CD53}"/>
              </a:ext>
            </a:extLst>
          </p:cNvPr>
          <p:cNvSpPr/>
          <p:nvPr/>
        </p:nvSpPr>
        <p:spPr>
          <a:xfrm>
            <a:off x="1132729" y="5366381"/>
            <a:ext cx="1531256" cy="348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356E8F4F-E200-4BAC-BF4D-69E58324ACD4}"/>
              </a:ext>
            </a:extLst>
          </p:cNvPr>
          <p:cNvSpPr/>
          <p:nvPr/>
        </p:nvSpPr>
        <p:spPr>
          <a:xfrm>
            <a:off x="1132729" y="6290427"/>
            <a:ext cx="1531256" cy="3483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1A7BFEA-D779-4941-303F-92473A9EE295}"/>
              </a:ext>
            </a:extLst>
          </p:cNvPr>
          <p:cNvSpPr txBox="1"/>
          <p:nvPr/>
        </p:nvSpPr>
        <p:spPr>
          <a:xfrm>
            <a:off x="731575" y="752749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４つの画像を分類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DB16BF3F-4E31-2153-15A8-A83225054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51" y="1186003"/>
            <a:ext cx="6312469" cy="1455597"/>
          </a:xfrm>
          <a:prstGeom prst="rect">
            <a:avLst/>
          </a:prstGeom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1DE9D8A-FB26-4718-899D-BBB4B911F353}"/>
              </a:ext>
            </a:extLst>
          </p:cNvPr>
          <p:cNvSpPr txBox="1"/>
          <p:nvPr/>
        </p:nvSpPr>
        <p:spPr>
          <a:xfrm>
            <a:off x="7133771" y="527642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4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FEECDFC0-5E0B-6A51-D030-73D42F436D90}"/>
              </a:ext>
            </a:extLst>
          </p:cNvPr>
          <p:cNvSpPr txBox="1"/>
          <p:nvPr/>
        </p:nvSpPr>
        <p:spPr>
          <a:xfrm>
            <a:off x="7133771" y="365760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2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0E6790B-D26C-A4F0-52AE-B24FEE606C5C}"/>
              </a:ext>
            </a:extLst>
          </p:cNvPr>
          <p:cNvSpPr txBox="1"/>
          <p:nvPr/>
        </p:nvSpPr>
        <p:spPr>
          <a:xfrm>
            <a:off x="7133771" y="436978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0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E0B8594-4C80-DBFB-13CC-B172892F50C6}"/>
              </a:ext>
            </a:extLst>
          </p:cNvPr>
          <p:cNvSpPr txBox="1"/>
          <p:nvPr/>
        </p:nvSpPr>
        <p:spPr>
          <a:xfrm>
            <a:off x="7133771" y="611318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</a:rPr>
              <a:t>8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725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66E30B-EDE9-46EC-A9DF-7B175D5C6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2058D2-817A-4146-9CB1-1043B8F09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プログラムは、次で公開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https://colab.research.google.com/drive/1IfArIvhh-FsvJIE9YTNO8T44Qhpi0rIJ?usp=sharing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/>
          </a:p>
          <a:p>
            <a:r>
              <a:rPr lang="ja-JP" altLang="en-US" dirty="0"/>
              <a:t>実行結果とプログラムと説明を</a:t>
            </a:r>
            <a:r>
              <a:rPr lang="ja-JP" altLang="en-US" b="1" dirty="0"/>
              <a:t>見るだけ</a:t>
            </a:r>
            <a:r>
              <a:rPr lang="ja-JP" altLang="en-US" dirty="0"/>
              <a:t>なら、</a:t>
            </a:r>
            <a:r>
              <a:rPr lang="en-US" altLang="ja-JP" b="1" dirty="0"/>
              <a:t>Google </a:t>
            </a:r>
            <a:r>
              <a:rPr lang="ja-JP" altLang="en-US" b="1" dirty="0"/>
              <a:t>アカウントは不要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/>
          </a:p>
          <a:p>
            <a:r>
              <a:rPr lang="ja-JP" altLang="en-US" b="1" dirty="0"/>
              <a:t>プログラムを変更し再実行する</a:t>
            </a:r>
            <a:r>
              <a:rPr lang="ja-JP" altLang="en-US" dirty="0"/>
              <a:t>には，</a:t>
            </a:r>
            <a:r>
              <a:rPr lang="en-US" altLang="ja-JP" b="1" dirty="0"/>
              <a:t>Google </a:t>
            </a:r>
            <a:r>
              <a:rPr lang="ja-JP" altLang="en-US" b="1" dirty="0"/>
              <a:t>アカウント</a:t>
            </a:r>
            <a:r>
              <a:rPr lang="ja-JP" altLang="en-US" dirty="0"/>
              <a:t>が必要．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C2B917-66AF-495E-A2F4-84DF4767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9301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（参考）</a:t>
            </a:r>
            <a:r>
              <a:rPr kumimoji="1" lang="en-US" altLang="ja-JP" b="1" dirty="0"/>
              <a:t>Google </a:t>
            </a:r>
            <a:r>
              <a:rPr kumimoji="1" lang="ja-JP" altLang="en-US" b="1" dirty="0"/>
              <a:t>アカウントの取得が必要</a:t>
            </a:r>
            <a:endParaRPr lang="en-US" altLang="ja-JP" b="1" dirty="0"/>
          </a:p>
          <a:p>
            <a:r>
              <a:rPr kumimoji="1" lang="ja-JP" altLang="en-US" dirty="0"/>
              <a:t>次のページを使用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>
                <a:hlinkClick r:id="rId2"/>
              </a:rPr>
              <a:t>https://</a:t>
            </a:r>
            <a:r>
              <a:rPr kumimoji="1" lang="en-US" altLang="ja-JP" dirty="0" err="1">
                <a:hlinkClick r:id="rId2"/>
              </a:rPr>
              <a:t>accounts.google.com</a:t>
            </a:r>
            <a:r>
              <a:rPr kumimoji="1" lang="en-US" altLang="ja-JP" dirty="0">
                <a:hlinkClick r:id="rId2"/>
              </a:rPr>
              <a:t>/</a:t>
            </a:r>
            <a:r>
              <a:rPr kumimoji="1" lang="en-US" altLang="ja-JP" dirty="0" err="1">
                <a:hlinkClick r:id="rId2"/>
              </a:rPr>
              <a:t>SignUp</a:t>
            </a:r>
            <a:endParaRPr lang="en-US" altLang="ja-JP" dirty="0"/>
          </a:p>
          <a:p>
            <a:r>
              <a:rPr kumimoji="1" lang="ja-JP" altLang="en-US" dirty="0"/>
              <a:t>次の情報を登録する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氏名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b="1" dirty="0"/>
              <a:t>自分が希望するメールアドレス</a:t>
            </a:r>
            <a:endParaRPr lang="en-US" altLang="ja-JP" b="1" dirty="0"/>
          </a:p>
          <a:p>
            <a:pPr marL="0" indent="0">
              <a:buNone/>
            </a:pPr>
            <a:r>
              <a:rPr kumimoji="1" lang="en-US" altLang="ja-JP" dirty="0"/>
              <a:t>     </a:t>
            </a:r>
            <a:r>
              <a:rPr kumimoji="1" lang="ja-JP" altLang="en-US" dirty="0"/>
              <a:t>＜ユーザー名＞</a:t>
            </a:r>
            <a:r>
              <a:rPr kumimoji="1" lang="en-US" altLang="ja-JP" dirty="0">
                <a:hlinkClick r:id="rId3"/>
              </a:rPr>
              <a:t>@</a:t>
            </a:r>
            <a:r>
              <a:rPr kumimoji="1" lang="en-US" altLang="ja-JP" dirty="0" err="1">
                <a:hlinkClick r:id="rId3"/>
              </a:rPr>
              <a:t>gmail.com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b="1" dirty="0"/>
              <a:t>パスワード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生年月日，性別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896D71-2476-4AEA-8A0B-800F97501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146" y="3222631"/>
            <a:ext cx="2394335" cy="3158148"/>
          </a:xfrm>
          <a:prstGeom prst="rect">
            <a:avLst/>
          </a:prstGeom>
        </p:spPr>
      </p:pic>
      <p:sp>
        <p:nvSpPr>
          <p:cNvPr id="7" name="タイトル 6">
            <a:extLst>
              <a:ext uri="{FF2B5EF4-FFF2-40B4-BE49-F238E27FC236}">
                <a16:creationId xmlns:a16="http://schemas.microsoft.com/office/drawing/2014/main" id="{A63F96E0-045D-4C0C-7651-A713F2781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517691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960687"/>
          </a:xfrm>
        </p:spPr>
        <p:txBody>
          <a:bodyPr>
            <a:noAutofit/>
          </a:bodyPr>
          <a:lstStyle/>
          <a:p>
            <a:r>
              <a:rPr lang="en-US" altLang="ja-JP" dirty="0"/>
              <a:t>6.8 </a:t>
            </a:r>
            <a:r>
              <a:rPr lang="ja-JP" altLang="en-US" dirty="0"/>
              <a:t>別の画像分類の例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11C34F-333B-4FFB-894F-E5C82EF68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4571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0C4ED12-42BC-409E-91D2-A45AD9013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手順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8AE47A5-E127-4CE2-8F41-C08079E22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573203"/>
            <a:ext cx="8461208" cy="5333166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パソコンの </a:t>
            </a:r>
            <a:r>
              <a:rPr kumimoji="1" lang="en-US" altLang="ja-JP" dirty="0"/>
              <a:t>Web </a:t>
            </a:r>
            <a:r>
              <a:rPr kumimoji="1" lang="ja-JP" altLang="en-US" dirty="0"/>
              <a:t>ブラウザで，次のページを開く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https://www.tensorflow.org/tutorials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左側のメニューの「</a:t>
            </a:r>
            <a:r>
              <a:rPr lang="en-US" altLang="ja-JP" b="1" dirty="0" err="1"/>
              <a:t>Keras</a:t>
            </a:r>
            <a:r>
              <a:rPr lang="en-US" altLang="ja-JP" b="1" dirty="0"/>
              <a:t> </a:t>
            </a:r>
            <a:r>
              <a:rPr lang="ja-JP" altLang="en-US" b="1" dirty="0"/>
              <a:t>による </a:t>
            </a:r>
            <a:r>
              <a:rPr lang="en-US" altLang="ja-JP" b="1" dirty="0"/>
              <a:t>ML </a:t>
            </a:r>
            <a:r>
              <a:rPr lang="ja-JP" altLang="en-US" b="1" dirty="0"/>
              <a:t>の基本</a:t>
            </a:r>
            <a:r>
              <a:rPr lang="ja-JP" altLang="en-US" dirty="0"/>
              <a:t>」を</a:t>
            </a:r>
            <a:r>
              <a:rPr lang="ja-JP" altLang="en-US" b="1" dirty="0"/>
              <a:t>展開</a:t>
            </a:r>
            <a:r>
              <a:rPr lang="ja-JP" altLang="en-US" dirty="0"/>
              <a:t>，「</a:t>
            </a:r>
            <a:r>
              <a:rPr lang="ja-JP" altLang="en-US" b="1" dirty="0"/>
              <a:t>基本的な画像分類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③ 記載の説明等をよく読み、理解を深める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CA0C37-6C68-4388-B735-790672A11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C19870B-B079-44B3-BF85-FA0AB2E1D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96" y="3286790"/>
            <a:ext cx="2018636" cy="332816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1D5EFB9-D78E-595D-9E8C-85CBE755A4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541" y="3377486"/>
            <a:ext cx="5402312" cy="330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598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8462F4-4A0D-4CC5-889B-2FB3C9E86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ここで行う画像の分類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64651A-64E5-4CCD-83E7-DB0B34791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2147818A-233A-4E1F-965A-9375B38CD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892" y="785565"/>
            <a:ext cx="3384724" cy="4029282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157CDD-AD5A-4D5B-8AC8-686668C0C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5791" y="5787530"/>
            <a:ext cx="6788201" cy="1070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dirty="0"/>
              <a:t>画像を </a:t>
            </a:r>
            <a:r>
              <a:rPr kumimoji="1" lang="en-US" altLang="ja-JP" dirty="0"/>
              <a:t>10 </a:t>
            </a:r>
            <a:r>
              <a:rPr kumimoji="1" lang="ja-JP" altLang="en-US" dirty="0"/>
              <a:t>種類に分類</a:t>
            </a:r>
            <a:endParaRPr kumimoji="1" lang="en-US" altLang="ja-JP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A6CC06E-24AC-4213-8D3F-25DB348B5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722045"/>
            <a:ext cx="4172723" cy="4260263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A23E4811-81C6-4F2D-8B31-3248E3255558}"/>
              </a:ext>
            </a:extLst>
          </p:cNvPr>
          <p:cNvSpPr txBox="1">
            <a:spLocks/>
          </p:cNvSpPr>
          <p:nvPr/>
        </p:nvSpPr>
        <p:spPr>
          <a:xfrm>
            <a:off x="1077022" y="5100225"/>
            <a:ext cx="3417546" cy="4019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画像</a:t>
            </a:r>
          </a:p>
        </p:txBody>
      </p:sp>
    </p:spTree>
    <p:extLst>
      <p:ext uri="{BB962C8B-B14F-4D97-AF65-F5344CB8AC3E}">
        <p14:creationId xmlns:p14="http://schemas.microsoft.com/office/powerpoint/2010/main" val="4164724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2F74AB-A90C-407F-A7D9-365069BD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訓練データと検証データ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3E9B690-0BC5-4C55-9278-50BE04C9F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訓練データ</a:t>
            </a:r>
            <a:r>
              <a:rPr lang="ja-JP" altLang="en-US" dirty="0"/>
              <a:t>　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b="1" dirty="0">
                <a:solidFill>
                  <a:srgbClr val="C00000"/>
                </a:solidFill>
              </a:rPr>
              <a:t>検証データ</a:t>
            </a:r>
            <a:r>
              <a:rPr kumimoji="1" lang="ja-JP" altLang="en-US" dirty="0"/>
              <a:t>　（検証用）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A4399F-F5E7-40EF-8C17-27BCFC8AA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31B1B7D-4970-4F73-ACC2-EAAFC4D0A0FD}"/>
              </a:ext>
            </a:extLst>
          </p:cNvPr>
          <p:cNvSpPr txBox="1"/>
          <p:nvPr/>
        </p:nvSpPr>
        <p:spPr>
          <a:xfrm>
            <a:off x="1131570" y="1524000"/>
            <a:ext cx="311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</a:rPr>
              <a:t>6</a:t>
            </a:r>
            <a:r>
              <a:rPr kumimoji="1" lang="en-US" altLang="ja-JP" sz="2400" b="1" dirty="0">
                <a:solidFill>
                  <a:srgbClr val="C00000"/>
                </a:solidFill>
              </a:rPr>
              <a:t>0000</a:t>
            </a:r>
            <a:r>
              <a:rPr kumimoji="1" lang="ja-JP" altLang="en-US" sz="2400" dirty="0"/>
              <a:t>枚の画像と正解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48FBD8-5B2F-4ADD-8586-3C0F19B3072E}"/>
              </a:ext>
            </a:extLst>
          </p:cNvPr>
          <p:cNvSpPr txBox="1"/>
          <p:nvPr/>
        </p:nvSpPr>
        <p:spPr>
          <a:xfrm>
            <a:off x="1131569" y="4641503"/>
            <a:ext cx="3116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C00000"/>
                </a:solidFill>
              </a:rPr>
              <a:t>10000</a:t>
            </a:r>
            <a:r>
              <a:rPr kumimoji="1" lang="ja-JP" altLang="en-US" sz="2400" dirty="0"/>
              <a:t>枚の画像と正解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B3E9A56-987F-420B-B7F8-4A6332D20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335" y="1060724"/>
            <a:ext cx="2530436" cy="2439898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DEA9FB0-37A0-4C2C-B1F0-C984C0A0A3B4}"/>
              </a:ext>
            </a:extLst>
          </p:cNvPr>
          <p:cNvSpPr txBox="1"/>
          <p:nvPr/>
        </p:nvSpPr>
        <p:spPr>
          <a:xfrm>
            <a:off x="8021936" y="207443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抜粋</a:t>
            </a:r>
          </a:p>
        </p:txBody>
      </p:sp>
    </p:spTree>
    <p:extLst>
      <p:ext uri="{BB962C8B-B14F-4D97-AF65-F5344CB8AC3E}">
        <p14:creationId xmlns:p14="http://schemas.microsoft.com/office/powerpoint/2010/main" val="24426048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22FC432-CE5B-405C-8FD0-966C8491D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79" y="1061871"/>
            <a:ext cx="5621106" cy="241616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87F30CF-7E10-4076-B596-043CB1E5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学習の繰り返しを行うプログラムと実行結果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0410FFC-E41D-470A-AC17-ADDB250AD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7E9491E-FECD-4EEB-B68E-2F6D388B04AA}"/>
              </a:ext>
            </a:extLst>
          </p:cNvPr>
          <p:cNvSpPr/>
          <p:nvPr/>
        </p:nvSpPr>
        <p:spPr>
          <a:xfrm>
            <a:off x="89546" y="728659"/>
            <a:ext cx="8942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同じ訓練データを用いた学習を５回繰り返し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9A6F4-84E3-47FF-9829-8F7712DA4AFC}"/>
              </a:ext>
            </a:extLst>
          </p:cNvPr>
          <p:cNvSpPr txBox="1"/>
          <p:nvPr/>
        </p:nvSpPr>
        <p:spPr>
          <a:xfrm>
            <a:off x="5881568" y="2095150"/>
            <a:ext cx="326243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学習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</a:t>
            </a:r>
            <a:r>
              <a:rPr kumimoji="1" lang="ja-JP" alt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繰り返し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ごとの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精度</a:t>
            </a:r>
            <a:r>
              <a:rPr kumimoji="1" lang="ja-JP" altLang="en-US" sz="2400" dirty="0">
                <a:latin typeface="Calibri" panose="020F0502020204030204"/>
                <a:ea typeface="メイリオ" panose="020B0604030504040204" pitchFamily="50" charset="-128"/>
              </a:rPr>
              <a:t>や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損失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の変化を確認できる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DC8C05E-9915-4293-8D06-E4338C978A58}"/>
              </a:ext>
            </a:extLst>
          </p:cNvPr>
          <p:cNvSpPr/>
          <p:nvPr/>
        </p:nvSpPr>
        <p:spPr>
          <a:xfrm>
            <a:off x="89546" y="3731312"/>
            <a:ext cx="8942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そのとき，検証データで検証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BCC8FB5-C342-4ABE-8010-87F95E7DA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6" y="4209072"/>
            <a:ext cx="5447740" cy="1770252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2BC876-4DF6-43B5-BEA8-2FDC6F818D1E}"/>
              </a:ext>
            </a:extLst>
          </p:cNvPr>
          <p:cNvSpPr txBox="1"/>
          <p:nvPr/>
        </p:nvSpPr>
        <p:spPr>
          <a:xfrm>
            <a:off x="5881568" y="113529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プログラム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C85088A-741E-4873-87C7-D7A4566F2417}"/>
              </a:ext>
            </a:extLst>
          </p:cNvPr>
          <p:cNvSpPr txBox="1"/>
          <p:nvPr/>
        </p:nvSpPr>
        <p:spPr>
          <a:xfrm>
            <a:off x="5727678" y="436914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プログラム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B3B2DE4-0178-408B-B8D3-86BCC03E6F2B}"/>
              </a:ext>
            </a:extLst>
          </p:cNvPr>
          <p:cNvSpPr txBox="1"/>
          <p:nvPr/>
        </p:nvSpPr>
        <p:spPr>
          <a:xfrm>
            <a:off x="5881567" y="168820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D51ECBC-85B4-4405-A9B2-3D2D9AF3C6BF}"/>
              </a:ext>
            </a:extLst>
          </p:cNvPr>
          <p:cNvSpPr txBox="1"/>
          <p:nvPr/>
        </p:nvSpPr>
        <p:spPr>
          <a:xfrm>
            <a:off x="5742337" y="511036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実行結果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C32A7A0-4A5A-490A-B591-1E360DBA7735}"/>
              </a:ext>
            </a:extLst>
          </p:cNvPr>
          <p:cNvSpPr txBox="1"/>
          <p:nvPr/>
        </p:nvSpPr>
        <p:spPr>
          <a:xfrm>
            <a:off x="5680781" y="5533636"/>
            <a:ext cx="295465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検証データ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での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dirty="0">
                <a:solidFill>
                  <a:srgbClr val="C00000"/>
                </a:solidFill>
                <a:latin typeface="Calibri" panose="020F0502020204030204"/>
                <a:ea typeface="メイリオ" panose="020B0604030504040204" pitchFamily="50" charset="-128"/>
              </a:rPr>
              <a:t>精度</a:t>
            </a:r>
            <a:r>
              <a:rPr kumimoji="1" lang="ja-JP" altLang="en-US" sz="2400" dirty="0">
                <a:latin typeface="Calibri" panose="020F0502020204030204"/>
                <a:ea typeface="メイリオ" panose="020B0604030504040204" pitchFamily="50" charset="-128"/>
              </a:rPr>
              <a:t>や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損失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の変化を確認できる</a:t>
            </a:r>
          </a:p>
        </p:txBody>
      </p:sp>
    </p:spTree>
    <p:extLst>
      <p:ext uri="{BB962C8B-B14F-4D97-AF65-F5344CB8AC3E}">
        <p14:creationId xmlns:p14="http://schemas.microsoft.com/office/powerpoint/2010/main" val="3776759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D9B6F2-C1BB-4CBA-D13A-F436CD49D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DFAC585-A8F2-189E-04D1-BCE1349F41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73082A8-004A-6007-C7F1-0D25F5C35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50142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7D4E9A-11CF-4BE8-A138-348E5405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画像分類の結果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48B7180-7A16-48DA-8296-8E7C769F4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A1F3C36-CE9E-43E0-924E-95DCCE5D0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032" y="644894"/>
            <a:ext cx="5406768" cy="430650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D6A1BF6-0338-423C-B0AA-C84A95121F21}"/>
              </a:ext>
            </a:extLst>
          </p:cNvPr>
          <p:cNvSpPr txBox="1"/>
          <p:nvPr/>
        </p:nvSpPr>
        <p:spPr>
          <a:xfrm>
            <a:off x="464974" y="5229652"/>
            <a:ext cx="69557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１０種類のどれに分類されたかを棒グラフで表示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（棒の長さが確率を示す）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青：正解、　　赤や黒：不正解</a:t>
            </a:r>
          </a:p>
        </p:txBody>
      </p:sp>
    </p:spTree>
    <p:extLst>
      <p:ext uri="{BB962C8B-B14F-4D97-AF65-F5344CB8AC3E}">
        <p14:creationId xmlns:p14="http://schemas.microsoft.com/office/powerpoint/2010/main" val="37008191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9DCADE-023B-406D-4A3A-782E4A235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F05A4F-7F8A-42DC-971E-44C7909F42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ニューラルネットワークの</a:t>
            </a:r>
            <a:r>
              <a:rPr kumimoji="1" lang="ja-JP" altLang="en-US" b="1" dirty="0"/>
              <a:t>学習</a:t>
            </a:r>
            <a:r>
              <a:rPr kumimoji="1" lang="ja-JP" altLang="en-US" dirty="0"/>
              <a:t>と</a:t>
            </a:r>
            <a:r>
              <a:rPr kumimoji="1" lang="ja-JP" altLang="en-US" b="1" dirty="0"/>
              <a:t>画像分類</a:t>
            </a:r>
            <a:r>
              <a:rPr kumimoji="1" lang="ja-JP" altLang="en-US" dirty="0"/>
              <a:t>について</a:t>
            </a:r>
            <a:r>
              <a:rPr kumimoji="1" lang="ja-JP" altLang="en-US" b="1" dirty="0"/>
              <a:t>学ぶ</a:t>
            </a:r>
            <a:r>
              <a:rPr kumimoji="1" lang="ja-JP" altLang="en-US" dirty="0"/>
              <a:t>ために、次のページにアクセス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https://www.tensorflow.org/tutorials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（</a:t>
            </a:r>
            <a:r>
              <a:rPr lang="en-US" altLang="ja-JP" dirty="0"/>
              <a:t>TensorFlow </a:t>
            </a:r>
            <a:r>
              <a:rPr lang="ja-JP" altLang="en-US" dirty="0"/>
              <a:t>の公式チュートリアル）</a:t>
            </a:r>
            <a:endParaRPr lang="en-US" altLang="ja-JP" dirty="0"/>
          </a:p>
          <a:p>
            <a:r>
              <a:rPr kumimoji="1" lang="ja-JP" altLang="en-US" dirty="0"/>
              <a:t>左側のメニューで「</a:t>
            </a:r>
            <a:r>
              <a:rPr kumimoji="1" lang="en-US" altLang="ja-JP" b="1" dirty="0" err="1"/>
              <a:t>Keras</a:t>
            </a:r>
            <a:r>
              <a:rPr kumimoji="1" lang="ja-JP" altLang="en-US" b="1" dirty="0"/>
              <a:t>による</a:t>
            </a:r>
            <a:r>
              <a:rPr kumimoji="1" lang="en-US" altLang="ja-JP" b="1" dirty="0"/>
              <a:t>ML</a:t>
            </a:r>
            <a:r>
              <a:rPr kumimoji="1" lang="ja-JP" altLang="en-US" b="1" dirty="0"/>
              <a:t>の基本</a:t>
            </a:r>
            <a:r>
              <a:rPr kumimoji="1" lang="ja-JP" altLang="en-US" dirty="0"/>
              <a:t>」を展開し、「</a:t>
            </a:r>
            <a:r>
              <a:rPr kumimoji="1" lang="ja-JP" altLang="en-US" i="1" dirty="0"/>
              <a:t>基本的な画像分類</a:t>
            </a:r>
            <a:r>
              <a:rPr kumimoji="1" lang="ja-JP" altLang="en-US" dirty="0"/>
              <a:t>」をクリック</a:t>
            </a:r>
            <a:endParaRPr lang="en-US" altLang="ja-JP" dirty="0"/>
          </a:p>
          <a:p>
            <a:r>
              <a:rPr kumimoji="1" lang="ja-JP" altLang="en-US" dirty="0"/>
              <a:t>画像を</a:t>
            </a:r>
            <a:r>
              <a:rPr kumimoji="1" lang="en-US" altLang="ja-JP" dirty="0"/>
              <a:t>10</a:t>
            </a:r>
            <a:r>
              <a:rPr kumimoji="1" lang="ja-JP" altLang="en-US" dirty="0"/>
              <a:t>種類に分類。訓練データは</a:t>
            </a:r>
            <a:r>
              <a:rPr kumimoji="1" lang="en-US" altLang="ja-JP" dirty="0"/>
              <a:t>60,000</a:t>
            </a:r>
            <a:r>
              <a:rPr kumimoji="1" lang="ja-JP" altLang="en-US" dirty="0"/>
              <a:t>枚の画像と正解。検証データは</a:t>
            </a:r>
            <a:r>
              <a:rPr kumimoji="1" lang="en-US" altLang="ja-JP" dirty="0"/>
              <a:t>10,000</a:t>
            </a:r>
            <a:r>
              <a:rPr kumimoji="1" lang="ja-JP" altLang="en-US" dirty="0"/>
              <a:t>枚の画像と正解</a:t>
            </a:r>
            <a:endParaRPr kumimoji="1" lang="en-US" altLang="ja-JP" dirty="0"/>
          </a:p>
          <a:p>
            <a:r>
              <a:rPr kumimoji="1" lang="ja-JP" altLang="en-US" dirty="0"/>
              <a:t>数万枚の画像データを用いた学習により、ニューラルネットワークは画像分類の能力を獲得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A78D890-81C3-7665-3356-E7199E2F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49814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BE60A48-0B12-4E2F-9C26-E5D7BDC99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5333166"/>
          </a:xfrm>
        </p:spPr>
        <p:txBody>
          <a:bodyPr>
            <a:normAutofit/>
          </a:bodyPr>
          <a:lstStyle/>
          <a:p>
            <a:r>
              <a:rPr lang="ja-JP" altLang="en-US" b="1" dirty="0"/>
              <a:t>プログラムを変更し再実行する</a:t>
            </a:r>
            <a:r>
              <a:rPr lang="ja-JP" altLang="en-US" dirty="0"/>
              <a:t>には，</a:t>
            </a:r>
            <a:r>
              <a:rPr lang="en-US" altLang="ja-JP" b="1" dirty="0"/>
              <a:t>Google </a:t>
            </a:r>
            <a:r>
              <a:rPr lang="ja-JP" altLang="en-US" b="1" dirty="0"/>
              <a:t>アカウント</a:t>
            </a:r>
            <a:r>
              <a:rPr lang="ja-JP" altLang="en-US" dirty="0"/>
              <a:t>が必要．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「</a:t>
            </a:r>
            <a:r>
              <a:rPr lang="en-US" altLang="ja-JP" b="1" dirty="0"/>
              <a:t>Run in Google </a:t>
            </a:r>
            <a:r>
              <a:rPr lang="en-US" altLang="ja-JP" b="1" dirty="0" err="1"/>
              <a:t>Colab</a:t>
            </a:r>
            <a:r>
              <a:rPr lang="ja-JP" altLang="en-US" dirty="0"/>
              <a:t>」をクリック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　このとき </a:t>
            </a:r>
            <a:r>
              <a:rPr lang="en-US" altLang="ja-JP" dirty="0"/>
              <a:t>Google </a:t>
            </a:r>
            <a:r>
              <a:rPr lang="ja-JP" altLang="en-US" dirty="0"/>
              <a:t>アカウントが要求される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965912-21B9-46E3-A044-C0C11B77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B0AE6B5F-0148-DE25-96BA-6D950FE10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補足：プログラムを変更し再実行したい場合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997B011-90EE-6485-0188-5FFD21D5F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781" y="4297752"/>
            <a:ext cx="5032634" cy="1225613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72B0DD5-5D58-BF03-D413-F7913CBA6C1F}"/>
              </a:ext>
            </a:extLst>
          </p:cNvPr>
          <p:cNvSpPr/>
          <p:nvPr/>
        </p:nvSpPr>
        <p:spPr>
          <a:xfrm>
            <a:off x="2424896" y="4982901"/>
            <a:ext cx="1493134" cy="6366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61899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54729" y="794657"/>
            <a:ext cx="6505276" cy="5785757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+mj-ea"/>
              <a:buAutoNum type="circleNumDbPlain"/>
            </a:pPr>
            <a:r>
              <a:rPr kumimoji="1" lang="ja-JP" altLang="en-US" sz="2400" dirty="0"/>
              <a:t>画像分類とは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画像を</a:t>
            </a:r>
            <a:r>
              <a:rPr lang="en-US" altLang="ja-JP" sz="2400" b="1" dirty="0"/>
              <a:t>0</a:t>
            </a:r>
            <a:r>
              <a:rPr lang="ja-JP" altLang="en-US" sz="2400" b="1" dirty="0"/>
              <a:t>から</a:t>
            </a:r>
            <a:r>
              <a:rPr lang="en-US" altLang="ja-JP" sz="2400" b="1" dirty="0"/>
              <a:t>9</a:t>
            </a:r>
            <a:r>
              <a:rPr lang="ja-JP" altLang="en-US" sz="2400" b="1" dirty="0"/>
              <a:t>までのカテゴリに分類する」ようなプロセス。手書き文字認識やパターン認識など、多様な応用分野で利用</a:t>
            </a:r>
            <a:endParaRPr lang="en-US" altLang="ja-JP" sz="2400" b="1" dirty="0"/>
          </a:p>
          <a:p>
            <a:endParaRPr kumimoji="1" lang="en-US" altLang="ja-JP" sz="2400" dirty="0"/>
          </a:p>
          <a:p>
            <a:pPr marL="457200" indent="-457200">
              <a:buFont typeface="+mj-ea"/>
              <a:buAutoNum type="circleNumDbPlain" startAt="2"/>
            </a:pPr>
            <a:r>
              <a:rPr lang="ja-JP" altLang="en-US" sz="2400" dirty="0"/>
              <a:t>画像分類はニューラルネットワークで可能か？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可能です。画像データは数値データ（画素ごとの値）であり、ニューラルネットワークのユニットに入力される。その際、特別なテクニックがなくても、実行可能。</a:t>
            </a:r>
            <a:endParaRPr kumimoji="1" lang="en-US" altLang="ja-JP" sz="2400" b="1" dirty="0"/>
          </a:p>
          <a:p>
            <a:endParaRPr lang="en-US" altLang="ja-JP" sz="2400" dirty="0"/>
          </a:p>
          <a:p>
            <a:pPr marL="457200" indent="-457200">
              <a:buFont typeface="+mj-ea"/>
              <a:buAutoNum type="circleNumDbPlain" startAt="3"/>
            </a:pPr>
            <a:r>
              <a:rPr kumimoji="1" lang="ja-JP" altLang="en-US" sz="2400" dirty="0"/>
              <a:t>画像分類をニューラルネットワークで行うことは普通のパソコンでも可能か？</a:t>
            </a: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普通のパソコンでも可能。今回の授業のように、</a:t>
            </a:r>
            <a:r>
              <a:rPr kumimoji="1" lang="en-US" altLang="ja-JP" sz="2400" b="1" dirty="0"/>
              <a:t>60000</a:t>
            </a:r>
            <a:r>
              <a:rPr kumimoji="1" lang="ja-JP" altLang="en-US" sz="2400" b="1" dirty="0"/>
              <a:t>枚の画像を用いて学習を行ったとしても、パソコンで数分程度で終わる。学習の度にプログラムを編集する必要はない。</a:t>
            </a:r>
            <a:endParaRPr kumimoji="1" lang="en-US" altLang="ja-JP" sz="2400" b="1" dirty="0"/>
          </a:p>
          <a:p>
            <a:pPr marL="0" indent="0">
              <a:buNone/>
            </a:pPr>
            <a:endParaRPr kumimoji="1" lang="en-US" altLang="ja-JP" sz="2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97542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C0DA99-8F96-DC10-6394-2A8A6EA8A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BB92F8B-F055-FA89-580D-7243BB032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6011747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機械学習</a:t>
            </a:r>
            <a:r>
              <a:rPr kumimoji="1" lang="ja-JP" altLang="en-US" sz="2400" dirty="0"/>
              <a:t>では、</a:t>
            </a:r>
            <a:r>
              <a:rPr kumimoji="1" lang="ja-JP" altLang="en-US" sz="2400" b="1" dirty="0"/>
              <a:t>データから自動的にパターンや関連性を見つけ出す</a:t>
            </a:r>
            <a:r>
              <a:rPr kumimoji="1" lang="ja-JP" altLang="en-US" sz="2400" dirty="0"/>
              <a:t>ため、ルールや知識の</a:t>
            </a:r>
            <a:r>
              <a:rPr kumimoji="1" lang="ja-JP" altLang="en-US" sz="2400" b="1" dirty="0"/>
              <a:t>プログラム化は不要</a:t>
            </a:r>
            <a:endParaRPr kumimoji="1" lang="en-US" altLang="ja-JP" sz="2400" dirty="0"/>
          </a:p>
          <a:p>
            <a:r>
              <a:rPr kumimoji="1" lang="ja-JP" altLang="en-US" sz="2400" b="1" dirty="0"/>
              <a:t>ニューラルネットワーク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機械学習の一種</a:t>
            </a:r>
            <a:endParaRPr kumimoji="1" lang="ja-JP" altLang="en-US" sz="2400" dirty="0"/>
          </a:p>
          <a:p>
            <a:r>
              <a:rPr kumimoji="1" lang="ja-JP" altLang="en-US" sz="2400" dirty="0"/>
              <a:t>ニューラルネットワークは、</a:t>
            </a:r>
            <a:r>
              <a:rPr kumimoji="1" lang="ja-JP" altLang="en-US" sz="2400" b="1" dirty="0"/>
              <a:t>最終層のユニット</a:t>
            </a:r>
            <a:r>
              <a:rPr kumimoji="1" lang="ja-JP" altLang="en-US" sz="2400" dirty="0"/>
              <a:t>で最も活性度の高いものを選ぶことで、</a:t>
            </a:r>
            <a:r>
              <a:rPr kumimoji="1" lang="ja-JP" altLang="en-US" sz="2400" b="1" dirty="0"/>
              <a:t>画像を分類</a:t>
            </a:r>
            <a:r>
              <a:rPr kumimoji="1" lang="ja-JP" altLang="en-US" sz="2400" dirty="0"/>
              <a:t>します</a:t>
            </a:r>
          </a:p>
          <a:p>
            <a:r>
              <a:rPr kumimoji="1" lang="ja-JP" altLang="en-US" sz="2400" b="1" dirty="0"/>
              <a:t>学習</a:t>
            </a:r>
            <a:r>
              <a:rPr kumimoji="1" lang="ja-JP" altLang="en-US" sz="2400" dirty="0"/>
              <a:t>を通じて</a:t>
            </a:r>
            <a:r>
              <a:rPr kumimoji="1" lang="ja-JP" altLang="en-US" sz="2400" b="1" dirty="0"/>
              <a:t>ニューラルネットワーク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知的能力を向上</a:t>
            </a:r>
            <a:endParaRPr kumimoji="1" lang="en-US" altLang="ja-JP" sz="2400" b="1" dirty="0"/>
          </a:p>
          <a:p>
            <a:r>
              <a:rPr kumimoji="1" lang="ja-JP" altLang="en-US" sz="2400" dirty="0"/>
              <a:t>ニューラルネットワークの学習と画像分類については、</a:t>
            </a:r>
            <a:r>
              <a:rPr kumimoji="1" lang="en-US" altLang="ja-JP" sz="2400" b="1" dirty="0"/>
              <a:t>TensorFlow</a:t>
            </a:r>
            <a:r>
              <a:rPr kumimoji="1" lang="ja-JP" altLang="en-US" sz="2400" b="1" dirty="0"/>
              <a:t>の公式チュートリアルなど</a:t>
            </a:r>
            <a:r>
              <a:rPr kumimoji="1" lang="ja-JP" altLang="en-US" sz="2400" dirty="0"/>
              <a:t>を利用して実践的な学びが可能</a:t>
            </a:r>
            <a:endParaRPr kumimoji="1" lang="en-US" altLang="ja-JP" sz="2400" dirty="0"/>
          </a:p>
          <a:p>
            <a:r>
              <a:rPr kumimoji="1" lang="ja-JP" altLang="en-US" sz="2400" b="1" dirty="0"/>
              <a:t>画像分類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手書き文字認識</a:t>
            </a:r>
            <a:r>
              <a:rPr kumimoji="1" lang="ja-JP" altLang="en-US" sz="2400" dirty="0"/>
              <a:t>や</a:t>
            </a:r>
            <a:r>
              <a:rPr kumimoji="1" lang="ja-JP" altLang="en-US" sz="2400" b="1" dirty="0"/>
              <a:t>パターン認識</a:t>
            </a:r>
            <a:r>
              <a:rPr kumimoji="1" lang="ja-JP" altLang="en-US" sz="2400" dirty="0"/>
              <a:t>などで</a:t>
            </a:r>
            <a:r>
              <a:rPr kumimoji="1" lang="ja-JP" altLang="en-US" sz="2400" b="1" dirty="0"/>
              <a:t>広く活用</a:t>
            </a:r>
            <a:r>
              <a:rPr kumimoji="1" lang="ja-JP" altLang="en-US" sz="2400" dirty="0"/>
              <a:t>されている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AD545C7-D68B-8C31-B6B1-6142CD52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68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960687"/>
          </a:xfrm>
        </p:spPr>
        <p:txBody>
          <a:bodyPr>
            <a:noAutofit/>
          </a:bodyPr>
          <a:lstStyle/>
          <a:p>
            <a:r>
              <a:rPr lang="en-US" altLang="ja-JP" dirty="0"/>
              <a:t>6.1 </a:t>
            </a:r>
            <a:r>
              <a:rPr lang="ja-JP" altLang="en-US" dirty="0"/>
              <a:t>画像と画素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511C34F-333B-4FFB-894F-E5C82EF688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497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メガネをかけた男性&#10;&#10;自動的に生成された説明">
            <a:extLst>
              <a:ext uri="{FF2B5EF4-FFF2-40B4-BE49-F238E27FC236}">
                <a16:creationId xmlns:a16="http://schemas.microsoft.com/office/drawing/2014/main" id="{EBCCF86A-D262-91CC-F8C2-30F887348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72" y="2143217"/>
            <a:ext cx="710957" cy="93703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5C167B7-D27C-4D38-B520-F36B3FCD2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画像と画素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9E8D19-A760-4F6D-9D90-B0160282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F08AAA7-83FA-420A-918D-F8AE6A2CF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4595" y="2474120"/>
            <a:ext cx="102394" cy="89297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8DDCDAE1-5322-41B2-8AF8-CB6367A09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963" y="4880373"/>
            <a:ext cx="244682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それぞれの格子が画素</a:t>
            </a:r>
          </a:p>
        </p:txBody>
      </p:sp>
      <p:sp>
        <p:nvSpPr>
          <p:cNvPr id="9" name="Line 10">
            <a:extLst>
              <a:ext uri="{FF2B5EF4-FFF2-40B4-BE49-F238E27FC236}">
                <a16:creationId xmlns:a16="http://schemas.microsoft.com/office/drawing/2014/main" id="{2E2982AE-60ED-411C-8105-5A82A41330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4606" y="2209800"/>
            <a:ext cx="2121694" cy="26193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Line 11">
            <a:extLst>
              <a:ext uri="{FF2B5EF4-FFF2-40B4-BE49-F238E27FC236}">
                <a16:creationId xmlns:a16="http://schemas.microsoft.com/office/drawing/2014/main" id="{B7C0B894-C8A5-4AB4-BF4D-7FEDBD88A50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55081" y="2555082"/>
            <a:ext cx="2121694" cy="1953476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8093A6B6-D228-4718-9E23-0DE8160B0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417" y="3448156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画像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914ED401-3AAF-C626-CB41-D752102CA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44" y="2222441"/>
            <a:ext cx="3137061" cy="22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55017" y="339256"/>
            <a:ext cx="8753475" cy="507206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画像の種類</a:t>
            </a:r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7D34A73B-6AF9-D1F0-3319-C605AB62F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33" y="1473146"/>
            <a:ext cx="1929896" cy="254358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DA293A2-4EC2-BE0A-A914-24C6408BF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619" y="1473146"/>
            <a:ext cx="1929896" cy="2549111"/>
          </a:xfrm>
          <a:prstGeom prst="rect">
            <a:avLst/>
          </a:prstGeom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566070A3-4DD5-34FD-2D82-5303416B6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536" y="4239892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カラー画像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5DA67636-0265-1289-C3DB-1984D929B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4146" y="4239891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濃淡画像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61D2396D-7C8E-A8E2-971A-9364B1817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872" y="4809299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輝度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と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色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の情報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3D1BCB3D-2C3C-928B-F920-B2C0D73EA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3603" y="4803774"/>
            <a:ext cx="958201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輝度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のみの情報</a:t>
            </a:r>
          </a:p>
        </p:txBody>
      </p:sp>
    </p:spTree>
    <p:extLst>
      <p:ext uri="{BB962C8B-B14F-4D97-AF65-F5344CB8AC3E}">
        <p14:creationId xmlns:p14="http://schemas.microsoft.com/office/powerpoint/2010/main" val="48327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2830</Words>
  <Application>Microsoft Office PowerPoint</Application>
  <PresentationFormat>画面に合わせる (4:3)</PresentationFormat>
  <Paragraphs>544</Paragraphs>
  <Slides>64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64</vt:i4>
      </vt:variant>
    </vt:vector>
  </HeadingPairs>
  <TitlesOfParts>
    <vt:vector size="74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Segoe UI</vt:lpstr>
      <vt:lpstr>Office テーマ</vt:lpstr>
      <vt:lpstr>2_Office テーマ</vt:lpstr>
      <vt:lpstr>6. 画像分類システム</vt:lpstr>
      <vt:lpstr>PowerPoint プレゼンテーション</vt:lpstr>
      <vt:lpstr>アウトライン</vt:lpstr>
      <vt:lpstr>復習　機械学習の特徴</vt:lpstr>
      <vt:lpstr>復習　ニューラルネットワーク</vt:lpstr>
      <vt:lpstr>PowerPoint プレゼンテーション</vt:lpstr>
      <vt:lpstr>6.1 画像と画素 </vt:lpstr>
      <vt:lpstr>画像と画素</vt:lpstr>
      <vt:lpstr>画像の種類</vt:lpstr>
      <vt:lpstr>濃淡画像でのコード化</vt:lpstr>
      <vt:lpstr>カラー画像の成分</vt:lpstr>
      <vt:lpstr>R（赤）成分，G（緑），B（青）成分で考える場合</vt:lpstr>
      <vt:lpstr>輝度成分，色成分で考える場合</vt:lpstr>
      <vt:lpstr>画像と画素のまとめ</vt:lpstr>
      <vt:lpstr>6.2 濃淡画像のデータ </vt:lpstr>
      <vt:lpstr>単純な白黒画像</vt:lpstr>
      <vt:lpstr>濃淡画像</vt:lpstr>
      <vt:lpstr>濃淡画像と画像データ</vt:lpstr>
      <vt:lpstr>濃淡画像のデータのまとめ</vt:lpstr>
      <vt:lpstr>6.3 ニューラルネットワークを用いた分類 </vt:lpstr>
      <vt:lpstr>層構造とデータの流れ</vt:lpstr>
      <vt:lpstr>３種類の中から１つに分類する場合</vt:lpstr>
      <vt:lpstr>３種類の中から１つに分類する場合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ここまでのまとめ</vt:lpstr>
      <vt:lpstr>6.4 画像分類システム </vt:lpstr>
      <vt:lpstr>ここで行うこと</vt:lpstr>
      <vt:lpstr>画像分類</vt:lpstr>
      <vt:lpstr>１０種類の中から１つに分類する場合</vt:lpstr>
      <vt:lpstr>１０種類に分類するニューラルネットワーク</vt:lpstr>
      <vt:lpstr>１０種類に分類するニューラルネットワーク の動作イメージ</vt:lpstr>
      <vt:lpstr>画像分類システムのまとめ</vt:lpstr>
      <vt:lpstr>6.5 ニューラルネットワーク の作成 </vt:lpstr>
      <vt:lpstr>作成するニューラルネットワーク</vt:lpstr>
      <vt:lpstr>ユニットの種類</vt:lpstr>
      <vt:lpstr>ニューラルネットワーク作成のプログラム例</vt:lpstr>
      <vt:lpstr>ニューラルネットワークの作成のまとめ</vt:lpstr>
      <vt:lpstr>6.6 学習 </vt:lpstr>
      <vt:lpstr>ニューラルネットワークの学習のための準備</vt:lpstr>
      <vt:lpstr>訓練データと検証データ</vt:lpstr>
      <vt:lpstr>学習のための準備</vt:lpstr>
      <vt:lpstr>ニューラルネットワークの学習</vt:lpstr>
      <vt:lpstr>学習の繰り返し</vt:lpstr>
      <vt:lpstr>学習の繰り返しを行うプログラム例</vt:lpstr>
      <vt:lpstr>学習の繰り返しを行うプログラムと実行結果</vt:lpstr>
      <vt:lpstr>ニューラルネットワークの学習のまとめ</vt:lpstr>
      <vt:lpstr>6.7 画像分類 </vt:lpstr>
      <vt:lpstr>画像分類の結果</vt:lpstr>
      <vt:lpstr>PowerPoint プレゼンテーション</vt:lpstr>
      <vt:lpstr>PowerPoint プレゼンテーション</vt:lpstr>
      <vt:lpstr>6.8 別の画像分類の例 </vt:lpstr>
      <vt:lpstr>手順</vt:lpstr>
      <vt:lpstr>ここで行う画像の分類</vt:lpstr>
      <vt:lpstr>訓練データと検証データ</vt:lpstr>
      <vt:lpstr>学習の繰り返しを行うプログラムと実行結果</vt:lpstr>
      <vt:lpstr>画像分類の結果</vt:lpstr>
      <vt:lpstr>ここまでのまとめ</vt:lpstr>
      <vt:lpstr>補足：プログラムを変更し再実行したい場合</vt:lpstr>
      <vt:lpstr>PowerPoint プレゼンテーション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人工知能</dc:title>
  <dc:creator>kunihiko</dc:creator>
  <cp:lastModifiedBy>金子　邦彦</cp:lastModifiedBy>
  <cp:revision>130</cp:revision>
  <cp:lastPrinted>2020-05-07T11:56:39Z</cp:lastPrinted>
  <dcterms:created xsi:type="dcterms:W3CDTF">2020-05-07T06:42:29Z</dcterms:created>
  <dcterms:modified xsi:type="dcterms:W3CDTF">2023-06-01T13:44:44Z</dcterms:modified>
</cp:coreProperties>
</file>