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1037" r:id="rId2"/>
    <p:sldId id="1038" r:id="rId3"/>
    <p:sldId id="814" r:id="rId4"/>
    <p:sldId id="1039" r:id="rId5"/>
    <p:sldId id="1040" r:id="rId6"/>
    <p:sldId id="1041" r:id="rId7"/>
    <p:sldId id="1042" r:id="rId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1" autoAdjust="0"/>
    <p:restoredTop sz="94660"/>
  </p:normalViewPr>
  <p:slideViewPr>
    <p:cSldViewPr snapToGrid="0">
      <p:cViewPr varScale="1">
        <p:scale>
          <a:sx n="46" d="100"/>
          <a:sy n="46" d="100"/>
        </p:scale>
        <p:origin x="40" y="12"/>
      </p:cViewPr>
      <p:guideLst/>
    </p:cSldViewPr>
  </p:slideViewPr>
  <p:notesTextViewPr>
    <p:cViewPr>
      <p:scale>
        <a:sx n="3" d="2"/>
        <a:sy n="3" d="2"/>
      </p:scale>
      <p:origin x="0" y="0"/>
    </p:cViewPr>
  </p:notesTextViewPr>
  <p:sorterViewPr>
    <p:cViewPr varScale="1">
      <p:scale>
        <a:sx n="1" d="1"/>
        <a:sy n="1" d="1"/>
      </p:scale>
      <p:origin x="0" y="-810"/>
    </p:cViewPr>
  </p:sorterViewPr>
  <p:notesViewPr>
    <p:cSldViewPr snapToGrid="0">
      <p:cViewPr>
        <p:scale>
          <a:sx n="50" d="100"/>
          <a:sy n="50" d="100"/>
        </p:scale>
        <p:origin x="808" y="-10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2022/5/19</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物体検出</a:t>
            </a:r>
          </a:p>
          <a:p>
            <a:endParaRPr lang="ja-JP" altLang="en-US" dirty="0"/>
          </a:p>
          <a:p>
            <a:r>
              <a:rPr lang="ja-JP" altLang="en-US" dirty="0"/>
              <a:t>今から，物体検出について説明し，</a:t>
            </a:r>
          </a:p>
          <a:p>
            <a:r>
              <a:rPr lang="ja-JP" altLang="en-US" dirty="0"/>
              <a:t>実際に，人工知能を使った物体検出を行ってみます．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392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物体検出は，画像の中の物体について，場所，範囲，種類を得ることです．</a:t>
            </a:r>
          </a:p>
          <a:p>
            <a:r>
              <a:rPr lang="ja-JP" altLang="en-US" dirty="0"/>
              <a:t>あとで，動作結果を見ていただきます</a:t>
            </a:r>
          </a:p>
          <a:p>
            <a:endParaRPr lang="ja-JP" altLang="en-US" dirty="0"/>
          </a:p>
          <a:p>
            <a:r>
              <a:rPr lang="ja-JP" altLang="en-US" dirty="0"/>
              <a:t>場所，範囲は，バウンディングボックスで得られます．</a:t>
            </a:r>
          </a:p>
          <a:p>
            <a:r>
              <a:rPr lang="ja-JP" altLang="en-US" dirty="0"/>
              <a:t>バウンディングボックスは，物体を囲む四角形のことです．</a:t>
            </a:r>
          </a:p>
          <a:p>
            <a:endParaRPr lang="ja-JP" altLang="en-US" dirty="0"/>
          </a:p>
          <a:p>
            <a:r>
              <a:rPr lang="ja-JP" altLang="en-US" dirty="0"/>
              <a:t>ラベルは，物体の種類を表すキーワードのことです．</a:t>
            </a:r>
          </a:p>
          <a:p>
            <a:endParaRPr lang="ja-JP" altLang="en-US" dirty="0"/>
          </a:p>
          <a:p>
            <a:r>
              <a:rPr lang="ja-JP" altLang="en-US" dirty="0"/>
              <a:t>バウンディングボックスとラベルと確率を精度よく自動で得るために，人工知能を使うことができます．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2</a:t>
            </a:fld>
            <a:endParaRPr kumimoji="1" lang="ja-JP" altLang="en-US"/>
          </a:p>
        </p:txBody>
      </p:sp>
    </p:spTree>
    <p:extLst>
      <p:ext uri="{BB962C8B-B14F-4D97-AF65-F5344CB8AC3E}">
        <p14:creationId xmlns:p14="http://schemas.microsoft.com/office/powerpoint/2010/main" val="3858389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この画像には，たくさんの物体があり，</a:t>
            </a:r>
          </a:p>
          <a:p>
            <a:r>
              <a:rPr lang="ja-JP" altLang="en-US" dirty="0"/>
              <a:t>物体検出ができています．</a:t>
            </a:r>
          </a:p>
          <a:p>
            <a:endParaRPr lang="ja-JP" altLang="en-US" dirty="0"/>
          </a:p>
          <a:p>
            <a:r>
              <a:rPr lang="ja-JP" altLang="en-US" dirty="0"/>
              <a:t>物体検出の結果として，いくつかのバウンディングボックス，ラベル，</a:t>
            </a:r>
          </a:p>
          <a:p>
            <a:r>
              <a:rPr lang="ja-JP" altLang="en-US" dirty="0"/>
              <a:t>それぞれのラベルに対しての確率が得られています．</a:t>
            </a:r>
          </a:p>
          <a:p>
            <a:endParaRPr lang="ja-JP" altLang="en-US" dirty="0"/>
          </a:p>
          <a:p>
            <a:r>
              <a:rPr lang="ja-JP" altLang="en-US" dirty="0"/>
              <a:t>例えば，この窓に対しては，</a:t>
            </a:r>
          </a:p>
          <a:p>
            <a:r>
              <a:rPr lang="ja-JP" altLang="en-US" dirty="0"/>
              <a:t>窓を囲むバウンディングボックス，</a:t>
            </a:r>
            <a:r>
              <a:rPr lang="en-US" altLang="ja-JP"/>
              <a:t>Window </a:t>
            </a:r>
            <a:r>
              <a:rPr lang="ja-JP" altLang="en-US" dirty="0"/>
              <a:t>というラベル，その確率４７％が</a:t>
            </a:r>
          </a:p>
          <a:p>
            <a:r>
              <a:rPr lang="ja-JP" altLang="en-US" dirty="0"/>
              <a:t>得られています．</a:t>
            </a:r>
          </a:p>
          <a:p>
            <a:endParaRPr lang="ja-JP" altLang="en-US" dirty="0"/>
          </a:p>
          <a:p>
            <a:r>
              <a:rPr lang="ja-JP" altLang="en-US" dirty="0"/>
              <a:t>このように，１枚の画像に複数の物体があるという場合には，</a:t>
            </a:r>
          </a:p>
          <a:p>
            <a:r>
              <a:rPr lang="ja-JP" altLang="en-US" dirty="0"/>
              <a:t>複数のバウンディングボックスと，</a:t>
            </a:r>
          </a:p>
          <a:p>
            <a:r>
              <a:rPr lang="ja-JP" altLang="en-US" dirty="0"/>
              <a:t>ラベルとそれぞれの確率を得ています．</a:t>
            </a:r>
          </a:p>
          <a:p>
            <a:endParaRPr lang="ja-JP" altLang="en-US" dirty="0"/>
          </a:p>
          <a:p>
            <a:r>
              <a:rPr lang="ja-JP" altLang="en-US" dirty="0"/>
              <a:t>では，いまから </a:t>
            </a:r>
            <a:r>
              <a:rPr lang="en-US" altLang="ja-JP" dirty="0"/>
              <a:t>Google </a:t>
            </a:r>
            <a:r>
              <a:rPr lang="ja-JP" altLang="en-US" dirty="0"/>
              <a:t>の </a:t>
            </a:r>
            <a:r>
              <a:rPr lang="en-US" altLang="ja-JP" dirty="0"/>
              <a:t>Object Detection </a:t>
            </a:r>
            <a:r>
              <a:rPr lang="ja-JP" altLang="en-US" dirty="0"/>
              <a:t>のページを開き，</a:t>
            </a:r>
          </a:p>
          <a:p>
            <a:r>
              <a:rPr lang="ja-JP" altLang="en-US" dirty="0"/>
              <a:t>物体検出を実行してみます．</a:t>
            </a:r>
          </a:p>
          <a:p>
            <a:r>
              <a:rPr lang="ja-JP" altLang="en-US" dirty="0"/>
              <a:t>このページは，</a:t>
            </a:r>
            <a:r>
              <a:rPr lang="en-US" altLang="ja-JP" dirty="0"/>
              <a:t>Web</a:t>
            </a:r>
            <a:r>
              <a:rPr lang="ja-JP" altLang="en-US" dirty="0"/>
              <a:t>ブラウザで開くことができます．</a:t>
            </a:r>
          </a:p>
          <a:p>
            <a:endParaRPr lang="ja-JP" altLang="en-US" dirty="0"/>
          </a:p>
          <a:p>
            <a:r>
              <a:rPr lang="en-US" altLang="ja-JP" dirty="0"/>
              <a:t>Google </a:t>
            </a:r>
            <a:r>
              <a:rPr lang="en-US" altLang="ja-JP" dirty="0" err="1"/>
              <a:t>Colaboratory</a:t>
            </a:r>
            <a:r>
              <a:rPr lang="en-US" altLang="ja-JP" dirty="0"/>
              <a:t> </a:t>
            </a:r>
            <a:r>
              <a:rPr lang="ja-JP" altLang="en-US" dirty="0"/>
              <a:t>ノートブックの形式になっています．</a:t>
            </a:r>
          </a:p>
          <a:p>
            <a:endParaRPr lang="ja-JP" altLang="en-US" dirty="0"/>
          </a:p>
          <a:p>
            <a:r>
              <a:rPr lang="ja-JP" altLang="en-US" dirty="0"/>
              <a:t>このページを使っていきます．</a:t>
            </a:r>
            <a:endParaRPr kumimoji="1" lang="ja-JP" altLang="en-US" dirty="0"/>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3</a:t>
            </a:fld>
            <a:endParaRPr kumimoji="1" lang="ja-JP" altLang="en-US"/>
          </a:p>
        </p:txBody>
      </p:sp>
    </p:spTree>
    <p:extLst>
      <p:ext uri="{BB962C8B-B14F-4D97-AF65-F5344CB8AC3E}">
        <p14:creationId xmlns:p14="http://schemas.microsoft.com/office/powerpoint/2010/main" val="274399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64050" cy="3349625"/>
          </a:xfrm>
        </p:spPr>
      </p:sp>
      <p:sp>
        <p:nvSpPr>
          <p:cNvPr id="3" name="ノート プレースホルダー 2"/>
          <p:cNvSpPr>
            <a:spLocks noGrp="1"/>
          </p:cNvSpPr>
          <p:nvPr>
            <p:ph type="body" idx="1"/>
          </p:nvPr>
        </p:nvSpPr>
        <p:spPr/>
        <p:txBody>
          <a:bodyPr/>
          <a:lstStyle/>
          <a:p>
            <a:r>
              <a:rPr lang="ja-JP" altLang="en-US" dirty="0"/>
              <a:t>私，金子邦彦研究室の「人工知能応用」のページ</a:t>
            </a:r>
          </a:p>
          <a:p>
            <a:r>
              <a:rPr lang="en-US" altLang="ja-JP"/>
              <a:t>https://www.kkaneko.jp/cc/aa</a:t>
            </a:r>
          </a:p>
          <a:p>
            <a:r>
              <a:rPr lang="ja-JP" altLang="en-US" dirty="0"/>
              <a:t>の</a:t>
            </a:r>
          </a:p>
          <a:p>
            <a:endParaRPr lang="ja-JP" altLang="en-US" dirty="0"/>
          </a:p>
          <a:p>
            <a:r>
              <a:rPr lang="ja-JP" altLang="en-US" dirty="0"/>
              <a:t>２番のところに</a:t>
            </a:r>
          </a:p>
          <a:p>
            <a:r>
              <a:rPr lang="ja-JP" altLang="en-US" dirty="0"/>
              <a:t>いまのページへのリンクを置いているので，</a:t>
            </a:r>
          </a:p>
          <a:p>
            <a:r>
              <a:rPr lang="ja-JP" altLang="en-US" dirty="0"/>
              <a:t>よろしければ活用ください．</a:t>
            </a:r>
          </a:p>
          <a:p>
            <a:endParaRPr lang="ja-JP" altLang="en-US" dirty="0"/>
          </a:p>
          <a:p>
            <a:endParaRPr lang="ja-JP" altLang="en-US" dirty="0"/>
          </a:p>
          <a:p>
            <a:r>
              <a:rPr lang="en-US" altLang="ja-JP" dirty="0"/>
              <a:t>WEB </a:t>
            </a:r>
            <a:r>
              <a:rPr lang="ja-JP" altLang="en-US" dirty="0"/>
              <a:t>ブラウザで，</a:t>
            </a:r>
          </a:p>
          <a:p>
            <a:r>
              <a:rPr lang="en-US" altLang="ja-JP" dirty="0"/>
              <a:t>https://</a:t>
            </a:r>
            <a:r>
              <a:rPr lang="en-US" altLang="ja-JP" dirty="0" err="1"/>
              <a:t>www.kkaneko.jp</a:t>
            </a:r>
            <a:r>
              <a:rPr lang="en-US" altLang="ja-JP" dirty="0"/>
              <a:t>/cc/aa</a:t>
            </a:r>
          </a:p>
          <a:p>
            <a:r>
              <a:rPr lang="ja-JP" altLang="en-US" dirty="0"/>
              <a:t>を開きます．</a:t>
            </a:r>
          </a:p>
          <a:p>
            <a:r>
              <a:rPr lang="ja-JP" altLang="en-US" dirty="0"/>
              <a:t>ページが開いたら，</a:t>
            </a:r>
          </a:p>
          <a:p>
            <a:r>
              <a:rPr lang="ja-JP" altLang="en-US" dirty="0"/>
              <a:t>２番のところのリンクをクリックします．</a:t>
            </a:r>
          </a:p>
          <a:p>
            <a:endParaRPr lang="ja-JP" altLang="en-US" dirty="0"/>
          </a:p>
          <a:p>
            <a:r>
              <a:rPr lang="ja-JP" altLang="en-US" dirty="0"/>
              <a:t>クリック</a:t>
            </a:r>
            <a:endParaRPr kumimoji="1" lang="en-US" altLang="ja-JP" dirty="0"/>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4</a:t>
            </a:fld>
            <a:endParaRPr kumimoji="1" lang="ja-JP" altLang="en-US"/>
          </a:p>
        </p:txBody>
      </p:sp>
    </p:spTree>
    <p:extLst>
      <p:ext uri="{BB962C8B-B14F-4D97-AF65-F5344CB8AC3E}">
        <p14:creationId xmlns:p14="http://schemas.microsoft.com/office/powerpoint/2010/main" val="2472146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クリックすると </a:t>
            </a:r>
            <a:r>
              <a:rPr lang="en-US" altLang="ja-JP"/>
              <a:t>Google </a:t>
            </a:r>
            <a:r>
              <a:rPr lang="ja-JP" altLang="en-US" dirty="0"/>
              <a:t>の物体検出のページに変わります．</a:t>
            </a:r>
          </a:p>
          <a:p>
            <a:endParaRPr lang="ja-JP" altLang="en-US" dirty="0"/>
          </a:p>
          <a:p>
            <a:r>
              <a:rPr lang="ja-JP" altLang="en-US" dirty="0"/>
              <a:t>新しいページが開きました．</a:t>
            </a:r>
          </a:p>
          <a:p>
            <a:endParaRPr lang="ja-JP" altLang="en-US" dirty="0"/>
          </a:p>
          <a:p>
            <a:r>
              <a:rPr lang="ja-JP" altLang="en-US" dirty="0"/>
              <a:t>これは，</a:t>
            </a:r>
            <a:r>
              <a:rPr lang="en-US" altLang="ja-JP" dirty="0"/>
              <a:t>Google </a:t>
            </a:r>
            <a:r>
              <a:rPr lang="en-US" altLang="ja-JP" dirty="0" err="1"/>
              <a:t>Colaboratory</a:t>
            </a:r>
            <a:r>
              <a:rPr lang="en-US" altLang="ja-JP" dirty="0"/>
              <a:t> </a:t>
            </a:r>
            <a:r>
              <a:rPr lang="ja-JP" altLang="en-US" dirty="0"/>
              <a:t>のノートブックです．</a:t>
            </a:r>
          </a:p>
          <a:p>
            <a:endParaRPr lang="ja-JP" altLang="en-US" dirty="0"/>
          </a:p>
          <a:p>
            <a:r>
              <a:rPr lang="ja-JP" altLang="en-US" dirty="0"/>
              <a:t>このページには，説明が書かれたテキストセルと，</a:t>
            </a:r>
          </a:p>
          <a:p>
            <a:r>
              <a:rPr lang="ja-JP" altLang="en-US" dirty="0"/>
              <a:t>プログラムのコードが書かれたコードセルがたくさん並んでいます．</a:t>
            </a:r>
          </a:p>
          <a:p>
            <a:endParaRPr lang="ja-JP" altLang="en-US" dirty="0"/>
          </a:p>
          <a:p>
            <a:r>
              <a:rPr lang="ja-JP" altLang="en-US" dirty="0"/>
              <a:t>コードセルは，左側の実行ボタンをクリックすることにより実行できます．</a:t>
            </a:r>
          </a:p>
          <a:p>
            <a:r>
              <a:rPr lang="ja-JP" altLang="en-US" dirty="0"/>
              <a:t>では，一番上のコードセルを実行してみましょう．</a:t>
            </a:r>
          </a:p>
          <a:p>
            <a:endParaRPr lang="ja-JP" altLang="en-US" dirty="0"/>
          </a:p>
          <a:p>
            <a:r>
              <a:rPr lang="ja-JP" altLang="en-US" dirty="0"/>
              <a:t>実行ボタンをクリック．</a:t>
            </a:r>
          </a:p>
          <a:p>
            <a:endParaRPr lang="ja-JP" altLang="en-US" dirty="0"/>
          </a:p>
          <a:p>
            <a:r>
              <a:rPr lang="ja-JP" altLang="en-US" dirty="0"/>
              <a:t>実行ボタンをクリックしたとき，</a:t>
            </a:r>
          </a:p>
          <a:p>
            <a:r>
              <a:rPr lang="ja-JP" altLang="en-US" dirty="0"/>
              <a:t>「</a:t>
            </a:r>
            <a:r>
              <a:rPr lang="en-US" altLang="ja-JP" dirty="0"/>
              <a:t>Google </a:t>
            </a:r>
            <a:r>
              <a:rPr lang="ja-JP" altLang="en-US" dirty="0" err="1"/>
              <a:t>への</a:t>
            </a:r>
            <a:r>
              <a:rPr lang="ja-JP" altLang="en-US" dirty="0"/>
              <a:t>ログインが必要」と，</a:t>
            </a:r>
          </a:p>
          <a:p>
            <a:r>
              <a:rPr lang="en-US" altLang="ja-JP" dirty="0"/>
              <a:t>Google </a:t>
            </a:r>
            <a:r>
              <a:rPr lang="ja-JP" altLang="en-US" dirty="0"/>
              <a:t>アカウントでのログインを求められることがあります．</a:t>
            </a:r>
          </a:p>
          <a:p>
            <a:endParaRPr lang="ja-JP" altLang="en-US" dirty="0"/>
          </a:p>
          <a:p>
            <a:r>
              <a:rPr lang="ja-JP" altLang="en-US" dirty="0"/>
              <a:t>もし，このページで，テキストセルの説明と，コードセルのコードを確認したい</a:t>
            </a:r>
          </a:p>
          <a:p>
            <a:r>
              <a:rPr lang="ja-JP" altLang="en-US" dirty="0" err="1"/>
              <a:t>だけの</a:t>
            </a:r>
            <a:r>
              <a:rPr lang="ja-JP" altLang="en-US" dirty="0"/>
              <a:t>ときは，</a:t>
            </a:r>
            <a:r>
              <a:rPr lang="en-US" altLang="ja-JP" dirty="0"/>
              <a:t>Google </a:t>
            </a:r>
            <a:r>
              <a:rPr lang="ja-JP" altLang="en-US" dirty="0"/>
              <a:t>アカウントでのログインは必要ありませんので，</a:t>
            </a:r>
          </a:p>
          <a:p>
            <a:r>
              <a:rPr lang="ja-JP" altLang="en-US" dirty="0"/>
              <a:t>「キャンセル」で取りやめます．</a:t>
            </a:r>
          </a:p>
          <a:p>
            <a:endParaRPr lang="ja-JP" altLang="en-US" dirty="0"/>
          </a:p>
          <a:p>
            <a:r>
              <a:rPr lang="ja-JP" altLang="en-US" dirty="0"/>
              <a:t>ですが，いまは，コードセルを実行したいので，</a:t>
            </a:r>
          </a:p>
          <a:p>
            <a:r>
              <a:rPr lang="en-US" altLang="ja-JP" dirty="0"/>
              <a:t>Google </a:t>
            </a:r>
            <a:r>
              <a:rPr lang="ja-JP" altLang="en-US" dirty="0"/>
              <a:t>アカウントでのログインが必要です．</a:t>
            </a:r>
          </a:p>
          <a:p>
            <a:endParaRPr lang="ja-JP" altLang="en-US" dirty="0"/>
          </a:p>
          <a:p>
            <a:r>
              <a:rPr lang="ja-JP" altLang="en-US" dirty="0"/>
              <a:t>これは，「ログイン」をクリックして，各自の </a:t>
            </a:r>
            <a:r>
              <a:rPr lang="en-US" altLang="ja-JP" dirty="0"/>
              <a:t>Google </a:t>
            </a:r>
            <a:r>
              <a:rPr lang="ja-JP" altLang="en-US" dirty="0"/>
              <a:t>アカウントでログインしてください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5</a:t>
            </a:fld>
            <a:endParaRPr kumimoji="1" lang="ja-JP" altLang="en-US"/>
          </a:p>
        </p:txBody>
      </p:sp>
    </p:spTree>
    <p:extLst>
      <p:ext uri="{BB962C8B-B14F-4D97-AF65-F5344CB8AC3E}">
        <p14:creationId xmlns:p14="http://schemas.microsoft.com/office/powerpoint/2010/main" val="180433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いま，</a:t>
            </a:r>
            <a:r>
              <a:rPr lang="en-US" altLang="ja-JP" sz="1100" dirty="0"/>
              <a:t>Google </a:t>
            </a:r>
            <a:r>
              <a:rPr lang="ja-JP" altLang="en-US" sz="1100" dirty="0"/>
              <a:t>アカウントでのログインが終わっています．</a:t>
            </a:r>
          </a:p>
          <a:p>
            <a:endParaRPr lang="ja-JP" altLang="en-US" sz="1100" dirty="0"/>
          </a:p>
          <a:p>
            <a:r>
              <a:rPr lang="ja-JP" altLang="en-US" sz="1100" dirty="0"/>
              <a:t>コードセルは複数あります．</a:t>
            </a:r>
          </a:p>
          <a:p>
            <a:endParaRPr lang="ja-JP" altLang="en-US" sz="1100" dirty="0"/>
          </a:p>
          <a:p>
            <a:r>
              <a:rPr lang="ja-JP" altLang="en-US" sz="1100" dirty="0"/>
              <a:t>一番上のコードセルから順々に実行していきます．</a:t>
            </a:r>
          </a:p>
          <a:p>
            <a:endParaRPr lang="ja-JP" altLang="en-US" sz="1100" dirty="0"/>
          </a:p>
          <a:p>
            <a:r>
              <a:rPr lang="ja-JP" altLang="en-US" sz="1100" dirty="0"/>
              <a:t>では，最初のコードセルを実行します．実行ボタンをクリック．</a:t>
            </a:r>
          </a:p>
          <a:p>
            <a:endParaRPr lang="ja-JP" altLang="en-US" sz="1100" dirty="0"/>
          </a:p>
          <a:p>
            <a:r>
              <a:rPr lang="ja-JP" altLang="en-US" sz="1100" dirty="0"/>
              <a:t>次に，２番目のコードセルを実行します．実行ボタンをクリック．</a:t>
            </a:r>
          </a:p>
          <a:p>
            <a:endParaRPr lang="ja-JP" altLang="en-US" sz="1100" dirty="0"/>
          </a:p>
          <a:p>
            <a:r>
              <a:rPr lang="ja-JP" altLang="en-US" sz="1100" dirty="0"/>
              <a:t>今度のコードセルは，少し待つと結果が表示されます．</a:t>
            </a:r>
          </a:p>
          <a:p>
            <a:endParaRPr lang="ja-JP" altLang="en-US" sz="1100" dirty="0"/>
          </a:p>
          <a:p>
            <a:r>
              <a:rPr lang="ja-JP" altLang="en-US" sz="1100" dirty="0"/>
              <a:t>このように結果が表示される場合と，表示されない場合があります．</a:t>
            </a:r>
          </a:p>
          <a:p>
            <a:r>
              <a:rPr lang="ja-JP" altLang="en-US" sz="1100" dirty="0"/>
              <a:t>正確にいうと，結果を表示するようなプログラムになっていないときは，結果が表示されず，</a:t>
            </a:r>
          </a:p>
          <a:p>
            <a:r>
              <a:rPr lang="ja-JP" altLang="en-US" sz="1100" dirty="0"/>
              <a:t>結果を表示するようなプログラムになっているときは，結果が表示されます．</a:t>
            </a:r>
          </a:p>
          <a:p>
            <a:endParaRPr lang="ja-JP" altLang="en-US" sz="1100" dirty="0"/>
          </a:p>
          <a:p>
            <a:endParaRPr lang="ja-JP" altLang="en-US" sz="1100" dirty="0"/>
          </a:p>
          <a:p>
            <a:r>
              <a:rPr lang="ja-JP" altLang="en-US" sz="1100" dirty="0"/>
              <a:t>プログラムの正常終了は，緑色のチェックと，実行にかかった秒数の表示で確認できます．</a:t>
            </a:r>
          </a:p>
          <a:p>
            <a:endParaRPr lang="ja-JP" altLang="en-US" sz="1100" dirty="0"/>
          </a:p>
          <a:p>
            <a:endParaRPr lang="ja-JP" altLang="en-US" sz="1100" dirty="0"/>
          </a:p>
          <a:p>
            <a:r>
              <a:rPr lang="ja-JP" altLang="en-US" sz="1100" dirty="0"/>
              <a:t>このようにして，一番上のコードセルから順々に，最後まで，実行していきます．</a:t>
            </a:r>
          </a:p>
          <a:p>
            <a:endParaRPr lang="ja-JP" altLang="en-US" sz="1100" dirty="0"/>
          </a:p>
          <a:p>
            <a:r>
              <a:rPr lang="ja-JP" altLang="en-US" sz="1100" dirty="0"/>
              <a:t>すべてのセルの一括実行は，メニューの「ランタイム」の「すべてのセルを実行」でもできます．</a:t>
            </a:r>
          </a:p>
          <a:p>
            <a:r>
              <a:rPr lang="ja-JP" altLang="en-US" sz="1100" dirty="0"/>
              <a:t>今回のように</a:t>
            </a:r>
          </a:p>
          <a:p>
            <a:r>
              <a:rPr lang="ja-JP" altLang="en-US" sz="1100" dirty="0"/>
              <a:t>すべてのセルを一括実行したいときに便利です．</a:t>
            </a:r>
          </a:p>
          <a:p>
            <a:r>
              <a:rPr lang="ja-JP" altLang="en-US" sz="1100" dirty="0"/>
              <a:t>では，「すべてのセルを実行」を選び，しばらく待ちたいと思います．</a:t>
            </a:r>
          </a:p>
          <a:p>
            <a:r>
              <a:rPr lang="ja-JP" altLang="en-US" sz="1100" dirty="0"/>
              <a:t>クリック．</a:t>
            </a:r>
            <a:endParaRPr lang="en-US" altLang="ja-JP" sz="1100" dirty="0"/>
          </a:p>
          <a:p>
            <a:endParaRPr kumimoji="1" lang="en-US" altLang="ja-JP" sz="1100" dirty="0"/>
          </a:p>
          <a:p>
            <a:endParaRPr kumimoji="1" lang="en-US" altLang="ja-JP" sz="1100" dirty="0"/>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6</a:t>
            </a:fld>
            <a:endParaRPr kumimoji="1" lang="ja-JP" altLang="en-US"/>
          </a:p>
        </p:txBody>
      </p:sp>
    </p:spTree>
    <p:extLst>
      <p:ext uri="{BB962C8B-B14F-4D97-AF65-F5344CB8AC3E}">
        <p14:creationId xmlns:p14="http://schemas.microsoft.com/office/powerpoint/2010/main" val="4103428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しばらく待つと，</a:t>
            </a:r>
          </a:p>
          <a:p>
            <a:r>
              <a:rPr lang="ja-JP" altLang="en-US" dirty="0"/>
              <a:t>最後のコードセルまで，すべてのコードセルの実行が終わります．</a:t>
            </a:r>
          </a:p>
          <a:p>
            <a:endParaRPr lang="ja-JP" altLang="en-US" dirty="0"/>
          </a:p>
          <a:p>
            <a:r>
              <a:rPr lang="ja-JP" altLang="en-US" dirty="0"/>
              <a:t>コードセルを実行することにより，</a:t>
            </a:r>
          </a:p>
          <a:p>
            <a:r>
              <a:rPr lang="ja-JP" altLang="en-US" dirty="0"/>
              <a:t>いくつかの画像について物体検出が行われます．</a:t>
            </a:r>
          </a:p>
          <a:p>
            <a:r>
              <a:rPr lang="ja-JP" altLang="en-US" dirty="0"/>
              <a:t>ここにありますように，</a:t>
            </a:r>
          </a:p>
          <a:p>
            <a:r>
              <a:rPr lang="ja-JP" altLang="en-US" dirty="0"/>
              <a:t>バウンディングボックス，ラベル，確率が得られます．</a:t>
            </a:r>
          </a:p>
          <a:p>
            <a:endParaRPr lang="ja-JP" altLang="en-US" dirty="0"/>
          </a:p>
          <a:p>
            <a:r>
              <a:rPr lang="ja-JP" altLang="en-US" dirty="0"/>
              <a:t>コードセルのプログラムは </a:t>
            </a:r>
            <a:r>
              <a:rPr lang="en-US" altLang="ja-JP"/>
              <a:t>Python </a:t>
            </a:r>
            <a:r>
              <a:rPr lang="ja-JP" altLang="en-US" dirty="0"/>
              <a:t>です．</a:t>
            </a:r>
          </a:p>
          <a:p>
            <a:endParaRPr lang="ja-JP" altLang="en-US" dirty="0"/>
          </a:p>
          <a:p>
            <a:r>
              <a:rPr lang="ja-JP" altLang="en-US" dirty="0"/>
              <a:t>ここにあるたくさんの</a:t>
            </a:r>
          </a:p>
          <a:p>
            <a:r>
              <a:rPr lang="ja-JP" altLang="en-US" dirty="0"/>
              <a:t>コードセルのプログラム全体で，設定や，画像データのダウンロードや読み込み，</a:t>
            </a:r>
          </a:p>
          <a:p>
            <a:r>
              <a:rPr lang="ja-JP" altLang="en-US" dirty="0"/>
              <a:t>人工知能を動かすための，学習済みモデルのダウンロード，物体検出の実行結果の確認などを行っています．</a:t>
            </a:r>
          </a:p>
          <a:p>
            <a:endParaRPr lang="ja-JP" altLang="en-US" dirty="0"/>
          </a:p>
          <a:p>
            <a:r>
              <a:rPr lang="ja-JP" altLang="en-US" dirty="0"/>
              <a:t>プログラムの説明は省略します．</a:t>
            </a:r>
          </a:p>
          <a:p>
            <a:endParaRPr lang="ja-JP" altLang="en-US" dirty="0"/>
          </a:p>
          <a:p>
            <a:r>
              <a:rPr lang="ja-JP" altLang="en-US" dirty="0"/>
              <a:t>このように，</a:t>
            </a:r>
            <a:r>
              <a:rPr lang="en-US" altLang="ja-JP" dirty="0"/>
              <a:t>Python </a:t>
            </a:r>
            <a:r>
              <a:rPr lang="ja-JP" altLang="en-US" dirty="0"/>
              <a:t>で書かれたプログラムを </a:t>
            </a:r>
            <a:r>
              <a:rPr lang="en-US" altLang="ja-JP" dirty="0"/>
              <a:t>Web </a:t>
            </a:r>
            <a:r>
              <a:rPr lang="ja-JP" altLang="en-US" dirty="0"/>
              <a:t>ブラウザで，</a:t>
            </a:r>
          </a:p>
          <a:p>
            <a:r>
              <a:rPr lang="ja-JP" altLang="en-US" dirty="0"/>
              <a:t>オンラインで実行し，確認できます．</a:t>
            </a:r>
          </a:p>
          <a:p>
            <a:endParaRPr lang="ja-JP" altLang="en-US" dirty="0"/>
          </a:p>
          <a:p>
            <a:r>
              <a:rPr lang="ja-JP" altLang="en-US" dirty="0"/>
              <a:t>みなさんも，このページなどを使って，パソコンの</a:t>
            </a:r>
            <a:r>
              <a:rPr lang="en-US" altLang="ja-JP" dirty="0"/>
              <a:t>WEB</a:t>
            </a:r>
            <a:r>
              <a:rPr lang="ja-JP" altLang="en-US" dirty="0"/>
              <a:t>ブラウザで動かしてみてはいかがでしょうか．</a:t>
            </a:r>
          </a:p>
          <a:p>
            <a:endParaRPr lang="ja-JP" altLang="en-US" dirty="0"/>
          </a:p>
          <a:p>
            <a:r>
              <a:rPr lang="ja-JP" altLang="en-US" dirty="0"/>
              <a:t>以上，物体検出について説明しました．</a:t>
            </a:r>
          </a:p>
          <a:p>
            <a:r>
              <a:rPr lang="ja-JP" altLang="en-US" dirty="0"/>
              <a:t>視聴ありがとうございました．</a:t>
            </a:r>
            <a:endParaRPr kumimoji="1" lang="ja-JP" altLang="en-US" dirty="0"/>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7</a:t>
            </a:fld>
            <a:endParaRPr kumimoji="1" lang="ja-JP" altLang="en-US"/>
          </a:p>
        </p:txBody>
      </p:sp>
    </p:spTree>
    <p:extLst>
      <p:ext uri="{BB962C8B-B14F-4D97-AF65-F5344CB8AC3E}">
        <p14:creationId xmlns:p14="http://schemas.microsoft.com/office/powerpoint/2010/main" val="553690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2022/5/19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2022/5/19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48942" y="1257353"/>
            <a:ext cx="8895058" cy="2387600"/>
          </a:xfrm>
        </p:spPr>
        <p:txBody>
          <a:bodyPr>
            <a:noAutofit/>
          </a:bodyPr>
          <a:lstStyle/>
          <a:p>
            <a:r>
              <a:rPr lang="en-US" altLang="ja-JP" dirty="0"/>
              <a:t>2. </a:t>
            </a:r>
            <a:r>
              <a:rPr lang="ja-JP" altLang="en-US" dirty="0"/>
              <a:t>物体検出</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105" y="59281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メガネをかけた男性&#10;&#10;自動的に生成された説明">
            <a:extLst>
              <a:ext uri="{FF2B5EF4-FFF2-40B4-BE49-F238E27FC236}">
                <a16:creationId xmlns:a16="http://schemas.microsoft.com/office/drawing/2014/main" id="{1C3B59FE-4A47-434A-A600-E43D38ADC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
        <p:nvSpPr>
          <p:cNvPr id="8" name="字幕 7">
            <a:extLst>
              <a:ext uri="{FF2B5EF4-FFF2-40B4-BE49-F238E27FC236}">
                <a16:creationId xmlns:a16="http://schemas.microsoft.com/office/drawing/2014/main" id="{E246CD48-9EDC-44F7-8CDD-2B1DAA1CE26F}"/>
              </a:ext>
            </a:extLst>
          </p:cNvPr>
          <p:cNvSpPr>
            <a:spLocks noGrp="1"/>
          </p:cNvSpPr>
          <p:nvPr>
            <p:ph type="subTitle" idx="1"/>
          </p:nvPr>
        </p:nvSpPr>
        <p:spPr>
          <a:xfrm>
            <a:off x="450157" y="3301658"/>
            <a:ext cx="8266421" cy="1506085"/>
          </a:xfrm>
        </p:spPr>
        <p:txBody>
          <a:bodyPr>
            <a:normAutofit/>
          </a:bodyPr>
          <a:lstStyle/>
          <a:p>
            <a:r>
              <a:rPr lang="ja-JP" altLang="en-US" dirty="0"/>
              <a:t>（人工知能応用）</a:t>
            </a:r>
          </a:p>
          <a:p>
            <a:r>
              <a:rPr lang="en-US" altLang="ja-JP" dirty="0"/>
              <a:t>URL: https://www.kkaneko.jp/</a:t>
            </a:r>
            <a:r>
              <a:rPr lang="en-US" altLang="ja-JP"/>
              <a:t>cc/ni/</a:t>
            </a:r>
            <a:r>
              <a:rPr lang="en-US" altLang="ja-JP" dirty="0" err="1"/>
              <a:t>index.html</a:t>
            </a:r>
            <a:endParaRPr lang="en-US" altLang="ja-JP" dirty="0"/>
          </a:p>
          <a:p>
            <a:endParaRPr lang="en-US" altLang="ja-JP" dirty="0"/>
          </a:p>
          <a:p>
            <a:endParaRPr lang="en-US" altLang="ja-JP" dirty="0"/>
          </a:p>
        </p:txBody>
      </p:sp>
    </p:spTree>
    <p:extLst>
      <p:ext uri="{BB962C8B-B14F-4D97-AF65-F5344CB8AC3E}">
        <p14:creationId xmlns:p14="http://schemas.microsoft.com/office/powerpoint/2010/main" val="670952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72765C-CB59-436A-A927-CF73C7B1D42F}"/>
              </a:ext>
            </a:extLst>
          </p:cNvPr>
          <p:cNvSpPr>
            <a:spLocks noGrp="1"/>
          </p:cNvSpPr>
          <p:nvPr>
            <p:ph type="title"/>
          </p:nvPr>
        </p:nvSpPr>
        <p:spPr>
          <a:xfrm>
            <a:off x="341396" y="212606"/>
            <a:ext cx="8461208" cy="469865"/>
          </a:xfrm>
        </p:spPr>
        <p:txBody>
          <a:bodyPr>
            <a:normAutofit fontScale="90000"/>
          </a:bodyPr>
          <a:lstStyle/>
          <a:p>
            <a:r>
              <a:rPr kumimoji="1" lang="ja-JP" altLang="en-US" dirty="0"/>
              <a:t>物体</a:t>
            </a:r>
            <a:r>
              <a:rPr lang="ja-JP" altLang="en-US" dirty="0"/>
              <a:t>検出</a:t>
            </a:r>
            <a:endParaRPr kumimoji="1" lang="ja-JP" altLang="en-US" dirty="0"/>
          </a:p>
        </p:txBody>
      </p:sp>
      <p:sp>
        <p:nvSpPr>
          <p:cNvPr id="3" name="コンテンツ プレースホルダー 2">
            <a:extLst>
              <a:ext uri="{FF2B5EF4-FFF2-40B4-BE49-F238E27FC236}">
                <a16:creationId xmlns:a16="http://schemas.microsoft.com/office/drawing/2014/main" id="{B6107C7A-98C7-49AC-951F-B3809523FC32}"/>
              </a:ext>
            </a:extLst>
          </p:cNvPr>
          <p:cNvSpPr>
            <a:spLocks noGrp="1"/>
          </p:cNvSpPr>
          <p:nvPr>
            <p:ph idx="1"/>
          </p:nvPr>
        </p:nvSpPr>
        <p:spPr>
          <a:xfrm>
            <a:off x="409526" y="874414"/>
            <a:ext cx="8095645" cy="2683013"/>
          </a:xfrm>
        </p:spPr>
        <p:txBody>
          <a:bodyPr>
            <a:normAutofit/>
          </a:bodyPr>
          <a:lstStyle/>
          <a:p>
            <a:r>
              <a:rPr lang="ja-JP" altLang="en-US" b="1" dirty="0">
                <a:solidFill>
                  <a:srgbClr val="C00000"/>
                </a:solidFill>
              </a:rPr>
              <a:t>物体検出</a:t>
            </a:r>
            <a:r>
              <a:rPr kumimoji="1" lang="ja-JP" altLang="en-US" dirty="0"/>
              <a:t>は，</a:t>
            </a:r>
            <a:r>
              <a:rPr lang="ja-JP" altLang="en-US" b="1" dirty="0"/>
              <a:t>画像の中</a:t>
            </a:r>
            <a:r>
              <a:rPr lang="ja-JP" altLang="en-US" dirty="0"/>
              <a:t>の</a:t>
            </a:r>
            <a:r>
              <a:rPr lang="ja-JP" altLang="en-US" b="1" dirty="0"/>
              <a:t>物体</a:t>
            </a:r>
            <a:r>
              <a:rPr lang="ja-JP" altLang="en-US" dirty="0"/>
              <a:t>について，場所，範囲，種類を得ること．</a:t>
            </a:r>
            <a:endParaRPr lang="en-US" altLang="ja-JP" dirty="0"/>
          </a:p>
          <a:p>
            <a:pPr marL="0" indent="0">
              <a:buNone/>
            </a:pPr>
            <a:r>
              <a:rPr lang="en-US" altLang="ja-JP" dirty="0"/>
              <a:t>	</a:t>
            </a:r>
            <a:r>
              <a:rPr lang="ja-JP" altLang="en-US" dirty="0"/>
              <a:t>場所，範囲：</a:t>
            </a:r>
            <a:r>
              <a:rPr lang="ja-JP" altLang="en-US" b="1" dirty="0"/>
              <a:t>バウンディングボックス</a:t>
            </a:r>
            <a:endParaRPr lang="en-US" altLang="ja-JP" b="1" dirty="0"/>
          </a:p>
          <a:p>
            <a:pPr marL="0" indent="0">
              <a:buNone/>
            </a:pPr>
            <a:r>
              <a:rPr lang="ja-JP" altLang="en-US" dirty="0"/>
              <a:t>　　  種類：</a:t>
            </a:r>
            <a:r>
              <a:rPr lang="ja-JP" altLang="en-US" b="1" dirty="0"/>
              <a:t>ラベル</a:t>
            </a:r>
            <a:r>
              <a:rPr lang="ja-JP" altLang="en-US" dirty="0"/>
              <a:t>と</a:t>
            </a:r>
            <a:r>
              <a:rPr lang="ja-JP" altLang="en-US" b="1" dirty="0"/>
              <a:t>確率</a:t>
            </a:r>
            <a:endParaRPr lang="en-US" altLang="ja-JP" b="1" dirty="0"/>
          </a:p>
        </p:txBody>
      </p:sp>
      <p:sp>
        <p:nvSpPr>
          <p:cNvPr id="4" name="スライド番号プレースホルダー 3">
            <a:extLst>
              <a:ext uri="{FF2B5EF4-FFF2-40B4-BE49-F238E27FC236}">
                <a16:creationId xmlns:a16="http://schemas.microsoft.com/office/drawing/2014/main" id="{A0504E33-58EA-4C98-902C-716C377E0CC6}"/>
              </a:ext>
            </a:extLst>
          </p:cNvPr>
          <p:cNvSpPr>
            <a:spLocks noGrp="1"/>
          </p:cNvSpPr>
          <p:nvPr>
            <p:ph type="sldNum" sz="quarter" idx="12"/>
          </p:nvPr>
        </p:nvSpPr>
        <p:spPr/>
        <p:txBody>
          <a:bodyPr/>
          <a:lstStyle/>
          <a:p>
            <a:fld id="{E205D82C-95A1-431E-8E38-AA614A14CDCF}" type="slidenum">
              <a:rPr kumimoji="1" lang="ja-JP" altLang="en-US" smtClean="0"/>
              <a:t>2</a:t>
            </a:fld>
            <a:endParaRPr kumimoji="1" lang="ja-JP" altLang="en-US"/>
          </a:p>
        </p:txBody>
      </p:sp>
      <p:sp>
        <p:nvSpPr>
          <p:cNvPr id="9" name="テキスト ボックス 8">
            <a:extLst>
              <a:ext uri="{FF2B5EF4-FFF2-40B4-BE49-F238E27FC236}">
                <a16:creationId xmlns:a16="http://schemas.microsoft.com/office/drawing/2014/main" id="{9D2C691E-8785-40D9-9F31-CB5161BB1BDF}"/>
              </a:ext>
            </a:extLst>
          </p:cNvPr>
          <p:cNvSpPr txBox="1"/>
          <p:nvPr/>
        </p:nvSpPr>
        <p:spPr>
          <a:xfrm>
            <a:off x="508733" y="3739840"/>
            <a:ext cx="979588" cy="461665"/>
          </a:xfrm>
          <a:prstGeom prst="rect">
            <a:avLst/>
          </a:prstGeom>
          <a:noFill/>
        </p:spPr>
        <p:txBody>
          <a:bodyPr wrap="square" rtlCol="0">
            <a:spAutoFit/>
          </a:bodyPr>
          <a:lstStyle/>
          <a:p>
            <a:r>
              <a:rPr kumimoji="1" lang="ja-JP" altLang="en-US" sz="2400" b="1" dirty="0"/>
              <a:t>画像</a:t>
            </a:r>
          </a:p>
        </p:txBody>
      </p:sp>
      <p:sp>
        <p:nvSpPr>
          <p:cNvPr id="10" name="テキスト ボックス 9">
            <a:extLst>
              <a:ext uri="{FF2B5EF4-FFF2-40B4-BE49-F238E27FC236}">
                <a16:creationId xmlns:a16="http://schemas.microsoft.com/office/drawing/2014/main" id="{854936EE-24CE-482C-A689-C0371D1868F6}"/>
              </a:ext>
            </a:extLst>
          </p:cNvPr>
          <p:cNvSpPr txBox="1"/>
          <p:nvPr/>
        </p:nvSpPr>
        <p:spPr>
          <a:xfrm>
            <a:off x="4571999" y="3555174"/>
            <a:ext cx="4370471" cy="1200329"/>
          </a:xfrm>
          <a:prstGeom prst="rect">
            <a:avLst/>
          </a:prstGeom>
          <a:noFill/>
        </p:spPr>
        <p:txBody>
          <a:bodyPr wrap="square" rtlCol="0">
            <a:spAutoFit/>
          </a:bodyPr>
          <a:lstStyle/>
          <a:p>
            <a:r>
              <a:rPr kumimoji="1" lang="ja-JP" altLang="en-US" sz="2400" b="1" dirty="0"/>
              <a:t>バウンディングボックス，</a:t>
            </a:r>
            <a:endParaRPr kumimoji="1" lang="en-US" altLang="ja-JP" sz="2400" b="1" dirty="0"/>
          </a:p>
          <a:p>
            <a:r>
              <a:rPr kumimoji="1" lang="ja-JP" altLang="en-US" sz="2400" b="1" dirty="0"/>
              <a:t>ラベル</a:t>
            </a:r>
            <a:r>
              <a:rPr kumimoji="1" lang="ja-JP" altLang="en-US" sz="2400" dirty="0"/>
              <a:t>と</a:t>
            </a:r>
            <a:r>
              <a:rPr kumimoji="1" lang="ja-JP" altLang="en-US" sz="2400" b="1" dirty="0"/>
              <a:t>確率</a:t>
            </a:r>
            <a:endParaRPr kumimoji="1" lang="en-US" altLang="ja-JP" sz="2400" b="1" dirty="0"/>
          </a:p>
          <a:p>
            <a:r>
              <a:rPr kumimoji="1" lang="en-US" altLang="ja-JP" sz="2400" dirty="0"/>
              <a:t>※</a:t>
            </a:r>
            <a:r>
              <a:rPr kumimoji="1" lang="ja-JP" altLang="en-US" sz="2400" dirty="0"/>
              <a:t> 複数得られる場合もある</a:t>
            </a:r>
          </a:p>
        </p:txBody>
      </p:sp>
      <p:sp>
        <p:nvSpPr>
          <p:cNvPr id="14" name="テキスト ボックス 13">
            <a:extLst>
              <a:ext uri="{FF2B5EF4-FFF2-40B4-BE49-F238E27FC236}">
                <a16:creationId xmlns:a16="http://schemas.microsoft.com/office/drawing/2014/main" id="{3CB3905C-D316-455B-BB12-D8F311153ABD}"/>
              </a:ext>
            </a:extLst>
          </p:cNvPr>
          <p:cNvSpPr txBox="1"/>
          <p:nvPr/>
        </p:nvSpPr>
        <p:spPr>
          <a:xfrm>
            <a:off x="2125559" y="3555176"/>
            <a:ext cx="1733118" cy="830997"/>
          </a:xfrm>
          <a:prstGeom prst="rect">
            <a:avLst/>
          </a:prstGeom>
          <a:noFill/>
          <a:ln>
            <a:solidFill>
              <a:schemeClr val="tx1"/>
            </a:solidFill>
          </a:ln>
        </p:spPr>
        <p:txBody>
          <a:bodyPr wrap="square" rtlCol="0">
            <a:spAutoFit/>
          </a:bodyPr>
          <a:lstStyle/>
          <a:p>
            <a:pPr algn="ctr"/>
            <a:r>
              <a:rPr kumimoji="1" lang="ja-JP" altLang="en-US" sz="2400" dirty="0"/>
              <a:t>物体検出</a:t>
            </a:r>
            <a:endParaRPr kumimoji="1" lang="en-US" altLang="ja-JP" sz="2400" dirty="0"/>
          </a:p>
          <a:p>
            <a:pPr algn="ctr"/>
            <a:r>
              <a:rPr kumimoji="1" lang="ja-JP" altLang="en-US" sz="2400" dirty="0"/>
              <a:t>システム</a:t>
            </a:r>
          </a:p>
        </p:txBody>
      </p:sp>
      <p:sp>
        <p:nvSpPr>
          <p:cNvPr id="15" name="矢印: 右 14">
            <a:extLst>
              <a:ext uri="{FF2B5EF4-FFF2-40B4-BE49-F238E27FC236}">
                <a16:creationId xmlns:a16="http://schemas.microsoft.com/office/drawing/2014/main" id="{5A367B27-5B6B-4C24-A719-72C263F72626}"/>
              </a:ext>
            </a:extLst>
          </p:cNvPr>
          <p:cNvSpPr/>
          <p:nvPr/>
        </p:nvSpPr>
        <p:spPr>
          <a:xfrm>
            <a:off x="1529527" y="3739841"/>
            <a:ext cx="360343" cy="46166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DDB91A26-D028-4D8D-A63D-69EBEB58E39E}"/>
              </a:ext>
            </a:extLst>
          </p:cNvPr>
          <p:cNvSpPr/>
          <p:nvPr/>
        </p:nvSpPr>
        <p:spPr>
          <a:xfrm>
            <a:off x="4077945" y="3739840"/>
            <a:ext cx="360343" cy="46166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14801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72765C-CB59-436A-A927-CF73C7B1D42F}"/>
              </a:ext>
            </a:extLst>
          </p:cNvPr>
          <p:cNvSpPr>
            <a:spLocks noGrp="1"/>
          </p:cNvSpPr>
          <p:nvPr>
            <p:ph type="title"/>
          </p:nvPr>
        </p:nvSpPr>
        <p:spPr>
          <a:xfrm>
            <a:off x="341396" y="212606"/>
            <a:ext cx="8461208" cy="469865"/>
          </a:xfrm>
        </p:spPr>
        <p:txBody>
          <a:bodyPr>
            <a:normAutofit fontScale="90000"/>
          </a:bodyPr>
          <a:lstStyle/>
          <a:p>
            <a:r>
              <a:rPr kumimoji="1" lang="ja-JP" altLang="en-US" dirty="0"/>
              <a:t>物体</a:t>
            </a:r>
            <a:r>
              <a:rPr lang="ja-JP" altLang="en-US" dirty="0"/>
              <a:t>検出の例</a:t>
            </a:r>
            <a:endParaRPr kumimoji="1" lang="ja-JP" altLang="en-US" dirty="0"/>
          </a:p>
        </p:txBody>
      </p:sp>
      <p:sp>
        <p:nvSpPr>
          <p:cNvPr id="4" name="スライド番号プレースホルダー 3">
            <a:extLst>
              <a:ext uri="{FF2B5EF4-FFF2-40B4-BE49-F238E27FC236}">
                <a16:creationId xmlns:a16="http://schemas.microsoft.com/office/drawing/2014/main" id="{A0504E33-58EA-4C98-902C-716C377E0CC6}"/>
              </a:ext>
            </a:extLst>
          </p:cNvPr>
          <p:cNvSpPr>
            <a:spLocks noGrp="1"/>
          </p:cNvSpPr>
          <p:nvPr>
            <p:ph type="sldNum" sz="quarter" idx="12"/>
          </p:nvPr>
        </p:nvSpPr>
        <p:spPr/>
        <p:txBody>
          <a:bodyPr/>
          <a:lstStyle/>
          <a:p>
            <a:fld id="{E205D82C-95A1-431E-8E38-AA614A14CDCF}" type="slidenum">
              <a:rPr kumimoji="1" lang="ja-JP" altLang="en-US" smtClean="0"/>
              <a:t>3</a:t>
            </a:fld>
            <a:endParaRPr kumimoji="1" lang="ja-JP" altLang="en-US"/>
          </a:p>
        </p:txBody>
      </p:sp>
      <p:pic>
        <p:nvPicPr>
          <p:cNvPr id="8" name="図 7">
            <a:extLst>
              <a:ext uri="{FF2B5EF4-FFF2-40B4-BE49-F238E27FC236}">
                <a16:creationId xmlns:a16="http://schemas.microsoft.com/office/drawing/2014/main" id="{B71011BA-0EA7-4908-B47D-9133609116B0}"/>
              </a:ext>
            </a:extLst>
          </p:cNvPr>
          <p:cNvPicPr>
            <a:picLocks noChangeAspect="1"/>
          </p:cNvPicPr>
          <p:nvPr/>
        </p:nvPicPr>
        <p:blipFill>
          <a:blip r:embed="rId3"/>
          <a:stretch>
            <a:fillRect/>
          </a:stretch>
        </p:blipFill>
        <p:spPr>
          <a:xfrm>
            <a:off x="56366" y="949253"/>
            <a:ext cx="4371469" cy="3040240"/>
          </a:xfrm>
          <a:prstGeom prst="rect">
            <a:avLst/>
          </a:prstGeom>
        </p:spPr>
      </p:pic>
      <p:pic>
        <p:nvPicPr>
          <p:cNvPr id="12" name="図 11">
            <a:extLst>
              <a:ext uri="{FF2B5EF4-FFF2-40B4-BE49-F238E27FC236}">
                <a16:creationId xmlns:a16="http://schemas.microsoft.com/office/drawing/2014/main" id="{D41C5F35-D224-4787-8BBD-0B634BBBC027}"/>
              </a:ext>
            </a:extLst>
          </p:cNvPr>
          <p:cNvPicPr>
            <a:picLocks noChangeAspect="1"/>
          </p:cNvPicPr>
          <p:nvPr/>
        </p:nvPicPr>
        <p:blipFill>
          <a:blip r:embed="rId4"/>
          <a:stretch>
            <a:fillRect/>
          </a:stretch>
        </p:blipFill>
        <p:spPr>
          <a:xfrm>
            <a:off x="4516740" y="741141"/>
            <a:ext cx="4339510" cy="3248352"/>
          </a:xfrm>
          <a:prstGeom prst="rect">
            <a:avLst/>
          </a:prstGeom>
        </p:spPr>
      </p:pic>
      <p:sp>
        <p:nvSpPr>
          <p:cNvPr id="13" name="正方形/長方形 12">
            <a:extLst>
              <a:ext uri="{FF2B5EF4-FFF2-40B4-BE49-F238E27FC236}">
                <a16:creationId xmlns:a16="http://schemas.microsoft.com/office/drawing/2014/main" id="{7E04051B-D79C-4E35-AB76-76BC19101B77}"/>
              </a:ext>
            </a:extLst>
          </p:cNvPr>
          <p:cNvSpPr/>
          <p:nvPr/>
        </p:nvSpPr>
        <p:spPr>
          <a:xfrm>
            <a:off x="131963" y="5445065"/>
            <a:ext cx="8591743" cy="1200329"/>
          </a:xfrm>
          <a:prstGeom prst="rect">
            <a:avLst/>
          </a:prstGeom>
        </p:spPr>
        <p:txBody>
          <a:bodyPr wrap="square">
            <a:spAutoFit/>
          </a:bodyPr>
          <a:lstStyle/>
          <a:p>
            <a:r>
              <a:rPr lang="en-US" altLang="ja-JP" dirty="0"/>
              <a:t>Google </a:t>
            </a:r>
            <a:r>
              <a:rPr lang="ja-JP" altLang="en-US" dirty="0"/>
              <a:t>の </a:t>
            </a:r>
            <a:r>
              <a:rPr lang="en-US" altLang="ja-JP" dirty="0"/>
              <a:t>Object</a:t>
            </a:r>
            <a:r>
              <a:rPr lang="ja-JP" altLang="en-US" dirty="0"/>
              <a:t> </a:t>
            </a:r>
            <a:r>
              <a:rPr lang="en-US" altLang="ja-JP" dirty="0"/>
              <a:t>Detection </a:t>
            </a:r>
            <a:r>
              <a:rPr lang="ja-JP" altLang="en-US" dirty="0"/>
              <a:t>のページ</a:t>
            </a:r>
            <a:endParaRPr lang="en-US" altLang="ja-JP" dirty="0"/>
          </a:p>
          <a:p>
            <a:r>
              <a:rPr lang="en-US" altLang="ja-JP" dirty="0"/>
              <a:t>Google</a:t>
            </a:r>
            <a:r>
              <a:rPr lang="ja-JP" altLang="en-US" dirty="0"/>
              <a:t> </a:t>
            </a:r>
            <a:r>
              <a:rPr lang="en-US" altLang="ja-JP" dirty="0" err="1"/>
              <a:t>Colaboratory</a:t>
            </a:r>
            <a:r>
              <a:rPr lang="en-US" altLang="ja-JP" dirty="0"/>
              <a:t> </a:t>
            </a:r>
            <a:r>
              <a:rPr lang="ja-JP" altLang="en-US" dirty="0"/>
              <a:t>ノートブック形式 https://colab.research.google.com/github/tensorflow/hub/blob/master/examples/colab/object_detection.ipynb</a:t>
            </a:r>
          </a:p>
        </p:txBody>
      </p:sp>
      <p:sp>
        <p:nvSpPr>
          <p:cNvPr id="10" name="テキスト ボックス 9">
            <a:extLst>
              <a:ext uri="{FF2B5EF4-FFF2-40B4-BE49-F238E27FC236}">
                <a16:creationId xmlns:a16="http://schemas.microsoft.com/office/drawing/2014/main" id="{035EE68D-4501-4AAB-9022-DEDA46675967}"/>
              </a:ext>
            </a:extLst>
          </p:cNvPr>
          <p:cNvSpPr txBox="1"/>
          <p:nvPr/>
        </p:nvSpPr>
        <p:spPr>
          <a:xfrm>
            <a:off x="1667285" y="4192223"/>
            <a:ext cx="800219"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画像</a:t>
            </a:r>
          </a:p>
        </p:txBody>
      </p:sp>
      <p:sp>
        <p:nvSpPr>
          <p:cNvPr id="14" name="テキスト ボックス 13">
            <a:extLst>
              <a:ext uri="{FF2B5EF4-FFF2-40B4-BE49-F238E27FC236}">
                <a16:creationId xmlns:a16="http://schemas.microsoft.com/office/drawing/2014/main" id="{230A5AB8-8E28-4FF7-9A61-F8482F75F8C5}"/>
              </a:ext>
            </a:extLst>
          </p:cNvPr>
          <p:cNvSpPr txBox="1"/>
          <p:nvPr/>
        </p:nvSpPr>
        <p:spPr>
          <a:xfrm>
            <a:off x="4342553" y="4131379"/>
            <a:ext cx="4884774" cy="1200329"/>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バウンディングボックス，</a:t>
            </a:r>
            <a:endParaRPr kumimoji="1" lang="en-US" altLang="ja-JP" sz="2400" b="1" dirty="0">
              <a:latin typeface="メイリオ" panose="020B0604030504040204" pitchFamily="50" charset="-128"/>
              <a:ea typeface="メイリオ" panose="020B0604030504040204" pitchFamily="50" charset="-128"/>
            </a:endParaRPr>
          </a:p>
          <a:p>
            <a:r>
              <a:rPr kumimoji="1" lang="ja-JP" altLang="en-US" sz="2400" b="1" dirty="0">
                <a:latin typeface="メイリオ" panose="020B0604030504040204" pitchFamily="50" charset="-128"/>
                <a:ea typeface="メイリオ" panose="020B0604030504040204" pitchFamily="50" charset="-128"/>
              </a:rPr>
              <a:t>ラベル</a:t>
            </a:r>
            <a:r>
              <a:rPr kumimoji="1" lang="ja-JP" altLang="en-US" sz="2400" dirty="0">
                <a:latin typeface="メイリオ" panose="020B0604030504040204" pitchFamily="50" charset="-128"/>
                <a:ea typeface="メイリオ" panose="020B0604030504040204" pitchFamily="50" charset="-128"/>
              </a:rPr>
              <a:t>と</a:t>
            </a:r>
            <a:r>
              <a:rPr kumimoji="1" lang="ja-JP" altLang="en-US" sz="2400" b="1" dirty="0">
                <a:latin typeface="メイリオ" panose="020B0604030504040204" pitchFamily="50" charset="-128"/>
                <a:ea typeface="メイリオ" panose="020B0604030504040204" pitchFamily="50" charset="-128"/>
              </a:rPr>
              <a:t>確率</a:t>
            </a:r>
            <a:endParaRPr kumimoji="1" lang="en-US" altLang="ja-JP" sz="2400" b="1" dirty="0">
              <a:latin typeface="メイリオ" panose="020B0604030504040204" pitchFamily="50" charset="-128"/>
              <a:ea typeface="メイリオ" panose="020B0604030504040204" pitchFamily="50" charset="-128"/>
            </a:endParaRPr>
          </a:p>
          <a:p>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 多数の物体が検出されている</a:t>
            </a:r>
          </a:p>
        </p:txBody>
      </p:sp>
    </p:spTree>
    <p:extLst>
      <p:ext uri="{BB962C8B-B14F-4D97-AF65-F5344CB8AC3E}">
        <p14:creationId xmlns:p14="http://schemas.microsoft.com/office/powerpoint/2010/main" val="1576409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5D558010-D3EE-443E-8EAC-91103CE15C82}"/>
              </a:ext>
            </a:extLst>
          </p:cNvPr>
          <p:cNvPicPr>
            <a:picLocks noGrp="1" noChangeAspect="1"/>
          </p:cNvPicPr>
          <p:nvPr>
            <p:ph idx="1"/>
          </p:nvPr>
        </p:nvPicPr>
        <p:blipFill>
          <a:blip r:embed="rId3"/>
          <a:stretch>
            <a:fillRect/>
          </a:stretch>
        </p:blipFill>
        <p:spPr>
          <a:xfrm>
            <a:off x="549262" y="514010"/>
            <a:ext cx="6996944" cy="1534978"/>
          </a:xfrm>
          <a:prstGeom prst="rect">
            <a:avLst/>
          </a:prstGeom>
          <a:ln>
            <a:solidFill>
              <a:schemeClr val="accent1"/>
            </a:solidFill>
          </a:ln>
        </p:spPr>
      </p:pic>
      <p:sp>
        <p:nvSpPr>
          <p:cNvPr id="4" name="スライド番号プレースホルダー 3">
            <a:extLst>
              <a:ext uri="{FF2B5EF4-FFF2-40B4-BE49-F238E27FC236}">
                <a16:creationId xmlns:a16="http://schemas.microsoft.com/office/drawing/2014/main" id="{6E44E2E3-8B0E-4AF4-8E93-A3CB5C637814}"/>
              </a:ext>
            </a:extLst>
          </p:cNvPr>
          <p:cNvSpPr>
            <a:spLocks noGrp="1"/>
          </p:cNvSpPr>
          <p:nvPr>
            <p:ph type="sldNum" sz="quarter" idx="12"/>
          </p:nvPr>
        </p:nvSpPr>
        <p:spPr/>
        <p:txBody>
          <a:bodyPr/>
          <a:lstStyle/>
          <a:p>
            <a:fld id="{E205D82C-95A1-431E-8E38-AA614A14CDCF}" type="slidenum">
              <a:rPr kumimoji="1" lang="ja-JP" altLang="en-US" smtClean="0"/>
              <a:t>4</a:t>
            </a:fld>
            <a:endParaRPr kumimoji="1" lang="ja-JP" altLang="en-US"/>
          </a:p>
        </p:txBody>
      </p:sp>
      <p:sp>
        <p:nvSpPr>
          <p:cNvPr id="6" name="テキスト ボックス 5">
            <a:extLst>
              <a:ext uri="{FF2B5EF4-FFF2-40B4-BE49-F238E27FC236}">
                <a16:creationId xmlns:a16="http://schemas.microsoft.com/office/drawing/2014/main" id="{869E1AEC-1C33-4C24-AB25-869977AB332E}"/>
              </a:ext>
            </a:extLst>
          </p:cNvPr>
          <p:cNvSpPr txBox="1"/>
          <p:nvPr/>
        </p:nvSpPr>
        <p:spPr>
          <a:xfrm>
            <a:off x="549262" y="2280644"/>
            <a:ext cx="7911397" cy="830997"/>
          </a:xfrm>
          <a:prstGeom prst="rect">
            <a:avLst/>
          </a:prstGeom>
          <a:noFill/>
        </p:spPr>
        <p:txBody>
          <a:bodyPr wrap="square" rtlCol="0">
            <a:spAutoFit/>
          </a:bodyPr>
          <a:lstStyle/>
          <a:p>
            <a:r>
              <a:rPr kumimoji="1" lang="ja-JP" altLang="en-US" sz="2400" b="1" dirty="0"/>
              <a:t>金子邦彦研究室の「人工知能応用」のページ</a:t>
            </a:r>
            <a:endParaRPr kumimoji="1" lang="en-US" altLang="ja-JP" sz="2400" b="1" dirty="0"/>
          </a:p>
          <a:p>
            <a:r>
              <a:rPr kumimoji="1" lang="en-US" altLang="ja-JP" sz="2400" b="1" dirty="0"/>
              <a:t>https://</a:t>
            </a:r>
            <a:r>
              <a:rPr kumimoji="1" lang="en-US" altLang="ja-JP" sz="2400" b="1" dirty="0" err="1"/>
              <a:t>www.kkaneko.jp</a:t>
            </a:r>
            <a:r>
              <a:rPr kumimoji="1" lang="en-US" altLang="ja-JP" sz="2400" b="1" dirty="0"/>
              <a:t>/cc/aa</a:t>
            </a:r>
            <a:r>
              <a:rPr kumimoji="1" lang="ja-JP" altLang="en-US" sz="2400" b="1" dirty="0"/>
              <a:t> </a:t>
            </a:r>
            <a:endParaRPr kumimoji="1" lang="en-US" altLang="ja-JP" sz="2400" b="1" dirty="0"/>
          </a:p>
        </p:txBody>
      </p:sp>
      <p:sp>
        <p:nvSpPr>
          <p:cNvPr id="7" name="テキスト ボックス 6">
            <a:extLst>
              <a:ext uri="{FF2B5EF4-FFF2-40B4-BE49-F238E27FC236}">
                <a16:creationId xmlns:a16="http://schemas.microsoft.com/office/drawing/2014/main" id="{B81CAE46-8659-4707-9A98-8C42ABC4616B}"/>
              </a:ext>
            </a:extLst>
          </p:cNvPr>
          <p:cNvSpPr txBox="1"/>
          <p:nvPr/>
        </p:nvSpPr>
        <p:spPr>
          <a:xfrm>
            <a:off x="345527" y="4849436"/>
            <a:ext cx="7911397" cy="1938992"/>
          </a:xfrm>
          <a:prstGeom prst="rect">
            <a:avLst/>
          </a:prstGeom>
          <a:noFill/>
        </p:spPr>
        <p:txBody>
          <a:bodyPr wrap="square" rtlCol="0">
            <a:spAutoFit/>
          </a:bodyPr>
          <a:lstStyle/>
          <a:p>
            <a:r>
              <a:rPr kumimoji="1" lang="ja-JP" altLang="en-US" sz="2400" b="1" dirty="0"/>
              <a:t>２番のところに</a:t>
            </a:r>
            <a:endParaRPr kumimoji="1" lang="en-US" altLang="ja-JP" sz="2400" b="1" dirty="0"/>
          </a:p>
          <a:p>
            <a:r>
              <a:rPr lang="ja-JP" altLang="en-US" sz="2400" dirty="0"/>
              <a:t>https://colab.research.google.com/github/tensorflow/hub/blob/master/examples/colab/object_detection.ipynb</a:t>
            </a:r>
            <a:endParaRPr lang="en-US" altLang="ja-JP" sz="2400" dirty="0"/>
          </a:p>
          <a:p>
            <a:r>
              <a:rPr kumimoji="1" lang="en-US" altLang="ja-JP" sz="2400" b="1" dirty="0"/>
              <a:t> </a:t>
            </a:r>
          </a:p>
          <a:p>
            <a:r>
              <a:rPr kumimoji="1" lang="ja-JP" altLang="en-US" sz="2400" b="1" dirty="0" err="1"/>
              <a:t>への</a:t>
            </a:r>
            <a:r>
              <a:rPr kumimoji="1" lang="ja-JP" altLang="en-US" sz="2400" b="1" dirty="0"/>
              <a:t>リンクを置いている．</a:t>
            </a:r>
          </a:p>
        </p:txBody>
      </p:sp>
      <p:pic>
        <p:nvPicPr>
          <p:cNvPr id="8" name="図 7">
            <a:extLst>
              <a:ext uri="{FF2B5EF4-FFF2-40B4-BE49-F238E27FC236}">
                <a16:creationId xmlns:a16="http://schemas.microsoft.com/office/drawing/2014/main" id="{ED2FCDA9-7AF9-411C-A3C6-D0C539705D2C}"/>
              </a:ext>
            </a:extLst>
          </p:cNvPr>
          <p:cNvPicPr>
            <a:picLocks noChangeAspect="1"/>
          </p:cNvPicPr>
          <p:nvPr/>
        </p:nvPicPr>
        <p:blipFill>
          <a:blip r:embed="rId4"/>
          <a:stretch>
            <a:fillRect/>
          </a:stretch>
        </p:blipFill>
        <p:spPr>
          <a:xfrm>
            <a:off x="0" y="3602241"/>
            <a:ext cx="9080967" cy="987476"/>
          </a:xfrm>
          <a:prstGeom prst="rect">
            <a:avLst/>
          </a:prstGeom>
          <a:ln>
            <a:solidFill>
              <a:schemeClr val="accent1"/>
            </a:solidFill>
          </a:ln>
        </p:spPr>
      </p:pic>
    </p:spTree>
    <p:extLst>
      <p:ext uri="{BB962C8B-B14F-4D97-AF65-F5344CB8AC3E}">
        <p14:creationId xmlns:p14="http://schemas.microsoft.com/office/powerpoint/2010/main" val="4143904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ABBC3B0-BA5E-4D0E-A8ED-8A03F8E7933B}"/>
              </a:ext>
            </a:extLst>
          </p:cNvPr>
          <p:cNvPicPr>
            <a:picLocks noChangeAspect="1"/>
          </p:cNvPicPr>
          <p:nvPr/>
        </p:nvPicPr>
        <p:blipFill>
          <a:blip r:embed="rId3"/>
          <a:stretch>
            <a:fillRect/>
          </a:stretch>
        </p:blipFill>
        <p:spPr>
          <a:xfrm>
            <a:off x="645930" y="650749"/>
            <a:ext cx="7090139" cy="4896102"/>
          </a:xfrm>
          <a:prstGeom prst="rect">
            <a:avLst/>
          </a:prstGeom>
        </p:spPr>
      </p:pic>
      <p:sp>
        <p:nvSpPr>
          <p:cNvPr id="2" name="スライド番号プレースホルダー 1">
            <a:extLst>
              <a:ext uri="{FF2B5EF4-FFF2-40B4-BE49-F238E27FC236}">
                <a16:creationId xmlns:a16="http://schemas.microsoft.com/office/drawing/2014/main" id="{A8BB6E1C-E199-4E40-BA15-9CE2F6AFD21F}"/>
              </a:ext>
            </a:extLst>
          </p:cNvPr>
          <p:cNvSpPr>
            <a:spLocks noGrp="1"/>
          </p:cNvSpPr>
          <p:nvPr>
            <p:ph type="sldNum" sz="quarter" idx="12"/>
          </p:nvPr>
        </p:nvSpPr>
        <p:spPr/>
        <p:txBody>
          <a:bodyPr/>
          <a:lstStyle/>
          <a:p>
            <a:fld id="{E205D82C-95A1-431E-8E38-AA614A14CDCF}" type="slidenum">
              <a:rPr kumimoji="1" lang="ja-JP" altLang="en-US" smtClean="0"/>
              <a:t>5</a:t>
            </a:fld>
            <a:endParaRPr kumimoji="1" lang="ja-JP" altLang="en-US"/>
          </a:p>
        </p:txBody>
      </p:sp>
      <p:sp>
        <p:nvSpPr>
          <p:cNvPr id="4" name="正方形/長方形 3">
            <a:extLst>
              <a:ext uri="{FF2B5EF4-FFF2-40B4-BE49-F238E27FC236}">
                <a16:creationId xmlns:a16="http://schemas.microsoft.com/office/drawing/2014/main" id="{3CEF703C-611F-4172-9E58-0C00B8F04A8A}"/>
              </a:ext>
            </a:extLst>
          </p:cNvPr>
          <p:cNvSpPr/>
          <p:nvPr/>
        </p:nvSpPr>
        <p:spPr>
          <a:xfrm flipH="1">
            <a:off x="2692399" y="1885950"/>
            <a:ext cx="317500" cy="317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E84CE54-026F-473D-9B85-78FE4502CA2F}"/>
              </a:ext>
            </a:extLst>
          </p:cNvPr>
          <p:cNvSpPr txBox="1"/>
          <p:nvPr/>
        </p:nvSpPr>
        <p:spPr>
          <a:xfrm>
            <a:off x="2571749" y="2279650"/>
            <a:ext cx="646331" cy="369332"/>
          </a:xfrm>
          <a:prstGeom prst="rect">
            <a:avLst/>
          </a:prstGeom>
          <a:noFill/>
        </p:spPr>
        <p:txBody>
          <a:bodyPr wrap="none" rtlCol="0">
            <a:spAutoFit/>
          </a:bodyPr>
          <a:lstStyle/>
          <a:p>
            <a:r>
              <a:rPr kumimoji="1" lang="ja-JP" altLang="en-US" b="1" dirty="0">
                <a:solidFill>
                  <a:srgbClr val="FF0000"/>
                </a:solidFill>
              </a:rPr>
              <a:t>実行</a:t>
            </a:r>
          </a:p>
        </p:txBody>
      </p:sp>
      <p:sp>
        <p:nvSpPr>
          <p:cNvPr id="6" name="正方形/長方形 5">
            <a:extLst>
              <a:ext uri="{FF2B5EF4-FFF2-40B4-BE49-F238E27FC236}">
                <a16:creationId xmlns:a16="http://schemas.microsoft.com/office/drawing/2014/main" id="{D392169B-66E6-4960-9C58-76D9B8D535A1}"/>
              </a:ext>
            </a:extLst>
          </p:cNvPr>
          <p:cNvSpPr/>
          <p:nvPr/>
        </p:nvSpPr>
        <p:spPr>
          <a:xfrm>
            <a:off x="73872" y="5623051"/>
            <a:ext cx="9142246" cy="830997"/>
          </a:xfrm>
          <a:prstGeom prst="rect">
            <a:avLst/>
          </a:prstGeom>
        </p:spPr>
        <p:txBody>
          <a:bodyPr wrap="none">
            <a:spAutoFit/>
          </a:bodyPr>
          <a:lstStyle/>
          <a:p>
            <a:r>
              <a:rPr lang="en-US" altLang="ja-JP" sz="2400" dirty="0"/>
              <a:t>Google</a:t>
            </a:r>
            <a:r>
              <a:rPr lang="ja-JP" altLang="en-US" sz="2400" dirty="0"/>
              <a:t> </a:t>
            </a:r>
            <a:r>
              <a:rPr lang="en-US" altLang="ja-JP" sz="2400" dirty="0" err="1"/>
              <a:t>Colaboratory</a:t>
            </a:r>
            <a:r>
              <a:rPr lang="en-US" altLang="ja-JP" sz="2400" dirty="0"/>
              <a:t> </a:t>
            </a:r>
            <a:r>
              <a:rPr lang="ja-JP" altLang="en-US" sz="2400" dirty="0"/>
              <a:t>ノートブック</a:t>
            </a:r>
            <a:endParaRPr lang="en-US" altLang="ja-JP" sz="2400" dirty="0"/>
          </a:p>
          <a:p>
            <a:r>
              <a:rPr lang="ja-JP" altLang="en-US" sz="2400" dirty="0"/>
              <a:t>　コードセルの実行には，</a:t>
            </a:r>
            <a:r>
              <a:rPr lang="en-US" altLang="ja-JP" sz="2400" dirty="0"/>
              <a:t>Google </a:t>
            </a:r>
            <a:r>
              <a:rPr lang="ja-JP" altLang="en-US" sz="2400" dirty="0"/>
              <a:t>アカウントでのログインが必要</a:t>
            </a:r>
          </a:p>
        </p:txBody>
      </p:sp>
      <p:sp>
        <p:nvSpPr>
          <p:cNvPr id="10" name="正方形/長方形 9">
            <a:extLst>
              <a:ext uri="{FF2B5EF4-FFF2-40B4-BE49-F238E27FC236}">
                <a16:creationId xmlns:a16="http://schemas.microsoft.com/office/drawing/2014/main" id="{4506EEC1-82E8-47D5-81F5-9AD499D48D67}"/>
              </a:ext>
            </a:extLst>
          </p:cNvPr>
          <p:cNvSpPr/>
          <p:nvPr/>
        </p:nvSpPr>
        <p:spPr>
          <a:xfrm flipH="1">
            <a:off x="2635249" y="1835150"/>
            <a:ext cx="4965699" cy="1746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9110D7E-2B84-4877-995B-2E82FF38DE20}"/>
              </a:ext>
            </a:extLst>
          </p:cNvPr>
          <p:cNvSpPr txBox="1"/>
          <p:nvPr/>
        </p:nvSpPr>
        <p:spPr>
          <a:xfrm>
            <a:off x="4448684" y="3604484"/>
            <a:ext cx="1338828" cy="369332"/>
          </a:xfrm>
          <a:prstGeom prst="rect">
            <a:avLst/>
          </a:prstGeom>
          <a:noFill/>
        </p:spPr>
        <p:txBody>
          <a:bodyPr wrap="none" rtlCol="0">
            <a:spAutoFit/>
          </a:bodyPr>
          <a:lstStyle/>
          <a:p>
            <a:r>
              <a:rPr kumimoji="1" lang="ja-JP" altLang="en-US" b="1" dirty="0">
                <a:solidFill>
                  <a:srgbClr val="FF0000"/>
                </a:solidFill>
              </a:rPr>
              <a:t>コードセル</a:t>
            </a:r>
          </a:p>
        </p:txBody>
      </p:sp>
    </p:spTree>
    <p:extLst>
      <p:ext uri="{BB962C8B-B14F-4D97-AF65-F5344CB8AC3E}">
        <p14:creationId xmlns:p14="http://schemas.microsoft.com/office/powerpoint/2010/main" val="2858389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4BD523C-6436-4767-82AC-58D18A0E76AD}"/>
              </a:ext>
            </a:extLst>
          </p:cNvPr>
          <p:cNvPicPr>
            <a:picLocks noChangeAspect="1"/>
          </p:cNvPicPr>
          <p:nvPr/>
        </p:nvPicPr>
        <p:blipFill>
          <a:blip r:embed="rId3"/>
          <a:stretch>
            <a:fillRect/>
          </a:stretch>
        </p:blipFill>
        <p:spPr>
          <a:xfrm>
            <a:off x="1760410" y="271326"/>
            <a:ext cx="4937379" cy="5286647"/>
          </a:xfrm>
          <a:prstGeom prst="rect">
            <a:avLst/>
          </a:prstGeom>
        </p:spPr>
      </p:pic>
      <p:sp>
        <p:nvSpPr>
          <p:cNvPr id="2" name="スライド番号プレースホルダー 1">
            <a:extLst>
              <a:ext uri="{FF2B5EF4-FFF2-40B4-BE49-F238E27FC236}">
                <a16:creationId xmlns:a16="http://schemas.microsoft.com/office/drawing/2014/main" id="{A8BB6E1C-E199-4E40-BA15-9CE2F6AFD21F}"/>
              </a:ext>
            </a:extLst>
          </p:cNvPr>
          <p:cNvSpPr>
            <a:spLocks noGrp="1"/>
          </p:cNvSpPr>
          <p:nvPr>
            <p:ph type="sldNum" sz="quarter" idx="12"/>
          </p:nvPr>
        </p:nvSpPr>
        <p:spPr/>
        <p:txBody>
          <a:bodyPr/>
          <a:lstStyle/>
          <a:p>
            <a:fld id="{E205D82C-95A1-431E-8E38-AA614A14CDCF}" type="slidenum">
              <a:rPr kumimoji="1" lang="ja-JP" altLang="en-US" smtClean="0"/>
              <a:t>6</a:t>
            </a:fld>
            <a:endParaRPr kumimoji="1" lang="ja-JP" altLang="en-US"/>
          </a:p>
        </p:txBody>
      </p:sp>
      <p:sp>
        <p:nvSpPr>
          <p:cNvPr id="4" name="正方形/長方形 3">
            <a:extLst>
              <a:ext uri="{FF2B5EF4-FFF2-40B4-BE49-F238E27FC236}">
                <a16:creationId xmlns:a16="http://schemas.microsoft.com/office/drawing/2014/main" id="{3CEF703C-611F-4172-9E58-0C00B8F04A8A}"/>
              </a:ext>
            </a:extLst>
          </p:cNvPr>
          <p:cNvSpPr/>
          <p:nvPr/>
        </p:nvSpPr>
        <p:spPr>
          <a:xfrm flipH="1">
            <a:off x="2710764" y="862738"/>
            <a:ext cx="317500" cy="317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E84CE54-026F-473D-9B85-78FE4502CA2F}"/>
              </a:ext>
            </a:extLst>
          </p:cNvPr>
          <p:cNvSpPr txBox="1"/>
          <p:nvPr/>
        </p:nvSpPr>
        <p:spPr>
          <a:xfrm>
            <a:off x="2317749" y="1245316"/>
            <a:ext cx="646331" cy="369332"/>
          </a:xfrm>
          <a:prstGeom prst="rect">
            <a:avLst/>
          </a:prstGeom>
          <a:noFill/>
        </p:spPr>
        <p:txBody>
          <a:bodyPr wrap="none" rtlCol="0">
            <a:spAutoFit/>
          </a:bodyPr>
          <a:lstStyle/>
          <a:p>
            <a:r>
              <a:rPr kumimoji="1" lang="ja-JP" altLang="en-US" b="1" dirty="0">
                <a:solidFill>
                  <a:srgbClr val="FF0000"/>
                </a:solidFill>
              </a:rPr>
              <a:t>実行</a:t>
            </a:r>
          </a:p>
        </p:txBody>
      </p:sp>
      <p:sp>
        <p:nvSpPr>
          <p:cNvPr id="6" name="正方形/長方形 5">
            <a:extLst>
              <a:ext uri="{FF2B5EF4-FFF2-40B4-BE49-F238E27FC236}">
                <a16:creationId xmlns:a16="http://schemas.microsoft.com/office/drawing/2014/main" id="{D392169B-66E6-4960-9C58-76D9B8D535A1}"/>
              </a:ext>
            </a:extLst>
          </p:cNvPr>
          <p:cNvSpPr/>
          <p:nvPr/>
        </p:nvSpPr>
        <p:spPr>
          <a:xfrm>
            <a:off x="1588698" y="5894686"/>
            <a:ext cx="5109091" cy="461665"/>
          </a:xfrm>
          <a:prstGeom prst="rect">
            <a:avLst/>
          </a:prstGeom>
        </p:spPr>
        <p:txBody>
          <a:bodyPr wrap="none">
            <a:spAutoFit/>
          </a:bodyPr>
          <a:lstStyle/>
          <a:p>
            <a:r>
              <a:rPr lang="ja-JP" altLang="en-US" sz="2400" dirty="0"/>
              <a:t>一番上のコードセルから順々に実行</a:t>
            </a:r>
          </a:p>
        </p:txBody>
      </p:sp>
      <p:sp>
        <p:nvSpPr>
          <p:cNvPr id="11" name="テキスト ボックス 10">
            <a:extLst>
              <a:ext uri="{FF2B5EF4-FFF2-40B4-BE49-F238E27FC236}">
                <a16:creationId xmlns:a16="http://schemas.microsoft.com/office/drawing/2014/main" id="{29110D7E-2B84-4877-995B-2E82FF38DE20}"/>
              </a:ext>
            </a:extLst>
          </p:cNvPr>
          <p:cNvSpPr txBox="1"/>
          <p:nvPr/>
        </p:nvSpPr>
        <p:spPr>
          <a:xfrm>
            <a:off x="5832984" y="3299684"/>
            <a:ext cx="1338828" cy="369332"/>
          </a:xfrm>
          <a:prstGeom prst="rect">
            <a:avLst/>
          </a:prstGeom>
          <a:noFill/>
        </p:spPr>
        <p:txBody>
          <a:bodyPr wrap="none" rtlCol="0">
            <a:spAutoFit/>
          </a:bodyPr>
          <a:lstStyle/>
          <a:p>
            <a:r>
              <a:rPr kumimoji="1" lang="ja-JP" altLang="en-US" b="1" dirty="0">
                <a:solidFill>
                  <a:srgbClr val="FF0000"/>
                </a:solidFill>
              </a:rPr>
              <a:t>コードセル</a:t>
            </a:r>
          </a:p>
        </p:txBody>
      </p:sp>
      <p:sp>
        <p:nvSpPr>
          <p:cNvPr id="12" name="テキスト ボックス 11">
            <a:extLst>
              <a:ext uri="{FF2B5EF4-FFF2-40B4-BE49-F238E27FC236}">
                <a16:creationId xmlns:a16="http://schemas.microsoft.com/office/drawing/2014/main" id="{E605B701-B04D-419C-815D-86A0B9A8C082}"/>
              </a:ext>
            </a:extLst>
          </p:cNvPr>
          <p:cNvSpPr txBox="1"/>
          <p:nvPr/>
        </p:nvSpPr>
        <p:spPr>
          <a:xfrm>
            <a:off x="6714176" y="5071735"/>
            <a:ext cx="1338828" cy="369332"/>
          </a:xfrm>
          <a:prstGeom prst="rect">
            <a:avLst/>
          </a:prstGeom>
          <a:noFill/>
        </p:spPr>
        <p:txBody>
          <a:bodyPr wrap="none" rtlCol="0">
            <a:spAutoFit/>
          </a:bodyPr>
          <a:lstStyle/>
          <a:p>
            <a:r>
              <a:rPr kumimoji="1" lang="ja-JP" altLang="en-US" b="1" dirty="0">
                <a:solidFill>
                  <a:srgbClr val="FF0000"/>
                </a:solidFill>
              </a:rPr>
              <a:t>コードセル</a:t>
            </a:r>
          </a:p>
        </p:txBody>
      </p:sp>
      <p:sp>
        <p:nvSpPr>
          <p:cNvPr id="13" name="テキスト ボックス 12">
            <a:extLst>
              <a:ext uri="{FF2B5EF4-FFF2-40B4-BE49-F238E27FC236}">
                <a16:creationId xmlns:a16="http://schemas.microsoft.com/office/drawing/2014/main" id="{7C3A5200-F583-4984-838A-9C7BAB8E2E98}"/>
              </a:ext>
            </a:extLst>
          </p:cNvPr>
          <p:cNvSpPr txBox="1"/>
          <p:nvPr/>
        </p:nvSpPr>
        <p:spPr>
          <a:xfrm>
            <a:off x="6697789" y="1160983"/>
            <a:ext cx="1338828" cy="369332"/>
          </a:xfrm>
          <a:prstGeom prst="rect">
            <a:avLst/>
          </a:prstGeom>
          <a:noFill/>
        </p:spPr>
        <p:txBody>
          <a:bodyPr wrap="none" rtlCol="0">
            <a:spAutoFit/>
          </a:bodyPr>
          <a:lstStyle/>
          <a:p>
            <a:r>
              <a:rPr kumimoji="1" lang="ja-JP" altLang="en-US" b="1" dirty="0">
                <a:solidFill>
                  <a:srgbClr val="FF0000"/>
                </a:solidFill>
              </a:rPr>
              <a:t>コードセル</a:t>
            </a:r>
          </a:p>
        </p:txBody>
      </p:sp>
      <p:sp>
        <p:nvSpPr>
          <p:cNvPr id="14" name="正方形/長方形 13">
            <a:extLst>
              <a:ext uri="{FF2B5EF4-FFF2-40B4-BE49-F238E27FC236}">
                <a16:creationId xmlns:a16="http://schemas.microsoft.com/office/drawing/2014/main" id="{27060804-58AD-463B-BBDD-92777C23B3BE}"/>
              </a:ext>
            </a:extLst>
          </p:cNvPr>
          <p:cNvSpPr/>
          <p:nvPr/>
        </p:nvSpPr>
        <p:spPr>
          <a:xfrm flipH="1">
            <a:off x="2679146" y="2458445"/>
            <a:ext cx="317500" cy="317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C656DF2-7F9B-4419-BC6A-78C75012EB3C}"/>
              </a:ext>
            </a:extLst>
          </p:cNvPr>
          <p:cNvSpPr txBox="1"/>
          <p:nvPr/>
        </p:nvSpPr>
        <p:spPr>
          <a:xfrm>
            <a:off x="2286131" y="2841023"/>
            <a:ext cx="646331" cy="369332"/>
          </a:xfrm>
          <a:prstGeom prst="rect">
            <a:avLst/>
          </a:prstGeom>
          <a:noFill/>
        </p:spPr>
        <p:txBody>
          <a:bodyPr wrap="none" rtlCol="0">
            <a:spAutoFit/>
          </a:bodyPr>
          <a:lstStyle/>
          <a:p>
            <a:r>
              <a:rPr kumimoji="1" lang="ja-JP" altLang="en-US" b="1" dirty="0">
                <a:solidFill>
                  <a:srgbClr val="FF0000"/>
                </a:solidFill>
              </a:rPr>
              <a:t>実行</a:t>
            </a:r>
          </a:p>
        </p:txBody>
      </p:sp>
      <p:sp>
        <p:nvSpPr>
          <p:cNvPr id="16" name="正方形/長方形 15">
            <a:extLst>
              <a:ext uri="{FF2B5EF4-FFF2-40B4-BE49-F238E27FC236}">
                <a16:creationId xmlns:a16="http://schemas.microsoft.com/office/drawing/2014/main" id="{4B61013E-5097-4076-B001-6F2E63DE0459}"/>
              </a:ext>
            </a:extLst>
          </p:cNvPr>
          <p:cNvSpPr/>
          <p:nvPr/>
        </p:nvSpPr>
        <p:spPr>
          <a:xfrm flipH="1">
            <a:off x="2710764" y="4657102"/>
            <a:ext cx="317500" cy="317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C01540B2-DD9E-4496-AE19-F364B09769C3}"/>
              </a:ext>
            </a:extLst>
          </p:cNvPr>
          <p:cNvSpPr txBox="1"/>
          <p:nvPr/>
        </p:nvSpPr>
        <p:spPr>
          <a:xfrm>
            <a:off x="2317749" y="5039680"/>
            <a:ext cx="646331" cy="369332"/>
          </a:xfrm>
          <a:prstGeom prst="rect">
            <a:avLst/>
          </a:prstGeom>
          <a:noFill/>
        </p:spPr>
        <p:txBody>
          <a:bodyPr wrap="none" rtlCol="0">
            <a:spAutoFit/>
          </a:bodyPr>
          <a:lstStyle/>
          <a:p>
            <a:r>
              <a:rPr kumimoji="1" lang="ja-JP" altLang="en-US" b="1" dirty="0">
                <a:solidFill>
                  <a:srgbClr val="FF0000"/>
                </a:solidFill>
              </a:rPr>
              <a:t>実行</a:t>
            </a:r>
          </a:p>
        </p:txBody>
      </p:sp>
    </p:spTree>
    <p:extLst>
      <p:ext uri="{BB962C8B-B14F-4D97-AF65-F5344CB8AC3E}">
        <p14:creationId xmlns:p14="http://schemas.microsoft.com/office/powerpoint/2010/main" val="2240230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9FC649A-0F39-4F77-94E4-8F95A36288DE}"/>
              </a:ext>
            </a:extLst>
          </p:cNvPr>
          <p:cNvSpPr>
            <a:spLocks noGrp="1"/>
          </p:cNvSpPr>
          <p:nvPr>
            <p:ph type="sldNum" sz="quarter" idx="12"/>
          </p:nvPr>
        </p:nvSpPr>
        <p:spPr/>
        <p:txBody>
          <a:bodyPr/>
          <a:lstStyle/>
          <a:p>
            <a:fld id="{E205D82C-95A1-431E-8E38-AA614A14CDCF}" type="slidenum">
              <a:rPr kumimoji="1" lang="ja-JP" altLang="en-US" smtClean="0"/>
              <a:t>7</a:t>
            </a:fld>
            <a:endParaRPr kumimoji="1" lang="ja-JP" altLang="en-US"/>
          </a:p>
        </p:txBody>
      </p:sp>
      <p:pic>
        <p:nvPicPr>
          <p:cNvPr id="3" name="図 2">
            <a:extLst>
              <a:ext uri="{FF2B5EF4-FFF2-40B4-BE49-F238E27FC236}">
                <a16:creationId xmlns:a16="http://schemas.microsoft.com/office/drawing/2014/main" id="{B0F06719-9966-4733-AAF7-E2E100CC8445}"/>
              </a:ext>
            </a:extLst>
          </p:cNvPr>
          <p:cNvPicPr>
            <a:picLocks noChangeAspect="1"/>
          </p:cNvPicPr>
          <p:nvPr/>
        </p:nvPicPr>
        <p:blipFill>
          <a:blip r:embed="rId3"/>
          <a:stretch>
            <a:fillRect/>
          </a:stretch>
        </p:blipFill>
        <p:spPr>
          <a:xfrm>
            <a:off x="1" y="350741"/>
            <a:ext cx="3240400" cy="2189259"/>
          </a:xfrm>
          <a:prstGeom prst="rect">
            <a:avLst/>
          </a:prstGeom>
        </p:spPr>
      </p:pic>
      <p:pic>
        <p:nvPicPr>
          <p:cNvPr id="4" name="図 3">
            <a:extLst>
              <a:ext uri="{FF2B5EF4-FFF2-40B4-BE49-F238E27FC236}">
                <a16:creationId xmlns:a16="http://schemas.microsoft.com/office/drawing/2014/main" id="{9C23C4D8-54FC-42FB-8A67-41AC48709FE7}"/>
              </a:ext>
            </a:extLst>
          </p:cNvPr>
          <p:cNvPicPr>
            <a:picLocks noChangeAspect="1"/>
          </p:cNvPicPr>
          <p:nvPr/>
        </p:nvPicPr>
        <p:blipFill>
          <a:blip r:embed="rId4"/>
          <a:stretch>
            <a:fillRect/>
          </a:stretch>
        </p:blipFill>
        <p:spPr>
          <a:xfrm>
            <a:off x="1385742" y="2119216"/>
            <a:ext cx="7036325" cy="4681634"/>
          </a:xfrm>
          <a:prstGeom prst="rect">
            <a:avLst/>
          </a:prstGeom>
        </p:spPr>
      </p:pic>
    </p:spTree>
    <p:extLst>
      <p:ext uri="{BB962C8B-B14F-4D97-AF65-F5344CB8AC3E}">
        <p14:creationId xmlns:p14="http://schemas.microsoft.com/office/powerpoint/2010/main" val="333610474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1145</Words>
  <Application>Microsoft Office PowerPoint</Application>
  <PresentationFormat>画面に合わせる (4:3)</PresentationFormat>
  <Paragraphs>178</Paragraphs>
  <Slides>7</Slides>
  <Notes>7</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7</vt:i4>
      </vt:variant>
    </vt:vector>
  </HeadingPairs>
  <TitlesOfParts>
    <vt:vector size="12" baseType="lpstr">
      <vt:lpstr>メイリオ</vt:lpstr>
      <vt:lpstr>游ゴシック</vt:lpstr>
      <vt:lpstr>Arial</vt:lpstr>
      <vt:lpstr>Calibri</vt:lpstr>
      <vt:lpstr>Office テーマ</vt:lpstr>
      <vt:lpstr>2. 物体検出 </vt:lpstr>
      <vt:lpstr>物体検出</vt:lpstr>
      <vt:lpstr>物体検出の例</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物体検出</dc:title>
  <dc:creator>kunihiko</dc:creator>
  <cp:lastModifiedBy>金子　邦彦</cp:lastModifiedBy>
  <cp:revision>22</cp:revision>
  <dcterms:created xsi:type="dcterms:W3CDTF">2020-04-20T02:04:38Z</dcterms:created>
  <dcterms:modified xsi:type="dcterms:W3CDTF">2022-05-19T11:13:34Z</dcterms:modified>
</cp:coreProperties>
</file>