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544" r:id="rId2"/>
    <p:sldId id="1750" r:id="rId3"/>
    <p:sldId id="696" r:id="rId4"/>
    <p:sldId id="681" r:id="rId5"/>
    <p:sldId id="898" r:id="rId6"/>
    <p:sldId id="1751" r:id="rId7"/>
    <p:sldId id="823" r:id="rId8"/>
    <p:sldId id="974" r:id="rId9"/>
    <p:sldId id="1752" r:id="rId10"/>
    <p:sldId id="1753" r:id="rId11"/>
    <p:sldId id="1754" r:id="rId12"/>
    <p:sldId id="1755" r:id="rId13"/>
    <p:sldId id="725" r:id="rId14"/>
    <p:sldId id="1756" r:id="rId15"/>
    <p:sldId id="1757" r:id="rId16"/>
    <p:sldId id="1363" r:id="rId17"/>
    <p:sldId id="820" r:id="rId18"/>
    <p:sldId id="1340" r:id="rId19"/>
    <p:sldId id="1758" r:id="rId20"/>
    <p:sldId id="896" r:id="rId21"/>
    <p:sldId id="907" r:id="rId22"/>
    <p:sldId id="908" r:id="rId23"/>
    <p:sldId id="1347" r:id="rId24"/>
    <p:sldId id="1759" r:id="rId25"/>
    <p:sldId id="1350" r:id="rId26"/>
    <p:sldId id="900" r:id="rId27"/>
    <p:sldId id="901" r:id="rId28"/>
    <p:sldId id="902" r:id="rId29"/>
    <p:sldId id="905" r:id="rId30"/>
    <p:sldId id="691" r:id="rId31"/>
    <p:sldId id="692" r:id="rId32"/>
    <p:sldId id="1760" r:id="rId33"/>
    <p:sldId id="693" r:id="rId34"/>
    <p:sldId id="1300" r:id="rId35"/>
    <p:sldId id="1348" r:id="rId36"/>
    <p:sldId id="842" r:id="rId37"/>
    <p:sldId id="965" r:id="rId38"/>
    <p:sldId id="1761" r:id="rId39"/>
    <p:sldId id="954" r:id="rId40"/>
    <p:sldId id="956" r:id="rId41"/>
    <p:sldId id="1762" r:id="rId42"/>
    <p:sldId id="1767" r:id="rId43"/>
    <p:sldId id="1763" r:id="rId44"/>
    <p:sldId id="294" r:id="rId45"/>
    <p:sldId id="1764" r:id="rId46"/>
    <p:sldId id="1810" r:id="rId47"/>
    <p:sldId id="1766" r:id="rId48"/>
    <p:sldId id="1768" r:id="rId49"/>
    <p:sldId id="1765" r:id="rId5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01" autoAdjust="0"/>
    <p:restoredTop sz="94660"/>
  </p:normalViewPr>
  <p:slideViewPr>
    <p:cSldViewPr snapToGrid="0">
      <p:cViewPr varScale="1">
        <p:scale>
          <a:sx n="70" d="100"/>
          <a:sy n="70" d="100"/>
        </p:scale>
        <p:origin x="245" y="19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05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2023/7/18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5671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lang="ja-JP" altLang="en-US" smtClean="0">
                <a:solidFill>
                  <a:prstClr val="black"/>
                </a:solidFill>
              </a:rPr>
              <a:pPr/>
              <a:t>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401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lang="ja-JP" altLang="en-US" smtClean="0">
                <a:solidFill>
                  <a:prstClr val="black"/>
                </a:solidFill>
              </a:rPr>
              <a:pPr/>
              <a:t>13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551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lang="ja-JP" altLang="en-US" smtClean="0">
                <a:solidFill>
                  <a:prstClr val="black"/>
                </a:solidFill>
              </a:rPr>
              <a:pPr/>
              <a:t>35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535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lang="ja-JP" altLang="en-US" smtClean="0">
                <a:solidFill>
                  <a:prstClr val="black"/>
                </a:solidFill>
              </a:rPr>
              <a:pPr/>
              <a:t>38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553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2023/7/18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2023/7/18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2023/7/18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2023/7/18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2023/7/18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cc/cs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trinket.io/python/0fd59392c8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ythontutor.com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trinket.io/python/f33df42c8d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trinket.io/python/0fd59392c8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43531" y="1122363"/>
            <a:ext cx="8406418" cy="2387600"/>
          </a:xfrm>
        </p:spPr>
        <p:txBody>
          <a:bodyPr>
            <a:noAutofit/>
          </a:bodyPr>
          <a:lstStyle/>
          <a:p>
            <a:r>
              <a:rPr lang="en-US" altLang="ja-JP" sz="4000" dirty="0"/>
              <a:t>cs-11. </a:t>
            </a:r>
            <a:r>
              <a:rPr lang="ja-JP" altLang="en-US" sz="4000" dirty="0"/>
              <a:t>条件分岐，リストと繰り返し，ステップ実行 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54620"/>
            <a:ext cx="6858000" cy="1655762"/>
          </a:xfrm>
        </p:spPr>
        <p:txBody>
          <a:bodyPr>
            <a:noAutofit/>
          </a:bodyPr>
          <a:lstStyle/>
          <a:p>
            <a:r>
              <a:rPr lang="ja-JP" altLang="en-US" dirty="0"/>
              <a:t>（コンピューターサイエンス）</a:t>
            </a:r>
            <a:endParaRPr lang="en-US" altLang="ja-JP" dirty="0"/>
          </a:p>
          <a:p>
            <a:r>
              <a:rPr lang="en-US" altLang="ja-JP" dirty="0"/>
              <a:t>URL: </a:t>
            </a:r>
            <a:r>
              <a:rPr lang="en-US" altLang="ja-JP" dirty="0">
                <a:hlinkClick r:id="rId3"/>
              </a:rPr>
              <a:t>https://www.kkaneko.jp/cc/cs/index.html</a:t>
            </a:r>
            <a:endParaRPr lang="en-US" altLang="ja-JP" dirty="0"/>
          </a:p>
          <a:p>
            <a:endParaRPr lang="ja-JP" altLang="en-US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 descr="メガネをかけた男性&#10;&#10;自動的に生成された説明">
            <a:extLst>
              <a:ext uri="{FF2B5EF4-FFF2-40B4-BE49-F238E27FC236}">
                <a16:creationId xmlns:a16="http://schemas.microsoft.com/office/drawing/2014/main" id="{4047DBB5-87E7-41C0-8239-B092FFAB73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328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BDC2A5-6C11-7153-1E0E-0BB19D536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en-US" altLang="ja-JP" dirty="0"/>
              <a:t>trinket </a:t>
            </a:r>
            <a:r>
              <a:rPr lang="ja-JP" altLang="en-US" dirty="0"/>
              <a:t>の次のページを開く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sz="2800" dirty="0">
                <a:hlinkClick r:id="rId2"/>
              </a:rPr>
              <a:t>https://trinket.io/python/0fd59392c8</a:t>
            </a:r>
            <a:endParaRPr lang="en-US" altLang="ja-JP" sz="2800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実行する。</a:t>
            </a:r>
            <a:r>
              <a:rPr lang="en-US" altLang="ja-JP" dirty="0"/>
              <a:t>1800</a:t>
            </a:r>
            <a:r>
              <a:rPr lang="ja-JP" altLang="en-US" dirty="0"/>
              <a:t> が表示されることを確認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A7AC597-3DE3-BF08-2881-D57391A34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914" y="2975570"/>
            <a:ext cx="4999822" cy="149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419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BDC2A5-6C11-7153-1E0E-0BB19D536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60117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③ 「</a:t>
            </a:r>
            <a:r>
              <a:rPr lang="en-US" altLang="ja-JP" sz="2400" dirty="0"/>
              <a:t>age = </a:t>
            </a:r>
            <a:r>
              <a:rPr lang="en-US" altLang="ja-JP" sz="2400" b="1" dirty="0">
                <a:solidFill>
                  <a:srgbClr val="FF0000"/>
                </a:solidFill>
              </a:rPr>
              <a:t>18</a:t>
            </a:r>
            <a:r>
              <a:rPr lang="ja-JP" altLang="en-US" sz="2400" dirty="0"/>
              <a:t>」を「</a:t>
            </a:r>
            <a:r>
              <a:rPr lang="en-US" altLang="ja-JP" sz="2400" dirty="0"/>
              <a:t>age = </a:t>
            </a:r>
            <a:r>
              <a:rPr lang="en-US" altLang="ja-JP" sz="2400" b="1" dirty="0">
                <a:solidFill>
                  <a:srgbClr val="FF0000"/>
                </a:solidFill>
              </a:rPr>
              <a:t>10</a:t>
            </a:r>
            <a:r>
              <a:rPr lang="ja-JP" altLang="en-US" sz="2400" dirty="0"/>
              <a:t>」に書き替える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④ 実行する。</a:t>
            </a:r>
            <a:r>
              <a:rPr lang="en-US" altLang="ja-JP" sz="2400" b="1" dirty="0"/>
              <a:t>500</a:t>
            </a:r>
            <a:r>
              <a:rPr lang="ja-JP" altLang="en-US" sz="2400" b="1" dirty="0"/>
              <a:t> が表示される</a:t>
            </a:r>
            <a:r>
              <a:rPr lang="ja-JP" altLang="en-US" sz="2400" dirty="0"/>
              <a:t>ことを確認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⑤ </a:t>
            </a:r>
            <a:r>
              <a:rPr lang="en-US" altLang="ja-JP" sz="2400" b="1" dirty="0"/>
              <a:t>age </a:t>
            </a:r>
            <a:r>
              <a:rPr lang="ja-JP" altLang="en-US" sz="2400" b="1" dirty="0"/>
              <a:t>の値が </a:t>
            </a:r>
            <a:r>
              <a:rPr lang="en-US" altLang="ja-JP" sz="2400" b="1" dirty="0"/>
              <a:t>8, 9, 10, 11 </a:t>
            </a:r>
            <a:r>
              <a:rPr lang="ja-JP" altLang="en-US" sz="2400" b="1" dirty="0"/>
              <a:t>のときは </a:t>
            </a:r>
            <a:r>
              <a:rPr lang="en-US" altLang="ja-JP" sz="2400" b="1" dirty="0"/>
              <a:t>500 </a:t>
            </a:r>
            <a:r>
              <a:rPr lang="ja-JP" altLang="en-US" sz="2400" b="1" dirty="0"/>
              <a:t>になり、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b="1" dirty="0"/>
              <a:t>12, 13, 14, 15 </a:t>
            </a:r>
            <a:r>
              <a:rPr lang="ja-JP" altLang="en-US" sz="2400" b="1" dirty="0"/>
              <a:t>のときは </a:t>
            </a:r>
            <a:r>
              <a:rPr lang="en-US" altLang="ja-JP" sz="2400" b="1" dirty="0"/>
              <a:t>1800 </a:t>
            </a:r>
            <a:r>
              <a:rPr lang="ja-JP" altLang="en-US" sz="2400" b="1" dirty="0"/>
              <a:t>になることを確認</a:t>
            </a:r>
            <a:endParaRPr lang="en-US" altLang="ja-JP" sz="24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4544446-5D02-73D8-E0EE-06A764997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683" y="1355208"/>
            <a:ext cx="5312997" cy="126300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714ECCC6-7948-2874-E270-1B5672689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683" y="3429000"/>
            <a:ext cx="5052358" cy="151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09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819E1D-EE62-E957-431D-85F66952C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条件分岐　まとめ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C7864E8-BBD4-ED24-CB04-C4CB3EC8F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b="1" dirty="0">
                <a:solidFill>
                  <a:srgbClr val="C00000"/>
                </a:solidFill>
              </a:rPr>
              <a:t>条件分岐</a:t>
            </a:r>
            <a:r>
              <a:rPr kumimoji="1" lang="ja-JP" altLang="en-US" sz="2400" dirty="0"/>
              <a:t>は、特定の条件に基づいて、異なる結果を得ることを可能にする</a:t>
            </a:r>
            <a:endParaRPr kumimoji="1" lang="en-US" altLang="ja-JP" sz="2400" dirty="0"/>
          </a:p>
          <a:p>
            <a:endParaRPr lang="en-US" altLang="ja-JP" sz="2400" dirty="0"/>
          </a:p>
          <a:p>
            <a:r>
              <a:rPr kumimoji="1" lang="en-US" altLang="ja-JP" sz="2400" dirty="0"/>
              <a:t>Python </a:t>
            </a:r>
            <a:r>
              <a:rPr kumimoji="1" lang="ja-JP" altLang="en-US" sz="2400" dirty="0"/>
              <a:t>の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条件分岐</a:t>
            </a:r>
            <a:r>
              <a:rPr kumimoji="1" lang="ja-JP" altLang="en-US" sz="2400" dirty="0"/>
              <a:t>では、</a:t>
            </a:r>
            <a:r>
              <a:rPr kumimoji="1" lang="en-US" altLang="ja-JP" sz="2400" dirty="0"/>
              <a:t>if, else </a:t>
            </a:r>
            <a:r>
              <a:rPr kumimoji="1" lang="ja-JP" altLang="en-US" sz="2400" dirty="0"/>
              <a:t>などのキーワードを使用</a:t>
            </a:r>
            <a:endParaRPr kumimoji="1" lang="en-US" altLang="ja-JP" sz="2400" dirty="0"/>
          </a:p>
          <a:p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ある映画館で、</a:t>
            </a:r>
            <a:r>
              <a:rPr kumimoji="1" lang="en-US" altLang="ja-JP" sz="2400" dirty="0"/>
              <a:t>11</a:t>
            </a:r>
            <a:r>
              <a:rPr kumimoji="1" lang="ja-JP" altLang="en-US" sz="2400" dirty="0"/>
              <a:t>歳以下のチケットと，</a:t>
            </a:r>
            <a:r>
              <a:rPr kumimoji="1" lang="en-US" altLang="ja-JP" sz="2400" dirty="0"/>
              <a:t>12</a:t>
            </a:r>
            <a:r>
              <a:rPr kumimoji="1" lang="ja-JP" altLang="en-US" sz="2400" dirty="0"/>
              <a:t>歳以上のチケットで値段の</a:t>
            </a:r>
            <a:r>
              <a:rPr lang="ja-JP" altLang="en-US" sz="2400" dirty="0"/>
              <a:t>違いがあるとき、条件分岐を使用して、チケット料金を算出できる</a:t>
            </a: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B65CD93-B330-9423-58C1-55A5DFF23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3EC1ADB9-3041-95C3-7185-B18BF4F6D36F}"/>
              </a:ext>
            </a:extLst>
          </p:cNvPr>
          <p:cNvSpPr txBox="1">
            <a:spLocks/>
          </p:cNvSpPr>
          <p:nvPr/>
        </p:nvSpPr>
        <p:spPr>
          <a:xfrm>
            <a:off x="974968" y="4402352"/>
            <a:ext cx="2419495" cy="232798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vert="horz" lIns="51435" tIns="25718" rIns="51435" bIns="2571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age = 18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if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age &lt;= 11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   print(500)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else: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   print(1800)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8364D6B-1265-6064-9E1E-6D694A04BF72}"/>
              </a:ext>
            </a:extLst>
          </p:cNvPr>
          <p:cNvSpPr txBox="1"/>
          <p:nvPr/>
        </p:nvSpPr>
        <p:spPr>
          <a:xfrm>
            <a:off x="3502793" y="5282885"/>
            <a:ext cx="5171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age &lt;= 11 </a:t>
            </a:r>
            <a:r>
              <a:rPr kumimoji="1" lang="ja-JP" altLang="en-US" sz="2000" dirty="0"/>
              <a:t>のときは、</a:t>
            </a:r>
            <a:r>
              <a:rPr kumimoji="1" lang="en-US" altLang="ja-JP" sz="2000" dirty="0"/>
              <a:t>print(500) </a:t>
            </a:r>
            <a:r>
              <a:rPr kumimoji="1" lang="ja-JP" altLang="en-US" sz="2000" dirty="0"/>
              <a:t>が実行される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DB6958D-9BD8-CE4B-C34A-5809FC948B63}"/>
              </a:ext>
            </a:extLst>
          </p:cNvPr>
          <p:cNvSpPr txBox="1"/>
          <p:nvPr/>
        </p:nvSpPr>
        <p:spPr>
          <a:xfrm>
            <a:off x="3502792" y="6138803"/>
            <a:ext cx="52686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そうでないときは、</a:t>
            </a:r>
            <a:r>
              <a:rPr kumimoji="1" lang="en-US" altLang="ja-JP" sz="2000" dirty="0"/>
              <a:t>print(1800) </a:t>
            </a:r>
            <a:r>
              <a:rPr kumimoji="1" lang="ja-JP" altLang="en-US" sz="2000" dirty="0"/>
              <a:t>が実行される</a:t>
            </a:r>
          </a:p>
        </p:txBody>
      </p:sp>
    </p:spTree>
    <p:extLst>
      <p:ext uri="{BB962C8B-B14F-4D97-AF65-F5344CB8AC3E}">
        <p14:creationId xmlns:p14="http://schemas.microsoft.com/office/powerpoint/2010/main" val="3889056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11-2.</a:t>
            </a:r>
            <a:r>
              <a:rPr lang="ja-JP" altLang="en-US" dirty="0"/>
              <a:t> 条件分岐のステップ実行</a:t>
            </a:r>
          </a:p>
        </p:txBody>
      </p:sp>
      <p:sp>
        <p:nvSpPr>
          <p:cNvPr id="7" name="字幕 6">
            <a:extLst>
              <a:ext uri="{FF2B5EF4-FFF2-40B4-BE49-F238E27FC236}">
                <a16:creationId xmlns:a16="http://schemas.microsoft.com/office/drawing/2014/main" id="{14AA8009-AECB-4E09-89E2-3EB3CAE9A6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71238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466D83-AE92-DBAF-C758-9D60D1EB6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ステップ実行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6A508C-B0A8-E7D2-B5A0-CC05CFBD6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b="1" dirty="0">
                <a:solidFill>
                  <a:srgbClr val="C00000"/>
                </a:solidFill>
              </a:rPr>
              <a:t>ステップ実行</a:t>
            </a:r>
            <a:r>
              <a:rPr kumimoji="1" lang="ja-JP" altLang="en-US" sz="2400" dirty="0"/>
              <a:t>では、</a:t>
            </a:r>
            <a:r>
              <a:rPr kumimoji="1" lang="ja-JP" altLang="en-US" sz="2400" b="1" dirty="0"/>
              <a:t>１行ずつの実行</a:t>
            </a:r>
            <a:r>
              <a:rPr kumimoji="1" lang="ja-JP" altLang="en-US" sz="2400" dirty="0"/>
              <a:t>が行われ、そのときの変数の値の変化などを</a:t>
            </a:r>
            <a:r>
              <a:rPr kumimoji="1" lang="ja-JP" altLang="en-US" sz="2400" b="1" dirty="0"/>
              <a:t>確認</a:t>
            </a:r>
            <a:r>
              <a:rPr kumimoji="1" lang="ja-JP" altLang="en-US" sz="2400" dirty="0"/>
              <a:t>できる</a:t>
            </a:r>
            <a:endParaRPr kumimoji="1" lang="en-US" altLang="ja-JP" sz="2400" dirty="0"/>
          </a:p>
          <a:p>
            <a:endParaRPr lang="en-US" altLang="ja-JP" sz="2400" dirty="0"/>
          </a:p>
          <a:p>
            <a:r>
              <a:rPr kumimoji="1" lang="ja-JP" altLang="en-US" sz="2400" b="1" dirty="0">
                <a:solidFill>
                  <a:srgbClr val="C00000"/>
                </a:solidFill>
              </a:rPr>
              <a:t>ステップ実行</a:t>
            </a:r>
            <a:r>
              <a:rPr kumimoji="1" lang="ja-JP" altLang="en-US" sz="2400" dirty="0"/>
              <a:t>により、</a:t>
            </a:r>
            <a:r>
              <a:rPr kumimoji="1" lang="ja-JP" altLang="en-US" sz="2400" b="1" dirty="0"/>
              <a:t>プログラムの動作を細かく追跡</a:t>
            </a:r>
            <a:r>
              <a:rPr kumimoji="1" lang="ja-JP" altLang="en-US" sz="2400" dirty="0"/>
              <a:t>でき、不具合が発生している箇所の特定、プログラムの学習に役立つ</a:t>
            </a:r>
            <a:endParaRPr kumimoji="1" lang="en-US" altLang="ja-JP" sz="2400" dirty="0"/>
          </a:p>
          <a:p>
            <a:endParaRPr lang="en-US" altLang="ja-JP" sz="2400" dirty="0"/>
          </a:p>
          <a:p>
            <a:r>
              <a:rPr kumimoji="1" lang="ja-JP" altLang="en-US" sz="2400" b="1" dirty="0">
                <a:solidFill>
                  <a:srgbClr val="C00000"/>
                </a:solidFill>
              </a:rPr>
              <a:t>通常実行</a:t>
            </a:r>
            <a:r>
              <a:rPr kumimoji="1" lang="ja-JP" altLang="en-US" sz="2400" dirty="0"/>
              <a:t>は、</a:t>
            </a:r>
            <a:r>
              <a:rPr kumimoji="1" lang="ja-JP" altLang="en-US" sz="2400" b="1" dirty="0"/>
              <a:t>プログラムを最初から最後まで一度に実行</a:t>
            </a:r>
            <a:r>
              <a:rPr kumimoji="1" lang="ja-JP" altLang="en-US" sz="2400" dirty="0"/>
              <a:t>するもの（プログラム実行中の変数の値の変化を確認するなどは困難）。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ステップ実行</a:t>
            </a:r>
            <a:r>
              <a:rPr kumimoji="1" lang="ja-JP" altLang="en-US" sz="2400" dirty="0"/>
              <a:t>は、</a:t>
            </a:r>
            <a:r>
              <a:rPr kumimoji="1" lang="ja-JP" altLang="en-US" sz="2400" b="1" dirty="0"/>
              <a:t>プログラムを１行ずつ実行</a:t>
            </a:r>
            <a:r>
              <a:rPr kumimoji="1" lang="ja-JP" altLang="en-US" sz="2400" dirty="0"/>
              <a:t>し、</a:t>
            </a:r>
            <a:r>
              <a:rPr kumimoji="1" lang="ja-JP" altLang="en-US" sz="2400" b="1" dirty="0"/>
              <a:t>実行後にプログラムを一時停止</a:t>
            </a:r>
            <a:r>
              <a:rPr kumimoji="1" lang="ja-JP" altLang="en-US" sz="2400" dirty="0"/>
              <a:t>するもの。</a:t>
            </a:r>
            <a:endParaRPr kumimoji="1" lang="en-US" altLang="ja-JP" sz="2400" dirty="0"/>
          </a:p>
          <a:p>
            <a:endParaRPr lang="en-US" altLang="ja-JP" sz="2400" dirty="0"/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5DCFB9F-42B5-2E0E-C593-8A4A8FA02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1736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条件分岐の </a:t>
            </a:r>
            <a:r>
              <a:rPr kumimoji="1" lang="en-US" altLang="ja-JP" dirty="0"/>
              <a:t>Python </a:t>
            </a:r>
            <a:r>
              <a:rPr kumimoji="1" lang="ja-JP" altLang="en-US" dirty="0"/>
              <a:t>プログラム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42683" y="906302"/>
            <a:ext cx="7314373" cy="133911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dirty="0"/>
              <a:t>　　</a:t>
            </a:r>
            <a:r>
              <a:rPr lang="ja-JP" altLang="en-US" dirty="0">
                <a:solidFill>
                  <a:srgbClr val="C00000"/>
                </a:solidFill>
              </a:rPr>
              <a:t>　</a:t>
            </a:r>
            <a:r>
              <a:rPr lang="en-US" altLang="ja-JP" b="1" dirty="0">
                <a:solidFill>
                  <a:srgbClr val="C00000"/>
                </a:solidFill>
              </a:rPr>
              <a:t>age </a:t>
            </a:r>
            <a:r>
              <a:rPr lang="ja-JP" altLang="en-US" dirty="0"/>
              <a:t>の値が </a:t>
            </a:r>
            <a:r>
              <a:rPr lang="en-US" altLang="ja-JP" b="1" dirty="0">
                <a:solidFill>
                  <a:srgbClr val="C00000"/>
                </a:solidFill>
              </a:rPr>
              <a:t>11</a:t>
            </a:r>
            <a:r>
              <a:rPr lang="ja-JP" altLang="en-US" dirty="0"/>
              <a:t>以下     →  </a:t>
            </a:r>
            <a:r>
              <a:rPr lang="en-US" altLang="ja-JP" b="1" dirty="0">
                <a:solidFill>
                  <a:srgbClr val="C00000"/>
                </a:solidFill>
              </a:rPr>
              <a:t>500</a:t>
            </a:r>
            <a:r>
              <a:rPr lang="en-US" altLang="ja-JP" dirty="0"/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dirty="0"/>
              <a:t>                              </a:t>
            </a:r>
            <a:r>
              <a:rPr lang="en-US" altLang="ja-JP" b="1" dirty="0">
                <a:solidFill>
                  <a:srgbClr val="C00000"/>
                </a:solidFill>
              </a:rPr>
              <a:t>12</a:t>
            </a:r>
            <a:r>
              <a:rPr lang="ja-JP" altLang="en-US" dirty="0"/>
              <a:t>以上     →  </a:t>
            </a:r>
            <a:r>
              <a:rPr lang="en-US" altLang="ja-JP" b="1" dirty="0">
                <a:solidFill>
                  <a:srgbClr val="C00000"/>
                </a:solidFill>
              </a:rPr>
              <a:t>1800</a:t>
            </a:r>
            <a:r>
              <a:rPr lang="en-US" altLang="ja-JP" dirty="0"/>
              <a:t>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15</a:t>
            </a:fld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1446599" y="6077248"/>
            <a:ext cx="5264583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条件式は「</a:t>
            </a:r>
            <a:r>
              <a:rPr lang="en-US" altLang="ja-JP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age &lt;= 11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」のようになる</a:t>
            </a: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BB128EEF-4E5E-3C03-274A-A43FE961FBA8}"/>
              </a:ext>
            </a:extLst>
          </p:cNvPr>
          <p:cNvSpPr txBox="1">
            <a:spLocks/>
          </p:cNvSpPr>
          <p:nvPr/>
        </p:nvSpPr>
        <p:spPr>
          <a:xfrm>
            <a:off x="1678859" y="2519262"/>
            <a:ext cx="3769666" cy="268748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vert="horz" lIns="51435" tIns="25718" rIns="51435" bIns="2571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age = 18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if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age &lt;= 11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   print(500)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else: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   print(1800)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8429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9" r="11079"/>
          <a:stretch/>
        </p:blipFill>
        <p:spPr>
          <a:xfrm>
            <a:off x="4667250" y="0"/>
            <a:ext cx="4476750" cy="6865139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7DD4950-D159-4EF1-90C3-DB06CAAE7C11}" type="slidenum">
              <a:rPr kumimoji="1" lang="ja-JP" altLang="en-US" sz="18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16</a:t>
            </a:fld>
            <a:endParaRPr kumimoji="1" lang="ja-JP" altLang="en-US" sz="1800">
              <a:solidFill>
                <a:srgbClr val="FFFFFF"/>
              </a:solidFill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C1D10E3-8A1C-93DE-BAA9-EFB285F4F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5291555" cy="6011747"/>
          </a:xfrm>
        </p:spPr>
        <p:txBody>
          <a:bodyPr>
            <a:normAutofit/>
          </a:bodyPr>
          <a:lstStyle/>
          <a:p>
            <a:r>
              <a:rPr lang="en-US" altLang="ja-JP" b="1" dirty="0"/>
              <a:t>Python Tutor</a:t>
            </a:r>
            <a:r>
              <a:rPr lang="ja-JP" altLang="en-US" dirty="0"/>
              <a:t> という</a:t>
            </a:r>
            <a:r>
              <a:rPr lang="ja-JP" altLang="en-US" b="1" dirty="0"/>
              <a:t>ウェブサイト</a:t>
            </a:r>
            <a:r>
              <a:rPr lang="ja-JP" altLang="en-US" dirty="0"/>
              <a:t>を利用しよう</a:t>
            </a:r>
            <a:r>
              <a:rPr lang="en-US" altLang="ja-JP" b="1" dirty="0">
                <a:hlinkClick r:id="rId3"/>
              </a:rPr>
              <a:t>http://www.pythontutor.com/</a:t>
            </a:r>
            <a:endParaRPr lang="en-US" altLang="ja-JP" b="1" dirty="0"/>
          </a:p>
          <a:p>
            <a:endParaRPr kumimoji="1" lang="en-US" altLang="ja-JP" dirty="0"/>
          </a:p>
          <a:p>
            <a:r>
              <a:rPr lang="en-US" altLang="ja-JP" b="1" dirty="0"/>
              <a:t>Web </a:t>
            </a:r>
            <a:r>
              <a:rPr lang="ja-JP" altLang="en-US" b="1" dirty="0"/>
              <a:t>ブラウザ</a:t>
            </a:r>
            <a:r>
              <a:rPr lang="ja-JP" altLang="en-US" dirty="0"/>
              <a:t>を使ってアクセスできる</a:t>
            </a:r>
            <a:endParaRPr lang="en-US" altLang="ja-JP" dirty="0"/>
          </a:p>
          <a:p>
            <a:endParaRPr kumimoji="1" lang="en-US" altLang="ja-JP" dirty="0"/>
          </a:p>
          <a:p>
            <a:r>
              <a:rPr kumimoji="1" lang="en-US" altLang="ja-JP" b="1" dirty="0" err="1"/>
              <a:t>PythonTutor</a:t>
            </a:r>
            <a:r>
              <a:rPr lang="ja-JP" altLang="en-US" dirty="0"/>
              <a:t> </a:t>
            </a:r>
            <a:r>
              <a:rPr kumimoji="1" lang="ja-JP" altLang="en-US" dirty="0"/>
              <a:t>では，</a:t>
            </a:r>
            <a:r>
              <a:rPr kumimoji="1" lang="en-US" altLang="ja-JP" b="1" dirty="0"/>
              <a:t>Python</a:t>
            </a:r>
            <a:r>
              <a:rPr kumimoji="1" lang="ja-JP" altLang="en-US" b="1" dirty="0"/>
              <a:t>だけでなく</a:t>
            </a:r>
            <a:r>
              <a:rPr kumimoji="1" lang="ja-JP" altLang="en-US" dirty="0"/>
              <a:t>，</a:t>
            </a:r>
            <a:r>
              <a:rPr kumimoji="1" lang="en-US" altLang="ja-JP" dirty="0"/>
              <a:t>Java</a:t>
            </a:r>
            <a:r>
              <a:rPr kumimoji="1" lang="ja-JP" altLang="en-US" dirty="0"/>
              <a:t>，</a:t>
            </a:r>
            <a:r>
              <a:rPr kumimoji="1" lang="en-US" altLang="ja-JP" dirty="0"/>
              <a:t>C,</a:t>
            </a:r>
            <a:r>
              <a:rPr kumimoji="1" lang="ja-JP" altLang="en-US" dirty="0"/>
              <a:t>，</a:t>
            </a:r>
            <a:r>
              <a:rPr kumimoji="1" lang="en-US" altLang="ja-JP" dirty="0"/>
              <a:t>C++</a:t>
            </a:r>
            <a:r>
              <a:rPr kumimoji="1" lang="ja-JP" altLang="en-US" dirty="0"/>
              <a:t>，</a:t>
            </a:r>
            <a:r>
              <a:rPr kumimoji="1" lang="en-US" altLang="ja-JP" dirty="0"/>
              <a:t>JavaScript</a:t>
            </a:r>
            <a:r>
              <a:rPr kumimoji="1" lang="ja-JP" altLang="en-US" dirty="0"/>
              <a:t>，</a:t>
            </a:r>
            <a:r>
              <a:rPr kumimoji="1" lang="en-US" altLang="ja-JP" dirty="0"/>
              <a:t>Ruby </a:t>
            </a:r>
            <a:r>
              <a:rPr kumimoji="1" lang="ja-JP" altLang="en-US" dirty="0"/>
              <a:t>など，多くのプログラミング言語を学ぶことができる．</a:t>
            </a:r>
            <a:endParaRPr kumimoji="1" lang="en-US" altLang="ja-JP" dirty="0"/>
          </a:p>
          <a:p>
            <a:endParaRPr lang="ja-JP" altLang="en-US" dirty="0"/>
          </a:p>
        </p:txBody>
      </p:sp>
      <p:sp>
        <p:nvSpPr>
          <p:cNvPr id="9" name="タイトル 8">
            <a:extLst>
              <a:ext uri="{FF2B5EF4-FFF2-40B4-BE49-F238E27FC236}">
                <a16:creationId xmlns:a16="http://schemas.microsoft.com/office/drawing/2014/main" id="{738A3EB0-E328-8FE0-E52B-B626E7063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>
                <a:latin typeface="Segoe UI" panose="020B0502040204020203" pitchFamily="34" charset="0"/>
              </a:rPr>
              <a:t>Python Tutor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22335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38091E3-F014-4EED-8E4F-719BE045C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156" y="4381196"/>
            <a:ext cx="5452712" cy="225131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2900" dirty="0"/>
              <a:t>Python Tutor </a:t>
            </a:r>
            <a:r>
              <a:rPr lang="ja-JP" altLang="en-US" sz="2900" dirty="0"/>
              <a:t>の使用方法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1395" y="971195"/>
            <a:ext cx="8678719" cy="50068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① まず，</a:t>
            </a:r>
            <a:r>
              <a:rPr lang="ja-JP" altLang="en-US" b="1" dirty="0"/>
              <a:t>ウェブブラウザ</a:t>
            </a:r>
            <a:r>
              <a:rPr lang="ja-JP" altLang="en-US" dirty="0"/>
              <a:t>を開く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</a:t>
            </a:r>
            <a:r>
              <a:rPr lang="en-US" altLang="ja-JP" b="1" dirty="0"/>
              <a:t>Python Tutor </a:t>
            </a:r>
            <a:r>
              <a:rPr lang="ja-JP" altLang="en-US" dirty="0"/>
              <a:t>を利用するために，以下の </a:t>
            </a:r>
            <a:r>
              <a:rPr lang="en-US" altLang="ja-JP" dirty="0"/>
              <a:t>URL </a:t>
            </a:r>
            <a:r>
              <a:rPr lang="ja-JP" altLang="en-US" dirty="0"/>
              <a:t>にアクセス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/>
              <a:t>http://</a:t>
            </a:r>
            <a:r>
              <a:rPr lang="en-US" altLang="ja-JP" b="1" dirty="0" err="1"/>
              <a:t>www.pythontutor.com</a:t>
            </a:r>
            <a:r>
              <a:rPr lang="en-US" altLang="ja-JP" b="1" dirty="0"/>
              <a:t>/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③ 「</a:t>
            </a:r>
            <a:r>
              <a:rPr lang="en-US" altLang="ja-JP" b="1" dirty="0"/>
              <a:t>Python</a:t>
            </a:r>
            <a:r>
              <a:rPr lang="ja-JP" altLang="en-US" dirty="0"/>
              <a:t>」をクリック　⇒ </a:t>
            </a:r>
            <a:r>
              <a:rPr lang="ja-JP" altLang="en-US" b="1" dirty="0"/>
              <a:t>編集画面</a:t>
            </a:r>
            <a:r>
              <a:rPr lang="ja-JP" altLang="en-US" dirty="0"/>
              <a:t>が開く　　</a:t>
            </a:r>
            <a:endParaRPr lang="en-US" altLang="ja-JP" dirty="0"/>
          </a:p>
        </p:txBody>
      </p:sp>
      <p:sp>
        <p:nvSpPr>
          <p:cNvPr id="10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17</a:t>
            </a:fld>
            <a:endParaRPr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ED950E6-79B1-88B3-39D0-D6A663465B5D}"/>
              </a:ext>
            </a:extLst>
          </p:cNvPr>
          <p:cNvSpPr/>
          <p:nvPr/>
        </p:nvSpPr>
        <p:spPr>
          <a:xfrm>
            <a:off x="2529914" y="5506851"/>
            <a:ext cx="970777" cy="3799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0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883FD7-1689-4E6D-988B-A2AE4EAC6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2900" dirty="0"/>
              <a:t>Python Tutor </a:t>
            </a:r>
            <a:r>
              <a:rPr kumimoji="1" lang="ja-JP" altLang="en-US" sz="2900" dirty="0"/>
              <a:t>の編集画面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C062DD7-B1C0-4C1A-A775-15A9FF5B2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18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7716B6D-FC6E-4BF2-94F9-E212FDE7C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30" y="928582"/>
            <a:ext cx="8215803" cy="5427769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1742752-6D14-49F5-9646-04E077495255}"/>
              </a:ext>
            </a:extLst>
          </p:cNvPr>
          <p:cNvSpPr/>
          <p:nvPr/>
        </p:nvSpPr>
        <p:spPr>
          <a:xfrm>
            <a:off x="680572" y="1662113"/>
            <a:ext cx="5643309" cy="29013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C565F1B-11C4-4CC6-9A59-B4B78C9EAE13}"/>
              </a:ext>
            </a:extLst>
          </p:cNvPr>
          <p:cNvSpPr/>
          <p:nvPr/>
        </p:nvSpPr>
        <p:spPr>
          <a:xfrm>
            <a:off x="491758" y="4627837"/>
            <a:ext cx="2034216" cy="4698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CA0E6A1-389B-4B62-89A4-43D502BC527A}"/>
              </a:ext>
            </a:extLst>
          </p:cNvPr>
          <p:cNvSpPr/>
          <p:nvPr/>
        </p:nvSpPr>
        <p:spPr>
          <a:xfrm>
            <a:off x="1463786" y="1343940"/>
            <a:ext cx="1998551" cy="25377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1D266D6-E1B9-442E-B126-538562734117}"/>
              </a:ext>
            </a:extLst>
          </p:cNvPr>
          <p:cNvSpPr txBox="1"/>
          <p:nvPr/>
        </p:nvSpPr>
        <p:spPr>
          <a:xfrm>
            <a:off x="3502226" y="875970"/>
            <a:ext cx="3130985" cy="73866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kumimoji="1" lang="en-US" altLang="ja-JP" sz="21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kumimoji="1"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Python 3.6</a:t>
            </a:r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」になっている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21B77EF-BD23-47B8-AD4B-1378D304F558}"/>
              </a:ext>
            </a:extLst>
          </p:cNvPr>
          <p:cNvSpPr txBox="1"/>
          <p:nvPr/>
        </p:nvSpPr>
        <p:spPr>
          <a:xfrm>
            <a:off x="2655843" y="4658397"/>
            <a:ext cx="2608406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実行のためのボタン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D2C9F3A-47A6-44BE-8AB4-4EBDAB3B6B4D}"/>
              </a:ext>
            </a:extLst>
          </p:cNvPr>
          <p:cNvSpPr txBox="1"/>
          <p:nvPr/>
        </p:nvSpPr>
        <p:spPr>
          <a:xfrm>
            <a:off x="491758" y="2538191"/>
            <a:ext cx="60324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エディタ</a:t>
            </a:r>
            <a:endParaRPr kumimoji="1" lang="en-US" altLang="ja-JP" sz="2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（プログラムを書き換えることができる）</a:t>
            </a:r>
          </a:p>
        </p:txBody>
      </p:sp>
    </p:spTree>
    <p:extLst>
      <p:ext uri="{BB962C8B-B14F-4D97-AF65-F5344CB8AC3E}">
        <p14:creationId xmlns:p14="http://schemas.microsoft.com/office/powerpoint/2010/main" val="1487302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C50F07C5-FB06-0A1B-074A-B52D19376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93" y="2877256"/>
            <a:ext cx="4717189" cy="2309060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CC115E-177C-4A9A-B883-1E1A7F497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585480"/>
            <a:ext cx="8822156" cy="622353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ja-JP" sz="2400" b="1" dirty="0"/>
              <a:t>Python Tutor </a:t>
            </a:r>
            <a:r>
              <a:rPr lang="ja-JP" altLang="en-US" sz="2400" dirty="0"/>
              <a:t>は </a:t>
            </a:r>
            <a:r>
              <a:rPr lang="en-US" altLang="ja-JP" sz="2400" b="1" dirty="0"/>
              <a:t>Python </a:t>
            </a:r>
            <a:r>
              <a:rPr lang="ja-JP" altLang="en-US" sz="2400" b="1" dirty="0"/>
              <a:t>などのプログラムを書き実行できる</a:t>
            </a:r>
            <a:r>
              <a:rPr lang="ja-JP" altLang="en-US" sz="2400" dirty="0"/>
              <a:t>サイト．</a:t>
            </a:r>
            <a:r>
              <a:rPr lang="ja-JP" altLang="en-US" sz="2400" b="1" dirty="0"/>
              <a:t>ステップ実行</a:t>
            </a:r>
            <a:r>
              <a:rPr lang="ja-JP" altLang="en-US" sz="2400" dirty="0"/>
              <a:t>、</a:t>
            </a:r>
            <a:r>
              <a:rPr lang="ja-JP" altLang="en-US" sz="2400" b="1" dirty="0"/>
              <a:t>変数の値表示</a:t>
            </a:r>
            <a:r>
              <a:rPr lang="ja-JP" altLang="en-US" sz="2400" dirty="0"/>
              <a:t>などの機能がある。</a:t>
            </a:r>
            <a:endParaRPr lang="en-US" altLang="ja-JP" sz="2400" dirty="0"/>
          </a:p>
          <a:p>
            <a:r>
              <a:rPr lang="en-US" altLang="ja-JP" sz="2400" b="1" dirty="0"/>
              <a:t>Python Tutor</a:t>
            </a:r>
            <a:r>
              <a:rPr lang="ja-JP" altLang="en-US" sz="2400" dirty="0"/>
              <a:t>のウェブサイトにアクセス．「</a:t>
            </a:r>
            <a:r>
              <a:rPr lang="en-US" altLang="ja-JP" sz="2400" b="1" dirty="0"/>
              <a:t>Python</a:t>
            </a:r>
            <a:r>
              <a:rPr lang="ja-JP" altLang="en-US" sz="2400" dirty="0"/>
              <a:t>」を選択</a:t>
            </a:r>
            <a:r>
              <a:rPr lang="en-US" altLang="ja-JP" sz="2400" dirty="0"/>
              <a:t>https://www.pythontutor.com/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158A90F-92D6-4F03-8819-199DBCBC9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Python Tutor </a:t>
            </a:r>
            <a:r>
              <a:rPr kumimoji="1" lang="ja-JP" altLang="en-US" dirty="0"/>
              <a:t>でのプログラム実行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15B582-13F3-4F13-B0B0-2DF09684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23A46CF-BB57-F763-CA0A-379D4E7AEFB7}"/>
              </a:ext>
            </a:extLst>
          </p:cNvPr>
          <p:cNvSpPr txBox="1"/>
          <p:nvPr/>
        </p:nvSpPr>
        <p:spPr>
          <a:xfrm>
            <a:off x="178883" y="5993570"/>
            <a:ext cx="3548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Visualize Execution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ボタン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7B96B45-96AC-A9E1-F385-37DFA7762F67}"/>
              </a:ext>
            </a:extLst>
          </p:cNvPr>
          <p:cNvSpPr txBox="1"/>
          <p:nvPr/>
        </p:nvSpPr>
        <p:spPr>
          <a:xfrm>
            <a:off x="2235" y="2920812"/>
            <a:ext cx="4801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メイン画面で、プログラムを書く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3B75ABF-6D5A-A936-071C-2FBE7491C188}"/>
              </a:ext>
            </a:extLst>
          </p:cNvPr>
          <p:cNvSpPr txBox="1"/>
          <p:nvPr/>
        </p:nvSpPr>
        <p:spPr>
          <a:xfrm>
            <a:off x="4587510" y="5707916"/>
            <a:ext cx="37208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通常実行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Last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ステップ実行</a:t>
            </a:r>
            <a:r>
              <a:rPr kumimoji="1" lang="en-US" altLang="ja-JP" sz="240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: </a:t>
            </a:r>
            <a:r>
              <a:rPr kumimoji="1" lang="ja-JP" altLang="en-US" sz="240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他のボタン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B003E23-9879-D622-F966-6184695F9AA7}"/>
              </a:ext>
            </a:extLst>
          </p:cNvPr>
          <p:cNvSpPr txBox="1"/>
          <p:nvPr/>
        </p:nvSpPr>
        <p:spPr>
          <a:xfrm>
            <a:off x="7331759" y="2906473"/>
            <a:ext cx="17235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変数の値を</a:t>
            </a:r>
            <a:endParaRPr kumimoji="1" lang="en-US" altLang="ja-JP" sz="2400" dirty="0">
              <a:solidFill>
                <a:srgbClr val="FF0000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視覚的に</a:t>
            </a:r>
            <a:endParaRPr kumimoji="1" lang="en-US" altLang="ja-JP" sz="2400" dirty="0">
              <a:solidFill>
                <a:srgbClr val="FF0000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確認できる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2BE30BB1-B8A4-D842-350C-74CA50084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706" y="3461985"/>
            <a:ext cx="1877936" cy="23021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5672B9D-D768-2700-E6C1-AE4C965CF5F4}"/>
              </a:ext>
            </a:extLst>
          </p:cNvPr>
          <p:cNvSpPr/>
          <p:nvPr/>
        </p:nvSpPr>
        <p:spPr>
          <a:xfrm>
            <a:off x="1277852" y="5449514"/>
            <a:ext cx="1123270" cy="4027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37629F1A-705B-35B4-3A31-8C3FDD2ED7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2768" y="3718181"/>
            <a:ext cx="2948991" cy="1902197"/>
          </a:xfrm>
          <a:prstGeom prst="rect">
            <a:avLst/>
          </a:prstGeom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8CCC58D5-455F-C209-0530-DFA0C6504C2D}"/>
              </a:ext>
            </a:extLst>
          </p:cNvPr>
          <p:cNvSpPr/>
          <p:nvPr/>
        </p:nvSpPr>
        <p:spPr>
          <a:xfrm>
            <a:off x="4488034" y="5046743"/>
            <a:ext cx="2713099" cy="4027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176FE6C7-95EE-CD00-514A-EC779FDCB6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3035" y="4095109"/>
            <a:ext cx="1673441" cy="1514064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D166F8E9-96B3-DD60-A9C4-1B460EE35652}"/>
              </a:ext>
            </a:extLst>
          </p:cNvPr>
          <p:cNvSpPr/>
          <p:nvPr/>
        </p:nvSpPr>
        <p:spPr>
          <a:xfrm>
            <a:off x="5270324" y="4266508"/>
            <a:ext cx="1275020" cy="4027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015F0D3-26DD-58BA-EBB4-1D7A85E5A913}"/>
              </a:ext>
            </a:extLst>
          </p:cNvPr>
          <p:cNvSpPr txBox="1"/>
          <p:nvPr/>
        </p:nvSpPr>
        <p:spPr>
          <a:xfrm>
            <a:off x="4972316" y="2488332"/>
            <a:ext cx="2031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メイン画面に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戻るには</a:t>
            </a:r>
            <a:endParaRPr kumimoji="1" lang="en-US" altLang="ja-JP" sz="2400" dirty="0">
              <a:solidFill>
                <a:srgbClr val="FF0000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Edit</a:t>
            </a:r>
            <a:r>
              <a:rPr kumimoji="1" lang="ja-JP" altLang="en-US" sz="240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1" lang="en-US" altLang="ja-JP" sz="240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this</a:t>
            </a:r>
            <a:r>
              <a:rPr kumimoji="1" lang="ja-JP" altLang="en-US" sz="240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1" lang="en-US" altLang="ja-JP" sz="240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code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8404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373085" y="1451241"/>
            <a:ext cx="6664635" cy="49051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①コンピュータでのプログラム実行は、通常実行が基本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②プログラムの流れの制御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endParaRPr lang="ja-JP" altLang="en-US" sz="2400" dirty="0"/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③複数のデータをまとめて扱うリスト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683573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3840F43E-4E1B-424B-8CAF-821CA90F6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7174" y="4587893"/>
            <a:ext cx="3092584" cy="139681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C73EF71A-BDE0-46A5-8623-515877BEF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79" y="710289"/>
            <a:ext cx="2495831" cy="30596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3DCE27DF-BE3A-412C-9249-1F6BCE31F9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7799" y="1160396"/>
            <a:ext cx="2948991" cy="1902197"/>
          </a:xfrm>
          <a:prstGeom prst="rect">
            <a:avLst/>
          </a:prstGeom>
        </p:spPr>
      </p:pic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2900" dirty="0"/>
              <a:t>Python Tutor </a:t>
            </a:r>
            <a:r>
              <a:rPr lang="ja-JP" altLang="en-US" sz="2900" dirty="0" err="1"/>
              <a:t>での</a:t>
            </a:r>
            <a:r>
              <a:rPr lang="ja-JP" altLang="en-US" sz="2900" dirty="0"/>
              <a:t>プログラム実行手順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20</a:t>
            </a:fld>
            <a:endParaRPr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475247" y="3429001"/>
            <a:ext cx="1395664" cy="34095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4087149" y="1614948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879343" y="934175"/>
            <a:ext cx="1214151" cy="62993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6964288" y="2574817"/>
            <a:ext cx="726361" cy="31977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右矢印 20"/>
          <p:cNvSpPr/>
          <p:nvPr/>
        </p:nvSpPr>
        <p:spPr>
          <a:xfrm>
            <a:off x="8123063" y="1614948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6964288" y="5301817"/>
            <a:ext cx="1447652" cy="39578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コンテンツ プレースホルダー 2"/>
          <p:cNvSpPr txBox="1">
            <a:spLocks/>
          </p:cNvSpPr>
          <p:nvPr/>
        </p:nvSpPr>
        <p:spPr>
          <a:xfrm>
            <a:off x="26739" y="3844210"/>
            <a:ext cx="4767836" cy="706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en-US" altLang="ja-JP" sz="2400" dirty="0">
                <a:latin typeface="Arial" panose="020B0604020202020204" pitchFamily="34" charset="0"/>
              </a:rPr>
              <a:t>(1)</a:t>
            </a:r>
            <a:r>
              <a:rPr lang="ja-JP" altLang="en-US" sz="2400" dirty="0">
                <a:latin typeface="Arial" panose="020B0604020202020204" pitchFamily="34" charset="0"/>
              </a:rPr>
              <a:t>「</a:t>
            </a:r>
            <a:r>
              <a:rPr lang="en-US" altLang="ja-JP" sz="2400" b="1" dirty="0">
                <a:latin typeface="Arial" panose="020B0604020202020204" pitchFamily="34" charset="0"/>
              </a:rPr>
              <a:t>Visualize Execution</a:t>
            </a:r>
            <a:r>
              <a:rPr lang="ja-JP" altLang="en-US" sz="2400" dirty="0">
                <a:latin typeface="Arial" panose="020B0604020202020204" pitchFamily="34" charset="0"/>
              </a:rPr>
              <a:t>」をクリックして</a:t>
            </a:r>
            <a:r>
              <a:rPr lang="ja-JP" altLang="en-US" sz="2400" b="1" dirty="0">
                <a:latin typeface="Arial" panose="020B0604020202020204" pitchFamily="34" charset="0"/>
              </a:rPr>
              <a:t>実行画面</a:t>
            </a:r>
            <a:r>
              <a:rPr lang="ja-JP" altLang="en-US" sz="2400" dirty="0">
                <a:latin typeface="Arial" panose="020B0604020202020204" pitchFamily="34" charset="0"/>
              </a:rPr>
              <a:t>に切り替える</a:t>
            </a: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</p:txBody>
      </p:sp>
      <p:sp>
        <p:nvSpPr>
          <p:cNvPr id="19" name="コンテンツ プレースホルダー 2"/>
          <p:cNvSpPr txBox="1">
            <a:spLocks/>
          </p:cNvSpPr>
          <p:nvPr/>
        </p:nvSpPr>
        <p:spPr>
          <a:xfrm>
            <a:off x="5060115" y="3900275"/>
            <a:ext cx="4288086" cy="7906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en-US" altLang="ja-JP" sz="2400" dirty="0">
                <a:latin typeface="Arial" panose="020B0604020202020204" pitchFamily="34" charset="0"/>
              </a:rPr>
              <a:t>(2)</a:t>
            </a:r>
            <a:r>
              <a:rPr lang="ja-JP" altLang="en-US" sz="2400" dirty="0">
                <a:latin typeface="Arial" panose="020B0604020202020204" pitchFamily="34" charset="0"/>
              </a:rPr>
              <a:t>「</a:t>
            </a:r>
            <a:r>
              <a:rPr lang="en-US" altLang="ja-JP" sz="2400" b="1" dirty="0">
                <a:latin typeface="Arial" panose="020B0604020202020204" pitchFamily="34" charset="0"/>
              </a:rPr>
              <a:t>Last</a:t>
            </a:r>
            <a:r>
              <a:rPr lang="ja-JP" altLang="en-US" sz="2400" dirty="0">
                <a:latin typeface="Arial" panose="020B0604020202020204" pitchFamily="34" charset="0"/>
              </a:rPr>
              <a:t>」をクリック．</a:t>
            </a: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</p:txBody>
      </p:sp>
      <p:sp>
        <p:nvSpPr>
          <p:cNvPr id="22" name="コンテンツ プレースホルダー 2"/>
          <p:cNvSpPr txBox="1">
            <a:spLocks/>
          </p:cNvSpPr>
          <p:nvPr/>
        </p:nvSpPr>
        <p:spPr>
          <a:xfrm>
            <a:off x="879344" y="6296476"/>
            <a:ext cx="3535591" cy="5551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en-US" altLang="ja-JP" sz="2400" dirty="0">
                <a:latin typeface="Arial" panose="020B0604020202020204" pitchFamily="34" charset="0"/>
              </a:rPr>
              <a:t>(3)</a:t>
            </a:r>
            <a:r>
              <a:rPr lang="ja-JP" altLang="en-US" sz="2400" dirty="0">
                <a:latin typeface="Arial" panose="020B0604020202020204" pitchFamily="34" charset="0"/>
              </a:rPr>
              <a:t> </a:t>
            </a:r>
            <a:r>
              <a:rPr lang="ja-JP" altLang="en-US" sz="2400" b="1" u="sng" dirty="0">
                <a:latin typeface="Arial" panose="020B0604020202020204" pitchFamily="34" charset="0"/>
              </a:rPr>
              <a:t>実行結果を確認</a:t>
            </a:r>
            <a:r>
              <a:rPr lang="ja-JP" altLang="en-US" sz="2400" dirty="0">
                <a:latin typeface="Arial" panose="020B0604020202020204" pitchFamily="34" charset="0"/>
              </a:rPr>
              <a:t>する．</a:t>
            </a: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</p:txBody>
      </p:sp>
      <p:sp>
        <p:nvSpPr>
          <p:cNvPr id="23" name="右矢印 22"/>
          <p:cNvSpPr/>
          <p:nvPr/>
        </p:nvSpPr>
        <p:spPr>
          <a:xfrm>
            <a:off x="4414935" y="4889607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6" name="右矢印 25"/>
          <p:cNvSpPr/>
          <p:nvPr/>
        </p:nvSpPr>
        <p:spPr>
          <a:xfrm>
            <a:off x="730619" y="4889607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B03CA64-8A7B-4BAF-8186-CFF3A92AE959}"/>
              </a:ext>
            </a:extLst>
          </p:cNvPr>
          <p:cNvSpPr txBox="1"/>
          <p:nvPr/>
        </p:nvSpPr>
        <p:spPr>
          <a:xfrm>
            <a:off x="5472223" y="60817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9F44D06-D09A-4A57-8467-778ED6D28523}"/>
              </a:ext>
            </a:extLst>
          </p:cNvPr>
          <p:cNvSpPr txBox="1"/>
          <p:nvPr/>
        </p:nvSpPr>
        <p:spPr>
          <a:xfrm>
            <a:off x="4414935" y="6081730"/>
            <a:ext cx="4052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(4)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Edit this code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」をクリックして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編集画面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に戻る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F0C5DE02-0A8B-4B69-8705-8459B22950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6082" y="4656622"/>
            <a:ext cx="1673441" cy="151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585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B75E73-17EC-4008-BD5F-EDC650E90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2900" dirty="0"/>
              <a:t>Python Tutor </a:t>
            </a:r>
            <a:r>
              <a:rPr kumimoji="1" lang="ja-JP" altLang="en-US" sz="2900" dirty="0"/>
              <a:t>使用上の注意点</a:t>
            </a:r>
            <a:r>
              <a:rPr lang="ja-JP" altLang="en-US" sz="2900" dirty="0"/>
              <a:t>①</a:t>
            </a:r>
            <a:endParaRPr kumimoji="1" lang="ja-JP" altLang="en-US" sz="29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BF3833-AD59-4C44-ABF0-F8B10806C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846253"/>
            <a:ext cx="8758655" cy="28811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b="1" dirty="0"/>
              <a:t>実行画面で，</a:t>
            </a:r>
            <a:r>
              <a:rPr kumimoji="1" lang="ja-JP" altLang="en-US" b="1" dirty="0">
                <a:solidFill>
                  <a:srgbClr val="FF0000"/>
                </a:solidFill>
              </a:rPr>
              <a:t>赤いエラーメッセージ</a:t>
            </a:r>
            <a:r>
              <a:rPr kumimoji="1" lang="ja-JP" altLang="en-US" b="1" dirty="0"/>
              <a:t>が出ることがある 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dirty="0"/>
              <a:t>　　過去の文法ミスに関する確認表示．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基本的には，</a:t>
            </a:r>
            <a:r>
              <a:rPr kumimoji="1" lang="ja-JP" altLang="en-US" dirty="0"/>
              <a:t> </a:t>
            </a:r>
            <a:r>
              <a:rPr kumimoji="1" lang="ja-JP" altLang="en-US" b="1" dirty="0">
                <a:solidFill>
                  <a:srgbClr val="FF0000"/>
                </a:solidFill>
              </a:rPr>
              <a:t>無視</a:t>
            </a:r>
            <a:r>
              <a:rPr kumimoji="1" lang="ja-JP" altLang="en-US" dirty="0">
                <a:solidFill>
                  <a:srgbClr val="FF0000"/>
                </a:solidFill>
              </a:rPr>
              <a:t>して問題ない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　邪魔なときは「</a:t>
            </a:r>
            <a:r>
              <a:rPr kumimoji="1" lang="en-US" altLang="ja-JP" b="1" dirty="0"/>
              <a:t>Close</a:t>
            </a:r>
            <a:r>
              <a:rPr kumimoji="1" lang="ja-JP" altLang="en-US" dirty="0"/>
              <a:t>」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33C99B2-FC80-4BA6-A115-D6CAD7B36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21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2AB45E8-8779-4074-BC11-4DECB7169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44" y="3133776"/>
            <a:ext cx="8536655" cy="3222575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62FABD7-2395-4A95-A40C-45CECA55D610}"/>
              </a:ext>
            </a:extLst>
          </p:cNvPr>
          <p:cNvSpPr/>
          <p:nvPr/>
        </p:nvSpPr>
        <p:spPr>
          <a:xfrm>
            <a:off x="5584225" y="5897237"/>
            <a:ext cx="726361" cy="31977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51711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4239A4B1-734B-45FA-8670-F0AC88082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476" y="1217954"/>
            <a:ext cx="2583488" cy="2750637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4328F8E-7664-46D7-944C-A75EEF0A5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2900" dirty="0"/>
              <a:t>Python Tutor </a:t>
            </a:r>
            <a:r>
              <a:rPr lang="ja-JP" altLang="en-US" sz="2900" dirty="0"/>
              <a:t>使用上の注意点②</a:t>
            </a:r>
            <a:endParaRPr kumimoji="1" lang="ja-JP" altLang="en-US" sz="29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8E8C34-FBE7-42F1-841F-E6B4B35C3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268" y="762416"/>
            <a:ext cx="8672744" cy="595905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dirty="0"/>
              <a:t>「</a:t>
            </a:r>
            <a:r>
              <a:rPr kumimoji="1" lang="en-US" altLang="ja-JP" b="1" dirty="0"/>
              <a:t>please wait ... executing</a:t>
            </a:r>
            <a:r>
              <a:rPr kumimoji="1" lang="ja-JP" altLang="en-US" dirty="0"/>
              <a:t>」のとき，</a:t>
            </a:r>
            <a:r>
              <a:rPr kumimoji="1" lang="ja-JP" altLang="en-US" b="1" dirty="0"/>
              <a:t>１０秒ほど待つ</a:t>
            </a:r>
            <a:r>
              <a:rPr kumimoji="1" lang="ja-JP" altLang="en-US" dirty="0"/>
              <a:t>．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r>
              <a:rPr lang="en-US" altLang="ja-JP" b="1" dirty="0"/>
              <a:t>Python</a:t>
            </a:r>
            <a:r>
              <a:rPr lang="ja-JP" altLang="en-US" b="1" dirty="0"/>
              <a:t> </a:t>
            </a:r>
            <a:r>
              <a:rPr lang="en-US" altLang="ja-JP" b="1" dirty="0"/>
              <a:t>Tutor </a:t>
            </a:r>
            <a:r>
              <a:rPr lang="ja-JP" altLang="en-US" b="1" dirty="0"/>
              <a:t>が</a:t>
            </a:r>
            <a:r>
              <a:rPr kumimoji="1" lang="ja-JP" altLang="en-US" b="1" dirty="0"/>
              <a:t>混雑しているとき</a:t>
            </a:r>
            <a:r>
              <a:rPr kumimoji="1" lang="ja-JP" altLang="en-US" dirty="0"/>
              <a:t>，</a:t>
            </a:r>
            <a:r>
              <a:rPr lang="ja-JP" altLang="en-US" b="1" u="sng" dirty="0"/>
              <a:t> 「</a:t>
            </a:r>
            <a:r>
              <a:rPr lang="en-US" altLang="ja-JP" b="1" u="sng" dirty="0"/>
              <a:t>Server Busy</a:t>
            </a:r>
            <a:r>
              <a:rPr lang="ja-JP" altLang="en-US" b="1" u="sng" dirty="0"/>
              <a:t>・・・」</a:t>
            </a:r>
            <a:r>
              <a:rPr lang="en-US" altLang="ja-JP" b="1" dirty="0"/>
              <a:t> </a:t>
            </a:r>
            <a:r>
              <a:rPr lang="ja-JP" altLang="en-US" b="1" u="sng" dirty="0"/>
              <a:t>と表示される場合</a:t>
            </a:r>
            <a:r>
              <a:rPr lang="ja-JP" altLang="en-US" dirty="0"/>
              <a:t>がある．</a:t>
            </a:r>
            <a:endParaRPr lang="en-US" altLang="ja-JP" dirty="0"/>
          </a:p>
          <a:p>
            <a:r>
              <a:rPr lang="ja-JP" altLang="en-US" dirty="0"/>
              <a:t>このメッセージは，サーバが混雑していることを示す．</a:t>
            </a:r>
            <a:endParaRPr lang="en-US" altLang="ja-JP" dirty="0"/>
          </a:p>
          <a:p>
            <a:r>
              <a:rPr lang="ja-JP" altLang="en-US" b="1" u="sng" dirty="0"/>
              <a:t>数秒から数十秒待つ</a:t>
            </a:r>
            <a:r>
              <a:rPr lang="ja-JP" altLang="en-US" dirty="0"/>
              <a:t>と</a:t>
            </a:r>
            <a:r>
              <a:rPr lang="ja-JP" altLang="en-US" b="1" dirty="0"/>
              <a:t>自動で処理が始まる</a:t>
            </a:r>
            <a:r>
              <a:rPr lang="ja-JP" altLang="en-US" dirty="0"/>
              <a:t>はずです（しかし，表示が変わらないときは，操作をもう一度試してください）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DC11EB9-25EF-45CB-8BAD-5C1F3AEF8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5215409-9D0D-4022-AC4D-A709E353F770}"/>
              </a:ext>
            </a:extLst>
          </p:cNvPr>
          <p:cNvSpPr/>
          <p:nvPr/>
        </p:nvSpPr>
        <p:spPr>
          <a:xfrm>
            <a:off x="2343444" y="1435445"/>
            <a:ext cx="2926388" cy="2730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38741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65623"/>
            <a:ext cx="4939867" cy="4710147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/>
              <a:t>24</a:t>
            </a:r>
            <a:r>
              <a:rPr lang="ja-JP" altLang="en-US" sz="2400" b="1" dirty="0"/>
              <a:t> ～ </a:t>
            </a:r>
            <a:r>
              <a:rPr lang="en-US" altLang="ja-JP" sz="2400" b="1" dirty="0"/>
              <a:t>33</a:t>
            </a:r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Python Tutor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字下げ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/>
              <a:t>: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条件分岐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/>
              <a:t>if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else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ステップ実行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23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433762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7FAC30-EBAE-CE00-C392-7F42019A5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ステップ実行により確認できること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ED9FA83-4F40-33A5-8828-7E0EB8687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ACF1335-B520-8309-5253-1C503974D85C}"/>
              </a:ext>
            </a:extLst>
          </p:cNvPr>
          <p:cNvSpPr txBox="1"/>
          <p:nvPr/>
        </p:nvSpPr>
        <p:spPr>
          <a:xfrm>
            <a:off x="1382350" y="894043"/>
            <a:ext cx="6340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ステップ実行により，ジャンプの様子を観察</a:t>
            </a:r>
            <a:endParaRPr kumimoji="1" lang="en-US" altLang="ja-JP" sz="2400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DEB4C109-53AB-DC10-9E81-CE07BF359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658" y="1852288"/>
            <a:ext cx="7278726" cy="3793248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4A4723F-B7D8-9411-BBD2-138F6716A8D9}"/>
              </a:ext>
            </a:extLst>
          </p:cNvPr>
          <p:cNvSpPr/>
          <p:nvPr/>
        </p:nvSpPr>
        <p:spPr>
          <a:xfrm>
            <a:off x="1797723" y="2252359"/>
            <a:ext cx="542334" cy="1627001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5B81D86-BAEC-AFC7-AFC2-B95104566AFD}"/>
              </a:ext>
            </a:extLst>
          </p:cNvPr>
          <p:cNvSpPr/>
          <p:nvPr/>
        </p:nvSpPr>
        <p:spPr>
          <a:xfrm>
            <a:off x="1236470" y="4722782"/>
            <a:ext cx="3323371" cy="922754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DF012E5-BB29-D9C7-1333-27AE530332DA}"/>
              </a:ext>
            </a:extLst>
          </p:cNvPr>
          <p:cNvSpPr/>
          <p:nvPr/>
        </p:nvSpPr>
        <p:spPr>
          <a:xfrm>
            <a:off x="6218373" y="2097790"/>
            <a:ext cx="2245011" cy="2046432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31867C9-7FF1-8620-C6ED-8DCA68B96EE3}"/>
              </a:ext>
            </a:extLst>
          </p:cNvPr>
          <p:cNvSpPr txBox="1"/>
          <p:nvPr/>
        </p:nvSpPr>
        <p:spPr>
          <a:xfrm>
            <a:off x="74174" y="2315058"/>
            <a:ext cx="17235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ジャンプの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様子を示す</a:t>
            </a:r>
            <a:endParaRPr kumimoji="1" lang="en-US" altLang="ja-JP" sz="2400" dirty="0">
              <a:solidFill>
                <a:srgbClr val="FF0000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矢印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928B629-26D6-5410-070B-9AD2FE331B83}"/>
              </a:ext>
            </a:extLst>
          </p:cNvPr>
          <p:cNvSpPr txBox="1"/>
          <p:nvPr/>
        </p:nvSpPr>
        <p:spPr>
          <a:xfrm>
            <a:off x="1310920" y="5726617"/>
            <a:ext cx="5109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ステップ実行は、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ボタンやスライダーでコントロール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8343A30-E74C-E132-C468-A7F51A2A77D8}"/>
              </a:ext>
            </a:extLst>
          </p:cNvPr>
          <p:cNvSpPr txBox="1"/>
          <p:nvPr/>
        </p:nvSpPr>
        <p:spPr>
          <a:xfrm>
            <a:off x="6132903" y="4205054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変数の値の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確認もできる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02969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38091E3-F014-4EED-8E4F-719BE045C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156" y="4381196"/>
            <a:ext cx="5452712" cy="225131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Python Tutor </a:t>
            </a:r>
            <a:r>
              <a:rPr lang="ja-JP" altLang="en-US" dirty="0"/>
              <a:t>の起動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1395" y="971195"/>
            <a:ext cx="8678719" cy="50068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ja-JP" altLang="en-US" b="1" dirty="0"/>
              <a:t>ウェブブラウザ</a:t>
            </a:r>
            <a:r>
              <a:rPr lang="ja-JP" altLang="en-US" dirty="0"/>
              <a:t>を起動する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</a:t>
            </a:r>
            <a:r>
              <a:rPr lang="en-US" altLang="ja-JP" b="1" dirty="0"/>
              <a:t>Python Tutor </a:t>
            </a:r>
            <a:r>
              <a:rPr lang="ja-JP" altLang="en-US" dirty="0"/>
              <a:t>を使いたいので，次の </a:t>
            </a:r>
            <a:r>
              <a:rPr lang="en-US" altLang="ja-JP" dirty="0"/>
              <a:t>URL </a:t>
            </a:r>
            <a:r>
              <a:rPr lang="ja-JP" altLang="en-US" dirty="0"/>
              <a:t>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/>
              <a:t>https://www.pythontutor.com/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③ 「</a:t>
            </a:r>
            <a:r>
              <a:rPr lang="en-US" altLang="ja-JP" b="1" dirty="0"/>
              <a:t>Python</a:t>
            </a:r>
            <a:r>
              <a:rPr lang="ja-JP" altLang="en-US" dirty="0"/>
              <a:t>」をクリック　⇒ </a:t>
            </a:r>
            <a:r>
              <a:rPr lang="ja-JP" altLang="en-US" b="1" dirty="0"/>
              <a:t>メイン画面</a:t>
            </a:r>
            <a:r>
              <a:rPr lang="ja-JP" altLang="en-US" dirty="0"/>
              <a:t>が開く　　</a:t>
            </a:r>
            <a:endParaRPr lang="en-US" altLang="ja-JP" dirty="0"/>
          </a:p>
        </p:txBody>
      </p:sp>
      <p:sp>
        <p:nvSpPr>
          <p:cNvPr id="10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25</a:t>
            </a:fld>
            <a:endParaRPr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ED950E6-79B1-88B3-39D0-D6A663465B5D}"/>
              </a:ext>
            </a:extLst>
          </p:cNvPr>
          <p:cNvSpPr/>
          <p:nvPr/>
        </p:nvSpPr>
        <p:spPr>
          <a:xfrm>
            <a:off x="2529914" y="5506851"/>
            <a:ext cx="970777" cy="3799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64983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FD64753-2F0C-9292-6F16-EB19B7720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25" y="2233220"/>
            <a:ext cx="4759046" cy="2391560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26</a:t>
            </a:fld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09826" y="3137739"/>
            <a:ext cx="37576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</a:rPr>
              <a:t>if (age &lt;= 11)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の直後に「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: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」</a:t>
            </a:r>
            <a:endParaRPr kumimoji="1" lang="en-US" altLang="ja-JP" sz="2400" b="1" dirty="0">
              <a:solidFill>
                <a:srgbClr val="FF0000"/>
              </a:solidFill>
            </a:endParaRPr>
          </a:p>
          <a:p>
            <a:r>
              <a:rPr lang="en-US" altLang="ja-JP" sz="2400" b="1" dirty="0">
                <a:solidFill>
                  <a:srgbClr val="FF0000"/>
                </a:solidFill>
              </a:rPr>
              <a:t>else </a:t>
            </a:r>
            <a:r>
              <a:rPr lang="ja-JP" altLang="en-US" sz="2400" b="1" dirty="0">
                <a:solidFill>
                  <a:srgbClr val="FF0000"/>
                </a:solidFill>
              </a:rPr>
              <a:t>の直後に「</a:t>
            </a:r>
            <a:r>
              <a:rPr lang="en-US" altLang="ja-JP" sz="2400" b="1" dirty="0">
                <a:solidFill>
                  <a:srgbClr val="FF0000"/>
                </a:solidFill>
              </a:rPr>
              <a:t>:</a:t>
            </a:r>
            <a:r>
              <a:rPr lang="ja-JP" altLang="en-US" sz="2400" b="1" dirty="0">
                <a:solidFill>
                  <a:srgbClr val="FF0000"/>
                </a:solidFill>
              </a:rPr>
              <a:t>」</a:t>
            </a:r>
            <a:endParaRPr lang="en-US" altLang="ja-JP" sz="2400" b="1" dirty="0">
              <a:solidFill>
                <a:srgbClr val="FF0000"/>
              </a:solidFill>
            </a:endParaRPr>
          </a:p>
          <a:p>
            <a:r>
              <a:rPr lang="ja-JP" altLang="en-US" sz="2400" b="1" dirty="0">
                <a:solidFill>
                  <a:srgbClr val="FF0000"/>
                </a:solidFill>
              </a:rPr>
              <a:t>（どちらも，コロン）</a:t>
            </a:r>
            <a:endParaRPr kumimoji="1" lang="en-US" altLang="ja-JP" sz="2400" b="1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803395" y="5797030"/>
            <a:ext cx="6389826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solidFill>
                  <a:srgbClr val="FF0000"/>
                </a:solidFill>
              </a:rPr>
              <a:t>字下げも正確に！</a:t>
            </a:r>
            <a:endParaRPr kumimoji="1" lang="en-US" altLang="ja-JP" sz="2800" b="1" dirty="0">
              <a:solidFill>
                <a:srgbClr val="FF0000"/>
              </a:solidFill>
            </a:endParaRPr>
          </a:p>
          <a:p>
            <a:r>
              <a:rPr kumimoji="1" lang="en-US" altLang="ja-JP" sz="2800" b="1" dirty="0">
                <a:solidFill>
                  <a:srgbClr val="FF0000"/>
                </a:solidFill>
              </a:rPr>
              <a:t>print </a:t>
            </a:r>
            <a:r>
              <a:rPr kumimoji="1" lang="ja-JP" altLang="en-US" sz="2800" b="1" dirty="0">
                <a:solidFill>
                  <a:srgbClr val="FF0000"/>
                </a:solidFill>
              </a:rPr>
              <a:t>の前に，「タブ </a:t>
            </a:r>
            <a:r>
              <a:rPr kumimoji="1" lang="en-US" altLang="ja-JP" sz="2800" b="1" dirty="0">
                <a:solidFill>
                  <a:srgbClr val="FF0000"/>
                </a:solidFill>
              </a:rPr>
              <a:t>(Tab)</a:t>
            </a:r>
            <a:r>
              <a:rPr kumimoji="1" lang="ja-JP" altLang="en-US" sz="2800" b="1" dirty="0">
                <a:solidFill>
                  <a:srgbClr val="FF0000"/>
                </a:solidFill>
              </a:rPr>
              <a:t>」を </a:t>
            </a:r>
            <a:r>
              <a:rPr kumimoji="1" lang="en-US" altLang="ja-JP" sz="2800" b="1" dirty="0">
                <a:solidFill>
                  <a:srgbClr val="FF0000"/>
                </a:solidFill>
              </a:rPr>
              <a:t>1</a:t>
            </a:r>
            <a:r>
              <a:rPr kumimoji="1" lang="ja-JP" altLang="en-US" sz="2800" b="1" dirty="0">
                <a:solidFill>
                  <a:srgbClr val="FF0000"/>
                </a:solidFill>
              </a:rPr>
              <a:t>つだけ</a:t>
            </a:r>
          </a:p>
        </p:txBody>
      </p:sp>
      <p:cxnSp>
        <p:nvCxnSpPr>
          <p:cNvPr id="10" name="直線矢印コネクタ 9"/>
          <p:cNvCxnSpPr>
            <a:cxnSpLocks/>
          </p:cNvCxnSpPr>
          <p:nvPr/>
        </p:nvCxnSpPr>
        <p:spPr>
          <a:xfrm flipH="1" flipV="1">
            <a:off x="4657519" y="3030587"/>
            <a:ext cx="652307" cy="3203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>
            <a:stCxn id="7" idx="1"/>
          </p:cNvCxnSpPr>
          <p:nvPr/>
        </p:nvCxnSpPr>
        <p:spPr>
          <a:xfrm flipH="1">
            <a:off x="2756896" y="3737904"/>
            <a:ext cx="2552930" cy="1795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/>
          <p:cNvSpPr/>
          <p:nvPr/>
        </p:nvSpPr>
        <p:spPr>
          <a:xfrm>
            <a:off x="553457" y="914435"/>
            <a:ext cx="71681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④ 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Python Tutor 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のエディタで次のプログラムを入れる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AE298570-CBD5-409A-BB6D-0B85A761B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5675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516535" y="5301121"/>
            <a:ext cx="3900266" cy="117225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/>
              <a:t>「</a:t>
            </a:r>
            <a:r>
              <a:rPr lang="en-US" altLang="ja-JP" dirty="0"/>
              <a:t>del</a:t>
            </a:r>
            <a:r>
              <a:rPr lang="ja-JP" altLang="en-US" dirty="0"/>
              <a:t>キー」などを使いながら編集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91486" y="4535056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/>
              <a:t>正しくない字下げ</a:t>
            </a:r>
            <a:endParaRPr kumimoji="1" lang="ja-JP" altLang="en-US" sz="2800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003370" y="4469175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/>
              <a:t>正しい字下げ</a:t>
            </a:r>
            <a:endParaRPr kumimoji="1" lang="ja-JP" altLang="en-US" sz="2800" b="1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78C5A1F-1511-A3DC-F4F6-AEF698521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8294" y="2051469"/>
            <a:ext cx="4295705" cy="215871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2483D52-3B86-4C1D-B9A8-BE512BD8E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14257"/>
            <a:ext cx="4591086" cy="209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958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15914BF2-8ADD-D9A3-E8AE-67DEBFE83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832" y="1722609"/>
            <a:ext cx="7952335" cy="4134521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9549" y="210509"/>
            <a:ext cx="8408177" cy="1427517"/>
          </a:xfrm>
        </p:spPr>
        <p:txBody>
          <a:bodyPr>
            <a:normAutofit/>
          </a:bodyPr>
          <a:lstStyle/>
          <a:p>
            <a:pPr marL="0" indent="0">
              <a:lnSpc>
                <a:spcPct val="95000"/>
              </a:lnSpc>
              <a:buNone/>
            </a:pPr>
            <a:r>
              <a:rPr lang="ja-JP" altLang="en-US" dirty="0"/>
              <a:t>⑤ </a:t>
            </a:r>
            <a:r>
              <a:rPr lang="ja-JP" altLang="en-US" b="1" dirty="0"/>
              <a:t>通常実行</a:t>
            </a:r>
            <a:r>
              <a:rPr lang="ja-JP" altLang="en-US" dirty="0"/>
              <a:t>するために，「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 </a:t>
            </a:r>
            <a:r>
              <a:rPr lang="en-US" altLang="ja-JP" dirty="0"/>
              <a:t>1800 </a:t>
            </a:r>
            <a:r>
              <a:rPr lang="ja-JP" altLang="en-US" dirty="0"/>
              <a:t>を確認</a:t>
            </a:r>
            <a:endParaRPr lang="en-US" altLang="ja-JP" dirty="0"/>
          </a:p>
          <a:p>
            <a:pPr marL="0" indent="0">
              <a:lnSpc>
                <a:spcPct val="95000"/>
              </a:lnSpc>
              <a:buNone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28</a:t>
            </a:fld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5549818" y="3084953"/>
            <a:ext cx="1858977" cy="77091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68BE9C8-3BF2-ED9C-96C0-36C361C0A90D}"/>
              </a:ext>
            </a:extLst>
          </p:cNvPr>
          <p:cNvSpPr txBox="1"/>
          <p:nvPr/>
        </p:nvSpPr>
        <p:spPr>
          <a:xfrm>
            <a:off x="5837168" y="4279595"/>
            <a:ext cx="27109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</a:rPr>
              <a:t>結果の</a:t>
            </a:r>
            <a:endParaRPr kumimoji="1" lang="en-US" altLang="ja-JP" sz="2800" dirty="0">
              <a:solidFill>
                <a:srgbClr val="FF0000"/>
              </a:solidFill>
            </a:endParaRPr>
          </a:p>
          <a:p>
            <a:r>
              <a:rPr lang="ja-JP" altLang="en-US" sz="2800" dirty="0">
                <a:solidFill>
                  <a:srgbClr val="FF0000"/>
                </a:solidFill>
              </a:rPr>
              <a:t>「</a:t>
            </a:r>
            <a:r>
              <a:rPr lang="en-US" altLang="ja-JP" sz="2800" b="1" dirty="0">
                <a:solidFill>
                  <a:srgbClr val="FF0000"/>
                </a:solidFill>
              </a:rPr>
              <a:t>1800</a:t>
            </a:r>
            <a:r>
              <a:rPr lang="ja-JP" altLang="en-US" sz="2800" dirty="0">
                <a:solidFill>
                  <a:srgbClr val="FF0000"/>
                </a:solidFill>
              </a:rPr>
              <a:t>」を</a:t>
            </a:r>
            <a:r>
              <a:rPr kumimoji="1" lang="ja-JP" altLang="en-US" sz="2800" dirty="0">
                <a:solidFill>
                  <a:srgbClr val="FF0000"/>
                </a:solidFill>
              </a:rPr>
              <a:t>確認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0D0E401-ADDD-0DF6-8EA0-A253369C1561}"/>
              </a:ext>
            </a:extLst>
          </p:cNvPr>
          <p:cNvSpPr/>
          <p:nvPr/>
        </p:nvSpPr>
        <p:spPr>
          <a:xfrm>
            <a:off x="3097165" y="5086220"/>
            <a:ext cx="876199" cy="44622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28934835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CFCCD461-13BB-205B-149E-2FE97D259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921" y="1886398"/>
            <a:ext cx="4709408" cy="4755229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9549" y="607230"/>
            <a:ext cx="8934451" cy="107587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lnSpc>
                <a:spcPct val="95000"/>
              </a:lnSpc>
              <a:buNone/>
            </a:pPr>
            <a:r>
              <a:rPr lang="ja-JP" altLang="en-US" dirty="0"/>
              <a:t>⑥プログラム実行を最初の行に戻す操作</a:t>
            </a:r>
            <a:endParaRPr lang="en-US" altLang="ja-JP" dirty="0"/>
          </a:p>
          <a:p>
            <a:pPr marL="0" indent="0">
              <a:lnSpc>
                <a:spcPct val="95000"/>
              </a:lnSpc>
              <a:buNone/>
            </a:pPr>
            <a:r>
              <a:rPr lang="ja-JP" altLang="en-US" dirty="0"/>
              <a:t>「</a:t>
            </a:r>
            <a:r>
              <a:rPr lang="en-US" altLang="ja-JP" b="1" dirty="0"/>
              <a:t>First</a:t>
            </a:r>
            <a:r>
              <a:rPr lang="ja-JP" altLang="en-US" dirty="0"/>
              <a:t>」をクリックして，</a:t>
            </a:r>
            <a:r>
              <a:rPr lang="ja-JP" altLang="en-US" b="1" u="sng" dirty="0"/>
              <a:t>最初の行に戻す</a:t>
            </a:r>
            <a:endParaRPr lang="en-US" altLang="ja-JP" sz="2400" dirty="0"/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29</a:t>
            </a:fld>
            <a:endParaRPr kumimoji="1"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1700444" y="5820910"/>
            <a:ext cx="1450074" cy="53544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1413485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アウトライン</a:t>
            </a:r>
            <a:endParaRPr kumimoji="1" lang="ja-JP" altLang="en-US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l="27514" r="23589" b="-2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73321" y="2706624"/>
            <a:ext cx="4986684" cy="348386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ja-JP" altLang="en-US" sz="2400" dirty="0">
                <a:latin typeface="メイリオ" panose="020B0604030504040204" pitchFamily="50" charset="-128"/>
              </a:rPr>
              <a:t>条件分岐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>
                <a:latin typeface="メイリオ" panose="020B0604030504040204" pitchFamily="50" charset="-128"/>
              </a:rPr>
              <a:t>条件分岐のステップ実行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>
                <a:latin typeface="メイリオ" panose="020B0604030504040204" pitchFamily="50" charset="-128"/>
              </a:rPr>
              <a:t>演習問題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>
                <a:latin typeface="メイリオ" panose="020B0604030504040204" pitchFamily="50" charset="-128"/>
              </a:rPr>
              <a:t>リストと繰り返し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45122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258AAD23-E01B-0FBD-1777-64C3A6D76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892" y="2581301"/>
            <a:ext cx="3688046" cy="4149052"/>
          </a:xfrm>
          <a:prstGeom prst="rect">
            <a:avLst/>
          </a:prstGeom>
        </p:spPr>
      </p:pic>
      <p:sp>
        <p:nvSpPr>
          <p:cNvPr id="6" name="タイトル 5">
            <a:extLst>
              <a:ext uri="{FF2B5EF4-FFF2-40B4-BE49-F238E27FC236}">
                <a16:creationId xmlns:a16="http://schemas.microsoft.com/office/drawing/2014/main" id="{F120BF8B-10A4-4F0D-B255-65B35CA94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2088" y="846253"/>
            <a:ext cx="8949321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⑦「</a:t>
            </a:r>
            <a:r>
              <a:rPr lang="en-US" altLang="ja-JP" b="1" dirty="0"/>
              <a:t>Step 1 of </a:t>
            </a:r>
            <a:r>
              <a:rPr lang="en-US" altLang="ja-JP" b="1" dirty="0">
                <a:solidFill>
                  <a:srgbClr val="FF0000"/>
                </a:solidFill>
              </a:rPr>
              <a:t>3</a:t>
            </a:r>
            <a:r>
              <a:rPr lang="ja-JP" altLang="en-US" dirty="0"/>
              <a:t>」と表示されているので，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全部で，</a:t>
            </a:r>
            <a:r>
              <a:rPr lang="ja-JP" altLang="en-US" b="1" dirty="0">
                <a:solidFill>
                  <a:srgbClr val="C00000"/>
                </a:solidFill>
              </a:rPr>
              <a:t>ステップ数</a:t>
            </a:r>
            <a:r>
              <a:rPr lang="ja-JP" altLang="en-US" dirty="0"/>
              <a:t>は </a:t>
            </a:r>
            <a:r>
              <a:rPr lang="en-US" altLang="ja-JP" b="1" dirty="0">
                <a:solidFill>
                  <a:srgbClr val="FF0000"/>
                </a:solidFill>
              </a:rPr>
              <a:t>3</a:t>
            </a:r>
            <a:r>
              <a:rPr lang="en-US" altLang="ja-JP" dirty="0"/>
              <a:t> </a:t>
            </a:r>
            <a:r>
              <a:rPr lang="ja-JP" altLang="en-US" dirty="0"/>
              <a:t>あることが分かる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sz="2800" dirty="0"/>
              <a:t>         （ステップ数と，プログラムの行数は</a:t>
            </a:r>
            <a:r>
              <a:rPr lang="ja-JP" altLang="en-US" sz="2800" b="1" dirty="0">
                <a:solidFill>
                  <a:srgbClr val="FF0000"/>
                </a:solidFill>
              </a:rPr>
              <a:t>違うもの</a:t>
            </a:r>
            <a:r>
              <a:rPr lang="ja-JP" altLang="en-US" sz="2800" dirty="0"/>
              <a:t>）</a:t>
            </a:r>
          </a:p>
          <a:p>
            <a:pPr marL="0" indent="0">
              <a:buNone/>
            </a:pPr>
            <a:endParaRPr lang="ja-JP" altLang="en-US" dirty="0"/>
          </a:p>
        </p:txBody>
      </p:sp>
      <p:sp>
        <p:nvSpPr>
          <p:cNvPr id="7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30</a:t>
            </a:fld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3268150" y="6356351"/>
            <a:ext cx="1551107" cy="39738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08029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29EAF405-B123-2393-EA52-8C9AC7A49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5490" y="2423628"/>
            <a:ext cx="3721583" cy="4143151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1847" y="232992"/>
            <a:ext cx="8125226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⑧ </a:t>
            </a:r>
            <a:r>
              <a:rPr lang="ja-JP" altLang="en-US" b="1" dirty="0"/>
              <a:t>ステップ実行</a:t>
            </a:r>
            <a:r>
              <a:rPr lang="ja-JP" altLang="en-US" dirty="0"/>
              <a:t>したいので，</a:t>
            </a:r>
            <a:r>
              <a:rPr lang="ja-JP" altLang="en-US" u="sng" dirty="0"/>
              <a:t>「</a:t>
            </a:r>
            <a:r>
              <a:rPr lang="en-US" altLang="ja-JP" b="1" u="sng" dirty="0"/>
              <a:t>Next</a:t>
            </a:r>
            <a:r>
              <a:rPr lang="ja-JP" altLang="en-US" u="sng" dirty="0"/>
              <a:t>」をクリックしながら</a:t>
            </a:r>
            <a:r>
              <a:rPr lang="ja-JP" altLang="en-US" dirty="0"/>
              <a:t>，</a:t>
            </a:r>
            <a:r>
              <a:rPr lang="ja-JP" altLang="en-US" b="1" dirty="0"/>
              <a:t>矢印の動きを確認</a:t>
            </a:r>
            <a:r>
              <a:rPr lang="ja-JP" altLang="en-US" dirty="0"/>
              <a:t>．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※</a:t>
            </a:r>
            <a:r>
              <a:rPr lang="ja-JP" altLang="en-US" dirty="0"/>
              <a:t>「</a:t>
            </a:r>
            <a:r>
              <a:rPr lang="en-US" altLang="ja-JP" b="1" dirty="0"/>
              <a:t>Next</a:t>
            </a:r>
            <a:r>
              <a:rPr lang="ja-JP" altLang="en-US" dirty="0"/>
              <a:t>」ボタンを何度かクリックし，それ以上進めなくなったら終了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31</a:t>
            </a:fld>
            <a:endParaRPr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6571228" y="5885280"/>
            <a:ext cx="1048983" cy="47107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71639" y="3379414"/>
            <a:ext cx="2669320" cy="106182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u="sng" dirty="0">
                <a:latin typeface="Arial" panose="020B0604020202020204" pitchFamily="34" charset="0"/>
                <a:ea typeface="メイリオ" panose="020B0604030504040204" pitchFamily="50" charset="-128"/>
              </a:rPr>
              <a:t>見どころ</a:t>
            </a:r>
            <a:endParaRPr kumimoji="1" lang="en-US" altLang="ja-JP" sz="2400" u="sng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2</a:t>
            </a:r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行目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から </a:t>
            </a:r>
            <a:r>
              <a:rPr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5</a:t>
            </a:r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行目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へ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ジャンプ</a:t>
            </a:r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する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ところ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" name="右カーブ矢印 1"/>
          <p:cNvSpPr/>
          <p:nvPr/>
        </p:nvSpPr>
        <p:spPr>
          <a:xfrm>
            <a:off x="4592644" y="3525570"/>
            <a:ext cx="565150" cy="91567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61160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1847" y="232992"/>
            <a:ext cx="8125226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⑨ </a:t>
            </a:r>
            <a:r>
              <a:rPr lang="en-US" altLang="ja-JP" dirty="0"/>
              <a:t>First, Prev, Next, Last </a:t>
            </a:r>
            <a:r>
              <a:rPr lang="ja-JP" altLang="en-US" dirty="0"/>
              <a:t>ボタンとスライダーによよりプログラム実行を制御してみる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32</a:t>
            </a:fld>
            <a:endParaRPr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F07A344-3930-59A0-C706-E70DBC588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09" y="1291842"/>
            <a:ext cx="8072664" cy="517298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BBD1585-3FE7-7E74-A63E-C5648FF4FE2B}"/>
              </a:ext>
            </a:extLst>
          </p:cNvPr>
          <p:cNvSpPr/>
          <p:nvPr/>
        </p:nvSpPr>
        <p:spPr>
          <a:xfrm>
            <a:off x="538819" y="5223412"/>
            <a:ext cx="8170772" cy="47107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2FB51AB-3E9E-BBB8-B279-3D2CB8D38190}"/>
              </a:ext>
            </a:extLst>
          </p:cNvPr>
          <p:cNvSpPr/>
          <p:nvPr/>
        </p:nvSpPr>
        <p:spPr>
          <a:xfrm>
            <a:off x="2440592" y="5772048"/>
            <a:ext cx="4506217" cy="36512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4878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3C502E6F-0FBC-6924-C7C5-812CCAFD5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157" y="1360629"/>
            <a:ext cx="5198574" cy="5333165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1396" y="295920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⑩ メイン画面に戻るには、「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</a:t>
            </a:r>
          </a:p>
        </p:txBody>
      </p:sp>
      <p:sp>
        <p:nvSpPr>
          <p:cNvPr id="5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33</a:t>
            </a:fld>
            <a:endParaRPr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3517207" y="4229390"/>
            <a:ext cx="2251273" cy="54763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08359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0CA389-322E-4FF0-A3F3-220982FA2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ステップ実行　まとめ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E1AA72A-C0DD-4506-8308-BEE6D26A7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36719"/>
          </a:xfrm>
        </p:spPr>
        <p:txBody>
          <a:bodyPr>
            <a:normAutofit/>
          </a:bodyPr>
          <a:lstStyle/>
          <a:p>
            <a:r>
              <a:rPr kumimoji="1" lang="ja-JP" altLang="en-US" sz="2400" b="1" dirty="0">
                <a:solidFill>
                  <a:srgbClr val="C00000"/>
                </a:solidFill>
              </a:rPr>
              <a:t>通常実行</a:t>
            </a:r>
            <a:r>
              <a:rPr kumimoji="1" lang="ja-JP" altLang="en-US" sz="2400" dirty="0"/>
              <a:t>は、</a:t>
            </a:r>
            <a:r>
              <a:rPr kumimoji="1" lang="ja-JP" altLang="en-US" sz="2400" b="1" dirty="0"/>
              <a:t>プログラムを最初から最後まで一度に実行</a:t>
            </a:r>
            <a:r>
              <a:rPr kumimoji="1" lang="ja-JP" altLang="en-US" sz="2400" dirty="0"/>
              <a:t>する</a:t>
            </a:r>
            <a:endParaRPr kumimoji="1" lang="en-US" altLang="ja-JP" sz="2400" dirty="0"/>
          </a:p>
          <a:p>
            <a:endParaRPr lang="en-US" altLang="ja-JP" sz="2400" dirty="0"/>
          </a:p>
          <a:p>
            <a:r>
              <a:rPr kumimoji="1" lang="ja-JP" altLang="en-US" sz="2400" b="1" dirty="0">
                <a:solidFill>
                  <a:srgbClr val="C00000"/>
                </a:solidFill>
              </a:rPr>
              <a:t>ステップ実行</a:t>
            </a:r>
            <a:r>
              <a:rPr kumimoji="1" lang="ja-JP" altLang="en-US" sz="2400" dirty="0"/>
              <a:t>は、</a:t>
            </a:r>
            <a:r>
              <a:rPr kumimoji="1" lang="ja-JP" altLang="en-US" sz="2400" b="1" dirty="0"/>
              <a:t>プログラムを１行ずつ実行</a:t>
            </a:r>
            <a:r>
              <a:rPr kumimoji="1" lang="ja-JP" altLang="en-US" sz="2400" dirty="0"/>
              <a:t>し、</a:t>
            </a:r>
            <a:r>
              <a:rPr kumimoji="1" lang="ja-JP" altLang="en-US" sz="2400" b="1" dirty="0"/>
              <a:t>実行後にプログラムを一時停止</a:t>
            </a:r>
            <a:r>
              <a:rPr kumimoji="1" lang="ja-JP" altLang="en-US" sz="2400" dirty="0"/>
              <a:t>するもの</a:t>
            </a:r>
            <a:endParaRPr kumimoji="1" lang="en-US" altLang="ja-JP" sz="2400" dirty="0"/>
          </a:p>
          <a:p>
            <a:endParaRPr lang="en-US" altLang="ja-JP" sz="2400" dirty="0"/>
          </a:p>
          <a:p>
            <a:r>
              <a:rPr kumimoji="1" lang="ja-JP" altLang="en-US" sz="2400" b="1" dirty="0">
                <a:solidFill>
                  <a:srgbClr val="C00000"/>
                </a:solidFill>
              </a:rPr>
              <a:t>ステップ実行</a:t>
            </a:r>
            <a:r>
              <a:rPr kumimoji="1" lang="ja-JP" altLang="en-US" sz="2400" dirty="0"/>
              <a:t>により、</a:t>
            </a:r>
            <a:r>
              <a:rPr kumimoji="1" lang="ja-JP" altLang="en-US" sz="2400" b="1" dirty="0"/>
              <a:t>プログラムの動作を細かく追跡</a:t>
            </a:r>
            <a:r>
              <a:rPr kumimoji="1" lang="ja-JP" altLang="en-US" sz="2400" dirty="0"/>
              <a:t>でき、不具合が発生している箇所の特定、プログラムの学習に役立つ</a:t>
            </a:r>
            <a:endParaRPr lang="en-US" altLang="ja-JP" sz="2400" dirty="0"/>
          </a:p>
          <a:p>
            <a:endParaRPr kumimoji="1"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C74D060-CD35-4EC8-B07C-3FCC6C2D0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3108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11-3. </a:t>
            </a:r>
            <a:r>
              <a:rPr lang="ja-JP" altLang="en-US" dirty="0"/>
              <a:t>演習問題</a:t>
            </a:r>
          </a:p>
        </p:txBody>
      </p:sp>
      <p:sp>
        <p:nvSpPr>
          <p:cNvPr id="7" name="字幕 6">
            <a:extLst>
              <a:ext uri="{FF2B5EF4-FFF2-40B4-BE49-F238E27FC236}">
                <a16:creationId xmlns:a16="http://schemas.microsoft.com/office/drawing/2014/main" id="{14AA8009-AECB-4E09-89E2-3EB3CAE9A6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071612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条件分岐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次のプログラムを作成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567895" y="1738927"/>
            <a:ext cx="8576105" cy="133169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① </a:t>
            </a: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weight 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と料金の関係は次の通り</a:t>
            </a:r>
            <a:endParaRPr kumimoji="1" lang="en-US" altLang="ja-JP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　　　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weight 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の値が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100</a:t>
            </a:r>
            <a:r>
              <a:rPr lang="ja-JP" altLang="en-US" b="1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以下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    → 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0 </a:t>
            </a:r>
            <a:endParaRPr kumimoji="1" lang="en-US" altLang="ja-JP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                                  100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より大きい     → 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1000 </a:t>
            </a:r>
            <a:endParaRPr kumimoji="1" lang="en-US" altLang="ja-JP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②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weight = 80 </a:t>
            </a:r>
            <a:r>
              <a:rPr lang="ja-JP" altLang="en-US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に設定してテスト実行</a:t>
            </a:r>
            <a:endParaRPr kumimoji="1" lang="en-US" altLang="ja-JP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51879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B5BDF9-43C7-D355-E247-C0A73C9BA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正解の例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9DFB3D2-9C48-80F7-D545-E0E57E744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37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8CC6AFF-D764-1677-4D89-F840F796F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4123"/>
            <a:ext cx="9106102" cy="4026187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72ED12E-477A-47A3-1000-5C635CA5C5AE}"/>
              </a:ext>
            </a:extLst>
          </p:cNvPr>
          <p:cNvSpPr txBox="1"/>
          <p:nvPr/>
        </p:nvSpPr>
        <p:spPr>
          <a:xfrm>
            <a:off x="891374" y="864009"/>
            <a:ext cx="68777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dirty="0"/>
              <a:t>trinket </a:t>
            </a:r>
            <a:r>
              <a:rPr lang="ja-JP" altLang="en-US" sz="2400" dirty="0"/>
              <a:t>のページ</a:t>
            </a:r>
            <a:r>
              <a:rPr lang="en-US" altLang="ja-JP" sz="2400" dirty="0"/>
              <a:t>https://trinket.io/python/62f74d3bfc</a:t>
            </a:r>
          </a:p>
        </p:txBody>
      </p:sp>
    </p:spTree>
    <p:extLst>
      <p:ext uri="{BB962C8B-B14F-4D97-AF65-F5344CB8AC3E}">
        <p14:creationId xmlns:p14="http://schemas.microsoft.com/office/powerpoint/2010/main" val="39997627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11-4. </a:t>
            </a:r>
            <a:r>
              <a:rPr lang="ja-JP" altLang="en-US" dirty="0"/>
              <a:t>リストと繰り返し</a:t>
            </a:r>
          </a:p>
        </p:txBody>
      </p:sp>
      <p:sp>
        <p:nvSpPr>
          <p:cNvPr id="7" name="字幕 6">
            <a:extLst>
              <a:ext uri="{FF2B5EF4-FFF2-40B4-BE49-F238E27FC236}">
                <a16:creationId xmlns:a16="http://schemas.microsoft.com/office/drawing/2014/main" id="{14AA8009-AECB-4E09-89E2-3EB3CAE9A6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054405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3B49C8-006C-4B4F-BAA6-A110D97FE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Python </a:t>
            </a:r>
            <a:r>
              <a:rPr lang="ja-JP" altLang="en-US" dirty="0"/>
              <a:t>のリスト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0CC6FD7-D16A-43DC-A973-6DFD77DA9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sz="2400" b="1" dirty="0"/>
              <a:t>リスト</a:t>
            </a:r>
            <a:r>
              <a:rPr lang="ja-JP" altLang="en-US" sz="2400" dirty="0"/>
              <a:t>は，</a:t>
            </a:r>
            <a:r>
              <a:rPr lang="ja-JP" altLang="en-US" sz="2400" b="1" dirty="0"/>
              <a:t>複数の要素を保持</a:t>
            </a:r>
            <a:r>
              <a:rPr lang="ja-JP" altLang="en-US" sz="2400" dirty="0"/>
              <a:t>できる</a:t>
            </a:r>
            <a:endParaRPr lang="en-US" altLang="ja-JP" sz="2400" dirty="0"/>
          </a:p>
          <a:p>
            <a:r>
              <a:rPr lang="ja-JP" altLang="en-US" sz="2400" dirty="0"/>
              <a:t>リストの要素には順序を持ち、</a:t>
            </a:r>
            <a:r>
              <a:rPr lang="ja-JP" altLang="en-US" sz="2400" b="1" dirty="0"/>
              <a:t>順序の番号</a:t>
            </a:r>
            <a:r>
              <a:rPr lang="ja-JP" altLang="en-US" sz="2400" dirty="0"/>
              <a:t>は　</a:t>
            </a:r>
            <a:r>
              <a:rPr lang="ja-JP" altLang="en-US" sz="2400" b="1" dirty="0"/>
              <a:t>０から開始</a:t>
            </a:r>
            <a:r>
              <a:rPr lang="ja-JP" altLang="en-US" sz="2400" dirty="0"/>
              <a:t>する</a:t>
            </a:r>
            <a:endParaRPr lang="en-US" altLang="ja-JP" sz="2400" dirty="0"/>
          </a:p>
          <a:p>
            <a:r>
              <a:rPr lang="ja-JP" altLang="en-US" sz="2400" dirty="0"/>
              <a:t>リストの要素は変更可能（</a:t>
            </a:r>
            <a:r>
              <a:rPr lang="ja-JP" altLang="en-US" sz="2400" b="1" dirty="0"/>
              <a:t>新しい要素の挿入</a:t>
            </a:r>
            <a:r>
              <a:rPr lang="ja-JP" altLang="en-US" sz="2400" dirty="0"/>
              <a:t>，</a:t>
            </a:r>
            <a:r>
              <a:rPr lang="ja-JP" altLang="en-US" sz="2400" b="1" dirty="0"/>
              <a:t>既存の要素の削除</a:t>
            </a:r>
            <a:r>
              <a:rPr lang="ja-JP" altLang="en-US" sz="2400" dirty="0"/>
              <a:t>が可能）</a:t>
            </a:r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ja-JP" altLang="en-US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4608854-A85E-4B52-B23D-3510386E8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CEFFA993-EB19-A831-DA61-C5013F784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283" y="4138080"/>
            <a:ext cx="3137734" cy="110338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83F0D5D7-94E6-ADDC-9F87-DECDF9A40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7881" y="4156223"/>
            <a:ext cx="3651325" cy="1082726"/>
          </a:xfrm>
          <a:prstGeom prst="rect">
            <a:avLst/>
          </a:prstGeom>
        </p:spPr>
      </p:pic>
      <p:sp>
        <p:nvSpPr>
          <p:cNvPr id="11" name="矢印: 下 10">
            <a:extLst>
              <a:ext uri="{FF2B5EF4-FFF2-40B4-BE49-F238E27FC236}">
                <a16:creationId xmlns:a16="http://schemas.microsoft.com/office/drawing/2014/main" id="{6A8A8302-78F4-A851-EE51-A8675865FEE0}"/>
              </a:ext>
            </a:extLst>
          </p:cNvPr>
          <p:cNvSpPr/>
          <p:nvPr/>
        </p:nvSpPr>
        <p:spPr>
          <a:xfrm rot="16200000">
            <a:off x="4116312" y="4439461"/>
            <a:ext cx="406274" cy="3834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AFA7FD1-DC32-44A9-ADB5-1CF4C0E35D89}"/>
              </a:ext>
            </a:extLst>
          </p:cNvPr>
          <p:cNvSpPr txBox="1"/>
          <p:nvPr/>
        </p:nvSpPr>
        <p:spPr>
          <a:xfrm>
            <a:off x="3084067" y="3657512"/>
            <a:ext cx="2603598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4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を末尾に挿入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B22FE93-F7A1-45C2-C41E-E91AA299176E}"/>
              </a:ext>
            </a:extLst>
          </p:cNvPr>
          <p:cNvSpPr txBox="1"/>
          <p:nvPr/>
        </p:nvSpPr>
        <p:spPr>
          <a:xfrm>
            <a:off x="4721412" y="5360218"/>
            <a:ext cx="1526380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8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の削除</a:t>
            </a:r>
          </a:p>
        </p:txBody>
      </p:sp>
      <p:sp>
        <p:nvSpPr>
          <p:cNvPr id="14" name="矢印: 下 13">
            <a:extLst>
              <a:ext uri="{FF2B5EF4-FFF2-40B4-BE49-F238E27FC236}">
                <a16:creationId xmlns:a16="http://schemas.microsoft.com/office/drawing/2014/main" id="{63871A22-6F31-25CD-F31B-23D2137D5F09}"/>
              </a:ext>
            </a:extLst>
          </p:cNvPr>
          <p:cNvSpPr/>
          <p:nvPr/>
        </p:nvSpPr>
        <p:spPr>
          <a:xfrm rot="16200000">
            <a:off x="4983257" y="6164615"/>
            <a:ext cx="406274" cy="3834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A74FA5DB-3F3A-0729-3ED7-62347D03D0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1073" y="5778500"/>
            <a:ext cx="2861751" cy="99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033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sz="3600" dirty="0"/>
              <a:t>11-1.</a:t>
            </a:r>
            <a:r>
              <a:rPr lang="ja-JP" altLang="en-US" sz="3600" dirty="0"/>
              <a:t> 条件分岐</a:t>
            </a:r>
          </a:p>
        </p:txBody>
      </p:sp>
      <p:sp>
        <p:nvSpPr>
          <p:cNvPr id="7" name="字幕 6">
            <a:extLst>
              <a:ext uri="{FF2B5EF4-FFF2-40B4-BE49-F238E27FC236}">
                <a16:creationId xmlns:a16="http://schemas.microsoft.com/office/drawing/2014/main" id="{46B0A002-CBF2-44CB-8278-BB8970CB73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201019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dirty="0"/>
              <a:t>41 </a:t>
            </a:r>
            <a:r>
              <a:rPr lang="ja-JP" altLang="en-US" sz="2400" dirty="0"/>
              <a:t>～ </a:t>
            </a:r>
            <a:r>
              <a:rPr lang="en-US" altLang="ja-JP" sz="2400" dirty="0"/>
              <a:t>46</a:t>
            </a:r>
            <a:endParaRPr lang="en-US" altLang="ja-JP" sz="2400" b="1" dirty="0"/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リスト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繰り返し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/>
              <a:t>for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03225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2029329"/>
            <a:ext cx="8461208" cy="44438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① </a:t>
            </a:r>
            <a:r>
              <a:rPr lang="en-US" altLang="ja-JP" sz="2400" dirty="0"/>
              <a:t>trinket </a:t>
            </a:r>
            <a:r>
              <a:rPr lang="ja-JP" altLang="en-US" sz="2400" dirty="0"/>
              <a:t>の次のページを開く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https://trinket.io/python/88a728c3cb</a:t>
            </a:r>
          </a:p>
          <a:p>
            <a:pPr marL="0" indent="0">
              <a:buNone/>
            </a:pPr>
            <a:r>
              <a:rPr lang="ja-JP" altLang="en-US" sz="2400" dirty="0"/>
              <a:t>② 実行する。</a:t>
            </a:r>
            <a:r>
              <a:rPr lang="en-US" altLang="ja-JP" sz="2400" b="1" dirty="0"/>
              <a:t>30, 31</a:t>
            </a:r>
            <a:r>
              <a:rPr lang="ja-JP" altLang="en-US" sz="2400" b="1" dirty="0"/>
              <a:t> が表示</a:t>
            </a:r>
            <a:r>
              <a:rPr lang="ja-JP" altLang="en-US" sz="2400" dirty="0"/>
              <a:t>されることを確認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③ </a:t>
            </a:r>
            <a:r>
              <a:rPr lang="en-US" altLang="ja-JP" sz="2400" dirty="0"/>
              <a:t>8</a:t>
            </a:r>
            <a:r>
              <a:rPr lang="ja-JP" altLang="en-US" sz="2400" dirty="0"/>
              <a:t>月や</a:t>
            </a:r>
            <a:r>
              <a:rPr lang="en-US" altLang="ja-JP" sz="2400" dirty="0"/>
              <a:t>9</a:t>
            </a:r>
            <a:r>
              <a:rPr lang="ja-JP" altLang="en-US" sz="2400" dirty="0"/>
              <a:t>月について表示できるように、プログラムを変更し実行してみる</a:t>
            </a: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41</a:t>
            </a:fld>
            <a:endParaRPr kumimoji="1" lang="ja-JP" altLang="en-US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A0D817C9-F429-6305-42E5-26F030A82505}"/>
              </a:ext>
            </a:extLst>
          </p:cNvPr>
          <p:cNvSpPr txBox="1">
            <a:spLocks/>
          </p:cNvSpPr>
          <p:nvPr/>
        </p:nvSpPr>
        <p:spPr>
          <a:xfrm>
            <a:off x="129039" y="216033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dirty="0"/>
              <a:t>１．月の日数</a:t>
            </a: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A7F2F6C3-7448-9513-610E-7788A6D1CF3D}"/>
              </a:ext>
            </a:extLst>
          </p:cNvPr>
          <p:cNvSpPr txBox="1">
            <a:spLocks/>
          </p:cNvSpPr>
          <p:nvPr/>
        </p:nvSpPr>
        <p:spPr>
          <a:xfrm>
            <a:off x="321845" y="887951"/>
            <a:ext cx="8075596" cy="93932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6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月は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30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日まである．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7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月は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31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日まである．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　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※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うるう年のことは考えないことにする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A703CC17-DBBE-A906-5355-8DE082FEE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984" y="3805305"/>
            <a:ext cx="5729087" cy="134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3945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2696F0F-D504-38BF-0477-46B8C0B1A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42</a:t>
            </a:fld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4870DE8-F522-8B21-668E-3360CA212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61" y="1501943"/>
            <a:ext cx="8762594" cy="2051485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B4C7AB1-FB80-362F-CBEB-A4DEBDB6ECD2}"/>
              </a:ext>
            </a:extLst>
          </p:cNvPr>
          <p:cNvSpPr/>
          <p:nvPr/>
        </p:nvSpPr>
        <p:spPr>
          <a:xfrm>
            <a:off x="1462846" y="2391549"/>
            <a:ext cx="5539837" cy="40802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12EB9A0-9A36-66F9-94B5-46EC52A2873F}"/>
              </a:ext>
            </a:extLst>
          </p:cNvPr>
          <p:cNvSpPr txBox="1"/>
          <p:nvPr/>
        </p:nvSpPr>
        <p:spPr>
          <a:xfrm>
            <a:off x="3864114" y="1376174"/>
            <a:ext cx="1415772" cy="93299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リストの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組み立て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B2B6927-DA7A-5FDC-E477-C79DD9DF6B6A}"/>
              </a:ext>
            </a:extLst>
          </p:cNvPr>
          <p:cNvSpPr/>
          <p:nvPr/>
        </p:nvSpPr>
        <p:spPr>
          <a:xfrm>
            <a:off x="839743" y="2780052"/>
            <a:ext cx="1660390" cy="6489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D54EDA5-5032-54F6-5D45-982CC04548F5}"/>
              </a:ext>
            </a:extLst>
          </p:cNvPr>
          <p:cNvSpPr txBox="1"/>
          <p:nvPr/>
        </p:nvSpPr>
        <p:spPr>
          <a:xfrm>
            <a:off x="1180716" y="3463858"/>
            <a:ext cx="1415772" cy="93299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６番の要素、７番の要素の表示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41460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964458"/>
            <a:ext cx="8461208" cy="44438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① </a:t>
            </a:r>
            <a:r>
              <a:rPr lang="en-US" altLang="ja-JP" sz="2400" dirty="0"/>
              <a:t>trinket </a:t>
            </a:r>
            <a:r>
              <a:rPr lang="ja-JP" altLang="en-US" sz="2400" dirty="0"/>
              <a:t>の次のページを開く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https://trinket.io/python/cc2c13d793</a:t>
            </a:r>
          </a:p>
          <a:p>
            <a:pPr marL="0" indent="0">
              <a:buNone/>
            </a:pPr>
            <a:r>
              <a:rPr lang="ja-JP" altLang="en-US" sz="2400" dirty="0"/>
              <a:t>② 実行する。</a:t>
            </a:r>
            <a:r>
              <a:rPr lang="ja-JP" altLang="en-US" sz="2400" b="1" dirty="0"/>
              <a:t>結果が５つ表示</a:t>
            </a:r>
            <a:r>
              <a:rPr lang="ja-JP" altLang="en-US" sz="2400" dirty="0"/>
              <a:t>されることを確認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43</a:t>
            </a:fld>
            <a:endParaRPr kumimoji="1" lang="ja-JP" altLang="en-US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A0D817C9-F429-6305-42E5-26F030A82505}"/>
              </a:ext>
            </a:extLst>
          </p:cNvPr>
          <p:cNvSpPr txBox="1">
            <a:spLocks/>
          </p:cNvSpPr>
          <p:nvPr/>
        </p:nvSpPr>
        <p:spPr>
          <a:xfrm>
            <a:off x="129039" y="216033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dirty="0"/>
              <a:t>２．計算の繰り返し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0B7BF99-5FFB-BC19-AA53-52195C51C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354" y="2558089"/>
            <a:ext cx="7534991" cy="3128763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F2790D6-0E2D-F2AF-15DE-ABCB0229E042}"/>
              </a:ext>
            </a:extLst>
          </p:cNvPr>
          <p:cNvSpPr/>
          <p:nvPr/>
        </p:nvSpPr>
        <p:spPr>
          <a:xfrm>
            <a:off x="6458672" y="4051138"/>
            <a:ext cx="856527" cy="163571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2381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CCF1B6D6-3F69-A35B-33B5-E3E0DEF5C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31" y="1791938"/>
            <a:ext cx="8921436" cy="2497643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4F4C1BA-850D-4C1D-A6A5-B9DF589E6C0B}"/>
              </a:ext>
            </a:extLst>
          </p:cNvPr>
          <p:cNvSpPr/>
          <p:nvPr/>
        </p:nvSpPr>
        <p:spPr>
          <a:xfrm>
            <a:off x="849388" y="2418515"/>
            <a:ext cx="3861722" cy="7763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AA2888C-0EF6-4AB6-9E06-996A5EBC251F}"/>
              </a:ext>
            </a:extLst>
          </p:cNvPr>
          <p:cNvSpPr txBox="1"/>
          <p:nvPr/>
        </p:nvSpPr>
        <p:spPr>
          <a:xfrm>
            <a:off x="4172373" y="1451386"/>
            <a:ext cx="1415772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リストの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組み立て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BEE20FE-83FF-413B-97C1-49DB24E5B988}"/>
              </a:ext>
            </a:extLst>
          </p:cNvPr>
          <p:cNvSpPr/>
          <p:nvPr/>
        </p:nvSpPr>
        <p:spPr>
          <a:xfrm>
            <a:off x="1421498" y="3467090"/>
            <a:ext cx="3239692" cy="351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F304247-E43B-4B2A-9E80-3C8CEE580C8F}"/>
              </a:ext>
            </a:extLst>
          </p:cNvPr>
          <p:cNvSpPr txBox="1"/>
          <p:nvPr/>
        </p:nvSpPr>
        <p:spPr>
          <a:xfrm>
            <a:off x="3928278" y="4349529"/>
            <a:ext cx="3098925" cy="120032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y[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i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] = x[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i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] * 1.1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」を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 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i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の値を変えながら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 5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回繰り返す</a:t>
            </a:r>
          </a:p>
        </p:txBody>
      </p:sp>
      <p:sp>
        <p:nvSpPr>
          <p:cNvPr id="12" name="タイトル 11">
            <a:extLst>
              <a:ext uri="{FF2B5EF4-FFF2-40B4-BE49-F238E27FC236}">
                <a16:creationId xmlns:a16="http://schemas.microsoft.com/office/drawing/2014/main" id="{A2B46267-7EFB-8820-13ED-64D271E5F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701244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13EA2111-9920-C8B2-021A-C942B630C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840" y="3429000"/>
            <a:ext cx="7299765" cy="3292476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246" y="1716812"/>
            <a:ext cx="8461208" cy="44438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① </a:t>
            </a:r>
            <a:r>
              <a:rPr lang="en-US" altLang="ja-JP" sz="2400" dirty="0"/>
              <a:t>trinket </a:t>
            </a:r>
            <a:r>
              <a:rPr lang="ja-JP" altLang="en-US" sz="2400" dirty="0"/>
              <a:t>の次のページを開く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https://trinket.io/python/e27702ef75</a:t>
            </a:r>
          </a:p>
          <a:p>
            <a:pPr marL="0" indent="0">
              <a:buNone/>
            </a:pPr>
            <a:r>
              <a:rPr lang="ja-JP" altLang="en-US" sz="2400" dirty="0"/>
              <a:t>② 実行する。</a:t>
            </a:r>
            <a:r>
              <a:rPr lang="ja-JP" altLang="en-US" sz="2400" b="1" dirty="0"/>
              <a:t>結果が表示</a:t>
            </a:r>
            <a:r>
              <a:rPr lang="ja-JP" altLang="en-US" sz="2400" dirty="0"/>
              <a:t>されることを確認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45</a:t>
            </a:fld>
            <a:endParaRPr kumimoji="1" lang="ja-JP" altLang="en-US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A0D817C9-F429-6305-42E5-26F030A82505}"/>
              </a:ext>
            </a:extLst>
          </p:cNvPr>
          <p:cNvSpPr txBox="1">
            <a:spLocks/>
          </p:cNvSpPr>
          <p:nvPr/>
        </p:nvSpPr>
        <p:spPr>
          <a:xfrm>
            <a:off x="129039" y="216033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dirty="0"/>
              <a:t>３．重力と落下距離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F2790D6-0E2D-F2AF-15DE-ABCB0229E042}"/>
              </a:ext>
            </a:extLst>
          </p:cNvPr>
          <p:cNvSpPr/>
          <p:nvPr/>
        </p:nvSpPr>
        <p:spPr>
          <a:xfrm>
            <a:off x="5567421" y="4074287"/>
            <a:ext cx="1064873" cy="26471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6DBC487F-0B93-1639-6841-59B7C627FA29}"/>
              </a:ext>
            </a:extLst>
          </p:cNvPr>
          <p:cNvSpPr txBox="1">
            <a:spLocks/>
          </p:cNvSpPr>
          <p:nvPr/>
        </p:nvSpPr>
        <p:spPr>
          <a:xfrm>
            <a:off x="655034" y="748363"/>
            <a:ext cx="7395303" cy="93839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物体を落とすと 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9.8 × (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時間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)</a:t>
            </a:r>
            <a:r>
              <a:rPr kumimoji="1" lang="en-US" altLang="ja-JP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2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÷ 2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の分，落ちていく．（空気抵抗は無視する）</a:t>
            </a:r>
          </a:p>
        </p:txBody>
      </p:sp>
    </p:spTree>
    <p:extLst>
      <p:ext uri="{BB962C8B-B14F-4D97-AF65-F5344CB8AC3E}">
        <p14:creationId xmlns:p14="http://schemas.microsoft.com/office/powerpoint/2010/main" val="21489678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A886A70C-387B-47FD-6587-E95BC27A3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097" y="4826747"/>
            <a:ext cx="6652824" cy="1890552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246" y="3345084"/>
            <a:ext cx="8461208" cy="28155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① </a:t>
            </a:r>
            <a:r>
              <a:rPr lang="en-US" altLang="ja-JP" sz="2400" dirty="0"/>
              <a:t>trinket </a:t>
            </a:r>
            <a:r>
              <a:rPr lang="ja-JP" altLang="en-US" sz="2400" dirty="0"/>
              <a:t>の次のページを開く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>
                <a:hlinkClick r:id="rId3"/>
              </a:rPr>
              <a:t>https://trinket.io/python/f33df42c8d</a:t>
            </a:r>
            <a:endParaRPr lang="en-US" altLang="ja-JP" sz="2400"/>
          </a:p>
          <a:p>
            <a:pPr marL="0" indent="0">
              <a:buNone/>
            </a:pPr>
            <a:r>
              <a:rPr lang="ja-JP" altLang="en-US" sz="2400"/>
              <a:t>② </a:t>
            </a:r>
            <a:r>
              <a:rPr lang="ja-JP" altLang="en-US" sz="2400" dirty="0"/>
              <a:t>実行する。</a:t>
            </a:r>
            <a:r>
              <a:rPr lang="ja-JP" altLang="en-US" sz="2400" b="1" dirty="0"/>
              <a:t>結果が表示</a:t>
            </a:r>
            <a:r>
              <a:rPr lang="ja-JP" altLang="en-US" sz="2400" dirty="0"/>
              <a:t>されることを確認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46</a:t>
            </a:fld>
            <a:endParaRPr kumimoji="1" lang="ja-JP" altLang="en-US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A0D817C9-F429-6305-42E5-26F030A82505}"/>
              </a:ext>
            </a:extLst>
          </p:cNvPr>
          <p:cNvSpPr txBox="1">
            <a:spLocks/>
          </p:cNvSpPr>
          <p:nvPr/>
        </p:nvSpPr>
        <p:spPr>
          <a:xfrm>
            <a:off x="129039" y="216033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dirty="0"/>
              <a:t>４．リストの組み立て，要素の挿入と削除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F2790D6-0E2D-F2AF-15DE-ABCB0229E042}"/>
              </a:ext>
            </a:extLst>
          </p:cNvPr>
          <p:cNvSpPr/>
          <p:nvPr/>
        </p:nvSpPr>
        <p:spPr>
          <a:xfrm>
            <a:off x="5080107" y="5552105"/>
            <a:ext cx="2278897" cy="8868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A91C684-09AE-6824-C893-56C9EAC15D94}"/>
              </a:ext>
            </a:extLst>
          </p:cNvPr>
          <p:cNvSpPr txBox="1"/>
          <p:nvPr/>
        </p:nvSpPr>
        <p:spPr>
          <a:xfrm>
            <a:off x="1776378" y="862589"/>
            <a:ext cx="473500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2400" b="1" dirty="0"/>
              <a:t>x = [15, 8, 6, 32 ,23]</a:t>
            </a:r>
            <a:endParaRPr lang="en-US" altLang="ja-JP" sz="2400" b="1" dirty="0"/>
          </a:p>
          <a:p>
            <a:r>
              <a:rPr lang="en-US" altLang="ja-JP" sz="2400" b="1" dirty="0"/>
              <a:t>print(x)</a:t>
            </a:r>
          </a:p>
          <a:p>
            <a:r>
              <a:rPr lang="ja-JP" altLang="en-US" sz="2400" b="1" dirty="0"/>
              <a:t>x.append(4)</a:t>
            </a:r>
            <a:endParaRPr lang="en-US" altLang="ja-JP" sz="2400" b="1" dirty="0"/>
          </a:p>
          <a:p>
            <a:r>
              <a:rPr lang="en-US" altLang="ja-JP" sz="2400" b="1" dirty="0"/>
              <a:t>print(x)</a:t>
            </a:r>
          </a:p>
          <a:p>
            <a:r>
              <a:rPr lang="ja-JP" altLang="en-US" sz="2400" b="1" dirty="0"/>
              <a:t>x.remove(8)</a:t>
            </a:r>
            <a:endParaRPr lang="en-US" altLang="ja-JP" sz="2400" b="1" dirty="0"/>
          </a:p>
          <a:p>
            <a:r>
              <a:rPr lang="en-US" altLang="ja-JP" sz="2400" b="1" dirty="0"/>
              <a:t>print(x)</a:t>
            </a:r>
          </a:p>
        </p:txBody>
      </p:sp>
    </p:spTree>
    <p:extLst>
      <p:ext uri="{BB962C8B-B14F-4D97-AF65-F5344CB8AC3E}">
        <p14:creationId xmlns:p14="http://schemas.microsoft.com/office/powerpoint/2010/main" val="32642322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453A00-0E99-78A8-9FFE-F4A93B9AA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/>
              <a:t>リストのプログラム例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6B34F3D-0FBC-DDE9-5C71-3D085891A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47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6428E17-7742-77F1-C1BC-6E2034054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2950"/>
            <a:ext cx="8932210" cy="182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1330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73388" y="900193"/>
            <a:ext cx="6970592" cy="56387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①コンピュータでのプログラム実行は、通常実行が基本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000" b="1" dirty="0">
                <a:solidFill>
                  <a:srgbClr val="374151"/>
                </a:solidFill>
                <a:latin typeface="Söhne"/>
              </a:rPr>
              <a:t>通常実行</a:t>
            </a:r>
            <a:r>
              <a:rPr lang="ja-JP" altLang="en-US" sz="2000" dirty="0">
                <a:solidFill>
                  <a:srgbClr val="374151"/>
                </a:solidFill>
                <a:latin typeface="Söhne"/>
              </a:rPr>
              <a:t>では、</a:t>
            </a:r>
            <a:r>
              <a:rPr lang="ja-JP" altLang="en-US" sz="2000" b="1" dirty="0">
                <a:solidFill>
                  <a:srgbClr val="374151"/>
                </a:solidFill>
                <a:latin typeface="Söhne"/>
              </a:rPr>
              <a:t>プログラムは、最初から最後まで一度に実行</a:t>
            </a:r>
            <a:r>
              <a:rPr lang="ja-JP" altLang="en-US" sz="2000" dirty="0">
                <a:solidFill>
                  <a:srgbClr val="374151"/>
                </a:solidFill>
                <a:latin typeface="Söhne"/>
              </a:rPr>
              <a:t>される。途中の変数の値を観察するには </a:t>
            </a:r>
            <a:r>
              <a:rPr lang="en-US" altLang="ja-JP" sz="2000" dirty="0">
                <a:solidFill>
                  <a:srgbClr val="374151"/>
                </a:solidFill>
                <a:latin typeface="Söhne"/>
              </a:rPr>
              <a:t>print </a:t>
            </a:r>
            <a:r>
              <a:rPr lang="ja-JP" altLang="en-US" sz="2000" dirty="0">
                <a:solidFill>
                  <a:srgbClr val="374151"/>
                </a:solidFill>
                <a:latin typeface="Söhne"/>
              </a:rPr>
              <a:t>やステップ実行を活用しよう。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②プログラムの流れの制御（条件分岐、繰り返し）</a:t>
            </a:r>
            <a:endParaRPr lang="ja-JP" altLang="en-US" sz="2400" dirty="0"/>
          </a:p>
          <a:p>
            <a:pPr marL="0" indent="0">
              <a:buNone/>
            </a:pPr>
            <a:r>
              <a:rPr lang="ja-JP" altLang="en-US" sz="2000" dirty="0">
                <a:solidFill>
                  <a:srgbClr val="374151"/>
                </a:solidFill>
                <a:latin typeface="Söhne"/>
              </a:rPr>
              <a:t>条件分岐（</a:t>
            </a:r>
            <a:r>
              <a:rPr lang="en-US" altLang="ja-JP" sz="2000" dirty="0">
                <a:solidFill>
                  <a:srgbClr val="374151"/>
                </a:solidFill>
                <a:latin typeface="Söhne"/>
              </a:rPr>
              <a:t>if</a:t>
            </a:r>
            <a:r>
              <a:rPr lang="ja-JP" altLang="en-US" sz="2000" dirty="0">
                <a:solidFill>
                  <a:srgbClr val="374151"/>
                </a:solidFill>
                <a:latin typeface="Söhne"/>
              </a:rPr>
              <a:t> など）や繰り返し（</a:t>
            </a:r>
            <a:r>
              <a:rPr lang="en-US" altLang="ja-JP" sz="2000" dirty="0">
                <a:solidFill>
                  <a:srgbClr val="374151"/>
                </a:solidFill>
                <a:latin typeface="Söhne"/>
              </a:rPr>
              <a:t>for</a:t>
            </a:r>
            <a:r>
              <a:rPr lang="ja-JP" altLang="en-US" sz="2000" dirty="0">
                <a:solidFill>
                  <a:srgbClr val="374151"/>
                </a:solidFill>
                <a:latin typeface="Söhne"/>
              </a:rPr>
              <a:t> など）は、プログラムの流れが制御される。</a:t>
            </a:r>
            <a:r>
              <a:rPr lang="ja-JP" altLang="en-US" sz="2000" b="1" dirty="0">
                <a:solidFill>
                  <a:srgbClr val="374151"/>
                </a:solidFill>
                <a:latin typeface="Söhne"/>
              </a:rPr>
              <a:t>条件分岐</a:t>
            </a:r>
            <a:r>
              <a:rPr lang="ja-JP" altLang="en-US" sz="2000" dirty="0">
                <a:solidFill>
                  <a:srgbClr val="374151"/>
                </a:solidFill>
                <a:latin typeface="Söhne"/>
              </a:rPr>
              <a:t>では、</a:t>
            </a:r>
            <a:r>
              <a:rPr lang="ja-JP" altLang="en-US" sz="2000" b="1" dirty="0">
                <a:solidFill>
                  <a:srgbClr val="374151"/>
                </a:solidFill>
                <a:latin typeface="Söhne"/>
              </a:rPr>
              <a:t>特定の部分のみ実行</a:t>
            </a:r>
            <a:r>
              <a:rPr lang="ja-JP" altLang="en-US" sz="2000" dirty="0">
                <a:solidFill>
                  <a:srgbClr val="374151"/>
                </a:solidFill>
                <a:latin typeface="Söhne"/>
              </a:rPr>
              <a:t>される。</a:t>
            </a:r>
            <a:r>
              <a:rPr lang="ja-JP" altLang="en-US" sz="2000" b="1" dirty="0">
                <a:solidFill>
                  <a:srgbClr val="374151"/>
                </a:solidFill>
                <a:latin typeface="Söhne"/>
              </a:rPr>
              <a:t>繰り返し</a:t>
            </a:r>
            <a:r>
              <a:rPr lang="ja-JP" altLang="en-US" sz="2000" dirty="0">
                <a:solidFill>
                  <a:srgbClr val="374151"/>
                </a:solidFill>
                <a:latin typeface="Söhne"/>
              </a:rPr>
              <a:t>では、プログラム実行が</a:t>
            </a:r>
            <a:r>
              <a:rPr lang="ja-JP" altLang="en-US" sz="2000" b="1" dirty="0">
                <a:solidFill>
                  <a:srgbClr val="374151"/>
                </a:solidFill>
                <a:latin typeface="Söhne"/>
              </a:rPr>
              <a:t>繰り返される</a:t>
            </a:r>
            <a:r>
              <a:rPr lang="ja-JP" altLang="en-US" sz="2000" dirty="0">
                <a:solidFill>
                  <a:srgbClr val="374151"/>
                </a:solidFill>
                <a:latin typeface="Söhne"/>
              </a:rPr>
              <a:t>。</a:t>
            </a:r>
            <a:endParaRPr lang="en-US" altLang="ja-JP" sz="20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③複数のデータをまとめて扱うリスト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000" b="1" dirty="0">
                <a:solidFill>
                  <a:srgbClr val="374151"/>
                </a:solidFill>
                <a:latin typeface="Söhne"/>
              </a:rPr>
              <a:t>リストの中の要素は順序</a:t>
            </a:r>
            <a:r>
              <a:rPr lang="ja-JP" altLang="en-US" sz="2000" dirty="0">
                <a:solidFill>
                  <a:srgbClr val="374151"/>
                </a:solidFill>
                <a:latin typeface="Söhne"/>
              </a:rPr>
              <a:t>を持ち、</a:t>
            </a:r>
            <a:r>
              <a:rPr lang="ja-JP" altLang="en-US" sz="2000" b="1" dirty="0">
                <a:solidFill>
                  <a:srgbClr val="374151"/>
                </a:solidFill>
                <a:latin typeface="Söhne"/>
              </a:rPr>
              <a:t>特定の位置の要素にアクセス可能</a:t>
            </a:r>
            <a:endParaRPr lang="ja-JP" altLang="en-US" sz="2000" b="1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48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068197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1E0541-DEA4-F24F-20B1-96506C28D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全体まとめ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367B2CE-C53B-E67F-CF67-BAA5C8774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739742"/>
          </a:xfrm>
        </p:spPr>
        <p:txBody>
          <a:bodyPr>
            <a:normAutofit fontScale="92500"/>
          </a:bodyPr>
          <a:lstStyle/>
          <a:p>
            <a:r>
              <a:rPr kumimoji="1"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通常実行</a:t>
            </a:r>
            <a:r>
              <a:rPr kumimoji="1" lang="ja-JP" altLang="en-US" sz="2400" dirty="0">
                <a:latin typeface="メイリオ" panose="020B0604030504040204" pitchFamily="50" charset="-128"/>
              </a:rPr>
              <a:t>は、</a:t>
            </a:r>
            <a:r>
              <a:rPr kumimoji="1" lang="ja-JP" altLang="en-US" sz="2400" b="1" dirty="0">
                <a:latin typeface="メイリオ" panose="020B0604030504040204" pitchFamily="50" charset="-128"/>
              </a:rPr>
              <a:t>プログラムを最初から最後まで一度に実行</a:t>
            </a:r>
            <a:r>
              <a:rPr kumimoji="1" lang="ja-JP" altLang="en-US" sz="2400" dirty="0">
                <a:latin typeface="メイリオ" panose="020B0604030504040204" pitchFamily="50" charset="-128"/>
              </a:rPr>
              <a:t>する</a:t>
            </a:r>
            <a:endParaRPr kumimoji="1" lang="en-US" altLang="ja-JP" sz="2400" dirty="0">
              <a:latin typeface="メイリオ" panose="020B0604030504040204" pitchFamily="50" charset="-128"/>
            </a:endParaRPr>
          </a:p>
          <a:p>
            <a:r>
              <a:rPr kumimoji="1"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ステップ実行</a:t>
            </a:r>
            <a:r>
              <a:rPr kumimoji="1" lang="ja-JP" altLang="en-US" sz="2400" dirty="0">
                <a:latin typeface="メイリオ" panose="020B0604030504040204" pitchFamily="50" charset="-128"/>
              </a:rPr>
              <a:t>は、</a:t>
            </a:r>
            <a:r>
              <a:rPr kumimoji="1" lang="ja-JP" altLang="en-US" sz="2400" b="1" dirty="0">
                <a:latin typeface="メイリオ" panose="020B0604030504040204" pitchFamily="50" charset="-128"/>
              </a:rPr>
              <a:t>プログラムを１行ずつ実行</a:t>
            </a:r>
            <a:r>
              <a:rPr kumimoji="1" lang="ja-JP" altLang="en-US" sz="2400" dirty="0">
                <a:latin typeface="メイリオ" panose="020B0604030504040204" pitchFamily="50" charset="-128"/>
              </a:rPr>
              <a:t>し、</a:t>
            </a:r>
            <a:r>
              <a:rPr kumimoji="1" lang="ja-JP" altLang="en-US" sz="2400" b="1" dirty="0">
                <a:latin typeface="メイリオ" panose="020B0604030504040204" pitchFamily="50" charset="-128"/>
              </a:rPr>
              <a:t>実行後にプログラムを一時停止</a:t>
            </a:r>
            <a:r>
              <a:rPr kumimoji="1" lang="ja-JP" altLang="en-US" sz="2400" dirty="0">
                <a:latin typeface="メイリオ" panose="020B0604030504040204" pitchFamily="50" charset="-128"/>
              </a:rPr>
              <a:t>する。</a:t>
            </a:r>
            <a:r>
              <a:rPr kumimoji="1" lang="ja-JP" altLang="en-US" sz="2400" b="1" dirty="0">
                <a:latin typeface="メイリオ" panose="020B0604030504040204" pitchFamily="50" charset="-128"/>
              </a:rPr>
              <a:t>プログラムの動作を細かく追跡</a:t>
            </a:r>
            <a:r>
              <a:rPr kumimoji="1" lang="ja-JP" altLang="en-US" sz="2400" dirty="0">
                <a:latin typeface="メイリオ" panose="020B0604030504040204" pitchFamily="50" charset="-128"/>
              </a:rPr>
              <a:t>できる。</a:t>
            </a:r>
            <a:endParaRPr kumimoji="1" lang="en-US" altLang="ja-JP" sz="2400" dirty="0">
              <a:latin typeface="メイリオ" panose="020B0604030504040204" pitchFamily="50" charset="-128"/>
            </a:endParaRPr>
          </a:p>
          <a:p>
            <a:r>
              <a:rPr lang="ja-JP" altLang="en-US" sz="2400" b="1" i="0" dirty="0">
                <a:solidFill>
                  <a:srgbClr val="C00000"/>
                </a:solidFill>
                <a:effectLst/>
                <a:latin typeface="メイリオ" panose="020B0604030504040204" pitchFamily="50" charset="-128"/>
              </a:rPr>
              <a:t>条件分岐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では、変数や式の値によって結果が変わるなどの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判断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を行う。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年齢（</a:t>
            </a:r>
            <a:r>
              <a:rPr lang="en-US" altLang="ja-JP" sz="2400" b="1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age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）が</a:t>
            </a:r>
            <a:r>
              <a:rPr lang="en-US" altLang="ja-JP" sz="2400" b="1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11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以下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であれば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500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を、それ以上であれば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1800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を出力するといった場合、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条件式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は「</a:t>
            </a:r>
            <a:r>
              <a:rPr lang="en-US" altLang="ja-JP" sz="2400" b="1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age &lt;= 11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」となる。</a:t>
            </a:r>
            <a:endParaRPr lang="en-US" altLang="ja-JP" sz="2400" b="0" i="0" dirty="0">
              <a:solidFill>
                <a:srgbClr val="374151"/>
              </a:solidFill>
              <a:effectLst/>
              <a:latin typeface="メイリオ" panose="020B0604030504040204" pitchFamily="50" charset="-128"/>
            </a:endParaRPr>
          </a:p>
          <a:p>
            <a:r>
              <a:rPr lang="en-US" altLang="ja-JP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Python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の</a:t>
            </a:r>
            <a:r>
              <a:rPr lang="ja-JP" altLang="en-US" sz="2400" b="1" i="0" dirty="0">
                <a:solidFill>
                  <a:srgbClr val="C00000"/>
                </a:solidFill>
                <a:effectLst/>
                <a:latin typeface="メイリオ" panose="020B0604030504040204" pitchFamily="50" charset="-128"/>
              </a:rPr>
              <a:t>リスト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は、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複数の要素を一度に保持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できる。リストの要素は順序を持ち、番号は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0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から始まる。</a:t>
            </a:r>
            <a:endParaRPr lang="en-US" altLang="ja-JP" sz="2400" b="0" i="0" dirty="0">
              <a:solidFill>
                <a:srgbClr val="374151"/>
              </a:solidFill>
              <a:effectLst/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months = ["", "January", "February", "March", "April", "May", "June", "July", "August", "September", "October",  "November", "December"]</a:t>
            </a:r>
          </a:p>
          <a:p>
            <a:pPr marL="0" indent="0">
              <a:buNone/>
            </a:pPr>
            <a:r>
              <a:rPr lang="en-US" altLang="ja-JP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print(months[6])</a:t>
            </a:r>
          </a:p>
          <a:p>
            <a:r>
              <a:rPr lang="ja-JP" altLang="en-US" sz="2400" b="1" i="0" dirty="0">
                <a:solidFill>
                  <a:srgbClr val="C00000"/>
                </a:solidFill>
                <a:effectLst/>
                <a:latin typeface="メイリオ" panose="020B0604030504040204" pitchFamily="50" charset="-128"/>
              </a:rPr>
              <a:t>繰り返し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: 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繰り返し計算では、特定の計算を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何度も行う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。</a:t>
            </a:r>
            <a:endParaRPr kumimoji="1" lang="en-US" altLang="ja-JP" sz="2400" dirty="0">
              <a:latin typeface="メイリオ" panose="020B0604030504040204" pitchFamily="50" charset="-128"/>
            </a:endParaRPr>
          </a:p>
          <a:p>
            <a:endParaRPr kumimoji="1" lang="ja-JP" altLang="en-US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1D7D3F9-9772-5661-4600-D4F171919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8749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条件分岐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99398" y="1285047"/>
            <a:ext cx="7314373" cy="309253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条件分岐</a:t>
            </a:r>
            <a:r>
              <a:rPr lang="ja-JP" altLang="en-US" dirty="0"/>
              <a:t>では，</a:t>
            </a:r>
            <a:r>
              <a:rPr lang="ja-JP" altLang="en-US" b="1" u="sng" dirty="0">
                <a:solidFill>
                  <a:srgbClr val="FF0000"/>
                </a:solidFill>
              </a:rPr>
              <a:t>変数や式の値</a:t>
            </a:r>
            <a:r>
              <a:rPr lang="ja-JP" altLang="en-US" dirty="0"/>
              <a:t>によって</a:t>
            </a:r>
            <a:r>
              <a:rPr lang="ja-JP" altLang="en-US" b="1" u="sng" dirty="0">
                <a:solidFill>
                  <a:srgbClr val="C00000"/>
                </a:solidFill>
              </a:rPr>
              <a:t>結果が変わる</a:t>
            </a:r>
            <a:r>
              <a:rPr lang="ja-JP" altLang="en-US" dirty="0"/>
              <a:t>などの判断を行う</a:t>
            </a:r>
            <a:endParaRPr lang="en-US" altLang="ja-JP" dirty="0"/>
          </a:p>
          <a:p>
            <a:pPr marL="0" indent="0">
              <a:lnSpc>
                <a:spcPct val="120000"/>
              </a:lnSpc>
              <a:buNone/>
            </a:pPr>
            <a:endParaRPr lang="en-US" altLang="ja-JP" dirty="0"/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dirty="0"/>
              <a:t>　　</a:t>
            </a:r>
            <a:r>
              <a:rPr lang="ja-JP" altLang="en-US" dirty="0">
                <a:solidFill>
                  <a:srgbClr val="C00000"/>
                </a:solidFill>
              </a:rPr>
              <a:t>　</a:t>
            </a:r>
            <a:r>
              <a:rPr lang="en-US" altLang="ja-JP" b="1" dirty="0">
                <a:solidFill>
                  <a:srgbClr val="C00000"/>
                </a:solidFill>
              </a:rPr>
              <a:t>age </a:t>
            </a:r>
            <a:r>
              <a:rPr lang="ja-JP" altLang="en-US" dirty="0"/>
              <a:t>の値が </a:t>
            </a:r>
            <a:r>
              <a:rPr lang="en-US" altLang="ja-JP" b="1" dirty="0">
                <a:solidFill>
                  <a:srgbClr val="C00000"/>
                </a:solidFill>
              </a:rPr>
              <a:t>11</a:t>
            </a:r>
            <a:r>
              <a:rPr lang="ja-JP" altLang="en-US" dirty="0"/>
              <a:t>以下     →  </a:t>
            </a:r>
            <a:r>
              <a:rPr lang="en-US" altLang="ja-JP" b="1" dirty="0">
                <a:solidFill>
                  <a:srgbClr val="C00000"/>
                </a:solidFill>
              </a:rPr>
              <a:t>500</a:t>
            </a:r>
            <a:r>
              <a:rPr lang="en-US" altLang="ja-JP" dirty="0"/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dirty="0"/>
              <a:t>                              </a:t>
            </a:r>
            <a:r>
              <a:rPr lang="en-US" altLang="ja-JP" b="1" dirty="0">
                <a:solidFill>
                  <a:srgbClr val="C00000"/>
                </a:solidFill>
              </a:rPr>
              <a:t>12</a:t>
            </a:r>
            <a:r>
              <a:rPr lang="ja-JP" altLang="en-US" dirty="0"/>
              <a:t>以上     →  </a:t>
            </a:r>
            <a:r>
              <a:rPr lang="en-US" altLang="ja-JP" b="1" dirty="0">
                <a:solidFill>
                  <a:srgbClr val="C00000"/>
                </a:solidFill>
              </a:rPr>
              <a:t>1800</a:t>
            </a:r>
            <a:r>
              <a:rPr lang="en-US" altLang="ja-JP" dirty="0"/>
              <a:t>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1538580" y="4755634"/>
            <a:ext cx="5264583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条件式は「</a:t>
            </a:r>
            <a:r>
              <a:rPr lang="en-US" altLang="ja-JP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age &lt;= 11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」のようになる</a:t>
            </a:r>
          </a:p>
        </p:txBody>
      </p:sp>
    </p:spTree>
    <p:extLst>
      <p:ext uri="{BB962C8B-B14F-4D97-AF65-F5344CB8AC3E}">
        <p14:creationId xmlns:p14="http://schemas.microsoft.com/office/powerpoint/2010/main" val="1718975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条件分岐の </a:t>
            </a:r>
            <a:r>
              <a:rPr kumimoji="1" lang="en-US" altLang="ja-JP" dirty="0"/>
              <a:t>Python </a:t>
            </a:r>
            <a:r>
              <a:rPr kumimoji="1" lang="ja-JP" altLang="en-US" dirty="0"/>
              <a:t>プログラム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42683" y="906302"/>
            <a:ext cx="7314373" cy="133911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dirty="0"/>
              <a:t>　　</a:t>
            </a:r>
            <a:r>
              <a:rPr lang="ja-JP" altLang="en-US" dirty="0">
                <a:solidFill>
                  <a:srgbClr val="C00000"/>
                </a:solidFill>
              </a:rPr>
              <a:t>　</a:t>
            </a:r>
            <a:r>
              <a:rPr lang="en-US" altLang="ja-JP" b="1" dirty="0">
                <a:solidFill>
                  <a:srgbClr val="C00000"/>
                </a:solidFill>
              </a:rPr>
              <a:t>age </a:t>
            </a:r>
            <a:r>
              <a:rPr lang="ja-JP" altLang="en-US" dirty="0"/>
              <a:t>の値が </a:t>
            </a:r>
            <a:r>
              <a:rPr lang="en-US" altLang="ja-JP" b="1" dirty="0">
                <a:solidFill>
                  <a:srgbClr val="C00000"/>
                </a:solidFill>
              </a:rPr>
              <a:t>11</a:t>
            </a:r>
            <a:r>
              <a:rPr lang="ja-JP" altLang="en-US" dirty="0"/>
              <a:t>以下     →  </a:t>
            </a:r>
            <a:r>
              <a:rPr lang="en-US" altLang="ja-JP" b="1" dirty="0">
                <a:solidFill>
                  <a:srgbClr val="C00000"/>
                </a:solidFill>
              </a:rPr>
              <a:t>500</a:t>
            </a:r>
            <a:r>
              <a:rPr lang="en-US" altLang="ja-JP" dirty="0"/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dirty="0"/>
              <a:t>                              </a:t>
            </a:r>
            <a:r>
              <a:rPr lang="en-US" altLang="ja-JP" b="1" dirty="0">
                <a:solidFill>
                  <a:srgbClr val="C00000"/>
                </a:solidFill>
              </a:rPr>
              <a:t>12</a:t>
            </a:r>
            <a:r>
              <a:rPr lang="ja-JP" altLang="en-US" dirty="0"/>
              <a:t>以上     →  </a:t>
            </a:r>
            <a:r>
              <a:rPr lang="en-US" altLang="ja-JP" b="1" dirty="0">
                <a:solidFill>
                  <a:srgbClr val="C00000"/>
                </a:solidFill>
              </a:rPr>
              <a:t>1800</a:t>
            </a:r>
            <a:r>
              <a:rPr lang="en-US" altLang="ja-JP" dirty="0"/>
              <a:t>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1446599" y="6077248"/>
            <a:ext cx="5264583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条件式は「</a:t>
            </a:r>
            <a:r>
              <a:rPr lang="en-US" altLang="ja-JP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age &lt;= 11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」のようになる</a:t>
            </a: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BB128EEF-4E5E-3C03-274A-A43FE961FBA8}"/>
              </a:ext>
            </a:extLst>
          </p:cNvPr>
          <p:cNvSpPr txBox="1">
            <a:spLocks/>
          </p:cNvSpPr>
          <p:nvPr/>
        </p:nvSpPr>
        <p:spPr>
          <a:xfrm>
            <a:off x="1678859" y="2519262"/>
            <a:ext cx="3769666" cy="268748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vert="horz" lIns="51435" tIns="25718" rIns="51435" bIns="2571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age = 18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if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age &lt;= 11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   print(500)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else: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   print(1800)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2044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58A90F-92D6-4F03-8819-199DBCBC9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trinket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CC115E-177C-4A9A-B883-1E1A7F497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962761"/>
          </a:xfrm>
        </p:spPr>
        <p:txBody>
          <a:bodyPr>
            <a:normAutofit/>
          </a:bodyPr>
          <a:lstStyle/>
          <a:p>
            <a:r>
              <a:rPr lang="en-US" altLang="ja-JP" sz="2400" b="1" dirty="0"/>
              <a:t>Trinket</a:t>
            </a:r>
            <a:r>
              <a:rPr lang="en-US" altLang="ja-JP" sz="2400" dirty="0"/>
              <a:t> </a:t>
            </a:r>
            <a:r>
              <a:rPr lang="ja-JP" altLang="en-US" sz="2400" dirty="0"/>
              <a:t>は</a:t>
            </a:r>
            <a:r>
              <a:rPr lang="ja-JP" altLang="en-US" sz="2400" b="1" dirty="0"/>
              <a:t>オンライン</a:t>
            </a:r>
            <a:r>
              <a:rPr lang="ja-JP" altLang="en-US" sz="2400" dirty="0"/>
              <a:t>の </a:t>
            </a:r>
            <a:r>
              <a:rPr lang="en-US" altLang="ja-JP" sz="2400" b="1" dirty="0"/>
              <a:t>Python</a:t>
            </a:r>
            <a:r>
              <a:rPr lang="ja-JP" altLang="en-US" sz="2400" b="1" dirty="0"/>
              <a:t>、</a:t>
            </a:r>
            <a:r>
              <a:rPr lang="en-US" altLang="ja-JP" sz="2400" b="1" dirty="0"/>
              <a:t>HTML </a:t>
            </a:r>
            <a:r>
              <a:rPr lang="ja-JP" altLang="en-US" sz="2400" dirty="0"/>
              <a:t>等の</a:t>
            </a:r>
            <a:r>
              <a:rPr lang="ja-JP" altLang="en-US" sz="2400" b="1" dirty="0"/>
              <a:t>学習サイト</a:t>
            </a:r>
            <a:endParaRPr lang="en-US" altLang="ja-JP" sz="2400" b="1" dirty="0"/>
          </a:p>
          <a:p>
            <a:r>
              <a:rPr lang="ja-JP" altLang="en-US" sz="2400" dirty="0"/>
              <a:t>有料の機能と無料の機能がある</a:t>
            </a:r>
            <a:endParaRPr lang="en-US" altLang="ja-JP" sz="2400" dirty="0"/>
          </a:p>
          <a:p>
            <a:r>
              <a:rPr lang="ja-JP" altLang="en-US" sz="2400" b="1" dirty="0"/>
              <a:t>自分が作成した </a:t>
            </a:r>
            <a:r>
              <a:rPr lang="en-US" altLang="ja-JP" sz="2400" b="1" dirty="0"/>
              <a:t>Python </a:t>
            </a:r>
            <a:r>
              <a:rPr lang="ja-JP" altLang="en-US" sz="2400" b="1" dirty="0"/>
              <a:t>プログラムを公開し、他の人に実行してもらうことが可能</a:t>
            </a:r>
            <a:r>
              <a:rPr lang="ja-JP" altLang="en-US" sz="2400" dirty="0"/>
              <a:t>（そのとき、書き替えて実行も可能）</a:t>
            </a:r>
            <a:endParaRPr lang="en-US" altLang="ja-JP" sz="2400" dirty="0"/>
          </a:p>
          <a:p>
            <a:endParaRPr lang="en-US" altLang="ja-JP" sz="2400" dirty="0"/>
          </a:p>
          <a:p>
            <a:r>
              <a:rPr lang="en-US" altLang="ja-JP" sz="2400" b="1" dirty="0"/>
              <a:t>Python </a:t>
            </a:r>
            <a:r>
              <a:rPr lang="ja-JP" altLang="en-US" sz="2400" b="1" dirty="0"/>
              <a:t>の標準機能</a:t>
            </a:r>
            <a:r>
              <a:rPr lang="ja-JP" altLang="en-US" sz="2400" dirty="0"/>
              <a:t>を登載、その他、次のモジュールやパッケージがインストール済み</a:t>
            </a:r>
          </a:p>
          <a:p>
            <a:pPr marL="0" indent="0">
              <a:buNone/>
            </a:pPr>
            <a:r>
              <a:rPr lang="en-US" altLang="ja-JP" sz="2400" dirty="0"/>
              <a:t>math, </a:t>
            </a:r>
            <a:r>
              <a:rPr lang="en-US" altLang="ja-JP" sz="2400" dirty="0" err="1"/>
              <a:t>matplotlib.pyplot</a:t>
            </a:r>
            <a:r>
              <a:rPr lang="en-US" altLang="ja-JP" sz="2400" dirty="0"/>
              <a:t>, </a:t>
            </a:r>
            <a:r>
              <a:rPr lang="en-US" altLang="ja-JP" sz="2400" dirty="0" err="1"/>
              <a:t>numpy</a:t>
            </a:r>
            <a:r>
              <a:rPr lang="en-US" altLang="ja-JP" sz="2400" dirty="0"/>
              <a:t>, operator, processing, </a:t>
            </a:r>
            <a:r>
              <a:rPr lang="en-US" altLang="ja-JP" sz="2400" dirty="0" err="1"/>
              <a:t>pygal</a:t>
            </a:r>
            <a:r>
              <a:rPr lang="en-US" altLang="ja-JP" sz="2400" dirty="0"/>
              <a:t>, random, re, string, time, turtle, </a:t>
            </a:r>
            <a:r>
              <a:rPr lang="en-US" altLang="ja-JP" sz="2400" dirty="0" err="1"/>
              <a:t>urllib.request</a:t>
            </a: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15B582-13F3-4F13-B0B0-2DF09684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295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CC115E-177C-4A9A-B883-1E1A7F497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585480"/>
            <a:ext cx="8822156" cy="622353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ja-JP" sz="2400" b="1" dirty="0"/>
              <a:t>trinket</a:t>
            </a:r>
            <a:r>
              <a:rPr lang="en-US" altLang="ja-JP" sz="2400" dirty="0"/>
              <a:t> </a:t>
            </a:r>
            <a:r>
              <a:rPr lang="ja-JP" altLang="en-US" sz="2400" dirty="0"/>
              <a:t>は </a:t>
            </a:r>
            <a:r>
              <a:rPr lang="en-US" altLang="ja-JP" sz="2400" b="1" dirty="0"/>
              <a:t>Python, HTML </a:t>
            </a:r>
            <a:r>
              <a:rPr lang="ja-JP" altLang="en-US" sz="2400" b="1" dirty="0"/>
              <a:t>などのプログラムを書き実行できる</a:t>
            </a:r>
            <a:r>
              <a:rPr lang="ja-JP" altLang="en-US" sz="2400" dirty="0"/>
              <a:t>サイト</a:t>
            </a:r>
            <a:endParaRPr lang="en-US" altLang="ja-JP" sz="2400" dirty="0"/>
          </a:p>
          <a:p>
            <a:r>
              <a:rPr lang="en-US" altLang="ja-JP" sz="2400" dirty="0">
                <a:hlinkClick r:id="rId2"/>
              </a:rPr>
              <a:t>https://trinket.io/python/0fd59392c8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のように、違うプログラムには違う </a:t>
            </a:r>
            <a:r>
              <a:rPr lang="en-US" altLang="ja-JP" sz="2400" dirty="0"/>
              <a:t>URL </a:t>
            </a:r>
            <a:r>
              <a:rPr lang="ja-JP" altLang="en-US" sz="2400" dirty="0"/>
              <a:t>が割り当てられる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r>
              <a:rPr lang="ja-JP" altLang="en-US" sz="2400" dirty="0"/>
              <a:t>実行が開始しないときは、「</a:t>
            </a:r>
            <a:r>
              <a:rPr lang="ja-JP" altLang="en-US" sz="2400" b="1" dirty="0"/>
              <a:t>実行ボタン</a:t>
            </a:r>
            <a:r>
              <a:rPr lang="ja-JP" altLang="en-US" sz="2400" dirty="0"/>
              <a:t>」で</a:t>
            </a:r>
            <a:r>
              <a:rPr lang="ja-JP" altLang="en-US" sz="2400" b="1" dirty="0"/>
              <a:t>実行</a:t>
            </a:r>
            <a:endParaRPr lang="en-US" altLang="ja-JP" sz="2400" b="1" dirty="0"/>
          </a:p>
          <a:p>
            <a:r>
              <a:rPr lang="ja-JP" altLang="en-US" sz="2400" dirty="0"/>
              <a:t>ソースコードを</a:t>
            </a:r>
            <a:r>
              <a:rPr lang="ja-JP" altLang="en-US" sz="2400" b="1" dirty="0"/>
              <a:t>書き替えて再度実行</a:t>
            </a:r>
            <a:r>
              <a:rPr lang="ja-JP" altLang="en-US" sz="2400" dirty="0"/>
              <a:t>することも可能</a:t>
            </a:r>
            <a:endParaRPr lang="en-US" altLang="ja-JP" sz="24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50F07C5-FB06-0A1B-074A-B52D19376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234" y="2327545"/>
            <a:ext cx="4717189" cy="230906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158A90F-92D6-4F03-8819-199DBCBC9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trinket </a:t>
            </a:r>
            <a:r>
              <a:rPr kumimoji="1" lang="ja-JP" altLang="en-US" dirty="0"/>
              <a:t>でのプログラム実行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15B582-13F3-4F13-B0B0-2DF09684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5CFE043C-DC4C-4062-B60C-FD394D4CC3EC}"/>
              </a:ext>
            </a:extLst>
          </p:cNvPr>
          <p:cNvSpPr/>
          <p:nvPr/>
        </p:nvSpPr>
        <p:spPr>
          <a:xfrm rot="5400000">
            <a:off x="2472981" y="3758073"/>
            <a:ext cx="218512" cy="24660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右中かっこ 7">
            <a:extLst>
              <a:ext uri="{FF2B5EF4-FFF2-40B4-BE49-F238E27FC236}">
                <a16:creationId xmlns:a16="http://schemas.microsoft.com/office/drawing/2014/main" id="{8854BCCF-7937-49F2-9FE6-C07FB349A19B}"/>
              </a:ext>
            </a:extLst>
          </p:cNvPr>
          <p:cNvSpPr/>
          <p:nvPr/>
        </p:nvSpPr>
        <p:spPr>
          <a:xfrm rot="5400000">
            <a:off x="4687849" y="4209624"/>
            <a:ext cx="170463" cy="161098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96BD922-CC0B-412A-9DF4-A337A36CD975}"/>
              </a:ext>
            </a:extLst>
          </p:cNvPr>
          <p:cNvSpPr txBox="1"/>
          <p:nvPr/>
        </p:nvSpPr>
        <p:spPr>
          <a:xfrm>
            <a:off x="1476153" y="5070208"/>
            <a:ext cx="2339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ソースコードの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メイン画面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02784C6-0936-4E5D-91AB-5FF9C54086F2}"/>
              </a:ext>
            </a:extLst>
          </p:cNvPr>
          <p:cNvSpPr txBox="1"/>
          <p:nvPr/>
        </p:nvSpPr>
        <p:spPr>
          <a:xfrm>
            <a:off x="4077673" y="523385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実行結果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5672B9D-D768-2700-E6C1-AE4C965CF5F4}"/>
              </a:ext>
            </a:extLst>
          </p:cNvPr>
          <p:cNvSpPr/>
          <p:nvPr/>
        </p:nvSpPr>
        <p:spPr>
          <a:xfrm>
            <a:off x="2615459" y="2840145"/>
            <a:ext cx="670867" cy="4027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23A46CF-BB57-F763-CA0A-379D4E7AEFB7}"/>
              </a:ext>
            </a:extLst>
          </p:cNvPr>
          <p:cNvSpPr txBox="1"/>
          <p:nvPr/>
        </p:nvSpPr>
        <p:spPr>
          <a:xfrm>
            <a:off x="3724509" y="2579865"/>
            <a:ext cx="2743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実行、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STOP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ボタン</a:t>
            </a:r>
          </a:p>
        </p:txBody>
      </p:sp>
    </p:spTree>
    <p:extLst>
      <p:ext uri="{BB962C8B-B14F-4D97-AF65-F5344CB8AC3E}">
        <p14:creationId xmlns:p14="http://schemas.microsoft.com/office/powerpoint/2010/main" val="2217028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/>
              <a:t>10</a:t>
            </a:r>
            <a:r>
              <a:rPr lang="ja-JP" altLang="en-US" sz="2400" b="1" dirty="0"/>
              <a:t> ～ </a:t>
            </a:r>
            <a:r>
              <a:rPr lang="en-US" altLang="ja-JP" sz="2400" b="1" dirty="0"/>
              <a:t>11</a:t>
            </a:r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条件分岐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/>
              <a:t>if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else</a:t>
            </a:r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27861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2309</Words>
  <Application>Microsoft Office PowerPoint</Application>
  <PresentationFormat>画面に合わせる (4:3)</PresentationFormat>
  <Paragraphs>365</Paragraphs>
  <Slides>49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49</vt:i4>
      </vt:variant>
    </vt:vector>
  </HeadingPairs>
  <TitlesOfParts>
    <vt:vector size="57" baseType="lpstr">
      <vt:lpstr>ＭＳ ゴシック</vt:lpstr>
      <vt:lpstr>Söhne</vt:lpstr>
      <vt:lpstr>メイリオ</vt:lpstr>
      <vt:lpstr>游ゴシック</vt:lpstr>
      <vt:lpstr>Arial</vt:lpstr>
      <vt:lpstr>Calibri</vt:lpstr>
      <vt:lpstr>Segoe UI</vt:lpstr>
      <vt:lpstr>Office テーマ</vt:lpstr>
      <vt:lpstr>cs-11. 条件分岐，リストと繰り返し，ステップ実行  </vt:lpstr>
      <vt:lpstr>PowerPoint プレゼンテーション</vt:lpstr>
      <vt:lpstr>アウトライン</vt:lpstr>
      <vt:lpstr>11-1. 条件分岐</vt:lpstr>
      <vt:lpstr>条件分岐</vt:lpstr>
      <vt:lpstr>条件分岐の Python プログラム</vt:lpstr>
      <vt:lpstr>trinket</vt:lpstr>
      <vt:lpstr>trinket でのプログラム実行</vt:lpstr>
      <vt:lpstr>演習</vt:lpstr>
      <vt:lpstr>PowerPoint プレゼンテーション</vt:lpstr>
      <vt:lpstr>PowerPoint プレゼンテーション</vt:lpstr>
      <vt:lpstr>条件分岐　まとめ</vt:lpstr>
      <vt:lpstr>11-2. 条件分岐のステップ実行</vt:lpstr>
      <vt:lpstr>ステップ実行</vt:lpstr>
      <vt:lpstr>条件分岐の Python プログラム</vt:lpstr>
      <vt:lpstr>Python Tutor</vt:lpstr>
      <vt:lpstr>Python Tutor の使用方法</vt:lpstr>
      <vt:lpstr>Python Tutor の編集画面</vt:lpstr>
      <vt:lpstr>Python Tutor でのプログラム実行</vt:lpstr>
      <vt:lpstr>Python Tutor でのプログラム実行手順</vt:lpstr>
      <vt:lpstr>Python Tutor 使用上の注意点①</vt:lpstr>
      <vt:lpstr>Python Tutor 使用上の注意点②</vt:lpstr>
      <vt:lpstr>演習</vt:lpstr>
      <vt:lpstr>ステップ実行により確認できること</vt:lpstr>
      <vt:lpstr>Python Tutor の起動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ステップ実行　まとめ</vt:lpstr>
      <vt:lpstr>11-3. 演習問題</vt:lpstr>
      <vt:lpstr>条件分岐</vt:lpstr>
      <vt:lpstr>正解の例</vt:lpstr>
      <vt:lpstr>11-4. リストと繰り返し</vt:lpstr>
      <vt:lpstr>Python のリスト</vt:lpstr>
      <vt:lpstr>演習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リストのプログラム例</vt:lpstr>
      <vt:lpstr>PowerPoint プレゼンテーション</vt:lpstr>
      <vt:lpstr>全体まとめ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コンピューターサイエンス</dc:title>
  <dc:creator>kunihiko</dc:creator>
  <cp:lastModifiedBy>金子　邦彦</cp:lastModifiedBy>
  <cp:revision>76</cp:revision>
  <dcterms:created xsi:type="dcterms:W3CDTF">2020-06-03T12:20:31Z</dcterms:created>
  <dcterms:modified xsi:type="dcterms:W3CDTF">2023-07-18T03:50:55Z</dcterms:modified>
</cp:coreProperties>
</file>