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694" r:id="rId2"/>
    <p:sldId id="1808" r:id="rId3"/>
    <p:sldId id="544" r:id="rId4"/>
    <p:sldId id="699" r:id="rId5"/>
    <p:sldId id="648" r:id="rId6"/>
    <p:sldId id="462" r:id="rId7"/>
    <p:sldId id="473" r:id="rId8"/>
    <p:sldId id="547" r:id="rId9"/>
    <p:sldId id="641" r:id="rId10"/>
    <p:sldId id="688" r:id="rId11"/>
    <p:sldId id="553" r:id="rId12"/>
    <p:sldId id="608" r:id="rId13"/>
    <p:sldId id="690" r:id="rId14"/>
    <p:sldId id="700" r:id="rId15"/>
    <p:sldId id="610" r:id="rId16"/>
    <p:sldId id="701" r:id="rId17"/>
    <p:sldId id="652" r:id="rId18"/>
    <p:sldId id="561" r:id="rId19"/>
    <p:sldId id="739" r:id="rId20"/>
    <p:sldId id="613" r:id="rId21"/>
    <p:sldId id="615" r:id="rId22"/>
    <p:sldId id="616" r:id="rId23"/>
    <p:sldId id="617" r:id="rId24"/>
    <p:sldId id="643" r:id="rId25"/>
    <p:sldId id="696" r:id="rId26"/>
    <p:sldId id="692" r:id="rId27"/>
    <p:sldId id="671" r:id="rId28"/>
    <p:sldId id="702" r:id="rId29"/>
    <p:sldId id="672" r:id="rId30"/>
    <p:sldId id="673" r:id="rId31"/>
    <p:sldId id="674" r:id="rId32"/>
    <p:sldId id="676" r:id="rId33"/>
    <p:sldId id="677" r:id="rId34"/>
    <p:sldId id="678" r:id="rId35"/>
    <p:sldId id="680" r:id="rId36"/>
    <p:sldId id="681" r:id="rId37"/>
    <p:sldId id="683" r:id="rId38"/>
    <p:sldId id="684" r:id="rId39"/>
    <p:sldId id="685" r:id="rId40"/>
    <p:sldId id="686" r:id="rId41"/>
    <p:sldId id="1807" r:id="rId42"/>
    <p:sldId id="740" r:id="rId4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23" autoAdjust="0"/>
    <p:restoredTop sz="94660"/>
  </p:normalViewPr>
  <p:slideViewPr>
    <p:cSldViewPr snapToGrid="0">
      <p:cViewPr varScale="1">
        <p:scale>
          <a:sx n="82" d="100"/>
          <a:sy n="82" d="100"/>
        </p:scale>
        <p:origin x="766" y="24"/>
      </p:cViewPr>
      <p:guideLst/>
    </p:cSldViewPr>
  </p:slideViewPr>
  <p:notesTextViewPr>
    <p:cViewPr>
      <p:scale>
        <a:sx n="3" d="2"/>
        <a:sy n="3" d="2"/>
      </p:scale>
      <p:origin x="0" y="0"/>
    </p:cViewPr>
  </p:notesTextViewPr>
  <p:sorterViewPr>
    <p:cViewPr>
      <p:scale>
        <a:sx n="75" d="100"/>
        <a:sy n="75" d="100"/>
      </p:scale>
      <p:origin x="0" y="-66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2023/7/26</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便利。早い。確実。</a:t>
            </a:r>
            <a:endParaRPr kumimoji="1" lang="en-US" altLang="ja-JP" dirty="0"/>
          </a:p>
          <a:p>
            <a:r>
              <a:rPr kumimoji="1" lang="ja-JP" altLang="en-US" dirty="0"/>
              <a:t>もちろん、データは集まる。</a:t>
            </a:r>
            <a:endParaRPr kumimoji="1" lang="en-US" altLang="ja-JP" dirty="0"/>
          </a:p>
          <a:p>
            <a:r>
              <a:rPr kumimoji="1" lang="ja-JP" altLang="en-US" dirty="0"/>
              <a:t>購買行動もあつまる。</a:t>
            </a:r>
            <a:endParaRPr kumimoji="1" lang="en-US" altLang="ja-JP" dirty="0"/>
          </a:p>
          <a:p>
            <a:r>
              <a:rPr kumimoji="1" lang="ja-JP" altLang="en-US" dirty="0"/>
              <a:t>明日の商品を考える、あるいは、個々の人間に「クーポン」や「広告」を送ることも当たり前になりつつある。</a:t>
            </a:r>
            <a:endParaRPr kumimoji="1" lang="en-US" altLang="ja-JP" dirty="0"/>
          </a:p>
          <a:p>
            <a:r>
              <a:rPr kumimoji="1" lang="ja-JP" altLang="en-US" dirty="0" err="1"/>
              <a:t>さくさんの</a:t>
            </a:r>
            <a:r>
              <a:rPr kumimoji="1" lang="ja-JP" altLang="en-US" dirty="0"/>
              <a:t>人々の行動を蓄積し、それを利用する人やサービスが誕生。</a:t>
            </a:r>
            <a:endParaRPr kumimoji="1" lang="en-US" altLang="ja-JP" dirty="0"/>
          </a:p>
          <a:p>
            <a:r>
              <a:rPr kumimoji="1" lang="ja-JP" altLang="en-US" dirty="0"/>
              <a:t>これは情報の支配者である。</a:t>
            </a:r>
            <a:endParaRPr kumimoji="1" lang="en-US" altLang="ja-JP" dirty="0"/>
          </a:p>
          <a:p>
            <a:r>
              <a:rPr kumimoji="1" lang="ja-JP" altLang="en-US" dirty="0"/>
              <a:t>情報の支配者は、有利な条件で、工場主と価格交渉などができる。</a:t>
            </a:r>
            <a:endParaRPr kumimoji="1" lang="en-US" altLang="ja-JP" dirty="0"/>
          </a:p>
          <a:p>
            <a:r>
              <a:rPr kumimoji="1" lang="ja-JP" altLang="en-US" dirty="0"/>
              <a:t>こうしたことに我々は慣れていて、</a:t>
            </a:r>
            <a:endParaRPr kumimoji="1" lang="en-US" altLang="ja-JP" dirty="0"/>
          </a:p>
          <a:p>
            <a:r>
              <a:rPr kumimoji="1" lang="ja-JP" altLang="en-US" dirty="0"/>
              <a:t>もはや窮屈は感じない。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8143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863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1058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9770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2023/7/26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2023/7/26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cc/c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ja.wikipedia.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4000" dirty="0"/>
              <a:t>cs-14. </a:t>
            </a:r>
            <a:r>
              <a:rPr lang="ja-JP" altLang="en-US" sz="4000" dirty="0"/>
              <a:t>情報化社会でのマナー，情報セキュリティ </a:t>
            </a:r>
            <a:br>
              <a:rPr lang="en-US" altLang="ja-JP" dirty="0"/>
            </a:b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ja-JP" altLang="en-US" dirty="0"/>
              <a:t>（コンピューターサイエンス）</a:t>
            </a:r>
            <a:endParaRPr lang="en-US" altLang="ja-JP" dirty="0"/>
          </a:p>
          <a:p>
            <a:r>
              <a:rPr lang="en-US" altLang="ja-JP" dirty="0"/>
              <a:t>URL: </a:t>
            </a:r>
            <a:r>
              <a:rPr lang="en-US" altLang="ja-JP" dirty="0">
                <a:hlinkClick r:id="rId3"/>
              </a:rPr>
              <a:t>https://</a:t>
            </a:r>
            <a:r>
              <a:rPr lang="en-US" altLang="ja-JP" dirty="0" err="1">
                <a:hlinkClick r:id="rId3"/>
              </a:rPr>
              <a:t>www.kkaneko.jp</a:t>
            </a:r>
            <a:r>
              <a:rPr lang="en-US" altLang="ja-JP" dirty="0">
                <a:hlinkClick r:id="rId3"/>
              </a:rPr>
              <a:t>/cc/cs/</a:t>
            </a:r>
            <a:r>
              <a:rPr lang="en-US" altLang="ja-JP" dirty="0" err="1">
                <a:hlinkClick r:id="rId3"/>
              </a:rPr>
              <a:t>index</a:t>
            </a:r>
            <a:r>
              <a:rPr lang="en-US" altLang="ja-JP" err="1">
                <a:hlinkClick r:id="rId3"/>
              </a:rPr>
              <a:t>.</a:t>
            </a:r>
            <a:r>
              <a:rPr lang="en-US" altLang="ja-JP">
                <a:hlinkClick r:id="rId3"/>
              </a:rPr>
              <a:t>html</a:t>
            </a:r>
            <a:endParaRPr lang="en-US" altLang="ja-JP"/>
          </a:p>
          <a:p>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5105" y="5854702"/>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4047DBB5-87E7-41C0-8239-B092FFAB7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10" name="テキスト ボックス 9">
            <a:extLst>
              <a:ext uri="{FF2B5EF4-FFF2-40B4-BE49-F238E27FC236}">
                <a16:creationId xmlns:a16="http://schemas.microsoft.com/office/drawing/2014/main" id="{F251D454-96F0-4B7C-B074-8E6E27423646}"/>
              </a:ext>
            </a:extLst>
          </p:cNvPr>
          <p:cNvSpPr txBox="1"/>
          <p:nvPr/>
        </p:nvSpPr>
        <p:spPr>
          <a:xfrm>
            <a:off x="761549" y="6442639"/>
            <a:ext cx="6878806" cy="369332"/>
          </a:xfrm>
          <a:prstGeom prst="rect">
            <a:avLst/>
          </a:prstGeom>
          <a:noFill/>
        </p:spPr>
        <p:txBody>
          <a:bodyPr wrap="none" rtlCol="0">
            <a:spAutoFit/>
          </a:bodyPr>
          <a:lstStyle/>
          <a:p>
            <a:r>
              <a:rPr kumimoji="1" lang="ja-JP" altLang="en-US" dirty="0"/>
              <a:t>謝辞：この資料では「いらすとや」のイラストを使用しています</a:t>
            </a:r>
          </a:p>
        </p:txBody>
      </p:sp>
    </p:spTree>
    <p:extLst>
      <p:ext uri="{BB962C8B-B14F-4D97-AF65-F5344CB8AC3E}">
        <p14:creationId xmlns:p14="http://schemas.microsoft.com/office/powerpoint/2010/main" val="352681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14-2 </a:t>
            </a:r>
            <a:r>
              <a:rPr lang="ja-JP" altLang="en-US" dirty="0"/>
              <a:t>情報の蓄積，共有，継承</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字幕 4">
            <a:extLst>
              <a:ext uri="{FF2B5EF4-FFF2-40B4-BE49-F238E27FC236}">
                <a16:creationId xmlns:a16="http://schemas.microsoft.com/office/drawing/2014/main" id="{D3AA8D89-B7D2-EBFF-5497-1AB923C21FD1}"/>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385673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F0EC04-F4EC-4AEF-B3FD-29C22248DB78}"/>
              </a:ext>
            </a:extLst>
          </p:cNvPr>
          <p:cNvSpPr>
            <a:spLocks noGrp="1"/>
          </p:cNvSpPr>
          <p:nvPr>
            <p:ph type="title"/>
          </p:nvPr>
        </p:nvSpPr>
        <p:spPr>
          <a:xfrm>
            <a:off x="321845" y="175028"/>
            <a:ext cx="8461208" cy="955272"/>
          </a:xfrm>
        </p:spPr>
        <p:txBody>
          <a:bodyPr>
            <a:normAutofit fontScale="90000"/>
          </a:bodyPr>
          <a:lstStyle/>
          <a:p>
            <a:r>
              <a:rPr kumimoji="1" lang="en-US" altLang="ja-JP" dirty="0" err="1"/>
              <a:t>WikiPedia</a:t>
            </a:r>
            <a:br>
              <a:rPr lang="en-US" altLang="ja-JP" dirty="0"/>
            </a:b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F75BF7B4-8A26-42D6-A944-19AEB5CF2401}"/>
              </a:ext>
            </a:extLst>
          </p:cNvPr>
          <p:cNvSpPr>
            <a:spLocks noGrp="1"/>
          </p:cNvSpPr>
          <p:nvPr>
            <p:ph idx="1"/>
          </p:nvPr>
        </p:nvSpPr>
        <p:spPr>
          <a:xfrm>
            <a:off x="321845" y="703551"/>
            <a:ext cx="8461208" cy="1479210"/>
          </a:xfrm>
        </p:spPr>
        <p:txBody>
          <a:bodyPr>
            <a:normAutofit/>
          </a:bodyPr>
          <a:lstStyle/>
          <a:p>
            <a:pPr marL="0" indent="0">
              <a:buNone/>
            </a:pPr>
            <a:r>
              <a:rPr kumimoji="1" lang="ja-JP" altLang="en-US" sz="2400" dirty="0"/>
              <a:t>世界中が編集に参加している百科事典</a:t>
            </a:r>
            <a:r>
              <a:rPr kumimoji="1" lang="en-US" altLang="ja-JP" sz="2400" dirty="0"/>
              <a:t> </a:t>
            </a:r>
          </a:p>
          <a:p>
            <a:pPr marL="0" indent="0">
              <a:buNone/>
            </a:pPr>
            <a:r>
              <a:rPr kumimoji="1" lang="ja-JP" altLang="en-US" sz="2400" dirty="0"/>
              <a:t>情報の蓄積，共有，継承に役立つ</a:t>
            </a:r>
            <a:endParaRPr kumimoji="1" lang="en-US" altLang="ja-JP" sz="2400" dirty="0"/>
          </a:p>
          <a:p>
            <a:pPr marL="0" indent="0">
              <a:buNone/>
            </a:pPr>
            <a:r>
              <a:rPr lang="en-US" altLang="ja-JP" sz="2400" dirty="0">
                <a:hlinkClick r:id="rId2"/>
              </a:rPr>
              <a:t>https://ja.wikipedia.org/</a:t>
            </a:r>
            <a:endParaRPr kumimoji="1" lang="ja-JP" altLang="en-US" sz="2400" dirty="0"/>
          </a:p>
        </p:txBody>
      </p:sp>
      <p:sp>
        <p:nvSpPr>
          <p:cNvPr id="4" name="スライド番号プレースホルダー 3">
            <a:extLst>
              <a:ext uri="{FF2B5EF4-FFF2-40B4-BE49-F238E27FC236}">
                <a16:creationId xmlns:a16="http://schemas.microsoft.com/office/drawing/2014/main" id="{F5C2024A-D671-46AD-82FB-99FACA0312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803AD755-EBFA-4EC2-917E-33E51FE77F3C}"/>
              </a:ext>
            </a:extLst>
          </p:cNvPr>
          <p:cNvPicPr>
            <a:picLocks noChangeAspect="1"/>
          </p:cNvPicPr>
          <p:nvPr/>
        </p:nvPicPr>
        <p:blipFill>
          <a:blip r:embed="rId3"/>
          <a:stretch>
            <a:fillRect/>
          </a:stretch>
        </p:blipFill>
        <p:spPr>
          <a:xfrm>
            <a:off x="819438" y="2317666"/>
            <a:ext cx="7368868" cy="3946108"/>
          </a:xfrm>
          <a:prstGeom prst="rect">
            <a:avLst/>
          </a:prstGeom>
        </p:spPr>
      </p:pic>
    </p:spTree>
    <p:extLst>
      <p:ext uri="{BB962C8B-B14F-4D97-AF65-F5344CB8AC3E}">
        <p14:creationId xmlns:p14="http://schemas.microsoft.com/office/powerpoint/2010/main" val="407216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Wikipedia </a:t>
            </a:r>
            <a:r>
              <a:rPr lang="ja-JP" altLang="en-US" dirty="0"/>
              <a:t>に関する演習</a:t>
            </a:r>
            <a:endParaRPr kumimoji="1" lang="ja-JP" altLang="en-US" dirty="0"/>
          </a:p>
        </p:txBody>
      </p:sp>
      <p:sp>
        <p:nvSpPr>
          <p:cNvPr id="3" name="コンテンツ プレースホルダー 2"/>
          <p:cNvSpPr>
            <a:spLocks noGrp="1"/>
          </p:cNvSpPr>
          <p:nvPr>
            <p:ph idx="1"/>
          </p:nvPr>
        </p:nvSpPr>
        <p:spPr>
          <a:xfrm>
            <a:off x="103333" y="985044"/>
            <a:ext cx="8170718" cy="5803106"/>
          </a:xfrm>
        </p:spPr>
        <p:txBody>
          <a:bodyPr>
            <a:normAutofit/>
          </a:bodyPr>
          <a:lstStyle/>
          <a:p>
            <a:pPr marL="0" indent="0">
              <a:buNone/>
            </a:pPr>
            <a:r>
              <a:rPr lang="ja-JP" altLang="en-US" sz="2400" dirty="0"/>
              <a:t>① 検索窓で，自由に，</a:t>
            </a:r>
            <a:r>
              <a:rPr lang="ja-JP" altLang="en-US" sz="2400" b="1" dirty="0"/>
              <a:t>キーワード</a:t>
            </a:r>
            <a:r>
              <a:rPr lang="ja-JP" altLang="en-US" sz="2400" dirty="0"/>
              <a:t>を使って</a:t>
            </a:r>
            <a:r>
              <a:rPr lang="ja-JP" altLang="en-US" sz="2400" b="1" dirty="0"/>
              <a:t>検索してみなさい</a:t>
            </a:r>
            <a:r>
              <a:rPr lang="ja-JP" altLang="en-US" sz="2400" dirty="0"/>
              <a:t>．</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② </a:t>
            </a:r>
            <a:r>
              <a:rPr lang="en-US" altLang="ja-JP" sz="2400" dirty="0"/>
              <a:t>Wikipedia </a:t>
            </a:r>
            <a:r>
              <a:rPr lang="ja-JP" altLang="en-US" sz="2400" dirty="0"/>
              <a:t>の編集には世界中の有志が参加している．そして，憶測等に基づく</a:t>
            </a:r>
            <a:r>
              <a:rPr lang="ja-JP" altLang="en-US" sz="2400" b="1" dirty="0"/>
              <a:t>不正確な情報</a:t>
            </a:r>
            <a:r>
              <a:rPr lang="ja-JP" altLang="en-US" sz="2400" dirty="0"/>
              <a:t>が</a:t>
            </a:r>
            <a:r>
              <a:rPr lang="ja-JP" altLang="en-US" sz="2400" b="1" dirty="0"/>
              <a:t>混入しない</a:t>
            </a:r>
            <a:r>
              <a:rPr lang="ja-JP" altLang="en-US" sz="2400" dirty="0"/>
              <a:t>ようにさまざまな工夫が行われている．</a:t>
            </a:r>
            <a:endParaRPr lang="en-US" altLang="ja-JP" sz="2400" dirty="0"/>
          </a:p>
          <a:p>
            <a:pPr marL="0" indent="0">
              <a:buNone/>
            </a:pPr>
            <a:r>
              <a:rPr lang="ja-JP" altLang="en-US" sz="2400" dirty="0"/>
              <a:t>どのように工夫されているか調べてみなさい．</a:t>
            </a:r>
            <a:endParaRPr lang="en-US" altLang="ja-JP" sz="2400" dirty="0"/>
          </a:p>
          <a:p>
            <a:pPr marL="0" indent="0">
              <a:buNone/>
            </a:pPr>
            <a:r>
              <a:rPr lang="ja-JP" altLang="en-US" sz="2400" dirty="0"/>
              <a:t>　</a:t>
            </a:r>
            <a:r>
              <a:rPr lang="ja-JP" altLang="en-US" sz="2400" b="1" dirty="0"/>
              <a:t>投稿者が守るべきルールやマナー</a:t>
            </a:r>
            <a:r>
              <a:rPr lang="ja-JP" altLang="en-US" sz="2400" dirty="0"/>
              <a:t>，</a:t>
            </a:r>
            <a:r>
              <a:rPr lang="ja-JP" altLang="en-US" sz="2400" b="1" dirty="0"/>
              <a:t>投稿記事の</a:t>
            </a:r>
            <a:endParaRPr lang="en-US" altLang="ja-JP" sz="2400" b="1" dirty="0"/>
          </a:p>
          <a:p>
            <a:pPr marL="0" indent="0">
              <a:buNone/>
            </a:pPr>
            <a:r>
              <a:rPr lang="ja-JP" altLang="en-US" sz="2400" b="1" dirty="0"/>
              <a:t>　チェックの体制やルール</a:t>
            </a:r>
            <a:endParaRPr lang="en-US" altLang="ja-JP" sz="2400" b="1"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9" name="図 8"/>
          <p:cNvPicPr>
            <a:picLocks noChangeAspect="1"/>
          </p:cNvPicPr>
          <p:nvPr/>
        </p:nvPicPr>
        <p:blipFill>
          <a:blip r:embed="rId2"/>
          <a:stretch>
            <a:fillRect/>
          </a:stretch>
        </p:blipFill>
        <p:spPr>
          <a:xfrm>
            <a:off x="1662793" y="1905054"/>
            <a:ext cx="4709432" cy="1721055"/>
          </a:xfrm>
          <a:prstGeom prst="rect">
            <a:avLst/>
          </a:prstGeom>
        </p:spPr>
      </p:pic>
      <p:sp>
        <p:nvSpPr>
          <p:cNvPr id="10" name="正方形/長方形 9"/>
          <p:cNvSpPr/>
          <p:nvPr/>
        </p:nvSpPr>
        <p:spPr>
          <a:xfrm>
            <a:off x="5097235" y="2159001"/>
            <a:ext cx="1012372" cy="4136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50360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14-3 </a:t>
            </a:r>
            <a:r>
              <a:rPr lang="ja-JP" altLang="en-US" dirty="0"/>
              <a:t>情報化社会でのマナー</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32CA93EA-EB68-8946-E5E6-9599D2BAFF72}"/>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88126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EC70B-03FB-68BB-03A9-30838D31B62B}"/>
              </a:ext>
            </a:extLst>
          </p:cNvPr>
          <p:cNvSpPr>
            <a:spLocks noGrp="1"/>
          </p:cNvSpPr>
          <p:nvPr>
            <p:ph type="title"/>
          </p:nvPr>
        </p:nvSpPr>
        <p:spPr/>
        <p:txBody>
          <a:bodyPr>
            <a:normAutofit fontScale="90000"/>
          </a:bodyPr>
          <a:lstStyle/>
          <a:p>
            <a:r>
              <a:rPr kumimoji="1" lang="ja-JP" altLang="en-US" dirty="0"/>
              <a:t>情報化社会のマナー</a:t>
            </a:r>
          </a:p>
        </p:txBody>
      </p:sp>
      <p:sp>
        <p:nvSpPr>
          <p:cNvPr id="3" name="コンテンツ プレースホルダー 2">
            <a:extLst>
              <a:ext uri="{FF2B5EF4-FFF2-40B4-BE49-F238E27FC236}">
                <a16:creationId xmlns:a16="http://schemas.microsoft.com/office/drawing/2014/main" id="{5A638349-2768-94DE-A31C-7A01776F7A2E}"/>
              </a:ext>
            </a:extLst>
          </p:cNvPr>
          <p:cNvSpPr>
            <a:spLocks noGrp="1"/>
          </p:cNvSpPr>
          <p:nvPr>
            <p:ph idx="1"/>
          </p:nvPr>
        </p:nvSpPr>
        <p:spPr/>
        <p:txBody>
          <a:bodyPr>
            <a:normAutofit/>
          </a:bodyPr>
          <a:lstStyle/>
          <a:p>
            <a:r>
              <a:rPr kumimoji="1" lang="ja-JP" altLang="en-US" sz="2400" dirty="0"/>
              <a:t>インターネットを用いた</a:t>
            </a:r>
            <a:r>
              <a:rPr kumimoji="1" lang="ja-JP" altLang="en-US" sz="2400" b="1" dirty="0"/>
              <a:t>交流，情報発信</a:t>
            </a:r>
            <a:r>
              <a:rPr kumimoji="1" lang="ja-JP" altLang="en-US" sz="2400" dirty="0"/>
              <a:t>により，</a:t>
            </a:r>
            <a:r>
              <a:rPr kumimoji="1" lang="ja-JP" altLang="en-US" sz="2400" b="1" dirty="0"/>
              <a:t>誰もが簡単に世界中に情報を発信</a:t>
            </a:r>
            <a:r>
              <a:rPr kumimoji="1" lang="ja-JP" altLang="en-US" sz="2400" dirty="0"/>
              <a:t>できる</a:t>
            </a:r>
            <a:endParaRPr kumimoji="1" lang="en-US" altLang="ja-JP" sz="2400" dirty="0"/>
          </a:p>
          <a:p>
            <a:r>
              <a:rPr kumimoji="1" lang="ja-JP" altLang="en-US" sz="2400" dirty="0"/>
              <a:t>仲間内で共有しているつもりでも，</a:t>
            </a:r>
            <a:r>
              <a:rPr kumimoji="1" lang="ja-JP" altLang="en-US" sz="2400" b="1" dirty="0"/>
              <a:t>世界中に丸見え</a:t>
            </a:r>
            <a:r>
              <a:rPr kumimoji="1" lang="ja-JP" altLang="en-US" sz="2400" dirty="0"/>
              <a:t>という場合もある（危険）</a:t>
            </a:r>
            <a:endParaRPr kumimoji="1" lang="en-US" altLang="ja-JP" sz="2400" dirty="0"/>
          </a:p>
          <a:p>
            <a:r>
              <a:rPr kumimoji="1" lang="ja-JP" altLang="en-US" sz="2400" b="1" dirty="0"/>
              <a:t>不正確な情報</a:t>
            </a:r>
            <a:r>
              <a:rPr kumimoji="1" lang="ja-JP" altLang="en-US" sz="2400" dirty="0"/>
              <a:t>や</a:t>
            </a:r>
            <a:r>
              <a:rPr kumimoji="1" lang="ja-JP" altLang="en-US" sz="2400" b="1" dirty="0"/>
              <a:t>悪意のある情報</a:t>
            </a:r>
            <a:r>
              <a:rPr kumimoji="1" lang="ja-JP" altLang="en-US" sz="2400" dirty="0"/>
              <a:t>が広まる可能性</a:t>
            </a:r>
            <a:endParaRPr kumimoji="1" lang="en-US" altLang="ja-JP" sz="2400" dirty="0"/>
          </a:p>
          <a:p>
            <a:r>
              <a:rPr kumimoji="1" lang="ja-JP" altLang="en-US" sz="2400" b="1" dirty="0"/>
              <a:t>プライバシーの侵害</a:t>
            </a:r>
            <a:r>
              <a:rPr kumimoji="1" lang="ja-JP" altLang="en-US" sz="2400" dirty="0"/>
              <a:t>にも注意が必要</a:t>
            </a:r>
            <a:endParaRPr kumimoji="1" lang="en-US" altLang="ja-JP" sz="2400" dirty="0"/>
          </a:p>
          <a:p>
            <a:endParaRPr lang="en-US" altLang="ja-JP" sz="2400" dirty="0"/>
          </a:p>
          <a:p>
            <a:endParaRPr kumimoji="1" lang="en-US" altLang="ja-JP" sz="2400" dirty="0"/>
          </a:p>
        </p:txBody>
      </p:sp>
      <p:sp>
        <p:nvSpPr>
          <p:cNvPr id="4" name="スライド番号プレースホルダー 3">
            <a:extLst>
              <a:ext uri="{FF2B5EF4-FFF2-40B4-BE49-F238E27FC236}">
                <a16:creationId xmlns:a16="http://schemas.microsoft.com/office/drawing/2014/main" id="{4E9B5855-D3A7-F830-2E20-56D55CF51C62}"/>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Tree>
    <p:extLst>
      <p:ext uri="{BB962C8B-B14F-4D97-AF65-F5344CB8AC3E}">
        <p14:creationId xmlns:p14="http://schemas.microsoft.com/office/powerpoint/2010/main" val="285155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フェイスブック</a:t>
            </a:r>
          </a:p>
        </p:txBody>
      </p:sp>
      <p:sp>
        <p:nvSpPr>
          <p:cNvPr id="3" name="コンテンツ プレースホルダー 2"/>
          <p:cNvSpPr>
            <a:spLocks noGrp="1"/>
          </p:cNvSpPr>
          <p:nvPr>
            <p:ph idx="1"/>
          </p:nvPr>
        </p:nvSpPr>
        <p:spPr>
          <a:xfrm>
            <a:off x="5555199" y="1393427"/>
            <a:ext cx="3546022" cy="4645423"/>
          </a:xfrm>
        </p:spPr>
        <p:txBody>
          <a:bodyPr>
            <a:normAutofit fontScale="85000" lnSpcReduction="10000"/>
          </a:bodyPr>
          <a:lstStyle/>
          <a:p>
            <a:pPr marL="0" indent="0">
              <a:buNone/>
            </a:pPr>
            <a:r>
              <a:rPr kumimoji="1" lang="ja-JP" altLang="en-US" sz="3300" b="1" dirty="0"/>
              <a:t>交流サイト</a:t>
            </a:r>
            <a:endParaRPr kumimoji="1" lang="en-US" altLang="ja-JP" sz="3300" b="1" dirty="0"/>
          </a:p>
          <a:p>
            <a:pPr marL="0" indent="0">
              <a:buNone/>
            </a:pPr>
            <a:endParaRPr kumimoji="1" lang="en-US" altLang="ja-JP" sz="3300" dirty="0"/>
          </a:p>
          <a:p>
            <a:r>
              <a:rPr kumimoji="1" lang="ja-JP" altLang="en-US" sz="3300" dirty="0"/>
              <a:t>記事・画像の発信．</a:t>
            </a:r>
            <a:endParaRPr kumimoji="1" lang="en-US" altLang="ja-JP" sz="3300" dirty="0"/>
          </a:p>
          <a:p>
            <a:r>
              <a:rPr lang="ja-JP" altLang="en-US" sz="3300" dirty="0"/>
              <a:t>他の人の記事・画像の拡散</a:t>
            </a:r>
            <a:endParaRPr kumimoji="1" lang="en-US" altLang="ja-JP" sz="3300" dirty="0"/>
          </a:p>
          <a:p>
            <a:r>
              <a:rPr kumimoji="1" lang="ja-JP" altLang="en-US" sz="3300" dirty="0"/>
              <a:t>「友達であること」のアピール（友達申請）</a:t>
            </a:r>
            <a:endParaRPr kumimoji="1" lang="en-US" altLang="ja-JP" sz="3300" dirty="0"/>
          </a:p>
          <a:p>
            <a:r>
              <a:rPr lang="ja-JP" altLang="en-US" sz="3300" dirty="0"/>
              <a:t>つながりのアピール（タグ付け</a:t>
            </a:r>
            <a:r>
              <a:rPr lang="ja-JP" altLang="en-US" dirty="0"/>
              <a:t>）</a:t>
            </a: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365692" y="1533526"/>
            <a:ext cx="4964980" cy="3818504"/>
          </a:xfrm>
          <a:prstGeom prst="rect">
            <a:avLst/>
          </a:prstGeom>
        </p:spPr>
      </p:pic>
      <p:sp>
        <p:nvSpPr>
          <p:cNvPr id="6" name="正方形/長方形 5"/>
          <p:cNvSpPr/>
          <p:nvPr/>
        </p:nvSpPr>
        <p:spPr>
          <a:xfrm>
            <a:off x="953815" y="5352029"/>
            <a:ext cx="3147015" cy="73866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フェイスブック　</a:t>
            </a:r>
            <a:endParaRPr kumimoji="0" lang="en-US" altLang="ja-JP" sz="21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トランプ大統領のページ</a:t>
            </a:r>
            <a:endParaRPr kumimoji="0" lang="en-US" altLang="ja-JP" sz="21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1886720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BA6821-8BBA-1DAC-33B8-A16504B3E083}"/>
              </a:ext>
            </a:extLst>
          </p:cNvPr>
          <p:cNvSpPr>
            <a:spLocks noGrp="1"/>
          </p:cNvSpPr>
          <p:nvPr>
            <p:ph type="title"/>
          </p:nvPr>
        </p:nvSpPr>
        <p:spPr/>
        <p:txBody>
          <a:bodyPr>
            <a:normAutofit fontScale="90000"/>
          </a:bodyPr>
          <a:lstStyle/>
          <a:p>
            <a:r>
              <a:rPr kumimoji="1" lang="ja-JP" altLang="en-US" dirty="0"/>
              <a:t>ソーシャルネットワークのマナー</a:t>
            </a:r>
          </a:p>
        </p:txBody>
      </p:sp>
      <p:sp>
        <p:nvSpPr>
          <p:cNvPr id="3" name="コンテンツ プレースホルダー 2">
            <a:extLst>
              <a:ext uri="{FF2B5EF4-FFF2-40B4-BE49-F238E27FC236}">
                <a16:creationId xmlns:a16="http://schemas.microsoft.com/office/drawing/2014/main" id="{54EA332B-1AC5-9C1E-5376-915F4A18404A}"/>
              </a:ext>
            </a:extLst>
          </p:cNvPr>
          <p:cNvSpPr>
            <a:spLocks noGrp="1"/>
          </p:cNvSpPr>
          <p:nvPr>
            <p:ph idx="1"/>
          </p:nvPr>
        </p:nvSpPr>
        <p:spPr/>
        <p:txBody>
          <a:bodyPr>
            <a:normAutofit/>
          </a:bodyPr>
          <a:lstStyle/>
          <a:p>
            <a:r>
              <a:rPr kumimoji="1" lang="ja-JP" altLang="en-US" sz="2400" b="1" dirty="0"/>
              <a:t>不正確な情報</a:t>
            </a:r>
            <a:r>
              <a:rPr kumimoji="1" lang="ja-JP" altLang="en-US" sz="2400" dirty="0"/>
              <a:t>を投稿／拡散しない</a:t>
            </a:r>
            <a:endParaRPr lang="en-US" altLang="ja-JP" sz="2400" dirty="0"/>
          </a:p>
          <a:p>
            <a:r>
              <a:rPr kumimoji="1" lang="ja-JP" altLang="en-US" sz="2400" b="1" dirty="0"/>
              <a:t>誰かが不愉快</a:t>
            </a:r>
            <a:r>
              <a:rPr kumimoji="1" lang="ja-JP" altLang="en-US" sz="2400" dirty="0"/>
              <a:t>になる可能性のある投稿／拡散しない</a:t>
            </a:r>
            <a:endParaRPr kumimoji="1" lang="en-US" altLang="ja-JP" sz="2400" dirty="0"/>
          </a:p>
          <a:p>
            <a:r>
              <a:rPr kumimoji="1" lang="ja-JP" altLang="en-US" sz="2400" b="1" dirty="0"/>
              <a:t>プライバシー</a:t>
            </a:r>
            <a:r>
              <a:rPr kumimoji="1" lang="ja-JP" altLang="en-US" sz="2400" dirty="0"/>
              <a:t>を侵害しない</a:t>
            </a:r>
            <a:endParaRPr kumimoji="1" lang="en-US" altLang="ja-JP" sz="2400" dirty="0"/>
          </a:p>
          <a:p>
            <a:endParaRPr lang="en-US" altLang="ja-JP" sz="2400" dirty="0"/>
          </a:p>
          <a:p>
            <a:pPr marL="0" indent="0">
              <a:buNone/>
            </a:pPr>
            <a:endParaRPr kumimoji="1"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37B920E5-8600-9C0D-16D3-8420F9BC8150}"/>
              </a:ext>
            </a:extLst>
          </p:cNvPr>
          <p:cNvSpPr>
            <a:spLocks noGrp="1"/>
          </p:cNvSpPr>
          <p:nvPr>
            <p:ph type="sldNum" sz="quarter" idx="12"/>
          </p:nvPr>
        </p:nvSpPr>
        <p:spPr/>
        <p:txBody>
          <a:bodyPr/>
          <a:lstStyle/>
          <a:p>
            <a:fld id="{E205D82C-95A1-431E-8E38-AA614A14CDCF}" type="slidenum">
              <a:rPr kumimoji="1" lang="ja-JP" altLang="en-US" smtClean="0"/>
              <a:t>16</a:t>
            </a:fld>
            <a:endParaRPr kumimoji="1" lang="ja-JP" altLang="en-US"/>
          </a:p>
        </p:txBody>
      </p:sp>
    </p:spTree>
    <p:extLst>
      <p:ext uri="{BB962C8B-B14F-4D97-AF65-F5344CB8AC3E}">
        <p14:creationId xmlns:p14="http://schemas.microsoft.com/office/powerpoint/2010/main" val="1823731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情報化社会における危険</a:t>
            </a:r>
            <a:endParaRPr kumimoji="1" lang="ja-JP" altLang="en-US" dirty="0"/>
          </a:p>
        </p:txBody>
      </p:sp>
      <p:sp>
        <p:nvSpPr>
          <p:cNvPr id="3" name="コンテンツ プレースホルダー 2"/>
          <p:cNvSpPr>
            <a:spLocks noGrp="1"/>
          </p:cNvSpPr>
          <p:nvPr>
            <p:ph idx="1"/>
          </p:nvPr>
        </p:nvSpPr>
        <p:spPr>
          <a:xfrm>
            <a:off x="556795" y="935153"/>
            <a:ext cx="7615655" cy="5333166"/>
          </a:xfrm>
        </p:spPr>
        <p:txBody>
          <a:bodyPr>
            <a:normAutofit/>
          </a:bodyPr>
          <a:lstStyle/>
          <a:p>
            <a:r>
              <a:rPr kumimoji="1" lang="ja-JP" altLang="en-US" sz="2400" dirty="0"/>
              <a:t>投稿，拡散が容易</a:t>
            </a:r>
            <a:endParaRPr kumimoji="1" lang="en-US" altLang="ja-JP" sz="2400" dirty="0"/>
          </a:p>
          <a:p>
            <a:r>
              <a:rPr lang="ja-JP" altLang="en-US" sz="2400" dirty="0"/>
              <a:t>一度公開した情報は</a:t>
            </a:r>
            <a:r>
              <a:rPr kumimoji="1" lang="ja-JP" altLang="en-US" sz="2400" b="1" dirty="0"/>
              <a:t>取り消しが困難</a:t>
            </a:r>
            <a:endParaRPr lang="en-US" altLang="ja-JP" sz="2400" b="1" dirty="0"/>
          </a:p>
          <a:p>
            <a:r>
              <a:rPr kumimoji="1" lang="ja-JP" altLang="en-US" sz="2400" dirty="0"/>
              <a:t>特にソーシャルネットワークでの書き込みは、直ちに拡散し、削除はほぼ不可能</a:t>
            </a:r>
            <a:endParaRPr kumimoji="1" lang="en-US" altLang="ja-JP" sz="2400" dirty="0"/>
          </a:p>
          <a:p>
            <a:r>
              <a:rPr lang="ja-JP" altLang="en-US" sz="2400" dirty="0"/>
              <a:t>情報の拡散により，広範囲に影響を及ぼす可能性がある</a:t>
            </a:r>
            <a:endParaRPr lang="en-US" altLang="ja-JP" sz="2400" dirty="0"/>
          </a:p>
          <a:p>
            <a:pPr marL="0" indent="0">
              <a:buNone/>
            </a:pPr>
            <a:endParaRPr kumimoji="1" lang="en-US" altLang="ja-JP" sz="2400" dirty="0"/>
          </a:p>
          <a:p>
            <a:pPr marL="0" indent="0">
              <a:buNone/>
            </a:pPr>
            <a:r>
              <a:rPr lang="ja-JP" altLang="en-US" sz="2400" dirty="0">
                <a:solidFill>
                  <a:schemeClr val="accent5">
                    <a:lumMod val="50000"/>
                  </a:schemeClr>
                </a:solidFill>
              </a:rPr>
              <a:t>みなさんは，</a:t>
            </a:r>
            <a:r>
              <a:rPr lang="ja-JP" altLang="en-US" sz="2400" b="1" dirty="0">
                <a:solidFill>
                  <a:schemeClr val="accent5">
                    <a:lumMod val="50000"/>
                  </a:schemeClr>
                </a:solidFill>
              </a:rPr>
              <a:t>ソーシャルネットワークやインターネット掲示板などへの投稿</a:t>
            </a:r>
            <a:r>
              <a:rPr lang="ja-JP" altLang="en-US" sz="2400" dirty="0">
                <a:solidFill>
                  <a:schemeClr val="accent5">
                    <a:lumMod val="50000"/>
                  </a:schemeClr>
                </a:solidFill>
              </a:rPr>
              <a:t>が，</a:t>
            </a:r>
            <a:r>
              <a:rPr lang="ja-JP" altLang="en-US" sz="2400" b="1" dirty="0">
                <a:solidFill>
                  <a:schemeClr val="accent5">
                    <a:lumMod val="50000"/>
                  </a:schemeClr>
                </a:solidFill>
              </a:rPr>
              <a:t>自身の評価にもつながる可能性</a:t>
            </a:r>
            <a:r>
              <a:rPr lang="ja-JP" altLang="en-US" sz="2400" dirty="0">
                <a:solidFill>
                  <a:schemeClr val="accent5">
                    <a:lumMod val="50000"/>
                  </a:schemeClr>
                </a:solidFill>
              </a:rPr>
              <a:t>を理解しておくべきです</a:t>
            </a:r>
            <a:endParaRPr kumimoji="1" lang="ja-JP" altLang="en-US" sz="2400" dirty="0">
              <a:solidFill>
                <a:schemeClr val="accent5">
                  <a:lumMod val="50000"/>
                </a:schemeClr>
              </a:solidFill>
            </a:endParaRPr>
          </a:p>
          <a:p>
            <a:pPr marL="0"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993656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92F9D0-20A3-4FFC-BF2B-87BA5B22DE83}"/>
              </a:ext>
            </a:extLst>
          </p:cNvPr>
          <p:cNvSpPr>
            <a:spLocks noGrp="1"/>
          </p:cNvSpPr>
          <p:nvPr>
            <p:ph type="title"/>
          </p:nvPr>
        </p:nvSpPr>
        <p:spPr/>
        <p:txBody>
          <a:bodyPr>
            <a:normAutofit fontScale="90000"/>
          </a:bodyPr>
          <a:lstStyle/>
          <a:p>
            <a:r>
              <a:rPr kumimoji="1" lang="ja-JP" altLang="en-US"/>
              <a:t>フェイクビデオ</a:t>
            </a:r>
            <a:endParaRPr kumimoji="1" lang="ja-JP" altLang="en-US" dirty="0"/>
          </a:p>
        </p:txBody>
      </p:sp>
      <p:pic>
        <p:nvPicPr>
          <p:cNvPr id="6" name="コンテンツ プレースホルダー 5" descr="メガネを掛けた男性&#10;&#10;自動的に生成された説明">
            <a:extLst>
              <a:ext uri="{FF2B5EF4-FFF2-40B4-BE49-F238E27FC236}">
                <a16:creationId xmlns:a16="http://schemas.microsoft.com/office/drawing/2014/main" id="{57986A39-6987-47D4-BF6D-3A71F9D52F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194" y="1124852"/>
            <a:ext cx="2438740" cy="2438740"/>
          </a:xfrm>
        </p:spPr>
      </p:pic>
      <p:sp>
        <p:nvSpPr>
          <p:cNvPr id="4" name="スライド番号プレースホルダー 3">
            <a:extLst>
              <a:ext uri="{FF2B5EF4-FFF2-40B4-BE49-F238E27FC236}">
                <a16:creationId xmlns:a16="http://schemas.microsoft.com/office/drawing/2014/main" id="{C1B34411-C392-4C76-B634-E6E71290C3B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1FEDD7FA-2F24-4AC3-B03D-A3A502908667}"/>
              </a:ext>
            </a:extLst>
          </p:cNvPr>
          <p:cNvSpPr txBox="1"/>
          <p:nvPr/>
        </p:nvSpPr>
        <p:spPr>
          <a:xfrm>
            <a:off x="2769612" y="2208157"/>
            <a:ext cx="54373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8" name="テキスト ボックス 7">
            <a:extLst>
              <a:ext uri="{FF2B5EF4-FFF2-40B4-BE49-F238E27FC236}">
                <a16:creationId xmlns:a16="http://schemas.microsoft.com/office/drawing/2014/main" id="{F9FAC27C-2371-43D7-8A66-92BDB38456D4}"/>
              </a:ext>
            </a:extLst>
          </p:cNvPr>
          <p:cNvSpPr txBox="1"/>
          <p:nvPr/>
        </p:nvSpPr>
        <p:spPr>
          <a:xfrm>
            <a:off x="250797" y="4625042"/>
            <a:ext cx="8648521"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人工知能</a:t>
            </a:r>
            <a:r>
              <a:rPr kumimoji="1" lang="ja-JP" altLang="en-US" sz="2000" dirty="0">
                <a:solidFill>
                  <a:prstClr val="black"/>
                </a:solidFill>
                <a:latin typeface="Calibri" panose="020F0502020204030204"/>
                <a:ea typeface="游ゴシック" panose="020B0400000000000000" pitchFamily="50" charset="-128"/>
              </a:rPr>
              <a:t>の進化により，映像や音声の偽造が容易となり，それが事実か</a:t>
            </a:r>
            <a:endParaRPr kumimoji="1" lang="en-US" altLang="ja-JP" sz="2000" dirty="0">
              <a:solidFill>
                <a:prstClr val="black"/>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どうかの判断が難しくなっている</a:t>
            </a:r>
          </a:p>
        </p:txBody>
      </p:sp>
      <p:pic>
        <p:nvPicPr>
          <p:cNvPr id="10" name="図 9">
            <a:extLst>
              <a:ext uri="{FF2B5EF4-FFF2-40B4-BE49-F238E27FC236}">
                <a16:creationId xmlns:a16="http://schemas.microsoft.com/office/drawing/2014/main" id="{105CD827-51F1-4664-A0E5-CA2F9160CC81}"/>
              </a:ext>
            </a:extLst>
          </p:cNvPr>
          <p:cNvPicPr>
            <a:picLocks noChangeAspect="1"/>
          </p:cNvPicPr>
          <p:nvPr/>
        </p:nvPicPr>
        <p:blipFill>
          <a:blip r:embed="rId3"/>
          <a:stretch>
            <a:fillRect/>
          </a:stretch>
        </p:blipFill>
        <p:spPr>
          <a:xfrm>
            <a:off x="3415510" y="1153769"/>
            <a:ext cx="2438739" cy="2409823"/>
          </a:xfrm>
          <a:prstGeom prst="rect">
            <a:avLst/>
          </a:prstGeom>
        </p:spPr>
      </p:pic>
      <p:sp>
        <p:nvSpPr>
          <p:cNvPr id="11" name="テキスト ボックス 10">
            <a:extLst>
              <a:ext uri="{FF2B5EF4-FFF2-40B4-BE49-F238E27FC236}">
                <a16:creationId xmlns:a16="http://schemas.microsoft.com/office/drawing/2014/main" id="{8756B6E8-DD75-4E1A-8511-7B6F6A5E9C0B}"/>
              </a:ext>
            </a:extLst>
          </p:cNvPr>
          <p:cNvSpPr txBox="1"/>
          <p:nvPr/>
        </p:nvSpPr>
        <p:spPr>
          <a:xfrm>
            <a:off x="5956408" y="2208157"/>
            <a:ext cx="46358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pic>
        <p:nvPicPr>
          <p:cNvPr id="13" name="図 12">
            <a:extLst>
              <a:ext uri="{FF2B5EF4-FFF2-40B4-BE49-F238E27FC236}">
                <a16:creationId xmlns:a16="http://schemas.microsoft.com/office/drawing/2014/main" id="{D06D675F-2224-4E82-AB20-C89B50C9F1F9}"/>
              </a:ext>
            </a:extLst>
          </p:cNvPr>
          <p:cNvPicPr>
            <a:picLocks noChangeAspect="1"/>
          </p:cNvPicPr>
          <p:nvPr/>
        </p:nvPicPr>
        <p:blipFill>
          <a:blip r:embed="rId4"/>
          <a:stretch>
            <a:fillRect/>
          </a:stretch>
        </p:blipFill>
        <p:spPr>
          <a:xfrm>
            <a:off x="6522155" y="1124852"/>
            <a:ext cx="2391844" cy="2438740"/>
          </a:xfrm>
          <a:prstGeom prst="rect">
            <a:avLst/>
          </a:prstGeom>
        </p:spPr>
      </p:pic>
      <p:sp>
        <p:nvSpPr>
          <p:cNvPr id="12" name="テキスト ボックス 11">
            <a:extLst>
              <a:ext uri="{FF2B5EF4-FFF2-40B4-BE49-F238E27FC236}">
                <a16:creationId xmlns:a16="http://schemas.microsoft.com/office/drawing/2014/main" id="{7E86B9DD-62C1-4AE9-B461-7E6B731DF49C}"/>
              </a:ext>
            </a:extLst>
          </p:cNvPr>
          <p:cNvSpPr txBox="1"/>
          <p:nvPr/>
        </p:nvSpPr>
        <p:spPr>
          <a:xfrm>
            <a:off x="720994" y="3694207"/>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金子の顔</a:t>
            </a:r>
          </a:p>
        </p:txBody>
      </p:sp>
      <p:sp>
        <p:nvSpPr>
          <p:cNvPr id="14" name="テキスト ボックス 13">
            <a:extLst>
              <a:ext uri="{FF2B5EF4-FFF2-40B4-BE49-F238E27FC236}">
                <a16:creationId xmlns:a16="http://schemas.microsoft.com/office/drawing/2014/main" id="{CD5943F4-6E7D-4D13-BB42-241CE1E2F710}"/>
              </a:ext>
            </a:extLst>
          </p:cNvPr>
          <p:cNvSpPr txBox="1"/>
          <p:nvPr/>
        </p:nvSpPr>
        <p:spPr>
          <a:xfrm>
            <a:off x="3617739" y="3727761"/>
            <a:ext cx="2492990"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有名人の声，表情，</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語り</a:t>
            </a:r>
          </a:p>
        </p:txBody>
      </p:sp>
      <p:sp>
        <p:nvSpPr>
          <p:cNvPr id="15" name="テキスト ボックス 14">
            <a:extLst>
              <a:ext uri="{FF2B5EF4-FFF2-40B4-BE49-F238E27FC236}">
                <a16:creationId xmlns:a16="http://schemas.microsoft.com/office/drawing/2014/main" id="{B9A6582A-89F6-41C5-9156-9F332800055B}"/>
              </a:ext>
            </a:extLst>
          </p:cNvPr>
          <p:cNvSpPr txBox="1"/>
          <p:nvPr/>
        </p:nvSpPr>
        <p:spPr>
          <a:xfrm>
            <a:off x="6514484" y="3761315"/>
            <a:ext cx="2492990"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金子がその有名人</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そっくり</a:t>
            </a:r>
            <a:r>
              <a:rPr kumimoji="1" lang="ja-JP" altLang="en-US" sz="2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で語りだす</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77062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3646FE2-F3F3-42AE-892E-930766158C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3" name="kaneko02">
            <a:hlinkClick r:id="" action="ppaction://media"/>
            <a:extLst>
              <a:ext uri="{FF2B5EF4-FFF2-40B4-BE49-F238E27FC236}">
                <a16:creationId xmlns:a16="http://schemas.microsoft.com/office/drawing/2014/main" id="{4FE4009A-3C85-4A94-A0B5-0132DAD9959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89050" y="146050"/>
            <a:ext cx="5886450" cy="5886450"/>
          </a:xfrm>
          <a:prstGeom prst="rect">
            <a:avLst/>
          </a:prstGeom>
        </p:spPr>
      </p:pic>
    </p:spTree>
    <p:extLst>
      <p:ext uri="{BB962C8B-B14F-4D97-AF65-F5344CB8AC3E}">
        <p14:creationId xmlns:p14="http://schemas.microsoft.com/office/powerpoint/2010/main" val="366895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39863" y="1550241"/>
            <a:ext cx="6425744" cy="4703164"/>
          </a:xfrm>
        </p:spPr>
        <p:txBody>
          <a:bodyPr>
            <a:noAutofit/>
          </a:bodyPr>
          <a:lstStyle/>
          <a:p>
            <a:pPr marL="0" indent="0">
              <a:buNone/>
            </a:pPr>
            <a:r>
              <a:rPr lang="ja-JP" altLang="en-US" sz="2400" b="1" dirty="0">
                <a:solidFill>
                  <a:srgbClr val="374151"/>
                </a:solidFill>
                <a:latin typeface="Söhne"/>
              </a:rPr>
              <a:t>①</a:t>
            </a:r>
            <a:r>
              <a:rPr lang="ja-JP" altLang="en-US" sz="2400" b="1" dirty="0"/>
              <a:t>情報化社会の特徴と影響</a:t>
            </a:r>
            <a:endParaRPr lang="en-US" altLang="ja-JP" sz="2400" b="1" dirty="0"/>
          </a:p>
          <a:p>
            <a:pPr marL="0" indent="0">
              <a:buNone/>
            </a:pPr>
            <a:r>
              <a:rPr lang="ja-JP" altLang="en-US" sz="2400" b="1" dirty="0">
                <a:solidFill>
                  <a:srgbClr val="374151"/>
                </a:solidFill>
                <a:latin typeface="Söhne"/>
              </a:rPr>
              <a:t>②</a:t>
            </a:r>
            <a:r>
              <a:rPr lang="ja-JP" altLang="en-US" sz="2400" b="1" dirty="0"/>
              <a:t>マナーと倫理</a:t>
            </a:r>
            <a:endParaRPr lang="en-US" altLang="ja-JP" sz="2400" b="1" dirty="0">
              <a:solidFill>
                <a:srgbClr val="374151"/>
              </a:solidFill>
              <a:latin typeface="Söhne"/>
            </a:endParaRPr>
          </a:p>
          <a:p>
            <a:pPr marL="0" indent="0">
              <a:buNone/>
            </a:pPr>
            <a:r>
              <a:rPr lang="ja-JP" altLang="en-US" sz="2400" b="1" dirty="0">
                <a:solidFill>
                  <a:srgbClr val="374151"/>
                </a:solidFill>
                <a:latin typeface="Söhne"/>
              </a:rPr>
              <a:t>③</a:t>
            </a:r>
            <a:r>
              <a:rPr lang="ja-JP" altLang="en-US" sz="2400" b="1" dirty="0"/>
              <a:t>ソーシャルメディアの責任</a:t>
            </a:r>
            <a:endParaRPr lang="en-US" altLang="ja-JP" sz="2400" b="1" dirty="0">
              <a:solidFill>
                <a:srgbClr val="374151"/>
              </a:solidFill>
              <a:latin typeface="Söhne"/>
            </a:endParaRPr>
          </a:p>
          <a:p>
            <a:pPr marL="0" indent="0">
              <a:buNone/>
            </a:pPr>
            <a:endParaRPr lang="en-US" altLang="ja-JP" sz="2000" b="1" dirty="0">
              <a:solidFill>
                <a:srgbClr val="374151"/>
              </a:solidFill>
              <a:latin typeface="Söhne"/>
            </a:endParaRPr>
          </a:p>
          <a:p>
            <a:pPr marL="0" indent="0">
              <a:buNone/>
            </a:pPr>
            <a:r>
              <a:rPr lang="ja-JP" altLang="en-US" sz="2000" dirty="0"/>
              <a:t>情報化社会において安全かつ意識的な行動を取ることができ、自分自身や他の人々との関わり方が向上する</a:t>
            </a:r>
            <a:endParaRPr lang="en-US" altLang="ja-JP" sz="2000" b="1"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a:t>
            </a:fld>
            <a:endParaRPr kumimoji="1" lang="ja-JP" altLang="en-US" dirty="0"/>
          </a:p>
        </p:txBody>
      </p:sp>
    </p:spTree>
    <p:extLst>
      <p:ext uri="{BB962C8B-B14F-4D97-AF65-F5344CB8AC3E}">
        <p14:creationId xmlns:p14="http://schemas.microsoft.com/office/powerpoint/2010/main" val="223569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フェイク</a:t>
            </a:r>
            <a:r>
              <a:rPr kumimoji="1" lang="ja-JP" altLang="en-US" dirty="0"/>
              <a:t>ニュース</a:t>
            </a:r>
          </a:p>
        </p:txBody>
      </p:sp>
      <p:sp>
        <p:nvSpPr>
          <p:cNvPr id="3" name="コンテンツ プレースホルダー 2"/>
          <p:cNvSpPr>
            <a:spLocks noGrp="1"/>
          </p:cNvSpPr>
          <p:nvPr>
            <p:ph idx="1"/>
          </p:nvPr>
        </p:nvSpPr>
        <p:spPr>
          <a:xfrm>
            <a:off x="454335" y="875733"/>
            <a:ext cx="7229165" cy="1590903"/>
          </a:xfrm>
        </p:spPr>
        <p:txBody>
          <a:bodyPr>
            <a:noAutofit/>
          </a:bodyPr>
          <a:lstStyle/>
          <a:p>
            <a:pPr marL="0" indent="0">
              <a:buNone/>
            </a:pPr>
            <a:r>
              <a:rPr lang="ja-JP" altLang="en-US" sz="2400" dirty="0"/>
              <a:t>ソーシャルネットで</a:t>
            </a:r>
            <a:r>
              <a:rPr lang="ja-JP" altLang="en-US" sz="2400" b="1" dirty="0"/>
              <a:t>虚偽情報</a:t>
            </a:r>
            <a:r>
              <a:rPr lang="ja-JP" altLang="en-US" sz="2400" dirty="0"/>
              <a:t>や</a:t>
            </a:r>
            <a:r>
              <a:rPr lang="ja-JP" altLang="en-US" sz="2400" b="1" dirty="0"/>
              <a:t>冗談</a:t>
            </a:r>
            <a:r>
              <a:rPr lang="ja-JP" altLang="en-US" sz="2400" dirty="0"/>
              <a:t>は，深刻な問題を引き起こす可能性がある．</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2"/>
          <p:cNvSpPr txBox="1">
            <a:spLocks/>
          </p:cNvSpPr>
          <p:nvPr/>
        </p:nvSpPr>
        <p:spPr>
          <a:xfrm>
            <a:off x="3723272" y="2344596"/>
            <a:ext cx="5039405" cy="216880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srgbClr val="003366"/>
                </a:solidFill>
                <a:effectLst/>
                <a:uLnTx/>
                <a:uFillTx/>
                <a:latin typeface="Calibri" panose="020F0502020204030204"/>
                <a:ea typeface="メイリオ" panose="020B0604030504040204" pitchFamily="50" charset="-128"/>
                <a:cs typeface="+mn-cs"/>
              </a:rPr>
              <a:t>嘘や冗談を書く </a:t>
            </a:r>
            <a:endParaRPr kumimoji="1" lang="en-US" altLang="ja-JP" sz="2800" b="0" i="0" u="none" strike="noStrike" kern="1200" cap="none" spc="0" normalizeH="0" baseline="0" noProof="0" dirty="0">
              <a:ln>
                <a:noFill/>
              </a:ln>
              <a:solidFill>
                <a:srgbClr val="003366"/>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srgbClr val="003366"/>
                </a:solidFill>
                <a:effectLst/>
                <a:uLnTx/>
                <a:uFillTx/>
                <a:latin typeface="Calibri" panose="020F0502020204030204"/>
                <a:ea typeface="メイリオ" panose="020B0604030504040204" pitchFamily="50" charset="-128"/>
                <a:cs typeface="+mn-cs"/>
              </a:rPr>
              <a:t>→ いろいろな人が面白がる</a:t>
            </a:r>
            <a:endParaRPr kumimoji="1" lang="en-US" altLang="ja-JP" sz="2800" b="0" i="0" u="none" strike="noStrike" kern="1200" cap="none" spc="0" normalizeH="0" baseline="0" noProof="0" dirty="0">
              <a:ln>
                <a:noFill/>
              </a:ln>
              <a:solidFill>
                <a:srgbClr val="003366"/>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srgbClr val="003366"/>
                </a:solidFill>
                <a:effectLst/>
                <a:uLnTx/>
                <a:uFillTx/>
                <a:latin typeface="Calibri" panose="020F0502020204030204"/>
                <a:ea typeface="メイリオ" panose="020B0604030504040204" pitchFamily="50" charset="-128"/>
                <a:cs typeface="+mn-cs"/>
              </a:rPr>
              <a:t> → 拡散する</a:t>
            </a:r>
            <a:endParaRPr kumimoji="1" lang="en-US" altLang="ja-JP" sz="2800" b="0" i="0" u="none" strike="noStrike" kern="1200" cap="none" spc="0" normalizeH="0" baseline="0" noProof="0" dirty="0">
              <a:ln>
                <a:noFill/>
              </a:ln>
              <a:solidFill>
                <a:srgbClr val="003366"/>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srgbClr val="003366"/>
                </a:solidFill>
                <a:effectLst/>
                <a:uLnTx/>
                <a:uFillTx/>
                <a:latin typeface="Calibri" panose="020F0502020204030204"/>
                <a:ea typeface="メイリオ" panose="020B0604030504040204" pitchFamily="50" charset="-128"/>
                <a:cs typeface="+mn-cs"/>
              </a:rPr>
              <a:t>→ 嘘か本当</a:t>
            </a:r>
            <a:r>
              <a:rPr lang="ja-JP" altLang="en-US" dirty="0">
                <a:latin typeface="Calibri" panose="020F0502020204030204"/>
                <a:ea typeface="メイリオ" panose="020B0604030504040204" pitchFamily="50" charset="-128"/>
              </a:rPr>
              <a:t>か判断せずに安易に拡散することも起きる</a:t>
            </a:r>
            <a:endParaRPr kumimoji="1" lang="en-US" altLang="ja-JP" sz="2800" b="0" i="0" u="none" strike="noStrike" kern="1200" cap="none" spc="0" normalizeH="0" baseline="0" noProof="0" dirty="0">
              <a:ln>
                <a:noFill/>
              </a:ln>
              <a:solidFill>
                <a:srgbClr val="003366"/>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srgbClr val="003366"/>
                </a:solidFill>
                <a:effectLst/>
                <a:uLnTx/>
                <a:uFillTx/>
                <a:latin typeface="Calibri" panose="020F0502020204030204"/>
                <a:ea typeface="メイリオ" panose="020B0604030504040204" pitchFamily="50" charset="-128"/>
                <a:cs typeface="+mn-cs"/>
              </a:rPr>
              <a:t>→迷惑がかかる</a:t>
            </a:r>
            <a:endParaRPr kumimoji="1" lang="en-US" altLang="ja-JP" sz="2800" b="0" i="0" u="none" strike="noStrike" kern="1200" cap="none" spc="0" normalizeH="0" baseline="0" noProof="0" dirty="0">
              <a:ln>
                <a:noFill/>
              </a:ln>
              <a:solidFill>
                <a:srgbClr val="003366"/>
              </a:solidFill>
              <a:effectLst/>
              <a:uLnTx/>
              <a:uFillTx/>
              <a:latin typeface="Calibri" panose="020F0502020204030204"/>
              <a:ea typeface="メイリオ" panose="020B0604030504040204" pitchFamily="50" charset="-128"/>
              <a:cs typeface="+mn-cs"/>
            </a:endParaRPr>
          </a:p>
        </p:txBody>
      </p:sp>
      <p:pic>
        <p:nvPicPr>
          <p:cNvPr id="6" name="図 5"/>
          <p:cNvPicPr>
            <a:picLocks noChangeAspect="1"/>
          </p:cNvPicPr>
          <p:nvPr/>
        </p:nvPicPr>
        <p:blipFill>
          <a:blip r:embed="rId2"/>
          <a:stretch>
            <a:fillRect/>
          </a:stretch>
        </p:blipFill>
        <p:spPr>
          <a:xfrm>
            <a:off x="321845" y="1924662"/>
            <a:ext cx="2873667" cy="3267415"/>
          </a:xfrm>
          <a:prstGeom prst="rect">
            <a:avLst/>
          </a:prstGeom>
        </p:spPr>
      </p:pic>
      <p:sp>
        <p:nvSpPr>
          <p:cNvPr id="7" name="テキスト ボックス 6">
            <a:extLst>
              <a:ext uri="{FF2B5EF4-FFF2-40B4-BE49-F238E27FC236}">
                <a16:creationId xmlns:a16="http://schemas.microsoft.com/office/drawing/2014/main" id="{7D1A9594-B09D-B600-0C14-9DC30EB84EF9}"/>
              </a:ext>
            </a:extLst>
          </p:cNvPr>
          <p:cNvSpPr txBox="1"/>
          <p:nvPr/>
        </p:nvSpPr>
        <p:spPr>
          <a:xfrm>
            <a:off x="958021" y="5757149"/>
            <a:ext cx="6955750"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あらゆる情報の信頼性を確認する習慣が必要です</a:t>
            </a:r>
          </a:p>
        </p:txBody>
      </p:sp>
    </p:spTree>
    <p:extLst>
      <p:ext uri="{BB962C8B-B14F-4D97-AF65-F5344CB8AC3E}">
        <p14:creationId xmlns:p14="http://schemas.microsoft.com/office/powerpoint/2010/main" val="3801661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フェイク</a:t>
            </a:r>
            <a:r>
              <a:rPr kumimoji="1" lang="ja-JP" altLang="en-US" dirty="0"/>
              <a:t>サイト</a:t>
            </a:r>
          </a:p>
        </p:txBody>
      </p:sp>
      <p:sp>
        <p:nvSpPr>
          <p:cNvPr id="3" name="コンテンツ プレースホルダー 2"/>
          <p:cNvSpPr>
            <a:spLocks noGrp="1"/>
          </p:cNvSpPr>
          <p:nvPr>
            <p:ph idx="1"/>
          </p:nvPr>
        </p:nvSpPr>
        <p:spPr>
          <a:xfrm>
            <a:off x="4347698" y="1244764"/>
            <a:ext cx="3782105" cy="2838409"/>
          </a:xfrm>
        </p:spPr>
        <p:txBody>
          <a:bodyPr>
            <a:noAutofit/>
          </a:bodyPr>
          <a:lstStyle/>
          <a:p>
            <a:pPr marL="0" indent="0">
              <a:buNone/>
            </a:pPr>
            <a:r>
              <a:rPr lang="ja-JP" altLang="en-US" sz="2400" dirty="0"/>
              <a:t>価値のないサイト</a:t>
            </a:r>
            <a:endParaRPr lang="en-US" altLang="ja-JP" sz="2400" dirty="0"/>
          </a:p>
          <a:p>
            <a:pPr marL="0" indent="0">
              <a:buNone/>
            </a:pPr>
            <a:r>
              <a:rPr lang="ja-JP" altLang="en-US" sz="2400" dirty="0"/>
              <a:t>・他者の作品を無断でコピーし，自作のように見せかけ</a:t>
            </a:r>
            <a:endParaRPr lang="en-US" altLang="ja-JP" sz="2400" dirty="0"/>
          </a:p>
          <a:p>
            <a:pPr marL="0" indent="0">
              <a:buNone/>
            </a:pPr>
            <a:r>
              <a:rPr lang="ja-JP" altLang="en-US" sz="2400" dirty="0"/>
              <a:t>・価値のない商品を</a:t>
            </a:r>
            <a:endParaRPr lang="en-US" altLang="ja-JP" sz="2400" dirty="0"/>
          </a:p>
          <a:p>
            <a:pPr marL="0" indent="0">
              <a:buNone/>
            </a:pPr>
            <a:r>
              <a:rPr lang="ja-JP" altLang="en-US" sz="2400" dirty="0"/>
              <a:t>価値のあるもの</a:t>
            </a:r>
            <a:r>
              <a:rPr kumimoji="1" lang="ja-JP" altLang="en-US" sz="2400" dirty="0"/>
              <a:t>に見せかけ</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p:cNvPicPr>
            <a:picLocks noChangeAspect="1"/>
          </p:cNvPicPr>
          <p:nvPr/>
        </p:nvPicPr>
        <p:blipFill>
          <a:blip r:embed="rId2"/>
          <a:stretch>
            <a:fillRect/>
          </a:stretch>
        </p:blipFill>
        <p:spPr>
          <a:xfrm>
            <a:off x="185953" y="1076873"/>
            <a:ext cx="3870009" cy="3671037"/>
          </a:xfrm>
          <a:prstGeom prst="rect">
            <a:avLst/>
          </a:prstGeom>
        </p:spPr>
      </p:pic>
      <p:sp>
        <p:nvSpPr>
          <p:cNvPr id="5" name="テキスト ボックス 4">
            <a:extLst>
              <a:ext uri="{FF2B5EF4-FFF2-40B4-BE49-F238E27FC236}">
                <a16:creationId xmlns:a16="http://schemas.microsoft.com/office/drawing/2014/main" id="{8FA6F020-DB38-2268-939E-3DD67F9C0E6A}"/>
              </a:ext>
            </a:extLst>
          </p:cNvPr>
          <p:cNvSpPr txBox="1"/>
          <p:nvPr/>
        </p:nvSpPr>
        <p:spPr>
          <a:xfrm>
            <a:off x="674852" y="5382403"/>
            <a:ext cx="6340197" cy="461665"/>
          </a:xfrm>
          <a:prstGeom prst="rect">
            <a:avLst/>
          </a:prstGeom>
          <a:noFill/>
        </p:spPr>
        <p:txBody>
          <a:bodyPr wrap="none" rtlCol="0">
            <a:spAutoFit/>
          </a:bodyPr>
          <a:lstStyle/>
          <a:p>
            <a:r>
              <a:rPr kumimoji="1" lang="ja-JP" altLang="en-US" sz="2400" dirty="0">
                <a:solidFill>
                  <a:schemeClr val="accent5">
                    <a:lumMod val="50000"/>
                  </a:schemeClr>
                </a:solidFill>
                <a:latin typeface="メイリオ" panose="020B0604030504040204" pitchFamily="50" charset="-128"/>
                <a:ea typeface="メイリオ" panose="020B0604030504040204" pitchFamily="50" charset="-128"/>
              </a:rPr>
              <a:t>フェイクサイトに関心を持つのは危険です．</a:t>
            </a:r>
            <a:endParaRPr kumimoji="1" lang="en-US" altLang="ja-JP" sz="2400" dirty="0">
              <a:solidFill>
                <a:schemeClr val="accent5">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98843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フェイク</a:t>
            </a:r>
            <a:r>
              <a:rPr kumimoji="1" lang="ja-JP" altLang="en-US" dirty="0"/>
              <a:t>サイトへの誘導</a:t>
            </a:r>
          </a:p>
        </p:txBody>
      </p:sp>
      <p:sp>
        <p:nvSpPr>
          <p:cNvPr id="3" name="コンテンツ プレースホルダー 2"/>
          <p:cNvSpPr>
            <a:spLocks noGrp="1"/>
          </p:cNvSpPr>
          <p:nvPr>
            <p:ph idx="1"/>
          </p:nvPr>
        </p:nvSpPr>
        <p:spPr>
          <a:xfrm>
            <a:off x="5585589" y="1190579"/>
            <a:ext cx="3356882" cy="3121649"/>
          </a:xfrm>
        </p:spPr>
        <p:txBody>
          <a:bodyPr>
            <a:noAutofit/>
          </a:bodyPr>
          <a:lstStyle/>
          <a:p>
            <a:pPr marL="0" indent="0">
              <a:buNone/>
            </a:pPr>
            <a:r>
              <a:rPr kumimoji="1" lang="ja-JP" altLang="en-US" b="1" dirty="0"/>
              <a:t>電話連絡！</a:t>
            </a:r>
            <a:endParaRPr kumimoji="1" lang="en-US" altLang="ja-JP" b="1" dirty="0"/>
          </a:p>
          <a:p>
            <a:pPr marL="0" indent="0">
              <a:buNone/>
            </a:pPr>
            <a:r>
              <a:rPr lang="ja-JP" altLang="en-US" b="1" dirty="0"/>
              <a:t>送金！</a:t>
            </a:r>
            <a:endParaRPr kumimoji="1" lang="en-US" altLang="ja-JP" b="1" dirty="0"/>
          </a:p>
          <a:p>
            <a:pPr marL="0" indent="0">
              <a:buNone/>
            </a:pPr>
            <a:r>
              <a:rPr lang="ja-JP" altLang="en-US" b="1" dirty="0"/>
              <a:t>ウエブサイトへのアクセス！</a:t>
            </a:r>
            <a:endParaRPr lang="en-US" altLang="ja-JP" b="1" dirty="0"/>
          </a:p>
          <a:p>
            <a:pPr marL="0" indent="0">
              <a:buNone/>
            </a:pPr>
            <a:r>
              <a:rPr kumimoji="1" lang="ja-JP" altLang="en-US" dirty="0"/>
              <a:t>を求める詐欺行為</a:t>
            </a:r>
            <a:endParaRPr kumimoji="1" lang="en-US" altLang="ja-JP" dirty="0"/>
          </a:p>
          <a:p>
            <a:pPr marL="0" indent="0">
              <a:buNone/>
            </a:pPr>
            <a:r>
              <a:rPr lang="ja-JP" altLang="en-US" dirty="0"/>
              <a:t>がある</a:t>
            </a: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p:cNvPicPr>
            <a:picLocks noChangeAspect="1"/>
          </p:cNvPicPr>
          <p:nvPr/>
        </p:nvPicPr>
        <p:blipFill>
          <a:blip r:embed="rId2"/>
          <a:stretch>
            <a:fillRect/>
          </a:stretch>
        </p:blipFill>
        <p:spPr>
          <a:xfrm>
            <a:off x="78921" y="773778"/>
            <a:ext cx="5195740" cy="4375360"/>
          </a:xfrm>
          <a:prstGeom prst="rect">
            <a:avLst/>
          </a:prstGeom>
        </p:spPr>
      </p:pic>
      <p:sp>
        <p:nvSpPr>
          <p:cNvPr id="7" name="テキスト ボックス 6">
            <a:extLst>
              <a:ext uri="{FF2B5EF4-FFF2-40B4-BE49-F238E27FC236}">
                <a16:creationId xmlns:a16="http://schemas.microsoft.com/office/drawing/2014/main" id="{A6CE0E6F-785A-F153-11C1-6F8FDD117122}"/>
              </a:ext>
            </a:extLst>
          </p:cNvPr>
          <p:cNvSpPr txBox="1"/>
          <p:nvPr/>
        </p:nvSpPr>
        <p:spPr>
          <a:xfrm>
            <a:off x="534988" y="5521147"/>
            <a:ext cx="8034921" cy="1200329"/>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個人情報の保護とフィッシング詐欺から身を守るために、</a:t>
            </a:r>
            <a:r>
              <a:rPr lang="ja-JP" altLang="en-US" sz="2400" b="1" dirty="0">
                <a:latin typeface="メイリオ" panose="020B0604030504040204" pitchFamily="50" charset="-128"/>
                <a:ea typeface="メイリオ" panose="020B0604030504040204" pitchFamily="50" charset="-128"/>
              </a:rPr>
              <a:t>怪しいメールやウェブサイトへのリンク</a:t>
            </a:r>
            <a:r>
              <a:rPr lang="ja-JP" altLang="en-US" sz="2400" dirty="0">
                <a:latin typeface="メイリオ" panose="020B0604030504040204" pitchFamily="50" charset="-128"/>
                <a:ea typeface="メイリオ" panose="020B0604030504040204" pitchFamily="50" charset="-128"/>
              </a:rPr>
              <a:t>を</a:t>
            </a:r>
            <a:r>
              <a:rPr lang="ja-JP" altLang="en-US" sz="2400" b="1" dirty="0">
                <a:latin typeface="メイリオ" panose="020B0604030504040204" pitchFamily="50" charset="-128"/>
                <a:ea typeface="メイリオ" panose="020B0604030504040204" pitchFamily="50" charset="-128"/>
              </a:rPr>
              <a:t>クリックしない</a:t>
            </a:r>
            <a:r>
              <a:rPr lang="ja-JP" altLang="en-US" sz="2400" dirty="0">
                <a:latin typeface="メイリオ" panose="020B0604030504040204" pitchFamily="50" charset="-128"/>
                <a:ea typeface="メイリオ" panose="020B0604030504040204" pitchFamily="50" charset="-128"/>
              </a:rPr>
              <a:t>ように注意が必要です</a:t>
            </a:r>
          </a:p>
        </p:txBody>
      </p:sp>
    </p:spTree>
    <p:extLst>
      <p:ext uri="{BB962C8B-B14F-4D97-AF65-F5344CB8AC3E}">
        <p14:creationId xmlns:p14="http://schemas.microsoft.com/office/powerpoint/2010/main" val="1514071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a:p>
        </p:txBody>
      </p:sp>
      <p:sp>
        <p:nvSpPr>
          <p:cNvPr id="3" name="コンテンツ プレースホルダー 2"/>
          <p:cNvSpPr>
            <a:spLocks noGrp="1"/>
          </p:cNvSpPr>
          <p:nvPr>
            <p:ph idx="1"/>
          </p:nvPr>
        </p:nvSpPr>
        <p:spPr>
          <a:xfrm>
            <a:off x="315419" y="90603"/>
            <a:ext cx="8461208" cy="5333166"/>
          </a:xfrm>
        </p:spPr>
        <p:txBody>
          <a:bodyPr>
            <a:normAutofit/>
          </a:bodyPr>
          <a:lstStyle/>
          <a:p>
            <a:pPr marL="0" indent="0">
              <a:buNone/>
            </a:pPr>
            <a:r>
              <a:rPr kumimoji="1" lang="ja-JP" altLang="en-US" sz="2400" dirty="0"/>
              <a:t>問いかけ．</a:t>
            </a:r>
            <a:endParaRPr lang="en-US" altLang="ja-JP" sz="2400" dirty="0"/>
          </a:p>
          <a:p>
            <a:pPr marL="0" indent="0">
              <a:buNone/>
            </a:pPr>
            <a:r>
              <a:rPr kumimoji="1" lang="ja-JP" altLang="en-US" sz="2400" dirty="0"/>
              <a:t>スマートフォンの警告メッセージに遭遇した場合，どのように反応しますか？</a:t>
            </a:r>
            <a:endParaRPr kumimoji="1"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正方形/長方形 5"/>
          <p:cNvSpPr/>
          <p:nvPr/>
        </p:nvSpPr>
        <p:spPr>
          <a:xfrm>
            <a:off x="727364" y="1507694"/>
            <a:ext cx="7523018" cy="400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
        <p:nvSpPr>
          <p:cNvPr id="7" name="テキスト ボックス 6"/>
          <p:cNvSpPr txBox="1"/>
          <p:nvPr/>
        </p:nvSpPr>
        <p:spPr>
          <a:xfrm>
            <a:off x="784515" y="1601212"/>
            <a:ext cx="7237268"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警告</a:t>
            </a:r>
            <a:endParaRPr kumimoji="1" lang="en-US" altLang="ja-JP" sz="32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rPr>
              <a:t>あなたのスマホに危険があります！</a:t>
            </a:r>
            <a:endParaRPr kumimoji="1" lang="en-US" altLang="ja-JP" sz="3200" b="1"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１分以内に開始してください．</a:t>
            </a:r>
            <a:endParaRPr kumimoji="1" lang="en-US" altLang="ja-JP" sz="32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いますぐ，次をタップして，無料で，</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開始してください</a:t>
            </a:r>
            <a:endParaRPr kumimoji="1" lang="en-US" altLang="ja-JP" sz="32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9" name="正方形/長方形 8"/>
          <p:cNvSpPr/>
          <p:nvPr/>
        </p:nvSpPr>
        <p:spPr>
          <a:xfrm>
            <a:off x="3112077" y="4782179"/>
            <a:ext cx="2821132" cy="6040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
        <p:nvSpPr>
          <p:cNvPr id="10" name="テキスト ボックス 9"/>
          <p:cNvSpPr txBox="1"/>
          <p:nvPr/>
        </p:nvSpPr>
        <p:spPr>
          <a:xfrm>
            <a:off x="3891701" y="4843119"/>
            <a:ext cx="126188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タップ</a:t>
            </a:r>
          </a:p>
        </p:txBody>
      </p:sp>
      <p:sp>
        <p:nvSpPr>
          <p:cNvPr id="5" name="コンテンツ プレースホルダー 2">
            <a:extLst>
              <a:ext uri="{FF2B5EF4-FFF2-40B4-BE49-F238E27FC236}">
                <a16:creationId xmlns:a16="http://schemas.microsoft.com/office/drawing/2014/main" id="{907A1DF3-2190-13F0-CE3B-A249F7C7AB84}"/>
              </a:ext>
            </a:extLst>
          </p:cNvPr>
          <p:cNvSpPr txBox="1">
            <a:spLocks/>
          </p:cNvSpPr>
          <p:nvPr/>
        </p:nvSpPr>
        <p:spPr>
          <a:xfrm>
            <a:off x="341396" y="5981700"/>
            <a:ext cx="8461208" cy="80641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すぐに反応せず，正規のメッセージであるかを落ち着いて</a:t>
            </a:r>
            <a:endParaRPr lang="en-US" altLang="ja-JP" sz="2400" dirty="0"/>
          </a:p>
          <a:p>
            <a:pPr marL="0" indent="0">
              <a:buFont typeface="Arial" panose="020B0604020202020204" pitchFamily="34" charset="0"/>
              <a:buNone/>
            </a:pPr>
            <a:r>
              <a:rPr lang="ja-JP" altLang="en-US" sz="2400" dirty="0"/>
              <a:t>確認しましょう．急がせている場合には特に危険です．</a:t>
            </a:r>
            <a:endParaRPr lang="en-US" altLang="ja-JP" sz="2400" dirty="0"/>
          </a:p>
        </p:txBody>
      </p:sp>
    </p:spTree>
    <p:extLst>
      <p:ext uri="{BB962C8B-B14F-4D97-AF65-F5344CB8AC3E}">
        <p14:creationId xmlns:p14="http://schemas.microsoft.com/office/powerpoint/2010/main" val="509343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6519" y="262053"/>
            <a:ext cx="8461208" cy="1363547"/>
          </a:xfrm>
        </p:spPr>
        <p:txBody>
          <a:bodyPr>
            <a:normAutofit/>
          </a:bodyPr>
          <a:lstStyle/>
          <a:p>
            <a:pPr marL="0" indent="0">
              <a:buNone/>
            </a:pPr>
            <a:r>
              <a:rPr kumimoji="1" lang="ja-JP" altLang="en-US" sz="2400" dirty="0"/>
              <a:t>問いかけ．</a:t>
            </a:r>
            <a:endParaRPr lang="en-US" altLang="ja-JP" sz="2400" dirty="0"/>
          </a:p>
          <a:p>
            <a:pPr marL="0" indent="0">
              <a:buNone/>
            </a:pPr>
            <a:r>
              <a:rPr kumimoji="1" lang="ja-JP" altLang="en-US" sz="2400" dirty="0"/>
              <a:t>ウエブサイトで，特別なプレゼントやお金のチャンスが</a:t>
            </a:r>
            <a:r>
              <a:rPr lang="ja-JP" altLang="en-US" sz="2400" dirty="0"/>
              <a:t>提示されたら，どうしますか？</a:t>
            </a:r>
            <a:endParaRPr kumimoji="1"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正方形/長方形 5"/>
          <p:cNvSpPr/>
          <p:nvPr/>
        </p:nvSpPr>
        <p:spPr>
          <a:xfrm>
            <a:off x="651164" y="1688523"/>
            <a:ext cx="7523018" cy="4000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
        <p:nvSpPr>
          <p:cNvPr id="7" name="テキスト ボックス 6"/>
          <p:cNvSpPr txBox="1"/>
          <p:nvPr/>
        </p:nvSpPr>
        <p:spPr>
          <a:xfrm>
            <a:off x="708315" y="1782041"/>
            <a:ext cx="7237268" cy="35394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先着１０名！</a:t>
            </a:r>
            <a:endParaRPr kumimoji="1" lang="en-US" altLang="ja-JP" sz="32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rPr>
              <a:t>あなたが選ばれました．</a:t>
            </a:r>
            <a:endParaRPr kumimoji="1" lang="en-US" altLang="ja-JP" sz="3200" b="1"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rPr>
              <a:t>特別なプレゼントです．</a:t>
            </a:r>
            <a:endParaRPr kumimoji="1" lang="en-US" altLang="ja-JP" sz="3200" b="1"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rPr>
              <a:t>次をタップするだけです．</a:t>
            </a:r>
            <a:endParaRPr kumimoji="1" lang="en-US" altLang="ja-JP" sz="3200" b="1"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rPr>
              <a:t>あなたに，お金のチャンスを上げます．</a:t>
            </a:r>
            <a:endParaRPr kumimoji="1" lang="en-US" altLang="ja-JP" sz="3200" b="1"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endParaRPr>
          </a:p>
        </p:txBody>
      </p:sp>
      <p:sp>
        <p:nvSpPr>
          <p:cNvPr id="9" name="正方形/長方形 8"/>
          <p:cNvSpPr/>
          <p:nvPr/>
        </p:nvSpPr>
        <p:spPr>
          <a:xfrm>
            <a:off x="3035877" y="4963008"/>
            <a:ext cx="2821132" cy="6040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
        <p:nvSpPr>
          <p:cNvPr id="10" name="テキスト ボックス 9"/>
          <p:cNvSpPr txBox="1"/>
          <p:nvPr/>
        </p:nvSpPr>
        <p:spPr>
          <a:xfrm>
            <a:off x="3815501" y="5023948"/>
            <a:ext cx="126188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タップ</a:t>
            </a:r>
          </a:p>
        </p:txBody>
      </p:sp>
      <p:sp>
        <p:nvSpPr>
          <p:cNvPr id="8" name="コンテンツ プレースホルダー 2">
            <a:extLst>
              <a:ext uri="{FF2B5EF4-FFF2-40B4-BE49-F238E27FC236}">
                <a16:creationId xmlns:a16="http://schemas.microsoft.com/office/drawing/2014/main" id="{95FAFA95-FA06-A832-C531-159E1E345BE7}"/>
              </a:ext>
            </a:extLst>
          </p:cNvPr>
          <p:cNvSpPr txBox="1">
            <a:spLocks/>
          </p:cNvSpPr>
          <p:nvPr/>
        </p:nvSpPr>
        <p:spPr>
          <a:xfrm>
            <a:off x="420195" y="6173705"/>
            <a:ext cx="8461208" cy="7304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本当に信頼できるか，慎重な確認が必要です</a:t>
            </a:r>
            <a:endParaRPr lang="en-US" altLang="ja-JP" sz="2400" dirty="0"/>
          </a:p>
        </p:txBody>
      </p:sp>
    </p:spTree>
    <p:extLst>
      <p:ext uri="{BB962C8B-B14F-4D97-AF65-F5344CB8AC3E}">
        <p14:creationId xmlns:p14="http://schemas.microsoft.com/office/powerpoint/2010/main" val="147277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FC7EC-F839-4119-98E6-F5084377DC82}"/>
              </a:ext>
            </a:extLst>
          </p:cNvPr>
          <p:cNvSpPr>
            <a:spLocks noGrp="1"/>
          </p:cNvSpPr>
          <p:nvPr>
            <p:ph type="title"/>
          </p:nvPr>
        </p:nvSpPr>
        <p:spPr/>
        <p:txBody>
          <a:bodyPr>
            <a:normAutofit fontScale="90000"/>
          </a:bodyPr>
          <a:lstStyle/>
          <a:p>
            <a:r>
              <a:rPr lang="ja-JP" altLang="en-US" dirty="0"/>
              <a:t>情報セキュリティ対策</a:t>
            </a:r>
            <a:endParaRPr kumimoji="1" lang="ja-JP" altLang="en-US" dirty="0"/>
          </a:p>
        </p:txBody>
      </p:sp>
      <p:sp>
        <p:nvSpPr>
          <p:cNvPr id="4" name="スライド番号プレースホルダー 3">
            <a:extLst>
              <a:ext uri="{FF2B5EF4-FFF2-40B4-BE49-F238E27FC236}">
                <a16:creationId xmlns:a16="http://schemas.microsoft.com/office/drawing/2014/main" id="{6319A541-438B-4D83-830F-9B4EE49C4F5D}"/>
              </a:ext>
            </a:extLst>
          </p:cNvPr>
          <p:cNvSpPr>
            <a:spLocks noGrp="1"/>
          </p:cNvSpPr>
          <p:nvPr>
            <p:ph type="sldNum" sz="quarter" idx="12"/>
          </p:nvPr>
        </p:nvSpPr>
        <p:spPr/>
        <p:txBody>
          <a:bodyPr/>
          <a:lstStyle/>
          <a:p>
            <a:fld id="{E205D82C-95A1-431E-8E38-AA614A14CDCF}" type="slidenum">
              <a:rPr kumimoji="1" lang="ja-JP" altLang="en-US" smtClean="0"/>
              <a:t>25</a:t>
            </a:fld>
            <a:endParaRPr kumimoji="1" lang="ja-JP" altLang="en-US"/>
          </a:p>
        </p:txBody>
      </p:sp>
      <p:graphicFrame>
        <p:nvGraphicFramePr>
          <p:cNvPr id="5" name="表 4">
            <a:extLst>
              <a:ext uri="{FF2B5EF4-FFF2-40B4-BE49-F238E27FC236}">
                <a16:creationId xmlns:a16="http://schemas.microsoft.com/office/drawing/2014/main" id="{5BC05156-094E-4A70-8342-2D466BA497DC}"/>
              </a:ext>
            </a:extLst>
          </p:cNvPr>
          <p:cNvGraphicFramePr>
            <a:graphicFrameLocks noGrp="1"/>
          </p:cNvGraphicFramePr>
          <p:nvPr>
            <p:extLst>
              <p:ext uri="{D42A27DB-BD31-4B8C-83A1-F6EECF244321}">
                <p14:modId xmlns:p14="http://schemas.microsoft.com/office/powerpoint/2010/main" val="2628418142"/>
              </p:ext>
            </p:extLst>
          </p:nvPr>
        </p:nvGraphicFramePr>
        <p:xfrm>
          <a:off x="360947" y="529885"/>
          <a:ext cx="8508495" cy="6328115"/>
        </p:xfrm>
        <a:graphic>
          <a:graphicData uri="http://schemas.openxmlformats.org/drawingml/2006/table">
            <a:tbl>
              <a:tblPr firstRow="1" bandRow="1">
                <a:tableStyleId>{5C22544A-7EE6-4342-B048-85BDC9FD1C3A}</a:tableStyleId>
              </a:tblPr>
              <a:tblGrid>
                <a:gridCol w="3298988">
                  <a:extLst>
                    <a:ext uri="{9D8B030D-6E8A-4147-A177-3AD203B41FA5}">
                      <a16:colId xmlns:a16="http://schemas.microsoft.com/office/drawing/2014/main" val="2778971944"/>
                    </a:ext>
                  </a:extLst>
                </a:gridCol>
                <a:gridCol w="5209507">
                  <a:extLst>
                    <a:ext uri="{9D8B030D-6E8A-4147-A177-3AD203B41FA5}">
                      <a16:colId xmlns:a16="http://schemas.microsoft.com/office/drawing/2014/main" val="3695222263"/>
                    </a:ext>
                  </a:extLst>
                </a:gridCol>
              </a:tblGrid>
              <a:tr h="559391">
                <a:tc>
                  <a:txBody>
                    <a:bodyPr/>
                    <a:lstStyle/>
                    <a:p>
                      <a:r>
                        <a:rPr kumimoji="1" lang="ja-JP" altLang="en-US" sz="2400" dirty="0"/>
                        <a:t>種類</a:t>
                      </a:r>
                    </a:p>
                  </a:txBody>
                  <a:tcPr/>
                </a:tc>
                <a:tc>
                  <a:txBody>
                    <a:bodyPr/>
                    <a:lstStyle/>
                    <a:p>
                      <a:r>
                        <a:rPr kumimoji="1" lang="ja-JP" altLang="en-US" sz="2400" dirty="0"/>
                        <a:t>対策の例</a:t>
                      </a:r>
                    </a:p>
                  </a:txBody>
                  <a:tcPr/>
                </a:tc>
                <a:extLst>
                  <a:ext uri="{0D108BD9-81ED-4DB2-BD59-A6C34878D82A}">
                    <a16:rowId xmlns:a16="http://schemas.microsoft.com/office/drawing/2014/main" val="1639664130"/>
                  </a:ext>
                </a:extLst>
              </a:tr>
              <a:tr h="644082">
                <a:tc>
                  <a:txBody>
                    <a:bodyPr/>
                    <a:lstStyle/>
                    <a:p>
                      <a:r>
                        <a:rPr kumimoji="1" lang="ja-JP" altLang="en-US" sz="2400" dirty="0"/>
                        <a:t>詐欺サイト</a:t>
                      </a:r>
                    </a:p>
                  </a:txBody>
                  <a:tcPr/>
                </a:tc>
                <a:tc>
                  <a:txBody>
                    <a:bodyPr/>
                    <a:lstStyle/>
                    <a:p>
                      <a:r>
                        <a:rPr kumimoji="1" lang="ja-JP" altLang="en-US" sz="2400" dirty="0"/>
                        <a:t>「危険」，「いますぐ」と表示されても慌てない</a:t>
                      </a:r>
                    </a:p>
                  </a:txBody>
                  <a:tcPr/>
                </a:tc>
                <a:extLst>
                  <a:ext uri="{0D108BD9-81ED-4DB2-BD59-A6C34878D82A}">
                    <a16:rowId xmlns:a16="http://schemas.microsoft.com/office/drawing/2014/main" val="4191209331"/>
                  </a:ext>
                </a:extLst>
              </a:tr>
              <a:tr h="644082">
                <a:tc>
                  <a:txBody>
                    <a:bodyPr/>
                    <a:lstStyle/>
                    <a:p>
                      <a:r>
                        <a:rPr kumimoji="1" lang="ja-JP" altLang="en-US" sz="2400" dirty="0"/>
                        <a:t>詐欺メール，詐欺投稿</a:t>
                      </a:r>
                    </a:p>
                  </a:txBody>
                  <a:tcPr/>
                </a:tc>
                <a:tc>
                  <a:txBody>
                    <a:bodyPr/>
                    <a:lstStyle/>
                    <a:p>
                      <a:r>
                        <a:rPr kumimoji="1" lang="ja-JP" altLang="en-US" sz="2400" dirty="0"/>
                        <a:t>メールや </a:t>
                      </a:r>
                      <a:r>
                        <a:rPr kumimoji="1" lang="en-US" altLang="ja-JP" sz="2400" dirty="0" err="1"/>
                        <a:t>SNS</a:t>
                      </a:r>
                      <a:r>
                        <a:rPr kumimoji="1" lang="en-US" altLang="ja-JP" sz="2400" dirty="0"/>
                        <a:t> </a:t>
                      </a:r>
                      <a:r>
                        <a:rPr kumimoji="1" lang="ja-JP" altLang="en-US" sz="2400" dirty="0"/>
                        <a:t>のメッセージは，なりすまし，詐欺を疑う（偽の宅配不在連絡，偽の通知など）</a:t>
                      </a:r>
                    </a:p>
                  </a:txBody>
                  <a:tcPr/>
                </a:tc>
                <a:extLst>
                  <a:ext uri="{0D108BD9-81ED-4DB2-BD59-A6C34878D82A}">
                    <a16:rowId xmlns:a16="http://schemas.microsoft.com/office/drawing/2014/main" val="3885327807"/>
                  </a:ext>
                </a:extLst>
              </a:tr>
              <a:tr h="644082">
                <a:tc>
                  <a:txBody>
                    <a:bodyPr/>
                    <a:lstStyle/>
                    <a:p>
                      <a:r>
                        <a:rPr kumimoji="1" lang="ja-JP" altLang="en-US" sz="2400" dirty="0"/>
                        <a:t>コンピュータウイルス</a:t>
                      </a:r>
                    </a:p>
                  </a:txBody>
                  <a:tcPr/>
                </a:tc>
                <a:tc>
                  <a:txBody>
                    <a:bodyPr/>
                    <a:lstStyle/>
                    <a:p>
                      <a:r>
                        <a:rPr kumimoji="1" lang="en-US" altLang="ja-JP" sz="2400" dirty="0"/>
                        <a:t>Windows </a:t>
                      </a:r>
                      <a:r>
                        <a:rPr kumimoji="1" lang="ja-JP" altLang="en-US" sz="2400" dirty="0"/>
                        <a:t>の更新，</a:t>
                      </a:r>
                      <a:r>
                        <a:rPr kumimoji="1" lang="en-US" altLang="ja-JP" sz="2400" dirty="0"/>
                        <a:t>Windows Defender </a:t>
                      </a:r>
                      <a:r>
                        <a:rPr kumimoji="1" lang="ja-JP" altLang="en-US" sz="2400" dirty="0"/>
                        <a:t>やセキュリティソフトウエアの活用</a:t>
                      </a:r>
                    </a:p>
                  </a:txBody>
                  <a:tcPr/>
                </a:tc>
                <a:extLst>
                  <a:ext uri="{0D108BD9-81ED-4DB2-BD59-A6C34878D82A}">
                    <a16:rowId xmlns:a16="http://schemas.microsoft.com/office/drawing/2014/main" val="4157432183"/>
                  </a:ext>
                </a:extLst>
              </a:tr>
              <a:tr h="644082">
                <a:tc>
                  <a:txBody>
                    <a:bodyPr/>
                    <a:lstStyle/>
                    <a:p>
                      <a:r>
                        <a:rPr kumimoji="1" lang="ja-JP" altLang="en-US" sz="2400" dirty="0"/>
                        <a:t>不正アクセス</a:t>
                      </a:r>
                    </a:p>
                  </a:txBody>
                  <a:tcPr/>
                </a:tc>
                <a:tc>
                  <a:txBody>
                    <a:bodyPr/>
                    <a:lstStyle/>
                    <a:p>
                      <a:r>
                        <a:rPr kumimoji="1" lang="ja-JP" altLang="en-US" sz="2400" dirty="0"/>
                        <a:t>パスワード，ファイアウオール</a:t>
                      </a:r>
                    </a:p>
                  </a:txBody>
                  <a:tcPr/>
                </a:tc>
                <a:extLst>
                  <a:ext uri="{0D108BD9-81ED-4DB2-BD59-A6C34878D82A}">
                    <a16:rowId xmlns:a16="http://schemas.microsoft.com/office/drawing/2014/main" val="2980012204"/>
                  </a:ext>
                </a:extLst>
              </a:tr>
              <a:tr h="644082">
                <a:tc>
                  <a:txBody>
                    <a:bodyPr/>
                    <a:lstStyle/>
                    <a:p>
                      <a:r>
                        <a:rPr kumimoji="1" lang="ja-JP" altLang="en-US" sz="2400" dirty="0"/>
                        <a:t>盗難・紛失</a:t>
                      </a:r>
                    </a:p>
                  </a:txBody>
                  <a:tcPr/>
                </a:tc>
                <a:tc>
                  <a:txBody>
                    <a:bodyPr/>
                    <a:lstStyle/>
                    <a:p>
                      <a:r>
                        <a:rPr kumimoji="1" lang="ja-JP" altLang="en-US" sz="2400" dirty="0"/>
                        <a:t>パスワード，データの暗号化，データのバックアップ</a:t>
                      </a:r>
                    </a:p>
                  </a:txBody>
                  <a:tcPr/>
                </a:tc>
                <a:extLst>
                  <a:ext uri="{0D108BD9-81ED-4DB2-BD59-A6C34878D82A}">
                    <a16:rowId xmlns:a16="http://schemas.microsoft.com/office/drawing/2014/main" val="3032304765"/>
                  </a:ext>
                </a:extLst>
              </a:tr>
              <a:tr h="644082">
                <a:tc>
                  <a:txBody>
                    <a:bodyPr/>
                    <a:lstStyle/>
                    <a:p>
                      <a:r>
                        <a:rPr kumimoji="1" lang="ja-JP" altLang="en-US" sz="2400" dirty="0"/>
                        <a:t>故障によるデータ消失</a:t>
                      </a:r>
                    </a:p>
                  </a:txBody>
                  <a:tcPr/>
                </a:tc>
                <a:tc>
                  <a:txBody>
                    <a:bodyPr/>
                    <a:lstStyle/>
                    <a:p>
                      <a:r>
                        <a:rPr kumimoji="1" lang="ja-JP" altLang="en-US" sz="2400" dirty="0"/>
                        <a:t>データのバックアップ</a:t>
                      </a:r>
                    </a:p>
                  </a:txBody>
                  <a:tcPr/>
                </a:tc>
                <a:extLst>
                  <a:ext uri="{0D108BD9-81ED-4DB2-BD59-A6C34878D82A}">
                    <a16:rowId xmlns:a16="http://schemas.microsoft.com/office/drawing/2014/main" val="933341953"/>
                  </a:ext>
                </a:extLst>
              </a:tr>
              <a:tr h="644082">
                <a:tc>
                  <a:txBody>
                    <a:bodyPr/>
                    <a:lstStyle/>
                    <a:p>
                      <a:r>
                        <a:rPr kumimoji="1" lang="ja-JP" altLang="en-US" sz="2400" dirty="0"/>
                        <a:t>自然災害</a:t>
                      </a:r>
                    </a:p>
                  </a:txBody>
                  <a:tcPr/>
                </a:tc>
                <a:tc>
                  <a:txBody>
                    <a:bodyPr/>
                    <a:lstStyle/>
                    <a:p>
                      <a:r>
                        <a:rPr kumimoji="1" lang="ja-JP" altLang="en-US" sz="2400" dirty="0"/>
                        <a:t>データのバックアップ，システムの二重化</a:t>
                      </a:r>
                    </a:p>
                  </a:txBody>
                  <a:tcPr/>
                </a:tc>
                <a:extLst>
                  <a:ext uri="{0D108BD9-81ED-4DB2-BD59-A6C34878D82A}">
                    <a16:rowId xmlns:a16="http://schemas.microsoft.com/office/drawing/2014/main" val="3024548623"/>
                  </a:ext>
                </a:extLst>
              </a:tr>
            </a:tbl>
          </a:graphicData>
        </a:graphic>
      </p:graphicFrame>
    </p:spTree>
    <p:extLst>
      <p:ext uri="{BB962C8B-B14F-4D97-AF65-F5344CB8AC3E}">
        <p14:creationId xmlns:p14="http://schemas.microsoft.com/office/powerpoint/2010/main" val="88140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27050" y="1122363"/>
            <a:ext cx="8089900" cy="2387600"/>
          </a:xfrm>
        </p:spPr>
        <p:txBody>
          <a:bodyPr>
            <a:noAutofit/>
          </a:bodyPr>
          <a:lstStyle/>
          <a:p>
            <a:r>
              <a:rPr lang="en-US" altLang="ja-JP" dirty="0"/>
              <a:t>14-5 </a:t>
            </a:r>
            <a:r>
              <a:rPr lang="ja-JP" altLang="en-US" dirty="0"/>
              <a:t>福山大学</a:t>
            </a:r>
            <a:br>
              <a:rPr lang="en-US" altLang="ja-JP" dirty="0"/>
            </a:br>
            <a:r>
              <a:rPr lang="ja-JP" altLang="en-US" dirty="0"/>
              <a:t>情報セキュリティパンフレット</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C02D8B68-9E25-3520-EA46-436C7E974AAE}"/>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813196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情報セキュリティパンフレット</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4F8C7C-9496-402C-B7D3-40AD770D9366}"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12" name="図 11"/>
          <p:cNvPicPr>
            <a:picLocks noChangeAspect="1"/>
          </p:cNvPicPr>
          <p:nvPr/>
        </p:nvPicPr>
        <p:blipFill>
          <a:blip r:embed="rId2"/>
          <a:stretch>
            <a:fillRect/>
          </a:stretch>
        </p:blipFill>
        <p:spPr>
          <a:xfrm>
            <a:off x="1300543" y="2303487"/>
            <a:ext cx="2239467" cy="3069286"/>
          </a:xfrm>
          <a:prstGeom prst="rect">
            <a:avLst/>
          </a:prstGeom>
          <a:ln>
            <a:solidFill>
              <a:schemeClr val="tx1"/>
            </a:solidFill>
          </a:ln>
        </p:spPr>
      </p:pic>
      <p:sp>
        <p:nvSpPr>
          <p:cNvPr id="13" name="コンテンツ プレースホルダー 2"/>
          <p:cNvSpPr txBox="1">
            <a:spLocks/>
          </p:cNvSpPr>
          <p:nvPr/>
        </p:nvSpPr>
        <p:spPr>
          <a:xfrm>
            <a:off x="514626" y="5585402"/>
            <a:ext cx="3667263" cy="1013643"/>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情報セキュリティパンフレット</a:t>
            </a:r>
            <a:endParaRPr kumimoji="1"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18" name="正方形/長方形 17"/>
          <p:cNvSpPr/>
          <p:nvPr/>
        </p:nvSpPr>
        <p:spPr>
          <a:xfrm>
            <a:off x="4492740" y="3143713"/>
            <a:ext cx="3821081" cy="1569660"/>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ICT</a:t>
            </a:r>
            <a:r>
              <a:rPr kumimoji="0"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サービス</a:t>
            </a:r>
            <a:r>
              <a:rPr lang="ja-JP" altLang="en-US" sz="2400" dirty="0">
                <a:solidFill>
                  <a:prstClr val="black"/>
                </a:solidFill>
                <a:latin typeface="Calibri" panose="020F0502020204030204" pitchFamily="34" charset="0"/>
                <a:ea typeface="メイリオ" panose="020B0604030504040204" pitchFamily="50" charset="-128"/>
                <a:cs typeface="Calibri" panose="020F0502020204030204" pitchFamily="34" charset="0"/>
              </a:rPr>
              <a:t>センター</a:t>
            </a:r>
            <a:endParaRPr lang="en-US" altLang="ja-JP" sz="2400" dirty="0">
              <a:solidFill>
                <a:prstClr val="black"/>
              </a:solidFill>
              <a:latin typeface="Calibri" panose="020F0502020204030204" pitchFamily="34" charset="0"/>
              <a:ea typeface="メイリオ" panose="020B0604030504040204" pitchFamily="50" charset="-128"/>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福山大学未来創造館１階</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 開設時間　平日</a:t>
            </a:r>
            <a:r>
              <a:rPr kumimoji="0" lang="en-US" altLang="ja-JP"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10:00</a:t>
            </a:r>
            <a:r>
              <a:rPr kumimoji="0"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13:00</a:t>
            </a:r>
            <a:r>
              <a:rPr kumimoji="0" lang="ja-JP"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14:00</a:t>
            </a:r>
            <a:r>
              <a:rPr kumimoji="0"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17:00</a:t>
            </a:r>
            <a:endParaRPr kumimoji="0"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endParaRPr>
          </a:p>
        </p:txBody>
      </p:sp>
      <p:sp>
        <p:nvSpPr>
          <p:cNvPr id="3" name="正方形/長方形 2">
            <a:extLst>
              <a:ext uri="{FF2B5EF4-FFF2-40B4-BE49-F238E27FC236}">
                <a16:creationId xmlns:a16="http://schemas.microsoft.com/office/drawing/2014/main" id="{0EF501F8-1A22-1EC8-9E41-E800B8AAD943}"/>
              </a:ext>
            </a:extLst>
          </p:cNvPr>
          <p:cNvSpPr/>
          <p:nvPr/>
        </p:nvSpPr>
        <p:spPr>
          <a:xfrm>
            <a:off x="731368" y="850685"/>
            <a:ext cx="6837832" cy="830997"/>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福山大学</a:t>
            </a:r>
            <a:r>
              <a:rPr kumimoji="0" lang="en-US" altLang="ja-JP"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ICT</a:t>
            </a:r>
            <a:r>
              <a:rPr kumimoji="0" lang="ja-JP" altLang="en-US" sz="24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Calibri" panose="020F0502020204030204" pitchFamily="34" charset="0"/>
              </a:rPr>
              <a:t>サービス</a:t>
            </a:r>
            <a:r>
              <a:rPr lang="ja-JP" altLang="en-US" sz="2400" dirty="0">
                <a:solidFill>
                  <a:prstClr val="black"/>
                </a:solidFill>
                <a:latin typeface="Calibri" panose="020F0502020204030204" pitchFamily="34" charset="0"/>
                <a:ea typeface="メイリオ" panose="020B0604030504040204" pitchFamily="50" charset="-128"/>
                <a:cs typeface="Calibri" panose="020F0502020204030204" pitchFamily="34" charset="0"/>
              </a:rPr>
              <a:t>センターで案内している，情報セキュリティのガイドブックです</a:t>
            </a:r>
            <a:endParaRPr lang="en-US" altLang="ja-JP" sz="2400" dirty="0">
              <a:solidFill>
                <a:prstClr val="black"/>
              </a:solidFill>
              <a:latin typeface="Calibri" panose="020F0502020204030204" pitchFamily="34" charset="0"/>
              <a:ea typeface="メイリオ" panose="020B0604030504040204" pitchFamily="50" charset="-128"/>
              <a:cs typeface="Calibri" panose="020F0502020204030204" pitchFamily="34" charset="0"/>
            </a:endParaRPr>
          </a:p>
        </p:txBody>
      </p:sp>
    </p:spTree>
    <p:extLst>
      <p:ext uri="{BB962C8B-B14F-4D97-AF65-F5344CB8AC3E}">
        <p14:creationId xmlns:p14="http://schemas.microsoft.com/office/powerpoint/2010/main" val="2471528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7AAE4E-4730-8CE3-1629-1287190152E2}"/>
              </a:ext>
            </a:extLst>
          </p:cNvPr>
          <p:cNvSpPr>
            <a:spLocks noGrp="1"/>
          </p:cNvSpPr>
          <p:nvPr>
            <p:ph type="title"/>
          </p:nvPr>
        </p:nvSpPr>
        <p:spPr/>
        <p:txBody>
          <a:bodyPr>
            <a:normAutofit fontScale="90000"/>
          </a:bodyPr>
          <a:lstStyle/>
          <a:p>
            <a:r>
              <a:rPr kumimoji="1" lang="ja-JP" altLang="en-US" dirty="0"/>
              <a:t>情報セキュリティパンフレットの説明内容</a:t>
            </a:r>
          </a:p>
        </p:txBody>
      </p:sp>
      <p:sp>
        <p:nvSpPr>
          <p:cNvPr id="3" name="コンテンツ プレースホルダー 2">
            <a:extLst>
              <a:ext uri="{FF2B5EF4-FFF2-40B4-BE49-F238E27FC236}">
                <a16:creationId xmlns:a16="http://schemas.microsoft.com/office/drawing/2014/main" id="{CCE4297A-2E33-0584-5E8B-6EBD2BF1158D}"/>
              </a:ext>
            </a:extLst>
          </p:cNvPr>
          <p:cNvSpPr>
            <a:spLocks noGrp="1"/>
          </p:cNvSpPr>
          <p:nvPr>
            <p:ph idx="1"/>
          </p:nvPr>
        </p:nvSpPr>
        <p:spPr>
          <a:xfrm>
            <a:off x="321845" y="846252"/>
            <a:ext cx="8461208" cy="5875223"/>
          </a:xfrm>
        </p:spPr>
        <p:txBody>
          <a:bodyPr>
            <a:normAutofit/>
          </a:bodyPr>
          <a:lstStyle/>
          <a:p>
            <a:r>
              <a:rPr kumimoji="1" lang="ja-JP" altLang="en-US" sz="2400" b="1" dirty="0"/>
              <a:t>情報化社会</a:t>
            </a:r>
            <a:r>
              <a:rPr kumimoji="1" lang="ja-JP" altLang="en-US" sz="2400" dirty="0"/>
              <a:t>において</a:t>
            </a:r>
            <a:r>
              <a:rPr kumimoji="1" lang="ja-JP" altLang="en-US" sz="2400" b="1" dirty="0"/>
              <a:t>情報セキュリティ</a:t>
            </a:r>
            <a:r>
              <a:rPr kumimoji="1" lang="ja-JP" altLang="en-US" sz="2400" dirty="0"/>
              <a:t>は必要不可欠である。</a:t>
            </a:r>
          </a:p>
          <a:p>
            <a:r>
              <a:rPr kumimoji="1" lang="ja-JP" altLang="en-US" sz="2400" b="1" dirty="0"/>
              <a:t>パーソナルな情報の保護</a:t>
            </a:r>
            <a:r>
              <a:rPr kumimoji="1" lang="en-US" altLang="ja-JP" sz="2400" b="1" dirty="0"/>
              <a:t>: </a:t>
            </a:r>
            <a:r>
              <a:rPr kumimoji="1" lang="ja-JP" altLang="en-US" sz="2400" dirty="0"/>
              <a:t>個々人の情報は重要な資産であり、各自が尊重し、守る責任がある。</a:t>
            </a:r>
          </a:p>
          <a:p>
            <a:r>
              <a:rPr kumimoji="1" lang="ja-JP" altLang="en-US" sz="2400" b="1" dirty="0"/>
              <a:t>不正アクセスの防止</a:t>
            </a:r>
            <a:r>
              <a:rPr kumimoji="1" lang="en-US" altLang="ja-JP" sz="2400" dirty="0"/>
              <a:t>: </a:t>
            </a:r>
            <a:r>
              <a:rPr lang="ja-JP" altLang="en-US" sz="2400" dirty="0"/>
              <a:t>オペレーティングシステムのアップデート（更新）などの対策が大切である。</a:t>
            </a:r>
            <a:endParaRPr kumimoji="1" lang="ja-JP" altLang="en-US" sz="2400" dirty="0"/>
          </a:p>
          <a:p>
            <a:r>
              <a:rPr kumimoji="1" lang="ja-JP" altLang="en-US" sz="2400" b="1" dirty="0"/>
              <a:t>データバックアップ</a:t>
            </a:r>
            <a:r>
              <a:rPr kumimoji="1" lang="en-US" altLang="ja-JP" sz="2400" dirty="0"/>
              <a:t>: </a:t>
            </a:r>
            <a:r>
              <a:rPr kumimoji="1" lang="ja-JP" altLang="en-US" sz="2400" dirty="0"/>
              <a:t>データの消失を防ぐために、定期的なバックアップを行うべきである。</a:t>
            </a:r>
          </a:p>
          <a:p>
            <a:r>
              <a:rPr kumimoji="1" lang="ja-JP" altLang="en-US" sz="2400" b="1" dirty="0"/>
              <a:t>社会的なルールの理解と遵守</a:t>
            </a:r>
            <a:r>
              <a:rPr kumimoji="1" lang="en-US" altLang="ja-JP" sz="2400" dirty="0"/>
              <a:t>: </a:t>
            </a:r>
            <a:r>
              <a:rPr lang="ja-JP" altLang="en-US" sz="2400" dirty="0"/>
              <a:t>マナー</a:t>
            </a:r>
            <a:r>
              <a:rPr kumimoji="1" lang="ja-JP" altLang="en-US" sz="2400" dirty="0"/>
              <a:t>を理解し、遵守することが重要である。</a:t>
            </a:r>
          </a:p>
          <a:p>
            <a:endParaRPr kumimoji="1" lang="ja-JP" altLang="en-US" sz="2400" dirty="0"/>
          </a:p>
        </p:txBody>
      </p:sp>
      <p:sp>
        <p:nvSpPr>
          <p:cNvPr id="4" name="スライド番号プレースホルダー 3">
            <a:extLst>
              <a:ext uri="{FF2B5EF4-FFF2-40B4-BE49-F238E27FC236}">
                <a16:creationId xmlns:a16="http://schemas.microsoft.com/office/drawing/2014/main" id="{2BC0FA36-D90C-D9B6-1602-EA8F3FF43A7C}"/>
              </a:ext>
            </a:extLst>
          </p:cNvPr>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spTree>
    <p:extLst>
      <p:ext uri="{BB962C8B-B14F-4D97-AF65-F5344CB8AC3E}">
        <p14:creationId xmlns:p14="http://schemas.microsoft.com/office/powerpoint/2010/main" val="1343581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latin typeface="メイリオ" panose="020B0604030504040204" pitchFamily="50" charset="-128"/>
              </a:rPr>
              <a:t>情報通信機器は便利</a:t>
            </a:r>
          </a:p>
        </p:txBody>
      </p:sp>
      <p:sp>
        <p:nvSpPr>
          <p:cNvPr id="3" name="コンテンツ プレースホルダー 2"/>
          <p:cNvSpPr>
            <a:spLocks noGrp="1"/>
          </p:cNvSpPr>
          <p:nvPr>
            <p:ph idx="1"/>
          </p:nvPr>
        </p:nvSpPr>
        <p:spPr>
          <a:xfrm>
            <a:off x="2755900" y="1506154"/>
            <a:ext cx="5993517" cy="3999875"/>
          </a:xfrm>
        </p:spPr>
        <p:txBody>
          <a:bodyPr>
            <a:normAutofit/>
          </a:bodyPr>
          <a:lstStyle/>
          <a:p>
            <a:pPr marL="0" indent="0">
              <a:buNone/>
            </a:pPr>
            <a:r>
              <a:rPr lang="ja-JP" altLang="en-US" sz="2400" dirty="0">
                <a:latin typeface="メイリオ" panose="020B0604030504040204" pitchFamily="50" charset="-128"/>
              </a:rPr>
              <a:t>パソコンやスマホ、インターネットを活用</a:t>
            </a:r>
            <a:endParaRPr lang="en-US" altLang="ja-JP" sz="2400" dirty="0">
              <a:latin typeface="メイリオ" panose="020B0604030504040204" pitchFamily="50" charset="-128"/>
            </a:endParaRPr>
          </a:p>
          <a:p>
            <a:r>
              <a:rPr lang="ja-JP" altLang="en-US" sz="2400" dirty="0">
                <a:latin typeface="メイリオ" panose="020B0604030504040204" pitchFamily="50" charset="-128"/>
              </a:rPr>
              <a:t>情報収集、交流、情報発信</a:t>
            </a:r>
            <a:endParaRPr lang="en-US" altLang="ja-JP" sz="2400" dirty="0">
              <a:latin typeface="メイリオ" panose="020B0604030504040204" pitchFamily="50" charset="-128"/>
            </a:endParaRPr>
          </a:p>
          <a:p>
            <a:r>
              <a:rPr lang="ja-JP" altLang="en-US" sz="2400" dirty="0">
                <a:latin typeface="メイリオ" panose="020B0604030504040204" pitchFamily="50" charset="-128"/>
              </a:rPr>
              <a:t>データの整理や活用</a:t>
            </a:r>
            <a:endParaRPr lang="en-US" altLang="ja-JP" sz="2400" dirty="0">
              <a:latin typeface="メイリオ" panose="020B0604030504040204" pitchFamily="50" charset="-128"/>
            </a:endParaRPr>
          </a:p>
          <a:p>
            <a:r>
              <a:rPr lang="ja-JP" altLang="en-US" sz="2400" dirty="0">
                <a:latin typeface="メイリオ" panose="020B0604030504040204" pitchFamily="50" charset="-128"/>
              </a:rPr>
              <a:t>授業のための調査，自宅からの授業資料の閲覧などでも便利</a:t>
            </a:r>
            <a:endParaRPr lang="en-US" altLang="ja-JP" sz="2400" dirty="0">
              <a:latin typeface="メイリオ" panose="020B0604030504040204" pitchFamily="50" charset="-128"/>
            </a:endParaRPr>
          </a:p>
          <a:p>
            <a:endParaRPr lang="en-US" altLang="ja-JP" sz="2400" dirty="0">
              <a:latin typeface="メイリオ" panose="020B0604030504040204" pitchFamily="50" charset="-128"/>
            </a:endParaRPr>
          </a:p>
          <a:p>
            <a:pPr marL="0" indent="0">
              <a:buNone/>
            </a:pPr>
            <a:r>
              <a:rPr lang="ja-JP" altLang="en-US" sz="2400" dirty="0">
                <a:latin typeface="メイリオ" panose="020B0604030504040204" pitchFamily="50" charset="-128"/>
              </a:rPr>
              <a:t>大学生活の充実に大いに役立つでしょう</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825163" y="857251"/>
            <a:ext cx="1689443" cy="2220685"/>
          </a:xfrm>
          <a:prstGeom prst="rect">
            <a:avLst/>
          </a:prstGeom>
        </p:spPr>
      </p:pic>
      <p:pic>
        <p:nvPicPr>
          <p:cNvPr id="6" name="図 5"/>
          <p:cNvPicPr>
            <a:picLocks noChangeAspect="1"/>
          </p:cNvPicPr>
          <p:nvPr/>
        </p:nvPicPr>
        <p:blipFill>
          <a:blip r:embed="rId3"/>
          <a:stretch>
            <a:fillRect/>
          </a:stretch>
        </p:blipFill>
        <p:spPr>
          <a:xfrm>
            <a:off x="937369" y="3077935"/>
            <a:ext cx="1465031" cy="1925708"/>
          </a:xfrm>
          <a:prstGeom prst="rect">
            <a:avLst/>
          </a:prstGeom>
        </p:spPr>
      </p:pic>
      <p:sp>
        <p:nvSpPr>
          <p:cNvPr id="7" name="テキスト ボックス 6"/>
          <p:cNvSpPr txBox="1"/>
          <p:nvPr/>
        </p:nvSpPr>
        <p:spPr>
          <a:xfrm>
            <a:off x="1081261" y="5091793"/>
            <a:ext cx="1223412"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ページ１，２</a:t>
            </a:r>
          </a:p>
        </p:txBody>
      </p:sp>
    </p:spTree>
    <p:extLst>
      <p:ext uri="{BB962C8B-B14F-4D97-AF65-F5344CB8AC3E}">
        <p14:creationId xmlns:p14="http://schemas.microsoft.com/office/powerpoint/2010/main" val="426695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14-1 </a:t>
            </a:r>
            <a:r>
              <a:rPr lang="ja-JP" altLang="en-US" dirty="0"/>
              <a:t>情報化社会</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D6FF8AFA-1BD9-8CD7-9CAC-A2126421A40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581328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メイリオ" panose="020B0604030504040204" pitchFamily="50" charset="-128"/>
              </a:rPr>
              <a:t>気を付けてほしいこと</a:t>
            </a:r>
            <a:endParaRPr kumimoji="1" lang="ja-JP" altLang="en-US" dirty="0">
              <a:latin typeface="メイリオ" panose="020B0604030504040204" pitchFamily="50" charset="-128"/>
            </a:endParaRPr>
          </a:p>
        </p:txBody>
      </p:sp>
      <p:sp>
        <p:nvSpPr>
          <p:cNvPr id="3" name="コンテンツ プレースホルダー 2"/>
          <p:cNvSpPr>
            <a:spLocks noGrp="1"/>
          </p:cNvSpPr>
          <p:nvPr>
            <p:ph idx="1"/>
          </p:nvPr>
        </p:nvSpPr>
        <p:spPr>
          <a:xfrm>
            <a:off x="3048829" y="1565788"/>
            <a:ext cx="5649930" cy="3999875"/>
          </a:xfrm>
        </p:spPr>
        <p:txBody>
          <a:bodyPr>
            <a:normAutofit/>
          </a:bodyPr>
          <a:lstStyle/>
          <a:p>
            <a:r>
              <a:rPr lang="ja-JP" altLang="en-US" sz="2400" dirty="0">
                <a:latin typeface="メイリオ" panose="020B0604030504040204" pitchFamily="50" charset="-128"/>
              </a:rPr>
              <a:t>誘惑の危険</a:t>
            </a:r>
            <a:endParaRPr lang="en-US" altLang="ja-JP" sz="2400" dirty="0">
              <a:latin typeface="メイリオ" panose="020B0604030504040204" pitchFamily="50" charset="-128"/>
            </a:endParaRPr>
          </a:p>
          <a:p>
            <a:r>
              <a:rPr lang="ja-JP" altLang="en-US" sz="2400" dirty="0">
                <a:latin typeface="メイリオ" panose="020B0604030504040204" pitchFamily="50" charset="-128"/>
              </a:rPr>
              <a:t>罠の危険</a:t>
            </a:r>
            <a:endParaRPr lang="en-US" altLang="ja-JP" sz="2400" dirty="0">
              <a:latin typeface="メイリオ" panose="020B0604030504040204" pitchFamily="50" charset="-128"/>
            </a:endParaRPr>
          </a:p>
          <a:p>
            <a:r>
              <a:rPr lang="ja-JP" altLang="en-US" sz="2400" dirty="0">
                <a:latin typeface="メイリオ" panose="020B0604030504040204" pitchFamily="50" charset="-128"/>
              </a:rPr>
              <a:t>パソコンやスマホ、インターネットの利用によって他人に迷惑をかける可能性もある</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508908" y="1443038"/>
            <a:ext cx="2187892" cy="2875870"/>
          </a:xfrm>
          <a:prstGeom prst="rect">
            <a:avLst/>
          </a:prstGeom>
        </p:spPr>
      </p:pic>
      <p:sp>
        <p:nvSpPr>
          <p:cNvPr id="6" name="テキスト ボックス 5"/>
          <p:cNvSpPr txBox="1"/>
          <p:nvPr/>
        </p:nvSpPr>
        <p:spPr>
          <a:xfrm>
            <a:off x="1187355" y="4501923"/>
            <a:ext cx="877163"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ページ２</a:t>
            </a:r>
          </a:p>
        </p:txBody>
      </p:sp>
    </p:spTree>
    <p:extLst>
      <p:ext uri="{BB962C8B-B14F-4D97-AF65-F5344CB8AC3E}">
        <p14:creationId xmlns:p14="http://schemas.microsoft.com/office/powerpoint/2010/main" val="2429877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latin typeface="メイリオ" panose="020B0604030504040204" pitchFamily="50" charset="-128"/>
              </a:rPr>
              <a:t>インターネットの利用</a:t>
            </a:r>
          </a:p>
        </p:txBody>
      </p:sp>
      <p:sp>
        <p:nvSpPr>
          <p:cNvPr id="3" name="コンテンツ プレースホルダー 2"/>
          <p:cNvSpPr>
            <a:spLocks noGrp="1"/>
          </p:cNvSpPr>
          <p:nvPr>
            <p:ph idx="1"/>
          </p:nvPr>
        </p:nvSpPr>
        <p:spPr>
          <a:xfrm>
            <a:off x="1444779" y="1725676"/>
            <a:ext cx="2515441" cy="403097"/>
          </a:xfrm>
        </p:spPr>
        <p:txBody>
          <a:bodyPr>
            <a:normAutofit fontScale="92500" lnSpcReduction="10000"/>
          </a:bodyPr>
          <a:lstStyle/>
          <a:p>
            <a:pPr marL="0" indent="0" algn="ctr">
              <a:buNone/>
            </a:pPr>
            <a:r>
              <a:rPr lang="ja-JP" altLang="en-US" sz="2400" dirty="0">
                <a:latin typeface="メイリオ" panose="020B0604030504040204" pitchFamily="50" charset="-128"/>
              </a:rPr>
              <a:t>便利なこと</a:t>
            </a:r>
            <a:endParaRPr lang="en-US" altLang="ja-JP" sz="2400" dirty="0">
              <a:latin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5" name="コンテンツ プレースホルダー 2"/>
          <p:cNvSpPr txBox="1">
            <a:spLocks/>
          </p:cNvSpPr>
          <p:nvPr/>
        </p:nvSpPr>
        <p:spPr>
          <a:xfrm>
            <a:off x="5090613" y="1729178"/>
            <a:ext cx="3034627" cy="611487"/>
          </a:xfrm>
          <a:prstGeom prst="rect">
            <a:avLst/>
          </a:prstGeom>
        </p:spPr>
        <p:txBody>
          <a:bodyPr vert="horz" lIns="51435" tIns="25718" rIns="51435" bIns="25718"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気を付けて欲しいこと</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コンテンツ プレースホルダー 2"/>
          <p:cNvSpPr txBox="1">
            <a:spLocks/>
          </p:cNvSpPr>
          <p:nvPr/>
        </p:nvSpPr>
        <p:spPr>
          <a:xfrm>
            <a:off x="1444780" y="2616144"/>
            <a:ext cx="2515441" cy="1552978"/>
          </a:xfrm>
          <a:prstGeom prst="rect">
            <a:avLst/>
          </a:prstGeom>
        </p:spPr>
        <p:txBody>
          <a:bodyPr vert="horz" lIns="51435" tIns="25718" rIns="51435" bIns="25718"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世界とつながる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情報収集</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交流など</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角丸四角形 7"/>
          <p:cNvSpPr/>
          <p:nvPr/>
        </p:nvSpPr>
        <p:spPr>
          <a:xfrm>
            <a:off x="4898992" y="2230502"/>
            <a:ext cx="3654457" cy="3649598"/>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コンテンツ プレースホルダー 2"/>
          <p:cNvSpPr txBox="1">
            <a:spLocks/>
          </p:cNvSpPr>
          <p:nvPr/>
        </p:nvSpPr>
        <p:spPr>
          <a:xfrm>
            <a:off x="5090612" y="2514586"/>
            <a:ext cx="3272337" cy="1552978"/>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悪意を持った人からの</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誘惑や罠の危険</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dirty="0">
                <a:solidFill>
                  <a:prstClr val="black"/>
                </a:solidFill>
                <a:latin typeface="メイリオ" panose="020B0604030504040204" pitchFamily="50" charset="-128"/>
                <a:ea typeface="メイリオ" panose="020B0604030504040204" pitchFamily="50" charset="-128"/>
              </a:rPr>
              <a:t>に注意が必要</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無意識に他人に迷惑を</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かける</a:t>
            </a:r>
            <a:r>
              <a:rPr lang="ja-JP" altLang="en-US" sz="2400" dirty="0">
                <a:solidFill>
                  <a:prstClr val="black"/>
                </a:solidFill>
                <a:latin typeface="メイリオ" panose="020B0604030504040204" pitchFamily="50" charset="-128"/>
                <a:ea typeface="メイリオ" panose="020B0604030504040204" pitchFamily="50" charset="-128"/>
              </a:rPr>
              <a:t>行為にも</a:t>
            </a:r>
            <a:endParaRPr lang="en-US" altLang="ja-JP" sz="2400" dirty="0">
              <a:solidFill>
                <a:prstClr val="black"/>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気を付けてください</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角丸四角形 9"/>
          <p:cNvSpPr/>
          <p:nvPr/>
        </p:nvSpPr>
        <p:spPr>
          <a:xfrm>
            <a:off x="1059558" y="2193230"/>
            <a:ext cx="3285882" cy="2629733"/>
          </a:xfrm>
          <a:prstGeom prst="roundRect">
            <a:avLst/>
          </a:prstGeom>
          <a:noFill/>
          <a:ln w="571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58087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latin typeface="メイリオ" panose="020B0604030504040204" pitchFamily="50" charset="-128"/>
              </a:rPr>
              <a:t>コンピュータウイルス</a:t>
            </a:r>
          </a:p>
        </p:txBody>
      </p:sp>
      <p:sp>
        <p:nvSpPr>
          <p:cNvPr id="3" name="コンテンツ プレースホルダー 2"/>
          <p:cNvSpPr>
            <a:spLocks noGrp="1"/>
          </p:cNvSpPr>
          <p:nvPr>
            <p:ph idx="1"/>
          </p:nvPr>
        </p:nvSpPr>
        <p:spPr>
          <a:xfrm>
            <a:off x="3006587" y="1565788"/>
            <a:ext cx="5782514" cy="3999875"/>
          </a:xfrm>
        </p:spPr>
        <p:txBody>
          <a:bodyPr>
            <a:normAutofit/>
          </a:bodyPr>
          <a:lstStyle/>
          <a:p>
            <a:r>
              <a:rPr lang="ja-JP" altLang="en-US" sz="2400" dirty="0">
                <a:latin typeface="メイリオ" panose="020B0604030504040204" pitchFamily="50" charset="-128"/>
              </a:rPr>
              <a:t>悪意をもったソフトウエア</a:t>
            </a:r>
            <a:endParaRPr lang="en-US" altLang="ja-JP" sz="2400" dirty="0">
              <a:latin typeface="メイリオ" panose="020B0604030504040204" pitchFamily="50" charset="-128"/>
            </a:endParaRPr>
          </a:p>
          <a:p>
            <a:endParaRPr lang="en-US" altLang="ja-JP" sz="2400" dirty="0">
              <a:latin typeface="メイリオ" panose="020B0604030504040204" pitchFamily="50" charset="-128"/>
            </a:endParaRPr>
          </a:p>
          <a:p>
            <a:r>
              <a:rPr lang="ja-JP" altLang="en-US" sz="2400" dirty="0">
                <a:latin typeface="メイリオ" panose="020B0604030504040204" pitchFamily="50" charset="-128"/>
              </a:rPr>
              <a:t>情報の漏えい，情報の破壊，システムの乗っ取りの危険</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1187355" y="4501923"/>
            <a:ext cx="877163"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ページ３</a:t>
            </a:r>
          </a:p>
        </p:txBody>
      </p:sp>
      <p:pic>
        <p:nvPicPr>
          <p:cNvPr id="7" name="図 6"/>
          <p:cNvPicPr>
            <a:picLocks noChangeAspect="1"/>
          </p:cNvPicPr>
          <p:nvPr/>
        </p:nvPicPr>
        <p:blipFill>
          <a:blip r:embed="rId2"/>
          <a:stretch>
            <a:fillRect/>
          </a:stretch>
        </p:blipFill>
        <p:spPr>
          <a:xfrm>
            <a:off x="438432" y="1440783"/>
            <a:ext cx="2328842" cy="3061140"/>
          </a:xfrm>
          <a:prstGeom prst="rect">
            <a:avLst/>
          </a:prstGeom>
        </p:spPr>
      </p:pic>
    </p:spTree>
    <p:extLst>
      <p:ext uri="{BB962C8B-B14F-4D97-AF65-F5344CB8AC3E}">
        <p14:creationId xmlns:p14="http://schemas.microsoft.com/office/powerpoint/2010/main" val="3363304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latin typeface="メイリオ" panose="020B0604030504040204" pitchFamily="50" charset="-128"/>
              </a:rPr>
              <a:t>コンピュータウイルスの感染経路</a:t>
            </a:r>
          </a:p>
        </p:txBody>
      </p:sp>
      <p:sp>
        <p:nvSpPr>
          <p:cNvPr id="3" name="コンテンツ プレースホルダー 2"/>
          <p:cNvSpPr>
            <a:spLocks noGrp="1"/>
          </p:cNvSpPr>
          <p:nvPr>
            <p:ph idx="1"/>
          </p:nvPr>
        </p:nvSpPr>
        <p:spPr>
          <a:xfrm>
            <a:off x="2571750" y="1565788"/>
            <a:ext cx="6388376" cy="3999875"/>
          </a:xfrm>
        </p:spPr>
        <p:txBody>
          <a:bodyPr>
            <a:noAutofit/>
          </a:bodyPr>
          <a:lstStyle/>
          <a:p>
            <a:r>
              <a:rPr lang="ja-JP" altLang="en-US" sz="2400" dirty="0">
                <a:latin typeface="メイリオ" panose="020B0604030504040204" pitchFamily="50" charset="-128"/>
              </a:rPr>
              <a:t>（見知らぬ人からのお知らせ）</a:t>
            </a:r>
            <a:endParaRPr lang="en-US" altLang="ja-JP" sz="2400" dirty="0">
              <a:latin typeface="メイリオ" panose="020B0604030504040204" pitchFamily="50" charset="-128"/>
            </a:endParaRPr>
          </a:p>
          <a:p>
            <a:pPr marL="0" indent="0">
              <a:buNone/>
            </a:pPr>
            <a:r>
              <a:rPr lang="ja-JP" altLang="en-US" sz="2400" dirty="0">
                <a:latin typeface="メイリオ" panose="020B0604030504040204" pitchFamily="50" charset="-128"/>
              </a:rPr>
              <a:t>　ここをクリックするとプレゼント！</a:t>
            </a:r>
            <a:endParaRPr lang="en-US" altLang="ja-JP" sz="2400" dirty="0">
              <a:latin typeface="メイリオ" panose="020B0604030504040204" pitchFamily="50" charset="-128"/>
            </a:endParaRPr>
          </a:p>
          <a:p>
            <a:pPr marL="0" indent="0">
              <a:buNone/>
            </a:pPr>
            <a:endParaRPr lang="en-US" altLang="ja-JP" sz="2400" dirty="0">
              <a:latin typeface="メイリオ" panose="020B0604030504040204" pitchFamily="50" charset="-128"/>
            </a:endParaRPr>
          </a:p>
          <a:p>
            <a:r>
              <a:rPr lang="ja-JP" altLang="en-US" sz="2400" dirty="0">
                <a:latin typeface="メイリオ" panose="020B0604030504040204" pitchFamily="50" charset="-128"/>
              </a:rPr>
              <a:t>（見知らぬ人からのお知らせ）</a:t>
            </a:r>
            <a:endParaRPr lang="en-US" altLang="ja-JP" sz="2400" dirty="0">
              <a:latin typeface="メイリオ" panose="020B0604030504040204" pitchFamily="50" charset="-128"/>
            </a:endParaRPr>
          </a:p>
          <a:p>
            <a:pPr marL="0" indent="0">
              <a:buNone/>
            </a:pPr>
            <a:r>
              <a:rPr lang="ja-JP" altLang="en-US" sz="2400" dirty="0">
                <a:latin typeface="メイリオ" panose="020B0604030504040204" pitchFamily="50" charset="-128"/>
              </a:rPr>
              <a:t>　楽しいアプリなので，すぐにインストール</a:t>
            </a:r>
            <a:endParaRPr lang="en-US" altLang="ja-JP" sz="2400" dirty="0">
              <a:latin typeface="メイリオ" panose="020B0604030504040204" pitchFamily="50" charset="-128"/>
            </a:endParaRPr>
          </a:p>
          <a:p>
            <a:endParaRPr lang="en-US" altLang="ja-JP" sz="2400" dirty="0">
              <a:latin typeface="メイリオ" panose="020B0604030504040204" pitchFamily="50" charset="-128"/>
            </a:endParaRPr>
          </a:p>
          <a:p>
            <a:pPr marL="0" indent="0">
              <a:buNone/>
            </a:pPr>
            <a:r>
              <a:rPr lang="ja-JP" altLang="en-US" sz="2400" dirty="0">
                <a:latin typeface="メイリオ" panose="020B0604030504040204" pitchFamily="50" charset="-128"/>
              </a:rPr>
              <a:t>  （見知らぬ人からのお知らせ）</a:t>
            </a:r>
            <a:endParaRPr lang="en-US" altLang="ja-JP" sz="2400" dirty="0">
              <a:latin typeface="メイリオ" panose="020B0604030504040204" pitchFamily="50" charset="-128"/>
            </a:endParaRPr>
          </a:p>
          <a:p>
            <a:pPr marL="0" indent="0">
              <a:buNone/>
            </a:pPr>
            <a:r>
              <a:rPr lang="ja-JP" altLang="en-US" sz="2400" dirty="0">
                <a:latin typeface="メイリオ" panose="020B0604030504040204" pitchFamily="50" charset="-128"/>
              </a:rPr>
              <a:t>　添付ファイルは重要ファイルなので，すぐ</a:t>
            </a:r>
            <a:endParaRPr lang="en-US" altLang="ja-JP" sz="2400" dirty="0">
              <a:latin typeface="メイリオ" panose="020B0604030504040204" pitchFamily="50" charset="-128"/>
            </a:endParaRPr>
          </a:p>
          <a:p>
            <a:pPr marL="0" indent="0">
              <a:buNone/>
            </a:pPr>
            <a:r>
              <a:rPr lang="en-US" altLang="ja-JP" sz="2400" dirty="0">
                <a:latin typeface="メイリオ" panose="020B0604030504040204" pitchFamily="50" charset="-128"/>
              </a:rPr>
              <a:t>   </a:t>
            </a:r>
            <a:r>
              <a:rPr lang="ja-JP" altLang="en-US" sz="2400" dirty="0">
                <a:latin typeface="メイリオ" panose="020B0604030504040204" pitchFamily="50" charset="-128"/>
              </a:rPr>
              <a:t>に開きなさい</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p:cNvSpPr txBox="1"/>
          <p:nvPr/>
        </p:nvSpPr>
        <p:spPr>
          <a:xfrm>
            <a:off x="1187355" y="4501923"/>
            <a:ext cx="877163"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ページ３</a:t>
            </a:r>
          </a:p>
        </p:txBody>
      </p:sp>
      <p:pic>
        <p:nvPicPr>
          <p:cNvPr id="6" name="図 5"/>
          <p:cNvPicPr>
            <a:picLocks noChangeAspect="1"/>
          </p:cNvPicPr>
          <p:nvPr/>
        </p:nvPicPr>
        <p:blipFill>
          <a:blip r:embed="rId2"/>
          <a:stretch>
            <a:fillRect/>
          </a:stretch>
        </p:blipFill>
        <p:spPr>
          <a:xfrm>
            <a:off x="438432" y="1440783"/>
            <a:ext cx="2328842" cy="3061140"/>
          </a:xfrm>
          <a:prstGeom prst="rect">
            <a:avLst/>
          </a:prstGeom>
        </p:spPr>
      </p:pic>
    </p:spTree>
    <p:extLst>
      <p:ext uri="{BB962C8B-B14F-4D97-AF65-F5344CB8AC3E}">
        <p14:creationId xmlns:p14="http://schemas.microsoft.com/office/powerpoint/2010/main" val="4266436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latin typeface="メイリオ" panose="020B0604030504040204" pitchFamily="50" charset="-128"/>
              </a:rPr>
              <a:t>コンピュータウイルスから自分を守る</a:t>
            </a:r>
          </a:p>
        </p:txBody>
      </p:sp>
      <p:sp>
        <p:nvSpPr>
          <p:cNvPr id="3" name="コンテンツ プレースホルダー 2"/>
          <p:cNvSpPr>
            <a:spLocks noGrp="1"/>
          </p:cNvSpPr>
          <p:nvPr>
            <p:ph idx="1"/>
          </p:nvPr>
        </p:nvSpPr>
        <p:spPr>
          <a:xfrm>
            <a:off x="2767274" y="1440783"/>
            <a:ext cx="6353229" cy="3999875"/>
          </a:xfrm>
        </p:spPr>
        <p:txBody>
          <a:bodyPr>
            <a:noAutofit/>
          </a:bodyPr>
          <a:lstStyle/>
          <a:p>
            <a:pPr>
              <a:lnSpc>
                <a:spcPct val="110000"/>
              </a:lnSpc>
            </a:pPr>
            <a:r>
              <a:rPr lang="ja-JP" altLang="en-US" sz="2400" dirty="0">
                <a:solidFill>
                  <a:srgbClr val="FF0000"/>
                </a:solidFill>
                <a:latin typeface="メイリオ" panose="020B0604030504040204" pitchFamily="50" charset="-128"/>
              </a:rPr>
              <a:t>知らない人からのメールは開かない</a:t>
            </a:r>
            <a:endParaRPr lang="en-US" altLang="ja-JP" sz="2400" dirty="0">
              <a:solidFill>
                <a:srgbClr val="FF0000"/>
              </a:solidFill>
              <a:latin typeface="メイリオ" panose="020B0604030504040204" pitchFamily="50" charset="-128"/>
            </a:endParaRPr>
          </a:p>
          <a:p>
            <a:pPr>
              <a:lnSpc>
                <a:spcPct val="110000"/>
              </a:lnSpc>
            </a:pPr>
            <a:r>
              <a:rPr lang="ja-JP" altLang="en-US" sz="2400" dirty="0">
                <a:latin typeface="メイリオ" panose="020B0604030504040204" pitchFamily="50" charset="-128"/>
              </a:rPr>
              <a:t>電子メールの</a:t>
            </a:r>
            <a:r>
              <a:rPr lang="ja-JP" altLang="en-US" sz="2400" dirty="0">
                <a:solidFill>
                  <a:srgbClr val="FF0000"/>
                </a:solidFill>
                <a:latin typeface="メイリオ" panose="020B0604030504040204" pitchFamily="50" charset="-128"/>
              </a:rPr>
              <a:t>送信者</a:t>
            </a:r>
            <a:r>
              <a:rPr lang="ja-JP" altLang="en-US" sz="2400" dirty="0">
                <a:latin typeface="メイリオ" panose="020B0604030504040204" pitchFamily="50" charset="-128"/>
              </a:rPr>
              <a:t>や，有名人や知人になっていても，</a:t>
            </a:r>
            <a:r>
              <a:rPr lang="ja-JP" altLang="en-US" sz="2400" dirty="0">
                <a:solidFill>
                  <a:srgbClr val="FF0000"/>
                </a:solidFill>
                <a:latin typeface="メイリオ" panose="020B0604030504040204" pitchFamily="50" charset="-128"/>
              </a:rPr>
              <a:t>偽装の可能性を忘れない</a:t>
            </a:r>
            <a:endParaRPr lang="en-US" altLang="ja-JP" sz="2400" dirty="0">
              <a:latin typeface="メイリオ" panose="020B0604030504040204" pitchFamily="50" charset="-128"/>
            </a:endParaRPr>
          </a:p>
          <a:p>
            <a:pPr>
              <a:lnSpc>
                <a:spcPct val="110000"/>
              </a:lnSpc>
            </a:pPr>
            <a:r>
              <a:rPr lang="ja-JP" altLang="en-US" sz="2400" dirty="0">
                <a:latin typeface="メイリオ" panose="020B0604030504040204" pitchFamily="50" charset="-128"/>
              </a:rPr>
              <a:t>ウエブページの怪しげなリンクはクリックしない</a:t>
            </a:r>
            <a:endParaRPr lang="en-US" altLang="ja-JP" sz="2400" dirty="0">
              <a:latin typeface="メイリオ" panose="020B0604030504040204" pitchFamily="50" charset="-128"/>
            </a:endParaRPr>
          </a:p>
          <a:p>
            <a:pPr>
              <a:lnSpc>
                <a:spcPct val="110000"/>
              </a:lnSpc>
            </a:pPr>
            <a:r>
              <a:rPr lang="ja-JP" altLang="en-US" sz="2400" dirty="0">
                <a:latin typeface="メイリオ" panose="020B0604030504040204" pitchFamily="50" charset="-128"/>
              </a:rPr>
              <a:t>スマホやパソコンのオペレーティングシステムは，頻繁にアップデートするか，</a:t>
            </a:r>
            <a:r>
              <a:rPr lang="ja-JP" altLang="en-US" sz="2400" dirty="0">
                <a:solidFill>
                  <a:srgbClr val="FF0000"/>
                </a:solidFill>
                <a:latin typeface="メイリオ" panose="020B0604030504040204" pitchFamily="50" charset="-128"/>
              </a:rPr>
              <a:t>自動でアップデートするように設定</a:t>
            </a:r>
            <a:r>
              <a:rPr lang="ja-JP" altLang="en-US" sz="2400" dirty="0">
                <a:latin typeface="メイリオ" panose="020B0604030504040204" pitchFamily="50" charset="-128"/>
              </a:rPr>
              <a:t>する</a:t>
            </a:r>
            <a:endParaRPr lang="en-US" altLang="ja-JP" sz="2400" dirty="0">
              <a:latin typeface="メイリオ" panose="020B0604030504040204" pitchFamily="50" charset="-128"/>
            </a:endParaRPr>
          </a:p>
          <a:p>
            <a:pPr>
              <a:lnSpc>
                <a:spcPct val="110000"/>
              </a:lnSpc>
            </a:pPr>
            <a:r>
              <a:rPr lang="ja-JP" altLang="en-US" sz="2400" dirty="0">
                <a:latin typeface="メイリオ" panose="020B0604030504040204" pitchFamily="50" charset="-128"/>
              </a:rPr>
              <a:t>ウイルス対策ソフトウエアを常に活用</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p:cNvSpPr txBox="1"/>
          <p:nvPr/>
        </p:nvSpPr>
        <p:spPr>
          <a:xfrm>
            <a:off x="1187355" y="4501923"/>
            <a:ext cx="877163"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ページ３</a:t>
            </a:r>
          </a:p>
        </p:txBody>
      </p:sp>
      <p:pic>
        <p:nvPicPr>
          <p:cNvPr id="6" name="図 5"/>
          <p:cNvPicPr>
            <a:picLocks noChangeAspect="1"/>
          </p:cNvPicPr>
          <p:nvPr/>
        </p:nvPicPr>
        <p:blipFill>
          <a:blip r:embed="rId2"/>
          <a:stretch>
            <a:fillRect/>
          </a:stretch>
        </p:blipFill>
        <p:spPr>
          <a:xfrm>
            <a:off x="438432" y="1440783"/>
            <a:ext cx="2328842" cy="3061140"/>
          </a:xfrm>
          <a:prstGeom prst="rect">
            <a:avLst/>
          </a:prstGeom>
        </p:spPr>
      </p:pic>
    </p:spTree>
    <p:extLst>
      <p:ext uri="{BB962C8B-B14F-4D97-AF65-F5344CB8AC3E}">
        <p14:creationId xmlns:p14="http://schemas.microsoft.com/office/powerpoint/2010/main" val="1425104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ブログや掲示板に書き込んだ情報は：</a:t>
            </a:r>
          </a:p>
        </p:txBody>
      </p:sp>
      <p:sp>
        <p:nvSpPr>
          <p:cNvPr id="3" name="コンテンツ プレースホルダー 2"/>
          <p:cNvSpPr>
            <a:spLocks noGrp="1"/>
          </p:cNvSpPr>
          <p:nvPr>
            <p:ph idx="1"/>
          </p:nvPr>
        </p:nvSpPr>
        <p:spPr>
          <a:xfrm>
            <a:off x="2664657" y="1443037"/>
            <a:ext cx="5932171" cy="3999875"/>
          </a:xfrm>
        </p:spPr>
        <p:txBody>
          <a:bodyPr>
            <a:normAutofit/>
          </a:bodyPr>
          <a:lstStyle/>
          <a:p>
            <a:r>
              <a:rPr lang="ja-JP" altLang="en-US" sz="2400" dirty="0">
                <a:solidFill>
                  <a:srgbClr val="FF0000"/>
                </a:solidFill>
              </a:rPr>
              <a:t>ソーシャルネットワークや掲示板に投稿した情報は，世界中の人の目に触れる</a:t>
            </a:r>
            <a:r>
              <a:rPr lang="ja-JP" altLang="en-US" sz="2400" dirty="0"/>
              <a:t>可能性がある</a:t>
            </a:r>
            <a:endParaRPr lang="en-US" altLang="ja-JP" sz="2400" dirty="0"/>
          </a:p>
          <a:p>
            <a:endParaRPr lang="en-US" altLang="ja-JP" sz="2400" dirty="0"/>
          </a:p>
          <a:p>
            <a:r>
              <a:rPr lang="ja-JP" altLang="en-US" sz="2400" dirty="0"/>
              <a:t>投稿した情報は，他人にコピーされて無断で拡散される場合もある</a:t>
            </a:r>
            <a:endParaRPr lang="en-US" altLang="ja-JP" sz="2400" dirty="0"/>
          </a:p>
          <a:p>
            <a:pPr marL="0" indent="0">
              <a:buNone/>
            </a:pPr>
            <a:endParaRPr lang="en-US" altLang="ja-JP" sz="2400" dirty="0"/>
          </a:p>
          <a:p>
            <a:pPr marL="0" indent="0">
              <a:buNone/>
            </a:pPr>
            <a:r>
              <a:rPr lang="ja-JP" altLang="en-US" sz="2400" dirty="0">
                <a:solidFill>
                  <a:srgbClr val="FF0000"/>
                </a:solidFill>
              </a:rPr>
              <a:t>自分や他人のプライバシを尊重</a:t>
            </a:r>
            <a:r>
              <a:rPr lang="ja-JP" altLang="en-US" sz="2400" dirty="0"/>
              <a:t>する</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p:cNvSpPr txBox="1"/>
          <p:nvPr/>
        </p:nvSpPr>
        <p:spPr>
          <a:xfrm>
            <a:off x="1187354" y="5165913"/>
            <a:ext cx="1223412"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ページ３，４</a:t>
            </a:r>
          </a:p>
        </p:txBody>
      </p:sp>
      <p:pic>
        <p:nvPicPr>
          <p:cNvPr id="6" name="図 5"/>
          <p:cNvPicPr>
            <a:picLocks noChangeAspect="1"/>
          </p:cNvPicPr>
          <p:nvPr/>
        </p:nvPicPr>
        <p:blipFill>
          <a:blip r:embed="rId2"/>
          <a:stretch>
            <a:fillRect/>
          </a:stretch>
        </p:blipFill>
        <p:spPr>
          <a:xfrm>
            <a:off x="1026364" y="1333822"/>
            <a:ext cx="1393859" cy="1832153"/>
          </a:xfrm>
          <a:prstGeom prst="rect">
            <a:avLst/>
          </a:prstGeom>
        </p:spPr>
      </p:pic>
      <p:pic>
        <p:nvPicPr>
          <p:cNvPr id="7" name="図 6"/>
          <p:cNvPicPr>
            <a:picLocks noChangeAspect="1"/>
          </p:cNvPicPr>
          <p:nvPr/>
        </p:nvPicPr>
        <p:blipFill>
          <a:blip r:embed="rId3"/>
          <a:stretch>
            <a:fillRect/>
          </a:stretch>
        </p:blipFill>
        <p:spPr>
          <a:xfrm>
            <a:off x="1011833" y="3295557"/>
            <a:ext cx="1422922" cy="1870356"/>
          </a:xfrm>
          <a:prstGeom prst="rect">
            <a:avLst/>
          </a:prstGeom>
        </p:spPr>
      </p:pic>
    </p:spTree>
    <p:extLst>
      <p:ext uri="{BB962C8B-B14F-4D97-AF65-F5344CB8AC3E}">
        <p14:creationId xmlns:p14="http://schemas.microsoft.com/office/powerpoint/2010/main" val="3658587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大事な情報を守るために</a:t>
            </a:r>
            <a:endParaRPr kumimoji="1" lang="ja-JP" altLang="en-US" dirty="0"/>
          </a:p>
        </p:txBody>
      </p:sp>
      <p:sp>
        <p:nvSpPr>
          <p:cNvPr id="3" name="コンテンツ プレースホルダー 2"/>
          <p:cNvSpPr>
            <a:spLocks noGrp="1"/>
          </p:cNvSpPr>
          <p:nvPr>
            <p:ph idx="1"/>
          </p:nvPr>
        </p:nvSpPr>
        <p:spPr>
          <a:xfrm>
            <a:off x="2668657" y="1443038"/>
            <a:ext cx="6395829" cy="3068241"/>
          </a:xfrm>
        </p:spPr>
        <p:txBody>
          <a:bodyPr>
            <a:noAutofit/>
          </a:bodyPr>
          <a:lstStyle/>
          <a:p>
            <a:r>
              <a:rPr lang="ja-JP" altLang="en-US" sz="2400" dirty="0">
                <a:solidFill>
                  <a:srgbClr val="FF0000"/>
                </a:solidFill>
              </a:rPr>
              <a:t>秘密にしたい情報は，インターネットに投稿しないようにしましょう</a:t>
            </a:r>
            <a:endParaRPr lang="en-US" altLang="ja-JP" sz="2400" dirty="0">
              <a:solidFill>
                <a:srgbClr val="FF0000"/>
              </a:solidFill>
            </a:endParaRPr>
          </a:p>
          <a:p>
            <a:r>
              <a:rPr lang="ja-JP" altLang="en-US" sz="2400" dirty="0">
                <a:solidFill>
                  <a:srgbClr val="FF0000"/>
                </a:solidFill>
              </a:rPr>
              <a:t>他の人のプライバシにも配慮しましょう</a:t>
            </a:r>
            <a:endParaRPr lang="en-US" altLang="ja-JP" sz="2400" dirty="0">
              <a:solidFill>
                <a:srgbClr val="FF0000"/>
              </a:solidFill>
            </a:endParaRPr>
          </a:p>
          <a:p>
            <a:pPr marL="0" indent="0">
              <a:buNone/>
            </a:pPr>
            <a:r>
              <a:rPr lang="ja-JP" altLang="en-US" sz="2400" dirty="0"/>
              <a:t>電話番号，写真，住所などを公開してはいけません</a:t>
            </a:r>
            <a:endParaRPr lang="en-US" altLang="ja-JP" sz="2400" dirty="0"/>
          </a:p>
          <a:p>
            <a:pPr marL="0" indent="0">
              <a:buNone/>
            </a:pPr>
            <a:endParaRPr lang="en-US" altLang="ja-JP" sz="2400" dirty="0"/>
          </a:p>
          <a:p>
            <a:r>
              <a:rPr lang="ja-JP" altLang="en-US" sz="2400" dirty="0"/>
              <a:t>その場の感情のみで書き込まず，落ち着いてから投稿しましょう</a:t>
            </a:r>
            <a:endParaRPr lang="en-US" altLang="ja-JP" sz="2400" dirty="0"/>
          </a:p>
          <a:p>
            <a:endParaRPr lang="en-US" altLang="ja-JP" sz="2400" dirty="0"/>
          </a:p>
          <a:p>
            <a:r>
              <a:rPr lang="ja-JP" altLang="en-US" sz="2400" dirty="0"/>
              <a:t>不安なことは，信頼できる人に相談しましょう</a:t>
            </a: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p:cNvSpPr txBox="1"/>
          <p:nvPr/>
        </p:nvSpPr>
        <p:spPr>
          <a:xfrm>
            <a:off x="1187354" y="5165913"/>
            <a:ext cx="1223412"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ページ３，４</a:t>
            </a:r>
          </a:p>
        </p:txBody>
      </p:sp>
      <p:pic>
        <p:nvPicPr>
          <p:cNvPr id="6" name="図 5"/>
          <p:cNvPicPr>
            <a:picLocks noChangeAspect="1"/>
          </p:cNvPicPr>
          <p:nvPr/>
        </p:nvPicPr>
        <p:blipFill>
          <a:blip r:embed="rId2"/>
          <a:stretch>
            <a:fillRect/>
          </a:stretch>
        </p:blipFill>
        <p:spPr>
          <a:xfrm>
            <a:off x="1026364" y="1333822"/>
            <a:ext cx="1393859" cy="1832153"/>
          </a:xfrm>
          <a:prstGeom prst="rect">
            <a:avLst/>
          </a:prstGeom>
        </p:spPr>
      </p:pic>
      <p:pic>
        <p:nvPicPr>
          <p:cNvPr id="7" name="図 6"/>
          <p:cNvPicPr>
            <a:picLocks noChangeAspect="1"/>
          </p:cNvPicPr>
          <p:nvPr/>
        </p:nvPicPr>
        <p:blipFill>
          <a:blip r:embed="rId3"/>
          <a:stretch>
            <a:fillRect/>
          </a:stretch>
        </p:blipFill>
        <p:spPr>
          <a:xfrm>
            <a:off x="1011833" y="3295557"/>
            <a:ext cx="1422922" cy="1870356"/>
          </a:xfrm>
          <a:prstGeom prst="rect">
            <a:avLst/>
          </a:prstGeom>
        </p:spPr>
      </p:pic>
    </p:spTree>
    <p:extLst>
      <p:ext uri="{BB962C8B-B14F-4D97-AF65-F5344CB8AC3E}">
        <p14:creationId xmlns:p14="http://schemas.microsoft.com/office/powerpoint/2010/main" val="3844531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パスワード</a:t>
            </a:r>
          </a:p>
        </p:txBody>
      </p:sp>
      <p:sp>
        <p:nvSpPr>
          <p:cNvPr id="3" name="コンテンツ プレースホルダー 2"/>
          <p:cNvSpPr>
            <a:spLocks noGrp="1"/>
          </p:cNvSpPr>
          <p:nvPr>
            <p:ph idx="1"/>
          </p:nvPr>
        </p:nvSpPr>
        <p:spPr>
          <a:xfrm>
            <a:off x="2814265" y="1688539"/>
            <a:ext cx="6175810" cy="3999875"/>
          </a:xfrm>
        </p:spPr>
        <p:txBody>
          <a:bodyPr>
            <a:normAutofit/>
          </a:bodyPr>
          <a:lstStyle/>
          <a:p>
            <a:pPr marL="0" indent="0">
              <a:buNone/>
            </a:pPr>
            <a:r>
              <a:rPr lang="ja-JP" altLang="en-US" sz="2400" dirty="0"/>
              <a:t>パスワードは，自分の身分を証明する大切なもの</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p:cNvSpPr txBox="1"/>
          <p:nvPr/>
        </p:nvSpPr>
        <p:spPr>
          <a:xfrm>
            <a:off x="1187355" y="4501923"/>
            <a:ext cx="877163"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ページ４</a:t>
            </a:r>
          </a:p>
        </p:txBody>
      </p:sp>
      <p:pic>
        <p:nvPicPr>
          <p:cNvPr id="7" name="図 6"/>
          <p:cNvPicPr>
            <a:picLocks noChangeAspect="1"/>
          </p:cNvPicPr>
          <p:nvPr/>
        </p:nvPicPr>
        <p:blipFill>
          <a:blip r:embed="rId2"/>
          <a:stretch>
            <a:fillRect/>
          </a:stretch>
        </p:blipFill>
        <p:spPr>
          <a:xfrm>
            <a:off x="477333" y="1543050"/>
            <a:ext cx="2251040" cy="2958873"/>
          </a:xfrm>
          <a:prstGeom prst="rect">
            <a:avLst/>
          </a:prstGeom>
        </p:spPr>
      </p:pic>
    </p:spTree>
    <p:extLst>
      <p:ext uri="{BB962C8B-B14F-4D97-AF65-F5344CB8AC3E}">
        <p14:creationId xmlns:p14="http://schemas.microsoft.com/office/powerpoint/2010/main" val="4287674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パスワードをきちんと管理する</a:t>
            </a:r>
          </a:p>
        </p:txBody>
      </p:sp>
      <p:sp>
        <p:nvSpPr>
          <p:cNvPr id="3" name="コンテンツ プレースホルダー 2"/>
          <p:cNvSpPr>
            <a:spLocks noGrp="1"/>
          </p:cNvSpPr>
          <p:nvPr>
            <p:ph idx="1"/>
          </p:nvPr>
        </p:nvSpPr>
        <p:spPr>
          <a:xfrm>
            <a:off x="2451100" y="1136651"/>
            <a:ext cx="6584529" cy="4215214"/>
          </a:xfrm>
        </p:spPr>
        <p:txBody>
          <a:bodyPr>
            <a:noAutofit/>
          </a:bodyPr>
          <a:lstStyle/>
          <a:p>
            <a:pPr marL="0" indent="0">
              <a:lnSpc>
                <a:spcPct val="110000"/>
              </a:lnSpc>
              <a:buNone/>
            </a:pPr>
            <a:r>
              <a:rPr lang="ja-JP" altLang="en-US" sz="2400" dirty="0"/>
              <a:t>◇　パソコンや携帯電話などには，</a:t>
            </a:r>
            <a:r>
              <a:rPr lang="ja-JP" altLang="en-US" sz="2400" dirty="0">
                <a:solidFill>
                  <a:srgbClr val="FF0000"/>
                </a:solidFill>
              </a:rPr>
              <a:t>パスワードを設定</a:t>
            </a:r>
            <a:r>
              <a:rPr lang="ja-JP" altLang="en-US" sz="2400" dirty="0"/>
              <a:t>する</a:t>
            </a:r>
            <a:endParaRPr lang="en-US" altLang="ja-JP" sz="2400" dirty="0"/>
          </a:p>
          <a:p>
            <a:pPr marL="0" indent="0">
              <a:lnSpc>
                <a:spcPct val="110000"/>
              </a:lnSpc>
              <a:buNone/>
            </a:pPr>
            <a:endParaRPr lang="en-US" altLang="ja-JP" sz="2400" dirty="0"/>
          </a:p>
          <a:p>
            <a:pPr marL="0" indent="0">
              <a:lnSpc>
                <a:spcPct val="110000"/>
              </a:lnSpc>
              <a:buNone/>
            </a:pPr>
            <a:r>
              <a:rPr lang="ja-JP" altLang="en-US" sz="2400" dirty="0"/>
              <a:t>◇　</a:t>
            </a:r>
            <a:r>
              <a:rPr lang="ja-JP" altLang="en-US" sz="2400" dirty="0">
                <a:solidFill>
                  <a:srgbClr val="FF0000"/>
                </a:solidFill>
              </a:rPr>
              <a:t>パスワードを他の人に教えてはいけない</a:t>
            </a:r>
            <a:endParaRPr lang="en-US" altLang="ja-JP" sz="2400" dirty="0">
              <a:solidFill>
                <a:srgbClr val="FF0000"/>
              </a:solidFill>
            </a:endParaRPr>
          </a:p>
          <a:p>
            <a:pPr marL="0" indent="0">
              <a:lnSpc>
                <a:spcPct val="110000"/>
              </a:lnSpc>
              <a:buNone/>
            </a:pPr>
            <a:endParaRPr lang="en-US" altLang="ja-JP" sz="2400" dirty="0"/>
          </a:p>
          <a:p>
            <a:pPr marL="0" indent="0">
              <a:lnSpc>
                <a:spcPct val="110000"/>
              </a:lnSpc>
              <a:buNone/>
            </a:pPr>
            <a:r>
              <a:rPr lang="ja-JP" altLang="en-US" sz="2400" dirty="0"/>
              <a:t>◇　学校など，</a:t>
            </a:r>
            <a:r>
              <a:rPr lang="ja-JP" altLang="en-US" sz="2400" dirty="0">
                <a:solidFill>
                  <a:srgbClr val="FF0000"/>
                </a:solidFill>
              </a:rPr>
              <a:t>公共のパソコン</a:t>
            </a:r>
            <a:r>
              <a:rPr lang="ja-JP" altLang="en-US" sz="2400" dirty="0"/>
              <a:t>を使っているとき，ログインしたまま席を離れてはいけない</a:t>
            </a:r>
            <a:endParaRPr lang="en-US" altLang="ja-JP" sz="2400" dirty="0"/>
          </a:p>
          <a:p>
            <a:pPr marL="0" indent="0">
              <a:lnSpc>
                <a:spcPct val="110000"/>
              </a:lnSpc>
              <a:buNone/>
            </a:pPr>
            <a:endParaRPr lang="en-US" altLang="ja-JP" sz="2400" dirty="0"/>
          </a:p>
          <a:p>
            <a:pPr marL="0" indent="0">
              <a:lnSpc>
                <a:spcPct val="110000"/>
              </a:lnSpc>
              <a:buNone/>
            </a:pPr>
            <a:r>
              <a:rPr lang="ja-JP" altLang="en-US" sz="2400" dirty="0"/>
              <a:t>◇　生年月日，電話番号，安易な文字列（「</a:t>
            </a:r>
            <a:r>
              <a:rPr lang="en-US" altLang="ja-JP" sz="2400" dirty="0"/>
              <a:t>1234</a:t>
            </a:r>
            <a:r>
              <a:rPr lang="ja-JP" altLang="en-US" sz="2400" dirty="0"/>
              <a:t>」やら）をパスワードに使うのは避ける</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p:cNvSpPr txBox="1"/>
          <p:nvPr/>
        </p:nvSpPr>
        <p:spPr>
          <a:xfrm>
            <a:off x="647605" y="4616223"/>
            <a:ext cx="877163"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ページ４</a:t>
            </a:r>
          </a:p>
        </p:txBody>
      </p:sp>
      <p:pic>
        <p:nvPicPr>
          <p:cNvPr id="6" name="図 5"/>
          <p:cNvPicPr>
            <a:picLocks noChangeAspect="1"/>
          </p:cNvPicPr>
          <p:nvPr/>
        </p:nvPicPr>
        <p:blipFill>
          <a:blip r:embed="rId2"/>
          <a:stretch>
            <a:fillRect/>
          </a:stretch>
        </p:blipFill>
        <p:spPr>
          <a:xfrm>
            <a:off x="0" y="1657350"/>
            <a:ext cx="2251040" cy="2958873"/>
          </a:xfrm>
          <a:prstGeom prst="rect">
            <a:avLst/>
          </a:prstGeom>
        </p:spPr>
      </p:pic>
    </p:spTree>
    <p:extLst>
      <p:ext uri="{BB962C8B-B14F-4D97-AF65-F5344CB8AC3E}">
        <p14:creationId xmlns:p14="http://schemas.microsoft.com/office/powerpoint/2010/main" val="1739689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気を付けて欲しいこと</a:t>
            </a:r>
          </a:p>
        </p:txBody>
      </p:sp>
      <p:sp>
        <p:nvSpPr>
          <p:cNvPr id="3" name="コンテンツ プレースホルダー 2"/>
          <p:cNvSpPr>
            <a:spLocks noGrp="1"/>
          </p:cNvSpPr>
          <p:nvPr>
            <p:ph idx="1"/>
          </p:nvPr>
        </p:nvSpPr>
        <p:spPr>
          <a:xfrm>
            <a:off x="2835436" y="1592500"/>
            <a:ext cx="6162094" cy="3999875"/>
          </a:xfrm>
        </p:spPr>
        <p:txBody>
          <a:bodyPr>
            <a:normAutofit/>
          </a:bodyPr>
          <a:lstStyle/>
          <a:p>
            <a:pPr>
              <a:lnSpc>
                <a:spcPct val="110000"/>
              </a:lnSpc>
            </a:pPr>
            <a:r>
              <a:rPr lang="ja-JP" altLang="en-US" sz="2400" dirty="0"/>
              <a:t>紛失・盗難に気を付ける</a:t>
            </a:r>
            <a:endParaRPr lang="en-US" altLang="ja-JP" sz="2400" dirty="0"/>
          </a:p>
          <a:p>
            <a:pPr>
              <a:lnSpc>
                <a:spcPct val="110000"/>
              </a:lnSpc>
            </a:pPr>
            <a:r>
              <a:rPr lang="ja-JP" altLang="en-US" sz="2400" dirty="0"/>
              <a:t>大事なデータは，前もって複製（バックアップ）しておく</a:t>
            </a:r>
            <a:endParaRPr lang="en-US" altLang="ja-JP" sz="2400" dirty="0"/>
          </a:p>
          <a:p>
            <a:pPr>
              <a:lnSpc>
                <a:spcPct val="110000"/>
              </a:lnSpc>
            </a:pPr>
            <a:r>
              <a:rPr lang="ja-JP" altLang="en-US" sz="2400" dirty="0"/>
              <a:t>電子メールでの宛先ミスに気を付ける</a:t>
            </a: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p:cNvSpPr txBox="1"/>
          <p:nvPr/>
        </p:nvSpPr>
        <p:spPr>
          <a:xfrm>
            <a:off x="774605" y="4603523"/>
            <a:ext cx="877163"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ページ５</a:t>
            </a:r>
          </a:p>
        </p:txBody>
      </p:sp>
      <p:pic>
        <p:nvPicPr>
          <p:cNvPr id="7" name="図 6"/>
          <p:cNvPicPr>
            <a:picLocks noChangeAspect="1"/>
          </p:cNvPicPr>
          <p:nvPr/>
        </p:nvPicPr>
        <p:blipFill>
          <a:blip r:embed="rId2"/>
          <a:stretch>
            <a:fillRect/>
          </a:stretch>
        </p:blipFill>
        <p:spPr>
          <a:xfrm>
            <a:off x="64583" y="1644650"/>
            <a:ext cx="2251040" cy="2958873"/>
          </a:xfrm>
          <a:prstGeom prst="rect">
            <a:avLst/>
          </a:prstGeom>
        </p:spPr>
      </p:pic>
    </p:spTree>
    <p:extLst>
      <p:ext uri="{BB962C8B-B14F-4D97-AF65-F5344CB8AC3E}">
        <p14:creationId xmlns:p14="http://schemas.microsoft.com/office/powerpoint/2010/main" val="29422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E0776-6856-C047-B2B6-E6374F2E1A09}"/>
              </a:ext>
            </a:extLst>
          </p:cNvPr>
          <p:cNvSpPr>
            <a:spLocks noGrp="1"/>
          </p:cNvSpPr>
          <p:nvPr>
            <p:ph type="title"/>
          </p:nvPr>
        </p:nvSpPr>
        <p:spPr/>
        <p:txBody>
          <a:bodyPr>
            <a:normAutofit fontScale="90000"/>
          </a:bodyPr>
          <a:lstStyle/>
          <a:p>
            <a:r>
              <a:rPr kumimoji="1" lang="ja-JP" altLang="en-US" dirty="0"/>
              <a:t>情報化社会の特質</a:t>
            </a:r>
          </a:p>
        </p:txBody>
      </p:sp>
      <p:sp>
        <p:nvSpPr>
          <p:cNvPr id="3" name="コンテンツ プレースホルダー 2">
            <a:extLst>
              <a:ext uri="{FF2B5EF4-FFF2-40B4-BE49-F238E27FC236}">
                <a16:creationId xmlns:a16="http://schemas.microsoft.com/office/drawing/2014/main" id="{3A539037-167B-0DED-2C41-0D6451DD4F8C}"/>
              </a:ext>
            </a:extLst>
          </p:cNvPr>
          <p:cNvSpPr>
            <a:spLocks noGrp="1"/>
          </p:cNvSpPr>
          <p:nvPr>
            <p:ph idx="1"/>
          </p:nvPr>
        </p:nvSpPr>
        <p:spPr/>
        <p:txBody>
          <a:bodyPr/>
          <a:lstStyle/>
          <a:p>
            <a:r>
              <a:rPr kumimoji="1" lang="ja-JP" altLang="en-US" b="1" dirty="0"/>
              <a:t>情報</a:t>
            </a:r>
            <a:r>
              <a:rPr kumimoji="1" lang="ja-JP" altLang="en-US" dirty="0"/>
              <a:t>が，インターネットで</a:t>
            </a:r>
            <a:r>
              <a:rPr kumimoji="1" lang="ja-JP" altLang="en-US" b="1" dirty="0"/>
              <a:t>広く流通，共有</a:t>
            </a:r>
            <a:r>
              <a:rPr kumimoji="1" lang="ja-JP" altLang="en-US" dirty="0"/>
              <a:t>される</a:t>
            </a:r>
            <a:endParaRPr kumimoji="1" lang="en-US" altLang="ja-JP" dirty="0"/>
          </a:p>
          <a:p>
            <a:r>
              <a:rPr kumimoji="1" lang="ja-JP" altLang="en-US" b="1" dirty="0"/>
              <a:t>情報</a:t>
            </a:r>
            <a:r>
              <a:rPr kumimoji="1" lang="ja-JP" altLang="en-US" dirty="0"/>
              <a:t>が，</a:t>
            </a:r>
            <a:r>
              <a:rPr kumimoji="1" lang="ja-JP" altLang="en-US" b="1" dirty="0"/>
              <a:t>大規模に次世代に継承</a:t>
            </a:r>
            <a:r>
              <a:rPr kumimoji="1" lang="ja-JP" altLang="en-US" dirty="0"/>
              <a:t>される</a:t>
            </a:r>
            <a:endParaRPr kumimoji="1" lang="en-US" altLang="ja-JP" dirty="0"/>
          </a:p>
          <a:p>
            <a:r>
              <a:rPr kumimoji="1" lang="ja-JP" altLang="en-US" b="1" dirty="0"/>
              <a:t>あらゆる人が情報の発信者</a:t>
            </a:r>
            <a:r>
              <a:rPr kumimoji="1" lang="ja-JP" altLang="en-US" dirty="0"/>
              <a:t>となる</a:t>
            </a:r>
            <a:endParaRPr kumimoji="1" lang="en-US" altLang="ja-JP" dirty="0"/>
          </a:p>
          <a:p>
            <a:pPr marL="0" indent="0">
              <a:buNone/>
            </a:pPr>
            <a:endParaRPr lang="en-US" altLang="ja-JP" dirty="0"/>
          </a:p>
          <a:p>
            <a:pPr marL="0" indent="0">
              <a:buNone/>
            </a:pPr>
            <a:r>
              <a:rPr kumimoji="1" lang="ja-JP" altLang="en-US" sz="2400" dirty="0">
                <a:solidFill>
                  <a:schemeClr val="accent5">
                    <a:lumMod val="50000"/>
                  </a:schemeClr>
                </a:solidFill>
              </a:rPr>
              <a:t>検索エンジン  </a:t>
            </a:r>
            <a:r>
              <a:rPr kumimoji="1" lang="en-US" altLang="ja-JP" sz="2400" dirty="0">
                <a:solidFill>
                  <a:schemeClr val="accent5">
                    <a:lumMod val="50000"/>
                  </a:schemeClr>
                </a:solidFill>
              </a:rPr>
              <a:t>Google </a:t>
            </a:r>
            <a:r>
              <a:rPr kumimoji="1" lang="ja-JP" altLang="en-US" sz="2400" dirty="0">
                <a:solidFill>
                  <a:schemeClr val="accent5">
                    <a:lumMod val="50000"/>
                  </a:schemeClr>
                </a:solidFill>
              </a:rPr>
              <a:t>など</a:t>
            </a:r>
            <a:endParaRPr kumimoji="1" lang="en-US" altLang="ja-JP" sz="2400" dirty="0">
              <a:solidFill>
                <a:schemeClr val="accent5">
                  <a:lumMod val="50000"/>
                </a:schemeClr>
              </a:solidFill>
            </a:endParaRPr>
          </a:p>
          <a:p>
            <a:pPr marL="0" indent="0">
              <a:buNone/>
            </a:pPr>
            <a:r>
              <a:rPr lang="ja-JP" altLang="en-US" sz="2400" dirty="0">
                <a:solidFill>
                  <a:schemeClr val="accent5">
                    <a:lumMod val="50000"/>
                  </a:schemeClr>
                </a:solidFill>
              </a:rPr>
              <a:t>ソーシャルネットワーク </a:t>
            </a:r>
            <a:r>
              <a:rPr lang="en-US" altLang="ja-JP" sz="2400" dirty="0">
                <a:solidFill>
                  <a:schemeClr val="accent5">
                    <a:lumMod val="50000"/>
                  </a:schemeClr>
                </a:solidFill>
              </a:rPr>
              <a:t>LINE </a:t>
            </a:r>
            <a:r>
              <a:rPr lang="ja-JP" altLang="en-US" sz="2400" dirty="0">
                <a:solidFill>
                  <a:schemeClr val="accent5">
                    <a:lumMod val="50000"/>
                  </a:schemeClr>
                </a:solidFill>
              </a:rPr>
              <a:t>など</a:t>
            </a:r>
            <a:endParaRPr lang="en-US" altLang="ja-JP" sz="2400" dirty="0">
              <a:solidFill>
                <a:schemeClr val="accent5">
                  <a:lumMod val="50000"/>
                </a:schemeClr>
              </a:solidFill>
            </a:endParaRPr>
          </a:p>
          <a:p>
            <a:pPr marL="0" indent="0">
              <a:buNone/>
            </a:pPr>
            <a:r>
              <a:rPr lang="ja-JP" altLang="en-US" sz="2400" dirty="0">
                <a:solidFill>
                  <a:schemeClr val="accent5">
                    <a:lumMod val="50000"/>
                  </a:schemeClr>
                </a:solidFill>
              </a:rPr>
              <a:t>動画共有 </a:t>
            </a:r>
            <a:r>
              <a:rPr lang="en-US" altLang="ja-JP" sz="2400" dirty="0">
                <a:solidFill>
                  <a:schemeClr val="accent5">
                    <a:lumMod val="50000"/>
                  </a:schemeClr>
                </a:solidFill>
              </a:rPr>
              <a:t>YouTube </a:t>
            </a:r>
            <a:r>
              <a:rPr lang="ja-JP" altLang="en-US" sz="2400" dirty="0">
                <a:solidFill>
                  <a:schemeClr val="accent5">
                    <a:lumMod val="50000"/>
                  </a:schemeClr>
                </a:solidFill>
              </a:rPr>
              <a:t>など</a:t>
            </a:r>
            <a:endParaRPr lang="en-US" altLang="ja-JP" sz="2400" dirty="0">
              <a:solidFill>
                <a:schemeClr val="accent5">
                  <a:lumMod val="50000"/>
                </a:schemeClr>
              </a:solidFill>
            </a:endParaRPr>
          </a:p>
          <a:p>
            <a:pPr marL="0" indent="0">
              <a:buNone/>
            </a:pPr>
            <a:r>
              <a:rPr kumimoji="1" lang="ja-JP" altLang="en-US" sz="2400" dirty="0">
                <a:solidFill>
                  <a:schemeClr val="accent5">
                    <a:lumMod val="50000"/>
                  </a:schemeClr>
                </a:solidFill>
              </a:rPr>
              <a:t>コミュニケーションツール（電子メール）</a:t>
            </a:r>
            <a:endParaRPr kumimoji="1" lang="en-US" altLang="ja-JP" sz="2400" dirty="0">
              <a:solidFill>
                <a:schemeClr val="accent5">
                  <a:lumMod val="50000"/>
                </a:schemeClr>
              </a:solidFill>
            </a:endParaRPr>
          </a:p>
          <a:p>
            <a:pPr marL="0" indent="0">
              <a:buNone/>
            </a:pPr>
            <a:r>
              <a:rPr lang="ja-JP" altLang="en-US" sz="2400" dirty="0">
                <a:solidFill>
                  <a:schemeClr val="accent5">
                    <a:lumMod val="50000"/>
                  </a:schemeClr>
                </a:solidFill>
              </a:rPr>
              <a:t>対話</a:t>
            </a:r>
            <a:r>
              <a:rPr lang="en-US" altLang="ja-JP" sz="2400" dirty="0">
                <a:solidFill>
                  <a:schemeClr val="accent5">
                    <a:lumMod val="50000"/>
                  </a:schemeClr>
                </a:solidFill>
              </a:rPr>
              <a:t>AI ChatGPT </a:t>
            </a:r>
            <a:r>
              <a:rPr lang="ja-JP" altLang="en-US" sz="2400" dirty="0">
                <a:solidFill>
                  <a:schemeClr val="accent5">
                    <a:lumMod val="50000"/>
                  </a:schemeClr>
                </a:solidFill>
              </a:rPr>
              <a:t>など</a:t>
            </a:r>
            <a:endParaRPr kumimoji="1" lang="ja-JP" altLang="en-US" sz="2400" dirty="0">
              <a:solidFill>
                <a:schemeClr val="accent5">
                  <a:lumMod val="50000"/>
                </a:schemeClr>
              </a:solidFill>
            </a:endParaRPr>
          </a:p>
        </p:txBody>
      </p:sp>
      <p:sp>
        <p:nvSpPr>
          <p:cNvPr id="4" name="スライド番号プレースホルダー 3">
            <a:extLst>
              <a:ext uri="{FF2B5EF4-FFF2-40B4-BE49-F238E27FC236}">
                <a16:creationId xmlns:a16="http://schemas.microsoft.com/office/drawing/2014/main" id="{0BC3EC3A-AEEF-BB14-CB2A-5934C372275B}"/>
              </a:ext>
            </a:extLst>
          </p:cNvPr>
          <p:cNvSpPr>
            <a:spLocks noGrp="1"/>
          </p:cNvSpPr>
          <p:nvPr>
            <p:ph type="sldNum" sz="quarter" idx="12"/>
          </p:nvPr>
        </p:nvSpPr>
        <p:spPr/>
        <p:txBody>
          <a:bodyPr/>
          <a:lstStyle/>
          <a:p>
            <a:fld id="{E205D82C-95A1-431E-8E38-AA614A14CDCF}" type="slidenum">
              <a:rPr kumimoji="1" lang="ja-JP" altLang="en-US" smtClean="0"/>
              <a:t>4</a:t>
            </a:fld>
            <a:endParaRPr kumimoji="1" lang="ja-JP" altLang="en-US"/>
          </a:p>
        </p:txBody>
      </p:sp>
    </p:spTree>
    <p:extLst>
      <p:ext uri="{BB962C8B-B14F-4D97-AF65-F5344CB8AC3E}">
        <p14:creationId xmlns:p14="http://schemas.microsoft.com/office/powerpoint/2010/main" val="3514708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みなさんに気を付けて欲しいこと</a:t>
            </a:r>
          </a:p>
        </p:txBody>
      </p:sp>
      <p:sp>
        <p:nvSpPr>
          <p:cNvPr id="3" name="コンテンツ プレースホルダー 2"/>
          <p:cNvSpPr>
            <a:spLocks noGrp="1"/>
          </p:cNvSpPr>
          <p:nvPr>
            <p:ph idx="1"/>
          </p:nvPr>
        </p:nvSpPr>
        <p:spPr>
          <a:xfrm>
            <a:off x="2774540" y="1587500"/>
            <a:ext cx="6228493" cy="3675334"/>
          </a:xfrm>
        </p:spPr>
        <p:txBody>
          <a:bodyPr>
            <a:noAutofit/>
          </a:bodyPr>
          <a:lstStyle/>
          <a:p>
            <a:pPr>
              <a:lnSpc>
                <a:spcPct val="110000"/>
              </a:lnSpc>
            </a:pPr>
            <a:r>
              <a:rPr lang="ja-JP" altLang="en-US" sz="2400" dirty="0"/>
              <a:t>インターネットでの行動は意外と多くの人に見られています</a:t>
            </a:r>
            <a:endParaRPr lang="en-US" altLang="ja-JP" sz="2400" dirty="0"/>
          </a:p>
          <a:p>
            <a:pPr>
              <a:lnSpc>
                <a:spcPct val="110000"/>
              </a:lnSpc>
            </a:pPr>
            <a:r>
              <a:rPr lang="ja-JP" altLang="en-US" sz="2400" dirty="0"/>
              <a:t>違法コピーは絶対にしない</a:t>
            </a:r>
            <a:endParaRPr lang="en-US" altLang="ja-JP" sz="2400" dirty="0"/>
          </a:p>
          <a:p>
            <a:pPr>
              <a:lnSpc>
                <a:spcPct val="110000"/>
              </a:lnSpc>
            </a:pPr>
            <a:r>
              <a:rPr lang="ja-JP" altLang="en-US" sz="2400" dirty="0"/>
              <a:t>他人のアイデアや著作物を無許可で使用することは絶対に行ってはいけません</a:t>
            </a:r>
            <a:endParaRPr lang="en-US" altLang="ja-JP" sz="2400" dirty="0"/>
          </a:p>
          <a:p>
            <a:pPr>
              <a:lnSpc>
                <a:spcPct val="110000"/>
              </a:lnSpc>
            </a:pPr>
            <a:endParaRPr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p:cNvSpPr txBox="1"/>
          <p:nvPr/>
        </p:nvSpPr>
        <p:spPr>
          <a:xfrm>
            <a:off x="1187355" y="4501923"/>
            <a:ext cx="877163"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ページ６</a:t>
            </a:r>
          </a:p>
        </p:txBody>
      </p:sp>
      <p:pic>
        <p:nvPicPr>
          <p:cNvPr id="7" name="図 6"/>
          <p:cNvPicPr>
            <a:picLocks noChangeAspect="1"/>
          </p:cNvPicPr>
          <p:nvPr/>
        </p:nvPicPr>
        <p:blipFill>
          <a:blip r:embed="rId2"/>
          <a:stretch>
            <a:fillRect/>
          </a:stretch>
        </p:blipFill>
        <p:spPr>
          <a:xfrm>
            <a:off x="477333" y="1543050"/>
            <a:ext cx="2251040" cy="2958873"/>
          </a:xfrm>
          <a:prstGeom prst="rect">
            <a:avLst/>
          </a:prstGeom>
        </p:spPr>
      </p:pic>
    </p:spTree>
    <p:extLst>
      <p:ext uri="{BB962C8B-B14F-4D97-AF65-F5344CB8AC3E}">
        <p14:creationId xmlns:p14="http://schemas.microsoft.com/office/powerpoint/2010/main" val="2487586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39863" y="351226"/>
            <a:ext cx="6425744" cy="5902179"/>
          </a:xfrm>
        </p:spPr>
        <p:txBody>
          <a:bodyPr>
            <a:noAutofit/>
          </a:bodyPr>
          <a:lstStyle/>
          <a:p>
            <a:pPr marL="0" indent="0">
              <a:buNone/>
            </a:pPr>
            <a:r>
              <a:rPr lang="ja-JP" altLang="en-US" sz="2400" b="1" dirty="0">
                <a:solidFill>
                  <a:srgbClr val="374151"/>
                </a:solidFill>
                <a:latin typeface="Söhne"/>
              </a:rPr>
              <a:t>①</a:t>
            </a:r>
            <a:r>
              <a:rPr lang="ja-JP" altLang="en-US" sz="2400" b="1" dirty="0"/>
              <a:t>情報化社会の特徴と影響</a:t>
            </a:r>
            <a:endParaRPr lang="en-US" altLang="ja-JP" sz="2400" b="1" dirty="0"/>
          </a:p>
          <a:p>
            <a:pPr marL="0" indent="0">
              <a:buNone/>
            </a:pPr>
            <a:r>
              <a:rPr lang="ja-JP" altLang="en-US" sz="2000" b="1" dirty="0"/>
              <a:t>情報</a:t>
            </a:r>
            <a:r>
              <a:rPr lang="ja-JP" altLang="en-US" sz="2000" dirty="0"/>
              <a:t>が</a:t>
            </a:r>
            <a:r>
              <a:rPr lang="ja-JP" altLang="en-US" sz="2000" b="1" dirty="0"/>
              <a:t>インターネットを通じて広く共有</a:t>
            </a:r>
            <a:r>
              <a:rPr lang="ja-JP" altLang="en-US" sz="2000" dirty="0"/>
              <a:t>され、</a:t>
            </a:r>
            <a:r>
              <a:rPr lang="ja-JP" altLang="en-US" sz="2000" b="1" dirty="0"/>
              <a:t>個々人が情報の発信者</a:t>
            </a:r>
            <a:r>
              <a:rPr lang="ja-JP" altLang="en-US" sz="2000" dirty="0"/>
              <a:t>になることで、</a:t>
            </a:r>
            <a:r>
              <a:rPr lang="ja-JP" altLang="en-US" sz="2000" b="1" dirty="0"/>
              <a:t>情報の価値が高まります</a:t>
            </a:r>
            <a:r>
              <a:rPr lang="ja-JP" altLang="en-US" sz="2000" dirty="0"/>
              <a:t>。情報技術の進化によって生まれる新産業やサービスが生まれ、価値観が変化しています</a:t>
            </a:r>
            <a:endParaRPr lang="en-US" altLang="ja-JP" sz="2000" dirty="0"/>
          </a:p>
          <a:p>
            <a:pPr marL="0" indent="0">
              <a:buNone/>
            </a:pPr>
            <a:r>
              <a:rPr lang="ja-JP" altLang="en-US" sz="2400" b="1" dirty="0">
                <a:solidFill>
                  <a:srgbClr val="374151"/>
                </a:solidFill>
                <a:latin typeface="Söhne"/>
              </a:rPr>
              <a:t>②</a:t>
            </a:r>
            <a:r>
              <a:rPr lang="ja-JP" altLang="en-US" sz="2400" b="1" dirty="0"/>
              <a:t>マナーと倫理</a:t>
            </a:r>
            <a:endParaRPr lang="en-US" altLang="ja-JP" sz="2400" b="1" dirty="0">
              <a:solidFill>
                <a:srgbClr val="374151"/>
              </a:solidFill>
              <a:latin typeface="Söhne"/>
            </a:endParaRPr>
          </a:p>
          <a:p>
            <a:pPr marL="0" indent="0">
              <a:buNone/>
            </a:pPr>
            <a:r>
              <a:rPr lang="ja-JP" altLang="en-US" sz="2000" b="1" dirty="0"/>
              <a:t>不適切な情報の拡散やプライバシーの侵害を防ぐ</a:t>
            </a:r>
            <a:r>
              <a:rPr lang="ja-JP" altLang="en-US" sz="2000" dirty="0"/>
              <a:t>ことが大切です。そのために、ソーシャルネットワークやオンラインコミュニケーションの際に注意すべき点があります。</a:t>
            </a:r>
            <a:endParaRPr lang="en-US" altLang="ja-JP" sz="2000" dirty="0"/>
          </a:p>
          <a:p>
            <a:pPr marL="0" indent="0">
              <a:buNone/>
            </a:pPr>
            <a:r>
              <a:rPr lang="ja-JP" altLang="en-US" sz="2400" b="1" dirty="0">
                <a:solidFill>
                  <a:srgbClr val="374151"/>
                </a:solidFill>
                <a:latin typeface="Söhne"/>
              </a:rPr>
              <a:t>③</a:t>
            </a:r>
            <a:r>
              <a:rPr lang="ja-JP" altLang="en-US" sz="2400" b="1" dirty="0"/>
              <a:t>ソーシャルメディアの責任</a:t>
            </a:r>
            <a:endParaRPr lang="en-US" altLang="ja-JP" sz="2400" b="1" dirty="0">
              <a:solidFill>
                <a:srgbClr val="374151"/>
              </a:solidFill>
              <a:latin typeface="Söhne"/>
            </a:endParaRPr>
          </a:p>
          <a:p>
            <a:pPr marL="0" indent="0">
              <a:buNone/>
            </a:pPr>
            <a:r>
              <a:rPr lang="ja-JP" altLang="en-US" sz="2000" dirty="0"/>
              <a:t>ソーシャルネットワークやブログでの投稿や情報発信において、</a:t>
            </a:r>
            <a:r>
              <a:rPr lang="ja-JP" altLang="en-US" sz="2000" b="1" dirty="0"/>
              <a:t>他人への影響</a:t>
            </a:r>
            <a:r>
              <a:rPr lang="ja-JP" altLang="en-US" sz="2000" dirty="0"/>
              <a:t>や</a:t>
            </a:r>
            <a:r>
              <a:rPr lang="ja-JP" altLang="en-US" sz="2000" b="1" dirty="0"/>
              <a:t>自己の評価</a:t>
            </a:r>
            <a:r>
              <a:rPr lang="ja-JP" altLang="en-US" sz="2000" dirty="0"/>
              <a:t>につながることを理解し、</a:t>
            </a:r>
            <a:r>
              <a:rPr lang="ja-JP" altLang="en-US" sz="2000" b="1" dirty="0"/>
              <a:t>責任を持って行動する</a:t>
            </a:r>
            <a:r>
              <a:rPr lang="ja-JP" altLang="en-US" sz="2000" dirty="0"/>
              <a:t>ことが大切です。</a:t>
            </a:r>
            <a:endParaRPr lang="en-US" altLang="ja-JP" sz="2000" dirty="0"/>
          </a:p>
          <a:p>
            <a:pPr marL="0" indent="0">
              <a:buNone/>
            </a:pPr>
            <a:endParaRPr lang="en-US" altLang="ja-JP" sz="2000" b="1" dirty="0">
              <a:solidFill>
                <a:srgbClr val="374151"/>
              </a:solidFill>
              <a:latin typeface="Söhne"/>
            </a:endParaRPr>
          </a:p>
          <a:p>
            <a:pPr marL="0" indent="0">
              <a:buNone/>
            </a:pPr>
            <a:r>
              <a:rPr lang="ja-JP" altLang="en-US" sz="2000" dirty="0"/>
              <a:t>情報化社会において安全かつ意識的な行動を取ることができ、自分自身や他の人々との関わり方が向上する</a:t>
            </a:r>
            <a:endParaRPr lang="en-US" altLang="ja-JP" sz="2000" b="1"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41</a:t>
            </a:fld>
            <a:endParaRPr kumimoji="1" lang="ja-JP" altLang="en-US" dirty="0"/>
          </a:p>
        </p:txBody>
      </p:sp>
    </p:spTree>
    <p:extLst>
      <p:ext uri="{BB962C8B-B14F-4D97-AF65-F5344CB8AC3E}">
        <p14:creationId xmlns:p14="http://schemas.microsoft.com/office/powerpoint/2010/main" val="2944845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201C4-A30F-DD5E-88D3-94812E39BE27}"/>
              </a:ext>
            </a:extLst>
          </p:cNvPr>
          <p:cNvSpPr>
            <a:spLocks noGrp="1"/>
          </p:cNvSpPr>
          <p:nvPr>
            <p:ph type="title"/>
          </p:nvPr>
        </p:nvSpPr>
        <p:spPr>
          <a:xfrm>
            <a:off x="321845" y="175028"/>
            <a:ext cx="8461208" cy="170143"/>
          </a:xfrm>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3569C62B-5489-A004-6A10-A676AEC49B58}"/>
              </a:ext>
            </a:extLst>
          </p:cNvPr>
          <p:cNvSpPr>
            <a:spLocks noGrp="1"/>
          </p:cNvSpPr>
          <p:nvPr>
            <p:ph idx="1"/>
          </p:nvPr>
        </p:nvSpPr>
        <p:spPr>
          <a:xfrm>
            <a:off x="170454" y="523780"/>
            <a:ext cx="8461208" cy="5333166"/>
          </a:xfrm>
        </p:spPr>
        <p:txBody>
          <a:bodyPr>
            <a:noAutofit/>
          </a:bodyPr>
          <a:lstStyle/>
          <a:p>
            <a:r>
              <a:rPr lang="ja-JP" altLang="en-US" sz="2400" b="1" dirty="0"/>
              <a:t>情報化社会</a:t>
            </a:r>
            <a:endParaRPr lang="en-US" altLang="ja-JP" sz="2400" b="1" dirty="0"/>
          </a:p>
          <a:p>
            <a:pPr lvl="1"/>
            <a:r>
              <a:rPr lang="ja-JP" altLang="en-US" sz="2000" dirty="0"/>
              <a:t>情報化社会は、</a:t>
            </a:r>
            <a:r>
              <a:rPr lang="ja-JP" altLang="en-US" sz="2000" b="1" dirty="0"/>
              <a:t>インターネットや情報技術の普及により情報が広く流通・共有される社会</a:t>
            </a:r>
            <a:endParaRPr lang="en-US" altLang="ja-JP" sz="2000" b="1" dirty="0"/>
          </a:p>
          <a:p>
            <a:pPr lvl="1"/>
            <a:r>
              <a:rPr lang="ja-JP" altLang="en-US" sz="2000" b="1" dirty="0"/>
              <a:t>情報</a:t>
            </a:r>
            <a:r>
              <a:rPr lang="ja-JP" altLang="en-US" sz="2000" dirty="0"/>
              <a:t>が次世代にも大規模に継承され、</a:t>
            </a:r>
            <a:r>
              <a:rPr lang="ja-JP" altLang="en-US" sz="2000" b="1" dirty="0"/>
              <a:t>個々の人が情報の発信者となる</a:t>
            </a:r>
            <a:r>
              <a:rPr lang="ja-JP" altLang="en-US" sz="2000" dirty="0"/>
              <a:t>。</a:t>
            </a:r>
            <a:endParaRPr lang="en-US" altLang="ja-JP" sz="2000" dirty="0"/>
          </a:p>
          <a:p>
            <a:r>
              <a:rPr lang="ja-JP" altLang="en-US" sz="2400" b="1" dirty="0"/>
              <a:t>情報化社会のマナー</a:t>
            </a:r>
            <a:endParaRPr lang="en-US" altLang="ja-JP" sz="2400" b="1" dirty="0"/>
          </a:p>
          <a:p>
            <a:pPr lvl="1"/>
            <a:r>
              <a:rPr lang="ja-JP" altLang="en-US" sz="2000" dirty="0"/>
              <a:t>情報化社会においては、</a:t>
            </a:r>
            <a:r>
              <a:rPr lang="ja-JP" altLang="en-US" sz="2000" b="1" dirty="0"/>
              <a:t>個人が簡単に世界中に情報を発信できる</a:t>
            </a:r>
            <a:r>
              <a:rPr lang="ja-JP" altLang="en-US" sz="2000" dirty="0"/>
              <a:t>ため、情報の</a:t>
            </a:r>
            <a:r>
              <a:rPr lang="ja-JP" altLang="en-US" sz="2000"/>
              <a:t>正確性や、</a:t>
            </a:r>
            <a:r>
              <a:rPr lang="ja-JP" altLang="en-US" sz="2000" dirty="0"/>
              <a:t>プライバシーの侵害に注意が必要</a:t>
            </a:r>
            <a:endParaRPr lang="en-US" altLang="ja-JP" sz="2000" dirty="0"/>
          </a:p>
          <a:p>
            <a:pPr lvl="1"/>
            <a:r>
              <a:rPr lang="ja-JP" altLang="en-US" sz="2000" dirty="0"/>
              <a:t>フェイクニュースやフェイクサイトに注意。</a:t>
            </a:r>
            <a:endParaRPr lang="en-US" altLang="ja-JP" sz="2000" dirty="0"/>
          </a:p>
          <a:p>
            <a:pPr lvl="1"/>
            <a:r>
              <a:rPr lang="ja-JP" altLang="en-US" sz="2000" b="1" dirty="0"/>
              <a:t>情報の信頼性を確認</a:t>
            </a:r>
            <a:r>
              <a:rPr lang="ja-JP" altLang="en-US" sz="2000" dirty="0"/>
              <a:t>する習慣を持つことが重要。</a:t>
            </a:r>
            <a:endParaRPr lang="en-US" altLang="ja-JP" sz="2000" dirty="0"/>
          </a:p>
          <a:p>
            <a:pPr lvl="1"/>
            <a:r>
              <a:rPr lang="ja-JP" altLang="en-US" sz="2000" b="1" dirty="0"/>
              <a:t>著作権</a:t>
            </a:r>
            <a:r>
              <a:rPr lang="ja-JP" altLang="en-US" sz="2000" dirty="0"/>
              <a:t>を尊重することも重要。</a:t>
            </a:r>
          </a:p>
          <a:p>
            <a:r>
              <a:rPr lang="ja-JP" altLang="en-US" sz="2400" b="1" dirty="0"/>
              <a:t>情報セキュリティ</a:t>
            </a:r>
            <a:endParaRPr lang="en-US" altLang="ja-JP" sz="2400" b="1" dirty="0"/>
          </a:p>
          <a:p>
            <a:pPr lvl="1"/>
            <a:r>
              <a:rPr lang="ja-JP" altLang="en-US" sz="2000" dirty="0"/>
              <a:t>情報セキュリティは、情報化社会において</a:t>
            </a:r>
            <a:r>
              <a:rPr lang="ja-JP" altLang="en-US" sz="2000" b="1" dirty="0"/>
              <a:t>情報やシステムを危険から守る対策</a:t>
            </a:r>
            <a:r>
              <a:rPr lang="ja-JP" altLang="en-US" sz="2000" dirty="0"/>
              <a:t>のこと。</a:t>
            </a:r>
            <a:endParaRPr lang="en-US" altLang="ja-JP" sz="2000" dirty="0"/>
          </a:p>
          <a:p>
            <a:pPr lvl="1"/>
            <a:r>
              <a:rPr lang="ja-JP" altLang="en-US" sz="2000" b="1" dirty="0"/>
              <a:t>パスワード</a:t>
            </a:r>
            <a:r>
              <a:rPr lang="ja-JP" altLang="en-US" sz="2000" dirty="0"/>
              <a:t>の適切な管理、</a:t>
            </a:r>
            <a:r>
              <a:rPr lang="ja-JP" altLang="en-US" sz="2000" b="1" dirty="0"/>
              <a:t>コンピュータウイルス</a:t>
            </a:r>
            <a:r>
              <a:rPr lang="ja-JP" altLang="en-US" sz="2000" dirty="0"/>
              <a:t>からの防御、</a:t>
            </a:r>
            <a:r>
              <a:rPr lang="ja-JP" altLang="en-US" sz="2000" b="1" dirty="0"/>
              <a:t>不正アクセスや盗難</a:t>
            </a:r>
            <a:r>
              <a:rPr lang="ja-JP" altLang="en-US" sz="2000" dirty="0"/>
              <a:t>への対策、</a:t>
            </a:r>
            <a:r>
              <a:rPr lang="ja-JP" altLang="en-US" sz="2000" b="1" dirty="0"/>
              <a:t>重要なデータのバックアップ</a:t>
            </a:r>
            <a:r>
              <a:rPr lang="ja-JP" altLang="en-US" sz="2000" dirty="0"/>
              <a:t>などが重要。</a:t>
            </a:r>
            <a:endParaRPr lang="en-US" altLang="ja-JP" sz="2000" dirty="0"/>
          </a:p>
          <a:p>
            <a:endParaRPr kumimoji="1" lang="ja-JP" altLang="en-US" sz="2400" dirty="0"/>
          </a:p>
        </p:txBody>
      </p:sp>
      <p:sp>
        <p:nvSpPr>
          <p:cNvPr id="4" name="スライド番号プレースホルダー 3">
            <a:extLst>
              <a:ext uri="{FF2B5EF4-FFF2-40B4-BE49-F238E27FC236}">
                <a16:creationId xmlns:a16="http://schemas.microsoft.com/office/drawing/2014/main" id="{CCB44F6D-A7A5-54D2-0072-50AE3DEDBB95}"/>
              </a:ext>
            </a:extLst>
          </p:cNvPr>
          <p:cNvSpPr>
            <a:spLocks noGrp="1"/>
          </p:cNvSpPr>
          <p:nvPr>
            <p:ph type="sldNum" sz="quarter" idx="12"/>
          </p:nvPr>
        </p:nvSpPr>
        <p:spPr/>
        <p:txBody>
          <a:bodyPr/>
          <a:lstStyle/>
          <a:p>
            <a:fld id="{E205D82C-95A1-431E-8E38-AA614A14CDCF}" type="slidenum">
              <a:rPr kumimoji="1" lang="ja-JP" altLang="en-US" smtClean="0"/>
              <a:t>42</a:t>
            </a:fld>
            <a:endParaRPr kumimoji="1" lang="ja-JP" altLang="en-US"/>
          </a:p>
        </p:txBody>
      </p:sp>
    </p:spTree>
    <p:extLst>
      <p:ext uri="{BB962C8B-B14F-4D97-AF65-F5344CB8AC3E}">
        <p14:creationId xmlns:p14="http://schemas.microsoft.com/office/powerpoint/2010/main" val="423708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情報化社会と</a:t>
            </a:r>
            <a:r>
              <a:rPr kumimoji="1" lang="ja-JP" altLang="en-US" dirty="0"/>
              <a:t>コンピュータ</a:t>
            </a:r>
          </a:p>
        </p:txBody>
      </p:sp>
      <p:sp>
        <p:nvSpPr>
          <p:cNvPr id="3" name="コンテンツ プレースホルダー 2"/>
          <p:cNvSpPr>
            <a:spLocks noGrp="1"/>
          </p:cNvSpPr>
          <p:nvPr>
            <p:ph idx="1"/>
          </p:nvPr>
        </p:nvSpPr>
        <p:spPr/>
        <p:txBody>
          <a:bodyPr>
            <a:normAutofit/>
          </a:bodyPr>
          <a:lstStyle/>
          <a:p>
            <a:r>
              <a:rPr kumimoji="1" lang="ja-JP" altLang="en-US" sz="2400" b="1" dirty="0"/>
              <a:t>コンピュータは，人間の知的能力を増幅させる</a:t>
            </a:r>
            <a:endParaRPr kumimoji="1" lang="en-US" altLang="ja-JP" sz="2400" b="1" dirty="0"/>
          </a:p>
          <a:p>
            <a:endParaRPr lang="en-US" altLang="ja-JP" sz="2400" b="1" dirty="0"/>
          </a:p>
          <a:p>
            <a:r>
              <a:rPr kumimoji="1" lang="ja-JP" altLang="en-US" sz="2400" b="1" dirty="0"/>
              <a:t>記憶，判断，計算</a:t>
            </a:r>
            <a:r>
              <a:rPr lang="ja-JP" altLang="en-US" sz="2400" dirty="0"/>
              <a:t>の質にばらつきがない</a:t>
            </a:r>
            <a:endParaRPr lang="en-US" altLang="ja-JP" sz="2400" dirty="0"/>
          </a:p>
          <a:p>
            <a:pPr marL="0" indent="0">
              <a:buNone/>
            </a:pPr>
            <a:endParaRPr lang="en-US" altLang="ja-JP" sz="2400" dirty="0"/>
          </a:p>
          <a:p>
            <a:r>
              <a:rPr lang="ja-JP" altLang="en-US" sz="2400" b="1" dirty="0"/>
              <a:t>情報化</a:t>
            </a:r>
            <a:r>
              <a:rPr lang="ja-JP" altLang="en-US" sz="2400" dirty="0"/>
              <a:t>では，データの保管，発信，共有，流通を行う</a:t>
            </a:r>
            <a:endParaRPr lang="en-US" altLang="ja-JP" sz="2400" dirty="0"/>
          </a:p>
          <a:p>
            <a:endParaRPr kumimoji="1" lang="en-US" altLang="ja-JP" sz="2400" dirty="0"/>
          </a:p>
          <a:p>
            <a:pPr marL="0" indent="0">
              <a:buNone/>
            </a:pPr>
            <a:endParaRPr lang="en-US" altLang="ja-JP" sz="2400" dirty="0">
              <a:solidFill>
                <a:schemeClr val="accent5">
                  <a:lumMod val="50000"/>
                </a:schemeClr>
              </a:solidFill>
            </a:endParaRPr>
          </a:p>
          <a:p>
            <a:pPr marL="0" indent="0">
              <a:buNone/>
            </a:pPr>
            <a:r>
              <a:rPr kumimoji="1" lang="ja-JP" altLang="en-US" sz="2400" dirty="0">
                <a:solidFill>
                  <a:schemeClr val="accent5">
                    <a:lumMod val="50000"/>
                  </a:schemeClr>
                </a:solidFill>
              </a:rPr>
              <a:t>自動運転車，</a:t>
            </a:r>
            <a:r>
              <a:rPr kumimoji="1" lang="en-US" altLang="ja-JP" sz="2400" dirty="0">
                <a:solidFill>
                  <a:schemeClr val="accent5">
                    <a:lumMod val="50000"/>
                  </a:schemeClr>
                </a:solidFill>
              </a:rPr>
              <a:t>AI</a:t>
            </a:r>
            <a:r>
              <a:rPr kumimoji="1" lang="ja-JP" altLang="en-US" sz="2400" dirty="0">
                <a:solidFill>
                  <a:schemeClr val="accent5">
                    <a:lumMod val="50000"/>
                  </a:schemeClr>
                </a:solidFill>
              </a:rPr>
              <a:t>などの技術が急速に発展中</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5</a:t>
            </a:fld>
            <a:endParaRPr kumimoji="1" lang="ja-JP" altLang="en-US"/>
          </a:p>
        </p:txBody>
      </p:sp>
    </p:spTree>
    <p:extLst>
      <p:ext uri="{BB962C8B-B14F-4D97-AF65-F5344CB8AC3E}">
        <p14:creationId xmlns:p14="http://schemas.microsoft.com/office/powerpoint/2010/main" val="218767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情報</a:t>
            </a:r>
            <a:r>
              <a:rPr lang="ja-JP" altLang="en-US" dirty="0"/>
              <a:t>が高い価値を持つ社会</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a:ln>
                  <a:noFill/>
                </a:ln>
                <a:solidFill>
                  <a:prstClr val="black">
                    <a:tint val="75000"/>
                  </a:prstClr>
                </a:solidFill>
                <a:effectLst/>
                <a:uLnTx/>
                <a:uFillTx/>
                <a:latin typeface="Segoe UI"/>
                <a:ea typeface="メイリオ"/>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pic>
        <p:nvPicPr>
          <p:cNvPr id="1026" name="Picture 2" descr="レジの会計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32" y="3303943"/>
            <a:ext cx="1958825" cy="18266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K_X_FDAZNQA/UZB7kk6JSWI/AAAAAAAASGA/pckW_J4XY0c/s800/tatemono_supermarke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090" y="1613727"/>
            <a:ext cx="2618842" cy="16335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4.bp.blogspot.com/-ugfDrCNROHw/VbnRccqW8JI/AAAAAAAAwLQ/W3tt2UI4bcA/s800/computer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6464" y="4575121"/>
            <a:ext cx="1528539" cy="14272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KwGSRNHzsVA/UbVvOo58z5I/AAAAAAAAUsc/y2sh_GfnPQ8/s800/computer_wireles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932" y="3422736"/>
            <a:ext cx="1168361" cy="1140790"/>
          </a:xfrm>
          <a:prstGeom prst="rect">
            <a:avLst/>
          </a:prstGeom>
          <a:noFill/>
          <a:extLst>
            <a:ext uri="{909E8E84-426E-40DD-AFC4-6F175D3DCCD1}">
              <a14:hiddenFill xmlns:a14="http://schemas.microsoft.com/office/drawing/2010/main">
                <a:solidFill>
                  <a:srgbClr val="FFFFFF"/>
                </a:solidFill>
              </a14:hiddenFill>
            </a:ext>
          </a:extLst>
        </p:spPr>
      </p:pic>
      <p:sp>
        <p:nvSpPr>
          <p:cNvPr id="12" name="コンテンツ プレースホルダー 2"/>
          <p:cNvSpPr txBox="1">
            <a:spLocks/>
          </p:cNvSpPr>
          <p:nvPr/>
        </p:nvSpPr>
        <p:spPr>
          <a:xfrm>
            <a:off x="4719168" y="1387076"/>
            <a:ext cx="4258070" cy="480724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sz="2400" b="1" i="0" u="none" strike="noStrike" kern="1200" cap="none" spc="0" normalizeH="0" baseline="0" noProof="0" dirty="0">
                <a:ln>
                  <a:noFill/>
                </a:ln>
                <a:solidFill>
                  <a:prstClr val="black"/>
                </a:solidFill>
                <a:effectLst/>
                <a:uLnTx/>
                <a:uFillTx/>
                <a:latin typeface="Segoe UI"/>
                <a:ea typeface="メイリオ"/>
                <a:cs typeface="+mn-cs"/>
              </a:rPr>
              <a:t>情報提供や宣伝</a:t>
            </a:r>
            <a:r>
              <a:rPr kumimoji="1" lang="ja-JP" altLang="en-US" sz="2400" i="0" u="none" strike="noStrike" kern="1200" cap="none" spc="0" normalizeH="0" baseline="0" noProof="0" dirty="0">
                <a:ln>
                  <a:noFill/>
                </a:ln>
                <a:solidFill>
                  <a:prstClr val="black"/>
                </a:solidFill>
                <a:effectLst/>
                <a:uLnTx/>
                <a:uFillTx/>
                <a:latin typeface="Segoe UI"/>
                <a:ea typeface="メイリオ"/>
                <a:cs typeface="+mn-cs"/>
              </a:rPr>
              <a:t>における</a:t>
            </a:r>
            <a:endParaRPr kumimoji="1" lang="en-US" altLang="ja-JP" sz="240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Segoe UI"/>
                <a:ea typeface="メイリオ"/>
                <a:cs typeface="+mn-cs"/>
              </a:rPr>
              <a:t>　パーソナル化が進む</a:t>
            </a:r>
            <a:endParaRPr kumimoji="1" lang="en-US" altLang="ja-JP" sz="24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Segoe UI"/>
                <a:ea typeface="メイリオ"/>
                <a:cs typeface="+mn-cs"/>
              </a:rPr>
              <a:t>・</a:t>
            </a:r>
            <a:r>
              <a:rPr kumimoji="1" lang="ja-JP" altLang="en-US" sz="2400" b="1" i="0" u="none" strike="noStrike" kern="1200" cap="none" spc="0" normalizeH="0" baseline="0" noProof="0" dirty="0">
                <a:ln>
                  <a:noFill/>
                </a:ln>
                <a:solidFill>
                  <a:prstClr val="black"/>
                </a:solidFill>
                <a:effectLst/>
                <a:uLnTx/>
                <a:uFillTx/>
                <a:latin typeface="Segoe UI"/>
                <a:ea typeface="メイリオ"/>
                <a:cs typeface="+mn-cs"/>
              </a:rPr>
              <a:t>個々人，集団の精密な把握</a:t>
            </a:r>
            <a:endParaRPr lang="en-US" altLang="ja-JP" sz="2400" dirty="0">
              <a:solidFill>
                <a:prstClr val="black"/>
              </a:solidFill>
              <a:latin typeface="Segoe UI"/>
              <a:ea typeface="メイリオ"/>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Segoe UI"/>
                <a:ea typeface="メイリオ"/>
                <a:cs typeface="+mn-cs"/>
              </a:rPr>
              <a:t>　も進む</a:t>
            </a:r>
            <a:endParaRPr kumimoji="1" lang="en-US" altLang="ja-JP" sz="24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altLang="ja-JP" sz="2400" dirty="0">
              <a:solidFill>
                <a:prstClr val="black"/>
              </a:solidFill>
              <a:latin typeface="Segoe UI"/>
              <a:ea typeface="メイリオ"/>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Segoe UI"/>
                <a:ea typeface="メイリオ"/>
                <a:cs typeface="+mn-cs"/>
              </a:rPr>
              <a:t>・</a:t>
            </a:r>
            <a:r>
              <a:rPr lang="ja-JP" altLang="en-US" sz="2400" b="1" dirty="0">
                <a:solidFill>
                  <a:prstClr val="black"/>
                </a:solidFill>
                <a:latin typeface="Segoe UI"/>
                <a:ea typeface="メイリオ"/>
              </a:rPr>
              <a:t>行動の予測や内心の推定</a:t>
            </a:r>
            <a:endParaRPr lang="en-US" altLang="ja-JP" sz="2400" dirty="0">
              <a:solidFill>
                <a:prstClr val="black"/>
              </a:solidFill>
              <a:latin typeface="Segoe UI"/>
              <a:ea typeface="メイリオ"/>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Segoe UI"/>
                <a:ea typeface="メイリオ"/>
                <a:cs typeface="+mn-cs"/>
              </a:rPr>
              <a:t>　も進む</a:t>
            </a:r>
            <a:endParaRPr kumimoji="1" lang="en-US" altLang="ja-JP" sz="24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altLang="ja-JP" sz="2400" dirty="0">
              <a:solidFill>
                <a:prstClr val="black"/>
              </a:solidFill>
              <a:latin typeface="Segoe UI"/>
              <a:ea typeface="メイリオ"/>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Segoe UI"/>
                <a:ea typeface="メイリオ"/>
                <a:cs typeface="+mn-cs"/>
              </a:rPr>
              <a:t>オンライン販売サイトの広告</a:t>
            </a:r>
            <a:endParaRPr kumimoji="1" lang="en-US" altLang="ja-JP" sz="24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ja-JP" altLang="en-US" sz="2400" dirty="0">
                <a:solidFill>
                  <a:prstClr val="black"/>
                </a:solidFill>
                <a:latin typeface="Segoe UI"/>
                <a:ea typeface="メイリオ"/>
              </a:rPr>
              <a:t>検索エンジンの広告</a:t>
            </a:r>
            <a:endParaRPr kumimoji="1" lang="en-US" altLang="ja-JP" sz="24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ja-JP" altLang="en-US" sz="2400" b="0" i="0" u="none" strike="noStrike" kern="1200" cap="none" spc="0" normalizeH="0" baseline="0" noProof="0" dirty="0">
              <a:ln>
                <a:noFill/>
              </a:ln>
              <a:solidFill>
                <a:prstClr val="black"/>
              </a:solidFill>
              <a:effectLst/>
              <a:uLnTx/>
              <a:uFillTx/>
              <a:latin typeface="Segoe UI"/>
              <a:ea typeface="メイリオ"/>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ja-JP" altLang="en-US" sz="2100" b="0" i="0" u="none" strike="noStrike" kern="1200" cap="none" spc="0" normalizeH="0" baseline="0" noProof="0" dirty="0">
              <a:ln>
                <a:noFill/>
              </a:ln>
              <a:solidFill>
                <a:srgbClr val="003366"/>
              </a:solidFill>
              <a:effectLst/>
              <a:uLnTx/>
              <a:uFillTx/>
              <a:latin typeface="Segoe UI"/>
              <a:ea typeface="メイリオ"/>
              <a:cs typeface="+mn-cs"/>
            </a:endParaRPr>
          </a:p>
        </p:txBody>
      </p:sp>
    </p:spTree>
    <p:extLst>
      <p:ext uri="{BB962C8B-B14F-4D97-AF65-F5344CB8AC3E}">
        <p14:creationId xmlns:p14="http://schemas.microsoft.com/office/powerpoint/2010/main" val="351294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技術革新による社会変革</a:t>
            </a:r>
            <a:endParaRPr kumimoji="1" lang="ja-JP" altLang="en-US" dirty="0"/>
          </a:p>
        </p:txBody>
      </p:sp>
      <p:sp>
        <p:nvSpPr>
          <p:cNvPr id="3" name="コンテンツ プレースホルダー 2"/>
          <p:cNvSpPr>
            <a:spLocks noGrp="1"/>
          </p:cNvSpPr>
          <p:nvPr>
            <p:ph idx="1"/>
          </p:nvPr>
        </p:nvSpPr>
        <p:spPr>
          <a:xfrm>
            <a:off x="624281" y="1097474"/>
            <a:ext cx="8401732" cy="3782378"/>
          </a:xfrm>
        </p:spPr>
        <p:txBody>
          <a:bodyPr>
            <a:normAutofit/>
          </a:bodyPr>
          <a:lstStyle/>
          <a:p>
            <a:pPr marL="0" indent="0">
              <a:buNone/>
            </a:pPr>
            <a:r>
              <a:rPr lang="ja-JP" altLang="en-US" sz="2400" dirty="0"/>
              <a:t>・生産，流通等の</a:t>
            </a:r>
            <a:r>
              <a:rPr lang="ja-JP" altLang="en-US" sz="2400" b="1" dirty="0"/>
              <a:t>効率向上</a:t>
            </a:r>
            <a:r>
              <a:rPr lang="ja-JP" altLang="en-US" sz="2400" dirty="0"/>
              <a:t>．富の爆発的増大</a:t>
            </a:r>
            <a:endParaRPr lang="en-US" altLang="ja-JP" sz="2400" dirty="0"/>
          </a:p>
          <a:p>
            <a:pPr marL="0" indent="0">
              <a:buNone/>
            </a:pPr>
            <a:r>
              <a:rPr lang="ja-JP" altLang="en-US" sz="2400" dirty="0"/>
              <a:t>・</a:t>
            </a:r>
            <a:r>
              <a:rPr lang="ja-JP" altLang="en-US" sz="2400" b="1" dirty="0"/>
              <a:t>新しい産業，サービスの誕生</a:t>
            </a:r>
            <a:endParaRPr lang="en-US" altLang="ja-JP" sz="2400" b="1" dirty="0"/>
          </a:p>
          <a:p>
            <a:pPr marL="0" indent="0">
              <a:buNone/>
            </a:pPr>
            <a:r>
              <a:rPr lang="ja-JP" altLang="en-US" sz="2400" dirty="0"/>
              <a:t>・</a:t>
            </a:r>
            <a:r>
              <a:rPr lang="ja-JP" altLang="en-US" sz="2400" b="1" dirty="0"/>
              <a:t>仕事のやり方，雇用の在り方</a:t>
            </a:r>
            <a:r>
              <a:rPr lang="ja-JP" altLang="en-US" sz="2400" dirty="0"/>
              <a:t>の変化</a:t>
            </a:r>
            <a:endParaRPr lang="en-US" altLang="ja-JP" sz="2400" dirty="0"/>
          </a:p>
          <a:p>
            <a:pPr marL="0" indent="0">
              <a:buNone/>
            </a:pPr>
            <a:r>
              <a:rPr lang="ja-JP" altLang="en-US" sz="2400" dirty="0"/>
              <a:t>・</a:t>
            </a:r>
            <a:r>
              <a:rPr lang="ja-JP" altLang="en-US" sz="2400" b="1" dirty="0"/>
              <a:t>価値観</a:t>
            </a:r>
            <a:r>
              <a:rPr lang="ja-JP" altLang="en-US" sz="2400" dirty="0"/>
              <a:t>や，</a:t>
            </a:r>
            <a:r>
              <a:rPr lang="ja-JP" altLang="en-US" sz="2400" b="1" dirty="0"/>
              <a:t>生活の在り方</a:t>
            </a:r>
            <a:r>
              <a:rPr lang="ja-JP" altLang="en-US" sz="2400" dirty="0"/>
              <a:t>の変化</a:t>
            </a:r>
            <a:endParaRPr lang="en-US" altLang="ja-JP" sz="2400" dirty="0"/>
          </a:p>
          <a:p>
            <a:pPr marL="0" indent="0">
              <a:buNone/>
            </a:pPr>
            <a:endParaRPr lang="en-US" altLang="ja-JP" sz="2400" dirty="0"/>
          </a:p>
          <a:p>
            <a:pPr marL="0" indent="0">
              <a:buNone/>
            </a:pPr>
            <a:r>
              <a:rPr lang="ja-JP" altLang="en-US" sz="2400" dirty="0"/>
              <a:t>インターネットの宅配サービス，動画配信サービスなど，</a:t>
            </a:r>
            <a:r>
              <a:rPr kumimoji="1" lang="ja-JP" altLang="en-US" sz="2400" dirty="0">
                <a:solidFill>
                  <a:schemeClr val="accent5">
                    <a:lumMod val="50000"/>
                  </a:schemeClr>
                </a:solidFill>
              </a:rPr>
              <a:t>さまざまなオンラインサービスは，我々の生活で広く活用</a:t>
            </a: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a:ln>
                  <a:noFill/>
                </a:ln>
                <a:solidFill>
                  <a:prstClr val="black">
                    <a:tint val="75000"/>
                  </a:prstClr>
                </a:solidFill>
                <a:effectLst/>
                <a:uLnTx/>
                <a:uFillTx/>
                <a:latin typeface="Segoe UI"/>
                <a:ea typeface="メイリオ"/>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1" lang="ja-JP" altLang="en-US" sz="2800" b="0" i="0" u="none" strike="noStrike" kern="1200" cap="none" spc="0" normalizeH="0" baseline="0" noProof="0">
              <a:ln>
                <a:noFill/>
              </a:ln>
              <a:solidFill>
                <a:prstClr val="black">
                  <a:tint val="75000"/>
                </a:prstClr>
              </a:solidFill>
              <a:effectLst/>
              <a:uLnTx/>
              <a:uFillTx/>
              <a:latin typeface="Segoe UI"/>
              <a:ea typeface="メイリオ"/>
              <a:cs typeface="+mn-cs"/>
            </a:endParaRPr>
          </a:p>
        </p:txBody>
      </p:sp>
    </p:spTree>
    <p:extLst>
      <p:ext uri="{BB962C8B-B14F-4D97-AF65-F5344CB8AC3E}">
        <p14:creationId xmlns:p14="http://schemas.microsoft.com/office/powerpoint/2010/main" val="134259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情報技術の将来</a:t>
            </a:r>
          </a:p>
        </p:txBody>
      </p:sp>
      <p:sp>
        <p:nvSpPr>
          <p:cNvPr id="3" name="コンテンツ プレースホルダー 2"/>
          <p:cNvSpPr>
            <a:spLocks noGrp="1"/>
          </p:cNvSpPr>
          <p:nvPr>
            <p:ph idx="1"/>
          </p:nvPr>
        </p:nvSpPr>
        <p:spPr/>
        <p:txBody>
          <a:bodyPr>
            <a:normAutofit/>
          </a:bodyPr>
          <a:lstStyle/>
          <a:p>
            <a:r>
              <a:rPr kumimoji="1" lang="ja-JP" altLang="en-US" sz="2600" b="1" dirty="0"/>
              <a:t>技術革新が続く</a:t>
            </a:r>
            <a:endParaRPr kumimoji="1" lang="en-US" altLang="ja-JP" sz="2600" b="1" dirty="0"/>
          </a:p>
          <a:p>
            <a:pPr marL="0" indent="0">
              <a:buNone/>
            </a:pPr>
            <a:endParaRPr lang="en-US" altLang="ja-JP" sz="2600" dirty="0"/>
          </a:p>
          <a:p>
            <a:r>
              <a:rPr lang="ja-JP" altLang="en-US" sz="2600" b="1" dirty="0"/>
              <a:t>コンピュータの世界（サイバー）</a:t>
            </a:r>
            <a:r>
              <a:rPr lang="ja-JP" altLang="en-US" sz="2600" dirty="0"/>
              <a:t>は，</a:t>
            </a:r>
            <a:r>
              <a:rPr lang="ja-JP" altLang="en-US" sz="2600" b="1" dirty="0"/>
              <a:t>現実の世界（フィジカル）</a:t>
            </a:r>
            <a:r>
              <a:rPr lang="ja-JP" altLang="en-US" sz="2600" dirty="0"/>
              <a:t>にもっと</a:t>
            </a:r>
            <a:r>
              <a:rPr lang="ja-JP" altLang="en-US" sz="2600" b="1" dirty="0"/>
              <a:t>近づく</a:t>
            </a:r>
            <a:endParaRPr lang="en-US" altLang="ja-JP" sz="2600" b="1" dirty="0"/>
          </a:p>
          <a:p>
            <a:pPr marL="0" indent="0">
              <a:buNone/>
            </a:pPr>
            <a:endParaRPr lang="en-US" altLang="ja-JP" sz="2600" dirty="0"/>
          </a:p>
          <a:p>
            <a:r>
              <a:rPr lang="ja-JP" altLang="en-US" sz="2600" b="1" dirty="0"/>
              <a:t>人工知能</a:t>
            </a:r>
            <a:r>
              <a:rPr lang="ja-JP" altLang="en-US" sz="2600" dirty="0"/>
              <a:t>は，</a:t>
            </a:r>
            <a:r>
              <a:rPr lang="ja-JP" altLang="en-US" sz="2600" b="1" dirty="0"/>
              <a:t>データによる学習</a:t>
            </a:r>
            <a:r>
              <a:rPr lang="ja-JP" altLang="en-US" sz="2600" dirty="0"/>
              <a:t>を特色とする．</a:t>
            </a:r>
            <a:r>
              <a:rPr lang="ja-JP" altLang="en-US" sz="2600" b="1" dirty="0"/>
              <a:t>学習は着実に進み</a:t>
            </a:r>
            <a:r>
              <a:rPr lang="ja-JP" altLang="en-US" sz="2600" dirty="0"/>
              <a:t>，</a:t>
            </a:r>
            <a:r>
              <a:rPr lang="ja-JP" altLang="en-US" sz="2600" b="1" dirty="0"/>
              <a:t>人工知能の性能向上</a:t>
            </a:r>
            <a:r>
              <a:rPr lang="ja-JP" altLang="en-US" sz="2600" dirty="0"/>
              <a:t>はさらに</a:t>
            </a:r>
            <a:r>
              <a:rPr lang="ja-JP" altLang="en-US" sz="2600" b="1" dirty="0"/>
              <a:t>進む</a:t>
            </a:r>
            <a:endParaRPr lang="en-US" altLang="ja-JP" sz="2600" b="1" dirty="0"/>
          </a:p>
          <a:p>
            <a:endParaRPr lang="en-US" altLang="ja-JP" sz="2600" b="1" dirty="0"/>
          </a:p>
          <a:p>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85137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情報化社会まとめ</a:t>
            </a:r>
          </a:p>
        </p:txBody>
      </p:sp>
      <p:sp>
        <p:nvSpPr>
          <p:cNvPr id="3" name="コンテンツ プレースホルダー 2"/>
          <p:cNvSpPr>
            <a:spLocks noGrp="1"/>
          </p:cNvSpPr>
          <p:nvPr>
            <p:ph idx="1"/>
          </p:nvPr>
        </p:nvSpPr>
        <p:spPr>
          <a:xfrm>
            <a:off x="321844" y="846253"/>
            <a:ext cx="7989887" cy="5768090"/>
          </a:xfrm>
        </p:spPr>
        <p:txBody>
          <a:bodyPr>
            <a:normAutofit/>
          </a:bodyPr>
          <a:lstStyle/>
          <a:p>
            <a:r>
              <a:rPr kumimoji="1" lang="ja-JP" altLang="en-US" sz="2400" b="1" dirty="0"/>
              <a:t>情報化社会</a:t>
            </a:r>
            <a:r>
              <a:rPr kumimoji="1" lang="ja-JP" altLang="en-US" sz="2400" dirty="0"/>
              <a:t>は，</a:t>
            </a:r>
            <a:r>
              <a:rPr kumimoji="1" lang="ja-JP" altLang="en-US" sz="2400" b="1" u="sng" dirty="0">
                <a:solidFill>
                  <a:srgbClr val="FF0000"/>
                </a:solidFill>
              </a:rPr>
              <a:t>情報</a:t>
            </a:r>
            <a:r>
              <a:rPr kumimoji="1" lang="ja-JP" altLang="en-US" sz="2400" u="sng" dirty="0">
                <a:solidFill>
                  <a:srgbClr val="FF0000"/>
                </a:solidFill>
              </a:rPr>
              <a:t>が</a:t>
            </a:r>
            <a:r>
              <a:rPr kumimoji="1" lang="ja-JP" altLang="en-US" sz="2400" b="1" u="sng" dirty="0">
                <a:solidFill>
                  <a:srgbClr val="FF0000"/>
                </a:solidFill>
              </a:rPr>
              <a:t>高い価値</a:t>
            </a:r>
            <a:r>
              <a:rPr lang="ja-JP" altLang="en-US" sz="2400" dirty="0"/>
              <a:t>を持つ社会</a:t>
            </a:r>
            <a:endParaRPr lang="en-US" altLang="ja-JP" sz="2400" dirty="0"/>
          </a:p>
          <a:p>
            <a:endParaRPr lang="en-US" altLang="ja-JP" sz="2400" dirty="0"/>
          </a:p>
          <a:p>
            <a:r>
              <a:rPr kumimoji="1" lang="ja-JP" altLang="en-US" sz="2400" b="1" dirty="0">
                <a:solidFill>
                  <a:srgbClr val="C00000"/>
                </a:solidFill>
              </a:rPr>
              <a:t>情報</a:t>
            </a:r>
            <a:r>
              <a:rPr kumimoji="1" lang="ja-JP" altLang="en-US" sz="2400" dirty="0"/>
              <a:t>の収集，蓄積，複製，加工，配布が可能な社会</a:t>
            </a:r>
            <a:endParaRPr kumimoji="1" lang="en-US" altLang="ja-JP" sz="2400" dirty="0"/>
          </a:p>
          <a:p>
            <a:endParaRPr lang="en-US" altLang="ja-JP" sz="2400" dirty="0"/>
          </a:p>
          <a:p>
            <a:r>
              <a:rPr lang="ja-JP" altLang="en-US" sz="2400" dirty="0"/>
              <a:t>情報のためのインフラ（通信網，各種情報サービス）が整った</a:t>
            </a:r>
            <a:endParaRPr lang="en-US" altLang="ja-JP" sz="2400" dirty="0"/>
          </a:p>
          <a:p>
            <a:endParaRPr lang="en-US" altLang="ja-JP" sz="2400" dirty="0"/>
          </a:p>
          <a:p>
            <a:r>
              <a:rPr lang="ja-JP" altLang="en-US" sz="2400" b="1" u="sng" dirty="0">
                <a:solidFill>
                  <a:srgbClr val="FF0000"/>
                </a:solidFill>
              </a:rPr>
              <a:t>個々が、情報の知識や実践力を持つ</a:t>
            </a:r>
            <a:r>
              <a:rPr lang="ja-JP" altLang="en-US" sz="2400" dirty="0"/>
              <a:t>ことが求めれる</a:t>
            </a:r>
            <a:endParaRPr lang="en-US" altLang="ja-JP" sz="2400" dirty="0"/>
          </a:p>
          <a:p>
            <a:endParaRPr lang="en-US" altLang="ja-JP" sz="2400" dirty="0"/>
          </a:p>
          <a:p>
            <a:r>
              <a:rPr lang="ja-JP" altLang="en-US" sz="2400" dirty="0"/>
              <a:t>私たちの行動は，すでにデジタル化されつつある</a:t>
            </a:r>
            <a:endParaRPr kumimoji="1"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6998449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2373</Words>
  <Application>Microsoft Office PowerPoint</Application>
  <PresentationFormat>画面に合わせる (4:3)</PresentationFormat>
  <Paragraphs>354</Paragraphs>
  <Slides>42</Slides>
  <Notes>6</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42</vt:i4>
      </vt:variant>
    </vt:vector>
  </HeadingPairs>
  <TitlesOfParts>
    <vt:vector size="49" baseType="lpstr">
      <vt:lpstr>Söhne</vt:lpstr>
      <vt:lpstr>メイリオ</vt:lpstr>
      <vt:lpstr>游ゴシック</vt:lpstr>
      <vt:lpstr>Arial</vt:lpstr>
      <vt:lpstr>Calibri</vt:lpstr>
      <vt:lpstr>Segoe UI</vt:lpstr>
      <vt:lpstr>Office テーマ</vt:lpstr>
      <vt:lpstr>cs-14. 情報化社会でのマナー，情報セキュリティ  </vt:lpstr>
      <vt:lpstr>PowerPoint プレゼンテーション</vt:lpstr>
      <vt:lpstr>14-1 情報化社会 </vt:lpstr>
      <vt:lpstr>情報化社会の特質</vt:lpstr>
      <vt:lpstr>情報化社会とコンピュータ</vt:lpstr>
      <vt:lpstr>情報が高い価値を持つ社会</vt:lpstr>
      <vt:lpstr>技術革新による社会変革</vt:lpstr>
      <vt:lpstr>情報技術の将来</vt:lpstr>
      <vt:lpstr>情報化社会まとめ</vt:lpstr>
      <vt:lpstr>14-2 情報の蓄積，共有，継承 </vt:lpstr>
      <vt:lpstr>WikiPedia  </vt:lpstr>
      <vt:lpstr>Wikipedia に関する演習</vt:lpstr>
      <vt:lpstr>14-3 情報化社会でのマナー </vt:lpstr>
      <vt:lpstr>情報化社会のマナー</vt:lpstr>
      <vt:lpstr>フェイスブック</vt:lpstr>
      <vt:lpstr>ソーシャルネットワークのマナー</vt:lpstr>
      <vt:lpstr>情報化社会における危険</vt:lpstr>
      <vt:lpstr>フェイクビデオ</vt:lpstr>
      <vt:lpstr>PowerPoint プレゼンテーション</vt:lpstr>
      <vt:lpstr>フェイクニュース</vt:lpstr>
      <vt:lpstr>フェイクサイト</vt:lpstr>
      <vt:lpstr>フェイクサイトへの誘導</vt:lpstr>
      <vt:lpstr>PowerPoint プレゼンテーション</vt:lpstr>
      <vt:lpstr>PowerPoint プレゼンテーション</vt:lpstr>
      <vt:lpstr>情報セキュリティ対策</vt:lpstr>
      <vt:lpstr>14-5 福山大学 情報セキュリティパンフレット </vt:lpstr>
      <vt:lpstr>情報セキュリティパンフレット</vt:lpstr>
      <vt:lpstr>情報セキュリティパンフレットの説明内容</vt:lpstr>
      <vt:lpstr>情報通信機器は便利</vt:lpstr>
      <vt:lpstr>気を付けてほしいこと</vt:lpstr>
      <vt:lpstr>インターネットの利用</vt:lpstr>
      <vt:lpstr>コンピュータウイルス</vt:lpstr>
      <vt:lpstr>コンピュータウイルスの感染経路</vt:lpstr>
      <vt:lpstr>コンピュータウイルスから自分を守る</vt:lpstr>
      <vt:lpstr>ブログや掲示板に書き込んだ情報は：</vt:lpstr>
      <vt:lpstr>大事な情報を守るために</vt:lpstr>
      <vt:lpstr>パスワード</vt:lpstr>
      <vt:lpstr>パスワードをきちんと管理する</vt:lpstr>
      <vt:lpstr>気を付けて欲しいこと</vt:lpstr>
      <vt:lpstr>みなさんに気を付けて欲しいこと</vt:lpstr>
      <vt:lpstr>PowerPoint プレゼンテーション</vt:lpstr>
      <vt:lpstr>全体まとめ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コンピューターサイエンス</dc:title>
  <dc:creator>kunihiko</dc:creator>
  <cp:lastModifiedBy>金子　邦彦</cp:lastModifiedBy>
  <cp:revision>49</cp:revision>
  <dcterms:created xsi:type="dcterms:W3CDTF">2020-06-03T12:20:31Z</dcterms:created>
  <dcterms:modified xsi:type="dcterms:W3CDTF">2023-07-26T08:16:10Z</dcterms:modified>
</cp:coreProperties>
</file>