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544" r:id="rId2"/>
    <p:sldId id="696" r:id="rId3"/>
    <p:sldId id="718" r:id="rId4"/>
    <p:sldId id="722" r:id="rId5"/>
    <p:sldId id="1821" r:id="rId6"/>
    <p:sldId id="1782" r:id="rId7"/>
    <p:sldId id="1784" r:id="rId8"/>
    <p:sldId id="1785" r:id="rId9"/>
    <p:sldId id="1823" r:id="rId10"/>
    <p:sldId id="1822" r:id="rId11"/>
    <p:sldId id="1783" r:id="rId12"/>
    <p:sldId id="1824" r:id="rId13"/>
    <p:sldId id="1781" r:id="rId14"/>
    <p:sldId id="1277" r:id="rId15"/>
    <p:sldId id="665" r:id="rId16"/>
    <p:sldId id="727" r:id="rId17"/>
    <p:sldId id="708" r:id="rId18"/>
    <p:sldId id="558" r:id="rId19"/>
    <p:sldId id="561" r:id="rId20"/>
    <p:sldId id="739" r:id="rId21"/>
    <p:sldId id="1278" r:id="rId22"/>
    <p:sldId id="554" r:id="rId23"/>
    <p:sldId id="1286" r:id="rId24"/>
    <p:sldId id="1287" r:id="rId25"/>
    <p:sldId id="555" r:id="rId26"/>
    <p:sldId id="678" r:id="rId27"/>
    <p:sldId id="612" r:id="rId28"/>
    <p:sldId id="682" r:id="rId29"/>
    <p:sldId id="668" r:id="rId30"/>
    <p:sldId id="1279" r:id="rId31"/>
    <p:sldId id="1819" r:id="rId32"/>
    <p:sldId id="497" r:id="rId33"/>
    <p:sldId id="629" r:id="rId34"/>
    <p:sldId id="498" r:id="rId35"/>
    <p:sldId id="1816" r:id="rId36"/>
    <p:sldId id="1737" r:id="rId37"/>
    <p:sldId id="538" r:id="rId38"/>
    <p:sldId id="1815" r:id="rId39"/>
    <p:sldId id="571" r:id="rId40"/>
    <p:sldId id="506" r:id="rId41"/>
    <p:sldId id="1817" r:id="rId42"/>
    <p:sldId id="587" r:id="rId43"/>
    <p:sldId id="1754" r:id="rId44"/>
    <p:sldId id="1332" r:id="rId45"/>
    <p:sldId id="1818" r:id="rId46"/>
    <p:sldId id="1356" r:id="rId47"/>
    <p:sldId id="1348" r:id="rId48"/>
    <p:sldId id="1357" r:id="rId49"/>
    <p:sldId id="838" r:id="rId50"/>
    <p:sldId id="1378" r:id="rId51"/>
    <p:sldId id="1791" r:id="rId52"/>
    <p:sldId id="1792" r:id="rId53"/>
    <p:sldId id="1793" r:id="rId54"/>
    <p:sldId id="1773" r:id="rId55"/>
    <p:sldId id="1774" r:id="rId56"/>
    <p:sldId id="1775" r:id="rId57"/>
    <p:sldId id="1280" r:id="rId58"/>
    <p:sldId id="1814" r:id="rId59"/>
    <p:sldId id="657" r:id="rId60"/>
    <p:sldId id="1820" r:id="rId61"/>
    <p:sldId id="757" r:id="rId62"/>
    <p:sldId id="799" r:id="rId63"/>
    <p:sldId id="1384" r:id="rId64"/>
    <p:sldId id="759" r:id="rId6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varScale="1">
        <p:scale>
          <a:sx n="55" d="100"/>
          <a:sy n="55" d="100"/>
        </p:scale>
        <p:origin x="823" y="17"/>
      </p:cViewPr>
      <p:guideLst/>
    </p:cSldViewPr>
  </p:slideViewPr>
  <p:notesTextViewPr>
    <p:cViewPr>
      <p:scale>
        <a:sx n="3" d="2"/>
        <a:sy n="3" d="2"/>
      </p:scale>
      <p:origin x="0" y="0"/>
    </p:cViewPr>
  </p:notesTextViewPr>
  <p:sorterViewPr>
    <p:cViewPr>
      <p:scale>
        <a:sx n="75" d="100"/>
        <a:sy n="75" d="100"/>
      </p:scale>
      <p:origin x="0" y="-217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2C3C7-1035-4F31-9DB3-213828D1370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01F06A0-AA08-4A90-92AA-3A846D694FDE}">
      <dgm:prSet custT="1"/>
      <dgm:spPr/>
      <dgm:t>
        <a:bodyPr/>
        <a:lstStyle/>
        <a:p>
          <a:pPr>
            <a:lnSpc>
              <a:spcPct val="80000"/>
            </a:lnSpc>
            <a:spcAft>
              <a:spcPts val="0"/>
            </a:spcAft>
          </a:pPr>
          <a:r>
            <a:rPr lang="ja-JP" sz="2400" b="1" dirty="0">
              <a:latin typeface="メイリオ" panose="020B0604030504040204" pitchFamily="50" charset="-128"/>
              <a:ea typeface="メイリオ" panose="020B0604030504040204" pitchFamily="50" charset="-128"/>
            </a:rPr>
            <a:t>オンラインでの交流やコミュニケーション</a:t>
          </a:r>
          <a:endParaRPr lang="en-US" sz="2400" dirty="0">
            <a:latin typeface="メイリオ" panose="020B0604030504040204" pitchFamily="50" charset="-128"/>
            <a:ea typeface="メイリオ" panose="020B0604030504040204" pitchFamily="50" charset="-128"/>
          </a:endParaRPr>
        </a:p>
      </dgm:t>
    </dgm:pt>
    <dgm:pt modelId="{7A25EC28-1073-42E1-8546-1540C8FFCB08}" type="parTrans" cxnId="{B5B437CA-905D-47D0-A619-B2016642932F}">
      <dgm:prSet/>
      <dgm:spPr/>
      <dgm:t>
        <a:bodyPr/>
        <a:lstStyle/>
        <a:p>
          <a:endParaRPr lang="en-US"/>
        </a:p>
      </dgm:t>
    </dgm:pt>
    <dgm:pt modelId="{5AA32829-A314-479E-AE96-88CC8A5753D6}" type="sibTrans" cxnId="{B5B437CA-905D-47D0-A619-B2016642932F}">
      <dgm:prSet/>
      <dgm:spPr/>
      <dgm:t>
        <a:bodyPr/>
        <a:lstStyle/>
        <a:p>
          <a:endParaRPr lang="en-US"/>
        </a:p>
      </dgm:t>
    </dgm:pt>
    <dgm:pt modelId="{E209E3C4-727F-49E4-94ED-8B1A754C8DDC}">
      <dgm:prSet custT="1"/>
      <dgm:spPr/>
      <dgm:t>
        <a:bodyPr/>
        <a:lstStyle/>
        <a:p>
          <a:pPr>
            <a:lnSpc>
              <a:spcPct val="80000"/>
            </a:lnSpc>
            <a:spcAft>
              <a:spcPts val="0"/>
            </a:spcAft>
          </a:pPr>
          <a:r>
            <a:rPr lang="ja-JP" sz="2400" b="1" dirty="0">
              <a:latin typeface="メイリオ" panose="020B0604030504040204" pitchFamily="50" charset="-128"/>
              <a:ea typeface="メイリオ" panose="020B0604030504040204" pitchFamily="50" charset="-128"/>
            </a:rPr>
            <a:t>デジタルサービス</a:t>
          </a:r>
          <a:r>
            <a:rPr lang="ja-JP" sz="2400" dirty="0">
              <a:latin typeface="メイリオ" panose="020B0604030504040204" pitchFamily="50" charset="-128"/>
              <a:ea typeface="メイリオ" panose="020B0604030504040204" pitchFamily="50" charset="-128"/>
            </a:rPr>
            <a:t>（動画配信，オンラインショッピングなど）</a:t>
          </a:r>
          <a:endParaRPr lang="en-US" sz="2400" dirty="0">
            <a:latin typeface="メイリオ" panose="020B0604030504040204" pitchFamily="50" charset="-128"/>
            <a:ea typeface="メイリオ" panose="020B0604030504040204" pitchFamily="50" charset="-128"/>
          </a:endParaRPr>
        </a:p>
      </dgm:t>
    </dgm:pt>
    <dgm:pt modelId="{9371CCE4-AD89-4CA2-9740-5AC39BDB0E67}" type="parTrans" cxnId="{6FA49EBD-87DD-400E-8B6A-F714D4D92668}">
      <dgm:prSet/>
      <dgm:spPr/>
      <dgm:t>
        <a:bodyPr/>
        <a:lstStyle/>
        <a:p>
          <a:endParaRPr lang="en-US"/>
        </a:p>
      </dgm:t>
    </dgm:pt>
    <dgm:pt modelId="{F2E2DF40-6802-4EB2-9CFA-92E165C54316}" type="sibTrans" cxnId="{6FA49EBD-87DD-400E-8B6A-F714D4D92668}">
      <dgm:prSet/>
      <dgm:spPr/>
      <dgm:t>
        <a:bodyPr/>
        <a:lstStyle/>
        <a:p>
          <a:endParaRPr lang="en-US"/>
        </a:p>
      </dgm:t>
    </dgm:pt>
    <dgm:pt modelId="{BA8A4851-C89F-4176-8428-2859ACF22DD9}">
      <dgm:prSet custT="1"/>
      <dgm:spPr/>
      <dgm:t>
        <a:bodyPr/>
        <a:lstStyle/>
        <a:p>
          <a:r>
            <a:rPr lang="ja-JP" sz="2400" b="1" dirty="0">
              <a:latin typeface="メイリオ" panose="020B0604030504040204" pitchFamily="50" charset="-128"/>
              <a:ea typeface="メイリオ" panose="020B0604030504040204" pitchFamily="50" charset="-128"/>
            </a:rPr>
            <a:t>莫大な情報の管理・処理</a:t>
          </a:r>
          <a:endParaRPr lang="en-US" sz="2400" dirty="0">
            <a:latin typeface="メイリオ" panose="020B0604030504040204" pitchFamily="50" charset="-128"/>
            <a:ea typeface="メイリオ" panose="020B0604030504040204" pitchFamily="50" charset="-128"/>
          </a:endParaRPr>
        </a:p>
      </dgm:t>
    </dgm:pt>
    <dgm:pt modelId="{D4A3B819-AEBB-4C2C-993C-81F50B6B277D}" type="parTrans" cxnId="{51652182-A439-4F8A-A3D6-AD58D7EDDD3D}">
      <dgm:prSet/>
      <dgm:spPr/>
      <dgm:t>
        <a:bodyPr/>
        <a:lstStyle/>
        <a:p>
          <a:endParaRPr lang="en-US"/>
        </a:p>
      </dgm:t>
    </dgm:pt>
    <dgm:pt modelId="{20D26B85-8396-4A61-B4EF-770C9B56CAEC}" type="sibTrans" cxnId="{51652182-A439-4F8A-A3D6-AD58D7EDDD3D}">
      <dgm:prSet/>
      <dgm:spPr/>
      <dgm:t>
        <a:bodyPr/>
        <a:lstStyle/>
        <a:p>
          <a:endParaRPr lang="en-US"/>
        </a:p>
      </dgm:t>
    </dgm:pt>
    <dgm:pt modelId="{4E68B536-8AAB-41F5-AAFE-3ADD44A2FE2D}">
      <dgm:prSet custT="1"/>
      <dgm:spPr/>
      <dgm:t>
        <a:bodyPr/>
        <a:lstStyle/>
        <a:p>
          <a:r>
            <a:rPr lang="ja-JP" sz="2400" b="1" dirty="0">
              <a:latin typeface="メイリオ" panose="020B0604030504040204" pitchFamily="50" charset="-128"/>
              <a:ea typeface="メイリオ" panose="020B0604030504040204" pitchFamily="50" charset="-128"/>
            </a:rPr>
            <a:t>人間と </a:t>
          </a:r>
          <a:r>
            <a:rPr lang="en-US" sz="2400" b="1" dirty="0">
              <a:latin typeface="メイリオ" panose="020B0604030504040204" pitchFamily="50" charset="-128"/>
              <a:ea typeface="メイリオ" panose="020B0604030504040204" pitchFamily="50" charset="-128"/>
            </a:rPr>
            <a:t>AI </a:t>
          </a:r>
          <a:r>
            <a:rPr lang="ja-JP" sz="2400" b="1" dirty="0">
              <a:latin typeface="メイリオ" panose="020B0604030504040204" pitchFamily="50" charset="-128"/>
              <a:ea typeface="メイリオ" panose="020B0604030504040204" pitchFamily="50" charset="-128"/>
            </a:rPr>
            <a:t>の協働</a:t>
          </a:r>
          <a:endParaRPr lang="en-US" sz="2400" dirty="0">
            <a:latin typeface="メイリオ" panose="020B0604030504040204" pitchFamily="50" charset="-128"/>
            <a:ea typeface="メイリオ" panose="020B0604030504040204" pitchFamily="50" charset="-128"/>
          </a:endParaRPr>
        </a:p>
      </dgm:t>
    </dgm:pt>
    <dgm:pt modelId="{B8D56D7E-7293-439A-94EF-17BD07BA9064}" type="parTrans" cxnId="{FD66C51F-55F5-4CA7-B3B9-306CE73A48D1}">
      <dgm:prSet/>
      <dgm:spPr/>
      <dgm:t>
        <a:bodyPr/>
        <a:lstStyle/>
        <a:p>
          <a:endParaRPr lang="en-US"/>
        </a:p>
      </dgm:t>
    </dgm:pt>
    <dgm:pt modelId="{AA7FF1B8-EF01-4B15-A340-7D7EE813CCE4}" type="sibTrans" cxnId="{FD66C51F-55F5-4CA7-B3B9-306CE73A48D1}">
      <dgm:prSet/>
      <dgm:spPr/>
      <dgm:t>
        <a:bodyPr/>
        <a:lstStyle/>
        <a:p>
          <a:endParaRPr lang="en-US"/>
        </a:p>
      </dgm:t>
    </dgm:pt>
    <dgm:pt modelId="{CAC162F8-AC2D-4838-93AF-7896D88638DE}">
      <dgm:prSet custT="1"/>
      <dgm:spPr/>
      <dgm:t>
        <a:bodyPr/>
        <a:lstStyle/>
        <a:p>
          <a:pPr>
            <a:lnSpc>
              <a:spcPct val="80000"/>
            </a:lnSpc>
          </a:pPr>
          <a:r>
            <a:rPr lang="ja-JP" sz="2400" b="1" dirty="0">
              <a:latin typeface="メイリオ" panose="020B0604030504040204" pitchFamily="50" charset="-128"/>
              <a:ea typeface="メイリオ" panose="020B0604030504040204" pitchFamily="50" charset="-128"/>
            </a:rPr>
            <a:t>情報工学</a:t>
          </a:r>
          <a:r>
            <a:rPr lang="ja-JP" sz="2400" dirty="0">
              <a:latin typeface="メイリオ" panose="020B0604030504040204" pitchFamily="50" charset="-128"/>
              <a:ea typeface="メイリオ" panose="020B0604030504040204" pitchFamily="50" charset="-128"/>
            </a:rPr>
            <a:t>は，</a:t>
          </a:r>
          <a:r>
            <a:rPr lang="ja-JP" sz="2400" b="1" dirty="0">
              <a:latin typeface="メイリオ" panose="020B0604030504040204" pitchFamily="50" charset="-128"/>
              <a:ea typeface="メイリオ" panose="020B0604030504040204" pitchFamily="50" charset="-128"/>
            </a:rPr>
            <a:t>デジタル社会</a:t>
          </a:r>
          <a:r>
            <a:rPr lang="ja-JP" sz="2400" dirty="0">
              <a:latin typeface="メイリオ" panose="020B0604030504040204" pitchFamily="50" charset="-128"/>
              <a:ea typeface="メイリオ" panose="020B0604030504040204" pitchFamily="50" charset="-128"/>
            </a:rPr>
            <a:t>を実現し発展させるための大切</a:t>
          </a:r>
          <a:r>
            <a:rPr lang="ja-JP" altLang="en-US" sz="2400" dirty="0">
              <a:latin typeface="メイリオ" panose="020B0604030504040204" pitchFamily="50" charset="-128"/>
              <a:ea typeface="メイリオ" panose="020B0604030504040204" pitchFamily="50" charset="-128"/>
            </a:rPr>
            <a:t>な</a:t>
          </a:r>
          <a:r>
            <a:rPr lang="ja-JP" sz="2400" dirty="0">
              <a:latin typeface="メイリオ" panose="020B0604030504040204" pitchFamily="50" charset="-128"/>
              <a:ea typeface="メイリオ" panose="020B0604030504040204" pitchFamily="50" charset="-128"/>
            </a:rPr>
            <a:t>学問分野．</a:t>
          </a:r>
          <a:endParaRPr lang="en-US" sz="2400" dirty="0">
            <a:latin typeface="メイリオ" panose="020B0604030504040204" pitchFamily="50" charset="-128"/>
            <a:ea typeface="メイリオ" panose="020B0604030504040204" pitchFamily="50" charset="-128"/>
          </a:endParaRPr>
        </a:p>
      </dgm:t>
    </dgm:pt>
    <dgm:pt modelId="{99DCE2DF-F9CC-460D-9325-AB0E87D447BB}" type="parTrans" cxnId="{CDCC5B75-7547-4B27-B1F4-9BA0DFA0BF5D}">
      <dgm:prSet/>
      <dgm:spPr/>
      <dgm:t>
        <a:bodyPr/>
        <a:lstStyle/>
        <a:p>
          <a:endParaRPr lang="en-US"/>
        </a:p>
      </dgm:t>
    </dgm:pt>
    <dgm:pt modelId="{4EF2B78C-6564-4FDA-9299-56D2F8F641D1}" type="sibTrans" cxnId="{CDCC5B75-7547-4B27-B1F4-9BA0DFA0BF5D}">
      <dgm:prSet/>
      <dgm:spPr/>
      <dgm:t>
        <a:bodyPr/>
        <a:lstStyle/>
        <a:p>
          <a:endParaRPr lang="en-US"/>
        </a:p>
      </dgm:t>
    </dgm:pt>
    <dgm:pt modelId="{D19AACD3-50FC-41A0-A9A6-A0CD5CE28FA5}" type="pres">
      <dgm:prSet presAssocID="{44D2C3C7-1035-4F31-9DB3-213828D13709}" presName="vert0" presStyleCnt="0">
        <dgm:presLayoutVars>
          <dgm:dir/>
          <dgm:animOne val="branch"/>
          <dgm:animLvl val="lvl"/>
        </dgm:presLayoutVars>
      </dgm:prSet>
      <dgm:spPr/>
    </dgm:pt>
    <dgm:pt modelId="{D363D678-5432-4F74-9AF7-34DD2D179C6D}" type="pres">
      <dgm:prSet presAssocID="{001F06A0-AA08-4A90-92AA-3A846D694FDE}" presName="thickLine" presStyleLbl="alignNode1" presStyleIdx="0" presStyleCnt="5"/>
      <dgm:spPr/>
    </dgm:pt>
    <dgm:pt modelId="{63542BC7-3FD1-4C10-A81B-ABD7176F8F2D}" type="pres">
      <dgm:prSet presAssocID="{001F06A0-AA08-4A90-92AA-3A846D694FDE}" presName="horz1" presStyleCnt="0"/>
      <dgm:spPr/>
    </dgm:pt>
    <dgm:pt modelId="{40F8D30F-1636-4BF9-8BAB-78EBE193E194}" type="pres">
      <dgm:prSet presAssocID="{001F06A0-AA08-4A90-92AA-3A846D694FDE}" presName="tx1" presStyleLbl="revTx" presStyleIdx="0" presStyleCnt="5"/>
      <dgm:spPr/>
    </dgm:pt>
    <dgm:pt modelId="{71109596-1DC3-4F0C-B10E-161BCA32E5B8}" type="pres">
      <dgm:prSet presAssocID="{001F06A0-AA08-4A90-92AA-3A846D694FDE}" presName="vert1" presStyleCnt="0"/>
      <dgm:spPr/>
    </dgm:pt>
    <dgm:pt modelId="{81D85F3C-5920-41D3-99AE-1340CE048E37}" type="pres">
      <dgm:prSet presAssocID="{E209E3C4-727F-49E4-94ED-8B1A754C8DDC}" presName="thickLine" presStyleLbl="alignNode1" presStyleIdx="1" presStyleCnt="5"/>
      <dgm:spPr/>
    </dgm:pt>
    <dgm:pt modelId="{2B4D7A5D-0C09-4159-82F7-E0263B5A64E8}" type="pres">
      <dgm:prSet presAssocID="{E209E3C4-727F-49E4-94ED-8B1A754C8DDC}" presName="horz1" presStyleCnt="0"/>
      <dgm:spPr/>
    </dgm:pt>
    <dgm:pt modelId="{CCAA1ADF-72AE-4E59-9A87-7D3BB23E44F7}" type="pres">
      <dgm:prSet presAssocID="{E209E3C4-727F-49E4-94ED-8B1A754C8DDC}" presName="tx1" presStyleLbl="revTx" presStyleIdx="1" presStyleCnt="5"/>
      <dgm:spPr/>
    </dgm:pt>
    <dgm:pt modelId="{D72EB3FB-DF0D-4A84-A16D-785CC6C9AED5}" type="pres">
      <dgm:prSet presAssocID="{E209E3C4-727F-49E4-94ED-8B1A754C8DDC}" presName="vert1" presStyleCnt="0"/>
      <dgm:spPr/>
    </dgm:pt>
    <dgm:pt modelId="{13906918-4C16-4546-BC4E-A808BD777114}" type="pres">
      <dgm:prSet presAssocID="{BA8A4851-C89F-4176-8428-2859ACF22DD9}" presName="thickLine" presStyleLbl="alignNode1" presStyleIdx="2" presStyleCnt="5"/>
      <dgm:spPr/>
    </dgm:pt>
    <dgm:pt modelId="{2CA4930B-C246-420D-98BB-9153ECDFBB10}" type="pres">
      <dgm:prSet presAssocID="{BA8A4851-C89F-4176-8428-2859ACF22DD9}" presName="horz1" presStyleCnt="0"/>
      <dgm:spPr/>
    </dgm:pt>
    <dgm:pt modelId="{84FEC154-9780-4799-9AD8-8A036346CCDA}" type="pres">
      <dgm:prSet presAssocID="{BA8A4851-C89F-4176-8428-2859ACF22DD9}" presName="tx1" presStyleLbl="revTx" presStyleIdx="2" presStyleCnt="5"/>
      <dgm:spPr/>
    </dgm:pt>
    <dgm:pt modelId="{7DA35344-4DCB-430E-96D5-1CE7549EA30C}" type="pres">
      <dgm:prSet presAssocID="{BA8A4851-C89F-4176-8428-2859ACF22DD9}" presName="vert1" presStyleCnt="0"/>
      <dgm:spPr/>
    </dgm:pt>
    <dgm:pt modelId="{446F2923-94AD-4FB3-868F-403084795264}" type="pres">
      <dgm:prSet presAssocID="{4E68B536-8AAB-41F5-AAFE-3ADD44A2FE2D}" presName="thickLine" presStyleLbl="alignNode1" presStyleIdx="3" presStyleCnt="5"/>
      <dgm:spPr/>
    </dgm:pt>
    <dgm:pt modelId="{B3DCF950-979F-4598-ADA8-1CA323EE86F1}" type="pres">
      <dgm:prSet presAssocID="{4E68B536-8AAB-41F5-AAFE-3ADD44A2FE2D}" presName="horz1" presStyleCnt="0"/>
      <dgm:spPr/>
    </dgm:pt>
    <dgm:pt modelId="{092AB228-BC32-4BDC-97E9-C3878861AB55}" type="pres">
      <dgm:prSet presAssocID="{4E68B536-8AAB-41F5-AAFE-3ADD44A2FE2D}" presName="tx1" presStyleLbl="revTx" presStyleIdx="3" presStyleCnt="5"/>
      <dgm:spPr/>
    </dgm:pt>
    <dgm:pt modelId="{2508D984-D829-4638-8003-B6AD7C1A09AB}" type="pres">
      <dgm:prSet presAssocID="{4E68B536-8AAB-41F5-AAFE-3ADD44A2FE2D}" presName="vert1" presStyleCnt="0"/>
      <dgm:spPr/>
    </dgm:pt>
    <dgm:pt modelId="{9F02296A-49AB-48A2-A4AF-4DCED5185CD9}" type="pres">
      <dgm:prSet presAssocID="{CAC162F8-AC2D-4838-93AF-7896D88638DE}" presName="thickLine" presStyleLbl="alignNode1" presStyleIdx="4" presStyleCnt="5"/>
      <dgm:spPr>
        <a:ln>
          <a:noFill/>
        </a:ln>
      </dgm:spPr>
    </dgm:pt>
    <dgm:pt modelId="{63F48D65-F379-427A-9DC0-9659E86B50E7}" type="pres">
      <dgm:prSet presAssocID="{CAC162F8-AC2D-4838-93AF-7896D88638DE}" presName="horz1" presStyleCnt="0"/>
      <dgm:spPr/>
    </dgm:pt>
    <dgm:pt modelId="{913A9EDD-A653-4701-8994-A4E79E955380}" type="pres">
      <dgm:prSet presAssocID="{CAC162F8-AC2D-4838-93AF-7896D88638DE}" presName="tx1" presStyleLbl="revTx" presStyleIdx="4" presStyleCnt="5"/>
      <dgm:spPr/>
    </dgm:pt>
    <dgm:pt modelId="{8DE93225-86C8-4A1F-A189-12C242C38545}" type="pres">
      <dgm:prSet presAssocID="{CAC162F8-AC2D-4838-93AF-7896D88638DE}" presName="vert1" presStyleCnt="0"/>
      <dgm:spPr/>
    </dgm:pt>
  </dgm:ptLst>
  <dgm:cxnLst>
    <dgm:cxn modelId="{13509819-C63E-4CDB-A8E4-8BF2CF6EE928}" type="presOf" srcId="{CAC162F8-AC2D-4838-93AF-7896D88638DE}" destId="{913A9EDD-A653-4701-8994-A4E79E955380}" srcOrd="0" destOrd="0" presId="urn:microsoft.com/office/officeart/2008/layout/LinedList"/>
    <dgm:cxn modelId="{22A6B11E-EB4D-4EF8-A69D-0245EB22EBC2}" type="presOf" srcId="{E209E3C4-727F-49E4-94ED-8B1A754C8DDC}" destId="{CCAA1ADF-72AE-4E59-9A87-7D3BB23E44F7}" srcOrd="0" destOrd="0" presId="urn:microsoft.com/office/officeart/2008/layout/LinedList"/>
    <dgm:cxn modelId="{FD66C51F-55F5-4CA7-B3B9-306CE73A48D1}" srcId="{44D2C3C7-1035-4F31-9DB3-213828D13709}" destId="{4E68B536-8AAB-41F5-AAFE-3ADD44A2FE2D}" srcOrd="3" destOrd="0" parTransId="{B8D56D7E-7293-439A-94EF-17BD07BA9064}" sibTransId="{AA7FF1B8-EF01-4B15-A340-7D7EE813CCE4}"/>
    <dgm:cxn modelId="{171FE91F-EA7F-4005-93B7-432787A3DBB1}" type="presOf" srcId="{44D2C3C7-1035-4F31-9DB3-213828D13709}" destId="{D19AACD3-50FC-41A0-A9A6-A0CD5CE28FA5}" srcOrd="0" destOrd="0" presId="urn:microsoft.com/office/officeart/2008/layout/LinedList"/>
    <dgm:cxn modelId="{CDCC5B75-7547-4B27-B1F4-9BA0DFA0BF5D}" srcId="{44D2C3C7-1035-4F31-9DB3-213828D13709}" destId="{CAC162F8-AC2D-4838-93AF-7896D88638DE}" srcOrd="4" destOrd="0" parTransId="{99DCE2DF-F9CC-460D-9325-AB0E87D447BB}" sibTransId="{4EF2B78C-6564-4FDA-9299-56D2F8F641D1}"/>
    <dgm:cxn modelId="{6D0A807B-2B70-4370-A25E-27A44B74ADDB}" type="presOf" srcId="{BA8A4851-C89F-4176-8428-2859ACF22DD9}" destId="{84FEC154-9780-4799-9AD8-8A036346CCDA}" srcOrd="0" destOrd="0" presId="urn:microsoft.com/office/officeart/2008/layout/LinedList"/>
    <dgm:cxn modelId="{51652182-A439-4F8A-A3D6-AD58D7EDDD3D}" srcId="{44D2C3C7-1035-4F31-9DB3-213828D13709}" destId="{BA8A4851-C89F-4176-8428-2859ACF22DD9}" srcOrd="2" destOrd="0" parTransId="{D4A3B819-AEBB-4C2C-993C-81F50B6B277D}" sibTransId="{20D26B85-8396-4A61-B4EF-770C9B56CAEC}"/>
    <dgm:cxn modelId="{6FA49EBD-87DD-400E-8B6A-F714D4D92668}" srcId="{44D2C3C7-1035-4F31-9DB3-213828D13709}" destId="{E209E3C4-727F-49E4-94ED-8B1A754C8DDC}" srcOrd="1" destOrd="0" parTransId="{9371CCE4-AD89-4CA2-9740-5AC39BDB0E67}" sibTransId="{F2E2DF40-6802-4EB2-9CFA-92E165C54316}"/>
    <dgm:cxn modelId="{B5B437CA-905D-47D0-A619-B2016642932F}" srcId="{44D2C3C7-1035-4F31-9DB3-213828D13709}" destId="{001F06A0-AA08-4A90-92AA-3A846D694FDE}" srcOrd="0" destOrd="0" parTransId="{7A25EC28-1073-42E1-8546-1540C8FFCB08}" sibTransId="{5AA32829-A314-479E-AE96-88CC8A5753D6}"/>
    <dgm:cxn modelId="{2DC2D5D6-4FAC-4C5D-B348-DAF26F8F21EF}" type="presOf" srcId="{001F06A0-AA08-4A90-92AA-3A846D694FDE}" destId="{40F8D30F-1636-4BF9-8BAB-78EBE193E194}" srcOrd="0" destOrd="0" presId="urn:microsoft.com/office/officeart/2008/layout/LinedList"/>
    <dgm:cxn modelId="{3C1632E7-E61C-460D-A3CF-4D3EC1BDDA5C}" type="presOf" srcId="{4E68B536-8AAB-41F5-AAFE-3ADD44A2FE2D}" destId="{092AB228-BC32-4BDC-97E9-C3878861AB55}" srcOrd="0" destOrd="0" presId="urn:microsoft.com/office/officeart/2008/layout/LinedList"/>
    <dgm:cxn modelId="{03C2CAE1-BE58-4609-843F-43AE2BD854C0}" type="presParOf" srcId="{D19AACD3-50FC-41A0-A9A6-A0CD5CE28FA5}" destId="{D363D678-5432-4F74-9AF7-34DD2D179C6D}" srcOrd="0" destOrd="0" presId="urn:microsoft.com/office/officeart/2008/layout/LinedList"/>
    <dgm:cxn modelId="{9F5A6F65-F8CE-4008-9214-0A51B73C0FC9}" type="presParOf" srcId="{D19AACD3-50FC-41A0-A9A6-A0CD5CE28FA5}" destId="{63542BC7-3FD1-4C10-A81B-ABD7176F8F2D}" srcOrd="1" destOrd="0" presId="urn:microsoft.com/office/officeart/2008/layout/LinedList"/>
    <dgm:cxn modelId="{5952D3A8-3110-4ABE-BF2A-5291572A4323}" type="presParOf" srcId="{63542BC7-3FD1-4C10-A81B-ABD7176F8F2D}" destId="{40F8D30F-1636-4BF9-8BAB-78EBE193E194}" srcOrd="0" destOrd="0" presId="urn:microsoft.com/office/officeart/2008/layout/LinedList"/>
    <dgm:cxn modelId="{B1E74D55-9E9B-45B0-8DB8-5A1BB762FD63}" type="presParOf" srcId="{63542BC7-3FD1-4C10-A81B-ABD7176F8F2D}" destId="{71109596-1DC3-4F0C-B10E-161BCA32E5B8}" srcOrd="1" destOrd="0" presId="urn:microsoft.com/office/officeart/2008/layout/LinedList"/>
    <dgm:cxn modelId="{7B076A90-0E18-436C-A5B1-61BC6116BCD0}" type="presParOf" srcId="{D19AACD3-50FC-41A0-A9A6-A0CD5CE28FA5}" destId="{81D85F3C-5920-41D3-99AE-1340CE048E37}" srcOrd="2" destOrd="0" presId="urn:microsoft.com/office/officeart/2008/layout/LinedList"/>
    <dgm:cxn modelId="{3FC686B1-A8C4-4707-9062-A0D6DEE5BC86}" type="presParOf" srcId="{D19AACD3-50FC-41A0-A9A6-A0CD5CE28FA5}" destId="{2B4D7A5D-0C09-4159-82F7-E0263B5A64E8}" srcOrd="3" destOrd="0" presId="urn:microsoft.com/office/officeart/2008/layout/LinedList"/>
    <dgm:cxn modelId="{5C5B4997-255A-4AE9-B4B1-D91DBCB5BF37}" type="presParOf" srcId="{2B4D7A5D-0C09-4159-82F7-E0263B5A64E8}" destId="{CCAA1ADF-72AE-4E59-9A87-7D3BB23E44F7}" srcOrd="0" destOrd="0" presId="urn:microsoft.com/office/officeart/2008/layout/LinedList"/>
    <dgm:cxn modelId="{84771576-AE49-4DBC-90BE-35C1FC2FC5A3}" type="presParOf" srcId="{2B4D7A5D-0C09-4159-82F7-E0263B5A64E8}" destId="{D72EB3FB-DF0D-4A84-A16D-785CC6C9AED5}" srcOrd="1" destOrd="0" presId="urn:microsoft.com/office/officeart/2008/layout/LinedList"/>
    <dgm:cxn modelId="{DD29021B-4B72-49E7-A58E-D306AC0F1A0C}" type="presParOf" srcId="{D19AACD3-50FC-41A0-A9A6-A0CD5CE28FA5}" destId="{13906918-4C16-4546-BC4E-A808BD777114}" srcOrd="4" destOrd="0" presId="urn:microsoft.com/office/officeart/2008/layout/LinedList"/>
    <dgm:cxn modelId="{8658DF12-F49A-4875-8493-1C6C283C898B}" type="presParOf" srcId="{D19AACD3-50FC-41A0-A9A6-A0CD5CE28FA5}" destId="{2CA4930B-C246-420D-98BB-9153ECDFBB10}" srcOrd="5" destOrd="0" presId="urn:microsoft.com/office/officeart/2008/layout/LinedList"/>
    <dgm:cxn modelId="{92057964-5229-4495-92DF-C806A5769935}" type="presParOf" srcId="{2CA4930B-C246-420D-98BB-9153ECDFBB10}" destId="{84FEC154-9780-4799-9AD8-8A036346CCDA}" srcOrd="0" destOrd="0" presId="urn:microsoft.com/office/officeart/2008/layout/LinedList"/>
    <dgm:cxn modelId="{DCD17E30-3047-460D-9172-A2752EAAC529}" type="presParOf" srcId="{2CA4930B-C246-420D-98BB-9153ECDFBB10}" destId="{7DA35344-4DCB-430E-96D5-1CE7549EA30C}" srcOrd="1" destOrd="0" presId="urn:microsoft.com/office/officeart/2008/layout/LinedList"/>
    <dgm:cxn modelId="{A5B2C36D-46BC-4CCB-B931-6AA8CBAF4C4F}" type="presParOf" srcId="{D19AACD3-50FC-41A0-A9A6-A0CD5CE28FA5}" destId="{446F2923-94AD-4FB3-868F-403084795264}" srcOrd="6" destOrd="0" presId="urn:microsoft.com/office/officeart/2008/layout/LinedList"/>
    <dgm:cxn modelId="{B4F0C26F-BA56-4DB3-B749-3401B3DE7CC7}" type="presParOf" srcId="{D19AACD3-50FC-41A0-A9A6-A0CD5CE28FA5}" destId="{B3DCF950-979F-4598-ADA8-1CA323EE86F1}" srcOrd="7" destOrd="0" presId="urn:microsoft.com/office/officeart/2008/layout/LinedList"/>
    <dgm:cxn modelId="{6C173F35-0DD8-4AD8-8C62-327E07FA49D3}" type="presParOf" srcId="{B3DCF950-979F-4598-ADA8-1CA323EE86F1}" destId="{092AB228-BC32-4BDC-97E9-C3878861AB55}" srcOrd="0" destOrd="0" presId="urn:microsoft.com/office/officeart/2008/layout/LinedList"/>
    <dgm:cxn modelId="{32858FB2-46F1-4DF1-8586-EAB172D8F0B8}" type="presParOf" srcId="{B3DCF950-979F-4598-ADA8-1CA323EE86F1}" destId="{2508D984-D829-4638-8003-B6AD7C1A09AB}" srcOrd="1" destOrd="0" presId="urn:microsoft.com/office/officeart/2008/layout/LinedList"/>
    <dgm:cxn modelId="{EA419758-25D0-42A4-90F3-6B2B3B08CBA9}" type="presParOf" srcId="{D19AACD3-50FC-41A0-A9A6-A0CD5CE28FA5}" destId="{9F02296A-49AB-48A2-A4AF-4DCED5185CD9}" srcOrd="8" destOrd="0" presId="urn:microsoft.com/office/officeart/2008/layout/LinedList"/>
    <dgm:cxn modelId="{9BA9781E-E549-4CCE-BE5F-4E278160C5AA}" type="presParOf" srcId="{D19AACD3-50FC-41A0-A9A6-A0CD5CE28FA5}" destId="{63F48D65-F379-427A-9DC0-9659E86B50E7}" srcOrd="9" destOrd="0" presId="urn:microsoft.com/office/officeart/2008/layout/LinedList"/>
    <dgm:cxn modelId="{52A8BCB8-6318-4D3E-8241-E808A477C171}" type="presParOf" srcId="{63F48D65-F379-427A-9DC0-9659E86B50E7}" destId="{913A9EDD-A653-4701-8994-A4E79E955380}" srcOrd="0" destOrd="0" presId="urn:microsoft.com/office/officeart/2008/layout/LinedList"/>
    <dgm:cxn modelId="{03B33056-09A7-4ABE-B1A5-863EDC1CA6DA}" type="presParOf" srcId="{63F48D65-F379-427A-9DC0-9659E86B50E7}" destId="{8DE93225-86C8-4A1F-A189-12C242C385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2C3C7-1035-4F31-9DB3-213828D1370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01F06A0-AA08-4A90-92AA-3A846D694FDE}">
      <dgm:prSet custT="1"/>
      <dgm:spPr/>
      <dgm:t>
        <a:bodyPr/>
        <a:lstStyle/>
        <a:p>
          <a:pPr>
            <a:lnSpc>
              <a:spcPct val="80000"/>
            </a:lnSpc>
          </a:pPr>
          <a:r>
            <a:rPr kumimoji="1" lang="ja-JP" sz="2400" b="1" dirty="0">
              <a:latin typeface="メイリオ" panose="020B0604030504040204" pitchFamily="50" charset="-128"/>
              <a:ea typeface="メイリオ" panose="020B0604030504040204" pitchFamily="50" charset="-128"/>
            </a:rPr>
            <a:t>想像力を活かす楽しさ</a:t>
          </a:r>
          <a:r>
            <a:rPr kumimoji="1" lang="ja-JP" sz="2400" dirty="0">
              <a:latin typeface="メイリオ" panose="020B0604030504040204" pitchFamily="50" charset="-128"/>
              <a:ea typeface="メイリオ" panose="020B0604030504040204" pitchFamily="50" charset="-128"/>
            </a:rPr>
            <a:t>：自分のアイデアが形に</a:t>
          </a:r>
          <a:r>
            <a:rPr kumimoji="1" lang="ja-JP" sz="2400" dirty="0"/>
            <a:t>．</a:t>
          </a:r>
          <a:endParaRPr lang="en-US" sz="2400" dirty="0"/>
        </a:p>
      </dgm:t>
    </dgm:pt>
    <dgm:pt modelId="{7A25EC28-1073-42E1-8546-1540C8FFCB08}" type="parTrans" cxnId="{B5B437CA-905D-47D0-A619-B2016642932F}">
      <dgm:prSet/>
      <dgm:spPr/>
      <dgm:t>
        <a:bodyPr/>
        <a:lstStyle/>
        <a:p>
          <a:endParaRPr lang="en-US"/>
        </a:p>
      </dgm:t>
    </dgm:pt>
    <dgm:pt modelId="{5AA32829-A314-479E-AE96-88CC8A5753D6}" type="sibTrans" cxnId="{B5B437CA-905D-47D0-A619-B2016642932F}">
      <dgm:prSet/>
      <dgm:spPr/>
      <dgm:t>
        <a:bodyPr/>
        <a:lstStyle/>
        <a:p>
          <a:endParaRPr lang="en-US"/>
        </a:p>
      </dgm:t>
    </dgm:pt>
    <dgm:pt modelId="{E209E3C4-727F-49E4-94ED-8B1A754C8DDC}">
      <dgm:prSet custT="1"/>
      <dgm:spPr/>
      <dgm:t>
        <a:bodyPr/>
        <a:lstStyle/>
        <a:p>
          <a:pPr>
            <a:lnSpc>
              <a:spcPct val="80000"/>
            </a:lnSpc>
          </a:pPr>
          <a:r>
            <a:rPr lang="ja-JP" sz="2400" b="1" dirty="0">
              <a:latin typeface="メイリオ" panose="020B0604030504040204" pitchFamily="50" charset="-128"/>
              <a:ea typeface="メイリオ" panose="020B0604030504040204" pitchFamily="50" charset="-128"/>
            </a:rPr>
            <a:t>未来の技術を学ぶワクワク感</a:t>
          </a:r>
          <a:r>
            <a:rPr lang="ja-JP" sz="2400" dirty="0">
              <a:latin typeface="メイリオ" panose="020B0604030504040204" pitchFamily="50" charset="-128"/>
              <a:ea typeface="メイリオ" panose="020B0604030504040204" pitchFamily="50" charset="-128"/>
            </a:rPr>
            <a:t>：</a:t>
          </a:r>
          <a:r>
            <a:rPr lang="en-US" sz="2400" dirty="0">
              <a:latin typeface="メイリオ" panose="020B0604030504040204" pitchFamily="50" charset="-128"/>
              <a:ea typeface="メイリオ" panose="020B0604030504040204" pitchFamily="50" charset="-128"/>
            </a:rPr>
            <a:t>AI</a:t>
          </a:r>
          <a:r>
            <a:rPr lang="ja-JP" sz="2400" dirty="0">
              <a:latin typeface="メイリオ" panose="020B0604030504040204" pitchFamily="50" charset="-128"/>
              <a:ea typeface="メイリオ" panose="020B0604030504040204" pitchFamily="50" charset="-128"/>
            </a:rPr>
            <a:t>，仮想現実，</a:t>
          </a:r>
          <a:r>
            <a:rPr lang="en-US" altLang="ja-JP" sz="2400" dirty="0">
              <a:latin typeface="メイリオ" panose="020B0604030504040204" pitchFamily="50" charset="-128"/>
              <a:ea typeface="メイリオ" panose="020B0604030504040204" pitchFamily="50" charset="-128"/>
            </a:rPr>
            <a:t>IoT </a:t>
          </a:r>
          <a:r>
            <a:rPr lang="ja-JP" sz="2400" dirty="0">
              <a:latin typeface="メイリオ" panose="020B0604030504040204" pitchFamily="50" charset="-128"/>
              <a:ea typeface="メイリオ" panose="020B0604030504040204" pitchFamily="50" charset="-128"/>
            </a:rPr>
            <a:t>など．</a:t>
          </a:r>
          <a:endParaRPr lang="en-US" sz="2400" dirty="0">
            <a:latin typeface="メイリオ" panose="020B0604030504040204" pitchFamily="50" charset="-128"/>
            <a:ea typeface="メイリオ" panose="020B0604030504040204" pitchFamily="50" charset="-128"/>
          </a:endParaRPr>
        </a:p>
      </dgm:t>
    </dgm:pt>
    <dgm:pt modelId="{9371CCE4-AD89-4CA2-9740-5AC39BDB0E67}" type="parTrans" cxnId="{6FA49EBD-87DD-400E-8B6A-F714D4D92668}">
      <dgm:prSet/>
      <dgm:spPr/>
      <dgm:t>
        <a:bodyPr/>
        <a:lstStyle/>
        <a:p>
          <a:endParaRPr lang="en-US"/>
        </a:p>
      </dgm:t>
    </dgm:pt>
    <dgm:pt modelId="{F2E2DF40-6802-4EB2-9CFA-92E165C54316}" type="sibTrans" cxnId="{6FA49EBD-87DD-400E-8B6A-F714D4D92668}">
      <dgm:prSet/>
      <dgm:spPr/>
      <dgm:t>
        <a:bodyPr/>
        <a:lstStyle/>
        <a:p>
          <a:endParaRPr lang="en-US"/>
        </a:p>
      </dgm:t>
    </dgm:pt>
    <dgm:pt modelId="{BA8A4851-C89F-4176-8428-2859ACF22DD9}">
      <dgm:prSet custT="1"/>
      <dgm:spPr/>
      <dgm:t>
        <a:bodyPr/>
        <a:lstStyle/>
        <a:p>
          <a:pPr>
            <a:lnSpc>
              <a:spcPct val="80000"/>
            </a:lnSpc>
          </a:pPr>
          <a:r>
            <a:rPr lang="ja-JP" sz="2400" b="1" dirty="0">
              <a:latin typeface="メイリオ" panose="020B0604030504040204" pitchFamily="50" charset="-128"/>
              <a:ea typeface="メイリオ" panose="020B0604030504040204" pitchFamily="50" charset="-128"/>
            </a:rPr>
            <a:t>夢が広がる進路</a:t>
          </a:r>
          <a:r>
            <a:rPr lang="ja-JP" sz="2400" dirty="0">
              <a:latin typeface="メイリオ" panose="020B0604030504040204" pitchFamily="50" charset="-128"/>
              <a:ea typeface="メイリオ" panose="020B0604030504040204" pitchFamily="50" charset="-128"/>
            </a:rPr>
            <a:t>：</a:t>
          </a:r>
          <a:r>
            <a:rPr lang="en-US" sz="2400" dirty="0">
              <a:latin typeface="メイリオ" panose="020B0604030504040204" pitchFamily="50" charset="-128"/>
              <a:ea typeface="メイリオ" panose="020B0604030504040204" pitchFamily="50" charset="-128"/>
            </a:rPr>
            <a:t>IT</a:t>
          </a:r>
          <a:r>
            <a:rPr lang="ja-JP" sz="2400" dirty="0">
              <a:latin typeface="メイリオ" panose="020B0604030504040204" pitchFamily="50" charset="-128"/>
              <a:ea typeface="メイリオ" panose="020B0604030504040204" pitchFamily="50" charset="-128"/>
            </a:rPr>
            <a:t>企業や製造業，クリエイティブな職種など</a:t>
          </a:r>
          <a:r>
            <a:rPr lang="ja-JP" altLang="en-US" sz="2400" dirty="0">
              <a:latin typeface="メイリオ" panose="020B0604030504040204" pitchFamily="50" charset="-128"/>
              <a:ea typeface="メイリオ" panose="020B0604030504040204" pitchFamily="50" charset="-128"/>
            </a:rPr>
            <a:t>で</a:t>
          </a:r>
          <a:r>
            <a:rPr lang="ja-JP" sz="2400" dirty="0">
              <a:latin typeface="メイリオ" panose="020B0604030504040204" pitchFamily="50" charset="-128"/>
              <a:ea typeface="メイリオ" panose="020B0604030504040204" pitchFamily="50" charset="-128"/>
            </a:rPr>
            <a:t>活躍</a:t>
          </a:r>
          <a:r>
            <a:rPr lang="ja-JP" altLang="en-US" sz="2400" dirty="0">
              <a:latin typeface="メイリオ" panose="020B0604030504040204" pitchFamily="50" charset="-128"/>
              <a:ea typeface="メイリオ" panose="020B0604030504040204" pitchFamily="50" charset="-128"/>
            </a:rPr>
            <a:t>．</a:t>
          </a:r>
          <a:endParaRPr lang="en-US" sz="2400" dirty="0">
            <a:latin typeface="メイリオ" panose="020B0604030504040204" pitchFamily="50" charset="-128"/>
            <a:ea typeface="メイリオ" panose="020B0604030504040204" pitchFamily="50" charset="-128"/>
          </a:endParaRPr>
        </a:p>
      </dgm:t>
    </dgm:pt>
    <dgm:pt modelId="{D4A3B819-AEBB-4C2C-993C-81F50B6B277D}" type="parTrans" cxnId="{51652182-A439-4F8A-A3D6-AD58D7EDDD3D}">
      <dgm:prSet/>
      <dgm:spPr/>
      <dgm:t>
        <a:bodyPr/>
        <a:lstStyle/>
        <a:p>
          <a:endParaRPr lang="en-US"/>
        </a:p>
      </dgm:t>
    </dgm:pt>
    <dgm:pt modelId="{20D26B85-8396-4A61-B4EF-770C9B56CAEC}" type="sibTrans" cxnId="{51652182-A439-4F8A-A3D6-AD58D7EDDD3D}">
      <dgm:prSet/>
      <dgm:spPr/>
      <dgm:t>
        <a:bodyPr/>
        <a:lstStyle/>
        <a:p>
          <a:endParaRPr lang="en-US"/>
        </a:p>
      </dgm:t>
    </dgm:pt>
    <dgm:pt modelId="{4E68B536-8AAB-41F5-AAFE-3ADD44A2FE2D}">
      <dgm:prSet custT="1"/>
      <dgm:spPr/>
      <dgm:t>
        <a:bodyPr/>
        <a:lstStyle/>
        <a:p>
          <a:endParaRPr lang="en-US" sz="2400" dirty="0"/>
        </a:p>
      </dgm:t>
    </dgm:pt>
    <dgm:pt modelId="{B8D56D7E-7293-439A-94EF-17BD07BA9064}" type="parTrans" cxnId="{FD66C51F-55F5-4CA7-B3B9-306CE73A48D1}">
      <dgm:prSet/>
      <dgm:spPr/>
      <dgm:t>
        <a:bodyPr/>
        <a:lstStyle/>
        <a:p>
          <a:endParaRPr lang="en-US"/>
        </a:p>
      </dgm:t>
    </dgm:pt>
    <dgm:pt modelId="{AA7FF1B8-EF01-4B15-A340-7D7EE813CCE4}" type="sibTrans" cxnId="{FD66C51F-55F5-4CA7-B3B9-306CE73A48D1}">
      <dgm:prSet/>
      <dgm:spPr/>
      <dgm:t>
        <a:bodyPr/>
        <a:lstStyle/>
        <a:p>
          <a:endParaRPr lang="en-US"/>
        </a:p>
      </dgm:t>
    </dgm:pt>
    <dgm:pt modelId="{CAC162F8-AC2D-4838-93AF-7896D88638DE}">
      <dgm:prSet custT="1"/>
      <dgm:spPr/>
      <dgm:t>
        <a:bodyPr/>
        <a:lstStyle/>
        <a:p>
          <a:pPr>
            <a:lnSpc>
              <a:spcPct val="80000"/>
            </a:lnSpc>
          </a:pPr>
          <a:r>
            <a:rPr kumimoji="1" lang="ja-JP" sz="2400" b="1" dirty="0">
              <a:latin typeface="メイリオ" panose="020B0604030504040204" pitchFamily="50" charset="-128"/>
              <a:ea typeface="メイリオ" panose="020B0604030504040204" pitchFamily="50" charset="-128"/>
            </a:rPr>
            <a:t>専門的な実力</a:t>
          </a:r>
          <a:r>
            <a:rPr kumimoji="1" lang="ja-JP" sz="2400" dirty="0">
              <a:latin typeface="メイリオ" panose="020B0604030504040204" pitchFamily="50" charset="-128"/>
              <a:ea typeface="メイリオ" panose="020B0604030504040204" pitchFamily="50" charset="-128"/>
            </a:rPr>
            <a:t>と，</a:t>
          </a:r>
          <a:r>
            <a:rPr kumimoji="1" lang="ja-JP" sz="2400" b="1" dirty="0">
              <a:latin typeface="メイリオ" panose="020B0604030504040204" pitchFamily="50" charset="-128"/>
              <a:ea typeface="メイリオ" panose="020B0604030504040204" pitchFamily="50" charset="-128"/>
            </a:rPr>
            <a:t>未来を切り開く力</a:t>
          </a:r>
          <a:r>
            <a:rPr kumimoji="1" lang="ja-JP" sz="2400" dirty="0">
              <a:latin typeface="メイリオ" panose="020B0604030504040204" pitchFamily="50" charset="-128"/>
              <a:ea typeface="メイリオ" panose="020B0604030504040204" pitchFamily="50" charset="-128"/>
            </a:rPr>
            <a:t>を身につけ，</a:t>
          </a:r>
          <a:r>
            <a:rPr kumimoji="1" lang="ja-JP" sz="2400" b="1" dirty="0">
              <a:latin typeface="メイリオ" panose="020B0604030504040204" pitchFamily="50" charset="-128"/>
              <a:ea typeface="メイリオ" panose="020B0604030504040204" pitchFamily="50" charset="-128"/>
            </a:rPr>
            <a:t>社会に貢献</a:t>
          </a:r>
          <a:r>
            <a:rPr kumimoji="1" lang="ja-JP" sz="2400" dirty="0">
              <a:latin typeface="メイリオ" panose="020B0604030504040204" pitchFamily="50" charset="-128"/>
              <a:ea typeface="メイリオ" panose="020B0604030504040204" pitchFamily="50" charset="-128"/>
            </a:rPr>
            <a:t>しながら，</a:t>
          </a:r>
          <a:r>
            <a:rPr kumimoji="1" lang="ja-JP" sz="2400" b="1" dirty="0">
              <a:latin typeface="メイリオ" panose="020B0604030504040204" pitchFamily="50" charset="-128"/>
              <a:ea typeface="メイリオ" panose="020B0604030504040204" pitchFamily="50" charset="-128"/>
            </a:rPr>
            <a:t>自分の夢を追求する</a:t>
          </a:r>
          <a:r>
            <a:rPr kumimoji="1" lang="ja-JP" sz="2400" dirty="0">
              <a:latin typeface="メイリオ" panose="020B0604030504040204" pitchFamily="50" charset="-128"/>
              <a:ea typeface="メイリオ" panose="020B0604030504040204" pitchFamily="50" charset="-128"/>
            </a:rPr>
            <a:t>ことができます</a:t>
          </a:r>
          <a:r>
            <a:rPr kumimoji="1" lang="ja-JP" altLang="en-US" sz="2400" dirty="0">
              <a:latin typeface="メイリオ" panose="020B0604030504040204" pitchFamily="50" charset="-128"/>
              <a:ea typeface="メイリオ" panose="020B0604030504040204" pitchFamily="50" charset="-128"/>
            </a:rPr>
            <a:t>．</a:t>
          </a:r>
          <a:endParaRPr lang="en-US" sz="2400" dirty="0">
            <a:latin typeface="メイリオ" panose="020B0604030504040204" pitchFamily="50" charset="-128"/>
            <a:ea typeface="メイリオ" panose="020B0604030504040204" pitchFamily="50" charset="-128"/>
          </a:endParaRPr>
        </a:p>
      </dgm:t>
    </dgm:pt>
    <dgm:pt modelId="{99DCE2DF-F9CC-460D-9325-AB0E87D447BB}" type="parTrans" cxnId="{CDCC5B75-7547-4B27-B1F4-9BA0DFA0BF5D}">
      <dgm:prSet/>
      <dgm:spPr/>
      <dgm:t>
        <a:bodyPr/>
        <a:lstStyle/>
        <a:p>
          <a:endParaRPr lang="en-US"/>
        </a:p>
      </dgm:t>
    </dgm:pt>
    <dgm:pt modelId="{4EF2B78C-6564-4FDA-9299-56D2F8F641D1}" type="sibTrans" cxnId="{CDCC5B75-7547-4B27-B1F4-9BA0DFA0BF5D}">
      <dgm:prSet/>
      <dgm:spPr/>
      <dgm:t>
        <a:bodyPr/>
        <a:lstStyle/>
        <a:p>
          <a:endParaRPr lang="en-US"/>
        </a:p>
      </dgm:t>
    </dgm:pt>
    <dgm:pt modelId="{D19AACD3-50FC-41A0-A9A6-A0CD5CE28FA5}" type="pres">
      <dgm:prSet presAssocID="{44D2C3C7-1035-4F31-9DB3-213828D13709}" presName="vert0" presStyleCnt="0">
        <dgm:presLayoutVars>
          <dgm:dir/>
          <dgm:animOne val="branch"/>
          <dgm:animLvl val="lvl"/>
        </dgm:presLayoutVars>
      </dgm:prSet>
      <dgm:spPr/>
    </dgm:pt>
    <dgm:pt modelId="{D363D678-5432-4F74-9AF7-34DD2D179C6D}" type="pres">
      <dgm:prSet presAssocID="{001F06A0-AA08-4A90-92AA-3A846D694FDE}" presName="thickLine" presStyleLbl="alignNode1" presStyleIdx="0" presStyleCnt="5"/>
      <dgm:spPr/>
    </dgm:pt>
    <dgm:pt modelId="{63542BC7-3FD1-4C10-A81B-ABD7176F8F2D}" type="pres">
      <dgm:prSet presAssocID="{001F06A0-AA08-4A90-92AA-3A846D694FDE}" presName="horz1" presStyleCnt="0"/>
      <dgm:spPr/>
    </dgm:pt>
    <dgm:pt modelId="{40F8D30F-1636-4BF9-8BAB-78EBE193E194}" type="pres">
      <dgm:prSet presAssocID="{001F06A0-AA08-4A90-92AA-3A846D694FDE}" presName="tx1" presStyleLbl="revTx" presStyleIdx="0" presStyleCnt="5" custScaleY="177230"/>
      <dgm:spPr/>
    </dgm:pt>
    <dgm:pt modelId="{71109596-1DC3-4F0C-B10E-161BCA32E5B8}" type="pres">
      <dgm:prSet presAssocID="{001F06A0-AA08-4A90-92AA-3A846D694FDE}" presName="vert1" presStyleCnt="0"/>
      <dgm:spPr/>
    </dgm:pt>
    <dgm:pt modelId="{81D85F3C-5920-41D3-99AE-1340CE048E37}" type="pres">
      <dgm:prSet presAssocID="{E209E3C4-727F-49E4-94ED-8B1A754C8DDC}" presName="thickLine" presStyleLbl="alignNode1" presStyleIdx="1" presStyleCnt="5"/>
      <dgm:spPr/>
    </dgm:pt>
    <dgm:pt modelId="{2B4D7A5D-0C09-4159-82F7-E0263B5A64E8}" type="pres">
      <dgm:prSet presAssocID="{E209E3C4-727F-49E4-94ED-8B1A754C8DDC}" presName="horz1" presStyleCnt="0"/>
      <dgm:spPr/>
    </dgm:pt>
    <dgm:pt modelId="{CCAA1ADF-72AE-4E59-9A87-7D3BB23E44F7}" type="pres">
      <dgm:prSet presAssocID="{E209E3C4-727F-49E4-94ED-8B1A754C8DDC}" presName="tx1" presStyleLbl="revTx" presStyleIdx="1" presStyleCnt="5" custScaleY="178165"/>
      <dgm:spPr/>
    </dgm:pt>
    <dgm:pt modelId="{D72EB3FB-DF0D-4A84-A16D-785CC6C9AED5}" type="pres">
      <dgm:prSet presAssocID="{E209E3C4-727F-49E4-94ED-8B1A754C8DDC}" presName="vert1" presStyleCnt="0"/>
      <dgm:spPr/>
    </dgm:pt>
    <dgm:pt modelId="{13906918-4C16-4546-BC4E-A808BD777114}" type="pres">
      <dgm:prSet presAssocID="{BA8A4851-C89F-4176-8428-2859ACF22DD9}" presName="thickLine" presStyleLbl="alignNode1" presStyleIdx="2" presStyleCnt="5"/>
      <dgm:spPr/>
    </dgm:pt>
    <dgm:pt modelId="{2CA4930B-C246-420D-98BB-9153ECDFBB10}" type="pres">
      <dgm:prSet presAssocID="{BA8A4851-C89F-4176-8428-2859ACF22DD9}" presName="horz1" presStyleCnt="0"/>
      <dgm:spPr/>
    </dgm:pt>
    <dgm:pt modelId="{84FEC154-9780-4799-9AD8-8A036346CCDA}" type="pres">
      <dgm:prSet presAssocID="{BA8A4851-C89F-4176-8428-2859ACF22DD9}" presName="tx1" presStyleLbl="revTx" presStyleIdx="2" presStyleCnt="5"/>
      <dgm:spPr/>
    </dgm:pt>
    <dgm:pt modelId="{7DA35344-4DCB-430E-96D5-1CE7549EA30C}" type="pres">
      <dgm:prSet presAssocID="{BA8A4851-C89F-4176-8428-2859ACF22DD9}" presName="vert1" presStyleCnt="0"/>
      <dgm:spPr/>
    </dgm:pt>
    <dgm:pt modelId="{446F2923-94AD-4FB3-868F-403084795264}" type="pres">
      <dgm:prSet presAssocID="{4E68B536-8AAB-41F5-AAFE-3ADD44A2FE2D}" presName="thickLine" presStyleLbl="alignNode1" presStyleIdx="3" presStyleCnt="5"/>
      <dgm:spPr>
        <a:ln>
          <a:noFill/>
        </a:ln>
      </dgm:spPr>
    </dgm:pt>
    <dgm:pt modelId="{B3DCF950-979F-4598-ADA8-1CA323EE86F1}" type="pres">
      <dgm:prSet presAssocID="{4E68B536-8AAB-41F5-AAFE-3ADD44A2FE2D}" presName="horz1" presStyleCnt="0"/>
      <dgm:spPr/>
    </dgm:pt>
    <dgm:pt modelId="{092AB228-BC32-4BDC-97E9-C3878861AB55}" type="pres">
      <dgm:prSet presAssocID="{4E68B536-8AAB-41F5-AAFE-3ADD44A2FE2D}" presName="tx1" presStyleLbl="revTx" presStyleIdx="3" presStyleCnt="5"/>
      <dgm:spPr/>
    </dgm:pt>
    <dgm:pt modelId="{2508D984-D829-4638-8003-B6AD7C1A09AB}" type="pres">
      <dgm:prSet presAssocID="{4E68B536-8AAB-41F5-AAFE-3ADD44A2FE2D}" presName="vert1" presStyleCnt="0"/>
      <dgm:spPr/>
    </dgm:pt>
    <dgm:pt modelId="{9F02296A-49AB-48A2-A4AF-4DCED5185CD9}" type="pres">
      <dgm:prSet presAssocID="{CAC162F8-AC2D-4838-93AF-7896D88638DE}" presName="thickLine" presStyleLbl="alignNode1" presStyleIdx="4" presStyleCnt="5"/>
      <dgm:spPr>
        <a:ln>
          <a:noFill/>
        </a:ln>
      </dgm:spPr>
    </dgm:pt>
    <dgm:pt modelId="{63F48D65-F379-427A-9DC0-9659E86B50E7}" type="pres">
      <dgm:prSet presAssocID="{CAC162F8-AC2D-4838-93AF-7896D88638DE}" presName="horz1" presStyleCnt="0"/>
      <dgm:spPr/>
    </dgm:pt>
    <dgm:pt modelId="{913A9EDD-A653-4701-8994-A4E79E955380}" type="pres">
      <dgm:prSet presAssocID="{CAC162F8-AC2D-4838-93AF-7896D88638DE}" presName="tx1" presStyleLbl="revTx" presStyleIdx="4" presStyleCnt="5" custScaleY="258477"/>
      <dgm:spPr/>
    </dgm:pt>
    <dgm:pt modelId="{8DE93225-86C8-4A1F-A189-12C242C38545}" type="pres">
      <dgm:prSet presAssocID="{CAC162F8-AC2D-4838-93AF-7896D88638DE}" presName="vert1" presStyleCnt="0"/>
      <dgm:spPr/>
    </dgm:pt>
  </dgm:ptLst>
  <dgm:cxnLst>
    <dgm:cxn modelId="{13509819-C63E-4CDB-A8E4-8BF2CF6EE928}" type="presOf" srcId="{CAC162F8-AC2D-4838-93AF-7896D88638DE}" destId="{913A9EDD-A653-4701-8994-A4E79E955380}" srcOrd="0" destOrd="0" presId="urn:microsoft.com/office/officeart/2008/layout/LinedList"/>
    <dgm:cxn modelId="{22A6B11E-EB4D-4EF8-A69D-0245EB22EBC2}" type="presOf" srcId="{E209E3C4-727F-49E4-94ED-8B1A754C8DDC}" destId="{CCAA1ADF-72AE-4E59-9A87-7D3BB23E44F7}" srcOrd="0" destOrd="0" presId="urn:microsoft.com/office/officeart/2008/layout/LinedList"/>
    <dgm:cxn modelId="{FD66C51F-55F5-4CA7-B3B9-306CE73A48D1}" srcId="{44D2C3C7-1035-4F31-9DB3-213828D13709}" destId="{4E68B536-8AAB-41F5-AAFE-3ADD44A2FE2D}" srcOrd="3" destOrd="0" parTransId="{B8D56D7E-7293-439A-94EF-17BD07BA9064}" sibTransId="{AA7FF1B8-EF01-4B15-A340-7D7EE813CCE4}"/>
    <dgm:cxn modelId="{171FE91F-EA7F-4005-93B7-432787A3DBB1}" type="presOf" srcId="{44D2C3C7-1035-4F31-9DB3-213828D13709}" destId="{D19AACD3-50FC-41A0-A9A6-A0CD5CE28FA5}" srcOrd="0" destOrd="0" presId="urn:microsoft.com/office/officeart/2008/layout/LinedList"/>
    <dgm:cxn modelId="{CDCC5B75-7547-4B27-B1F4-9BA0DFA0BF5D}" srcId="{44D2C3C7-1035-4F31-9DB3-213828D13709}" destId="{CAC162F8-AC2D-4838-93AF-7896D88638DE}" srcOrd="4" destOrd="0" parTransId="{99DCE2DF-F9CC-460D-9325-AB0E87D447BB}" sibTransId="{4EF2B78C-6564-4FDA-9299-56D2F8F641D1}"/>
    <dgm:cxn modelId="{6D0A807B-2B70-4370-A25E-27A44B74ADDB}" type="presOf" srcId="{BA8A4851-C89F-4176-8428-2859ACF22DD9}" destId="{84FEC154-9780-4799-9AD8-8A036346CCDA}" srcOrd="0" destOrd="0" presId="urn:microsoft.com/office/officeart/2008/layout/LinedList"/>
    <dgm:cxn modelId="{51652182-A439-4F8A-A3D6-AD58D7EDDD3D}" srcId="{44D2C3C7-1035-4F31-9DB3-213828D13709}" destId="{BA8A4851-C89F-4176-8428-2859ACF22DD9}" srcOrd="2" destOrd="0" parTransId="{D4A3B819-AEBB-4C2C-993C-81F50B6B277D}" sibTransId="{20D26B85-8396-4A61-B4EF-770C9B56CAEC}"/>
    <dgm:cxn modelId="{6FA49EBD-87DD-400E-8B6A-F714D4D92668}" srcId="{44D2C3C7-1035-4F31-9DB3-213828D13709}" destId="{E209E3C4-727F-49E4-94ED-8B1A754C8DDC}" srcOrd="1" destOrd="0" parTransId="{9371CCE4-AD89-4CA2-9740-5AC39BDB0E67}" sibTransId="{F2E2DF40-6802-4EB2-9CFA-92E165C54316}"/>
    <dgm:cxn modelId="{B5B437CA-905D-47D0-A619-B2016642932F}" srcId="{44D2C3C7-1035-4F31-9DB3-213828D13709}" destId="{001F06A0-AA08-4A90-92AA-3A846D694FDE}" srcOrd="0" destOrd="0" parTransId="{7A25EC28-1073-42E1-8546-1540C8FFCB08}" sibTransId="{5AA32829-A314-479E-AE96-88CC8A5753D6}"/>
    <dgm:cxn modelId="{2DC2D5D6-4FAC-4C5D-B348-DAF26F8F21EF}" type="presOf" srcId="{001F06A0-AA08-4A90-92AA-3A846D694FDE}" destId="{40F8D30F-1636-4BF9-8BAB-78EBE193E194}" srcOrd="0" destOrd="0" presId="urn:microsoft.com/office/officeart/2008/layout/LinedList"/>
    <dgm:cxn modelId="{3C1632E7-E61C-460D-A3CF-4D3EC1BDDA5C}" type="presOf" srcId="{4E68B536-8AAB-41F5-AAFE-3ADD44A2FE2D}" destId="{092AB228-BC32-4BDC-97E9-C3878861AB55}" srcOrd="0" destOrd="0" presId="urn:microsoft.com/office/officeart/2008/layout/LinedList"/>
    <dgm:cxn modelId="{03C2CAE1-BE58-4609-843F-43AE2BD854C0}" type="presParOf" srcId="{D19AACD3-50FC-41A0-A9A6-A0CD5CE28FA5}" destId="{D363D678-5432-4F74-9AF7-34DD2D179C6D}" srcOrd="0" destOrd="0" presId="urn:microsoft.com/office/officeart/2008/layout/LinedList"/>
    <dgm:cxn modelId="{9F5A6F65-F8CE-4008-9214-0A51B73C0FC9}" type="presParOf" srcId="{D19AACD3-50FC-41A0-A9A6-A0CD5CE28FA5}" destId="{63542BC7-3FD1-4C10-A81B-ABD7176F8F2D}" srcOrd="1" destOrd="0" presId="urn:microsoft.com/office/officeart/2008/layout/LinedList"/>
    <dgm:cxn modelId="{5952D3A8-3110-4ABE-BF2A-5291572A4323}" type="presParOf" srcId="{63542BC7-3FD1-4C10-A81B-ABD7176F8F2D}" destId="{40F8D30F-1636-4BF9-8BAB-78EBE193E194}" srcOrd="0" destOrd="0" presId="urn:microsoft.com/office/officeart/2008/layout/LinedList"/>
    <dgm:cxn modelId="{B1E74D55-9E9B-45B0-8DB8-5A1BB762FD63}" type="presParOf" srcId="{63542BC7-3FD1-4C10-A81B-ABD7176F8F2D}" destId="{71109596-1DC3-4F0C-B10E-161BCA32E5B8}" srcOrd="1" destOrd="0" presId="urn:microsoft.com/office/officeart/2008/layout/LinedList"/>
    <dgm:cxn modelId="{7B076A90-0E18-436C-A5B1-61BC6116BCD0}" type="presParOf" srcId="{D19AACD3-50FC-41A0-A9A6-A0CD5CE28FA5}" destId="{81D85F3C-5920-41D3-99AE-1340CE048E37}" srcOrd="2" destOrd="0" presId="urn:microsoft.com/office/officeart/2008/layout/LinedList"/>
    <dgm:cxn modelId="{3FC686B1-A8C4-4707-9062-A0D6DEE5BC86}" type="presParOf" srcId="{D19AACD3-50FC-41A0-A9A6-A0CD5CE28FA5}" destId="{2B4D7A5D-0C09-4159-82F7-E0263B5A64E8}" srcOrd="3" destOrd="0" presId="urn:microsoft.com/office/officeart/2008/layout/LinedList"/>
    <dgm:cxn modelId="{5C5B4997-255A-4AE9-B4B1-D91DBCB5BF37}" type="presParOf" srcId="{2B4D7A5D-0C09-4159-82F7-E0263B5A64E8}" destId="{CCAA1ADF-72AE-4E59-9A87-7D3BB23E44F7}" srcOrd="0" destOrd="0" presId="urn:microsoft.com/office/officeart/2008/layout/LinedList"/>
    <dgm:cxn modelId="{84771576-AE49-4DBC-90BE-35C1FC2FC5A3}" type="presParOf" srcId="{2B4D7A5D-0C09-4159-82F7-E0263B5A64E8}" destId="{D72EB3FB-DF0D-4A84-A16D-785CC6C9AED5}" srcOrd="1" destOrd="0" presId="urn:microsoft.com/office/officeart/2008/layout/LinedList"/>
    <dgm:cxn modelId="{DD29021B-4B72-49E7-A58E-D306AC0F1A0C}" type="presParOf" srcId="{D19AACD3-50FC-41A0-A9A6-A0CD5CE28FA5}" destId="{13906918-4C16-4546-BC4E-A808BD777114}" srcOrd="4" destOrd="0" presId="urn:microsoft.com/office/officeart/2008/layout/LinedList"/>
    <dgm:cxn modelId="{8658DF12-F49A-4875-8493-1C6C283C898B}" type="presParOf" srcId="{D19AACD3-50FC-41A0-A9A6-A0CD5CE28FA5}" destId="{2CA4930B-C246-420D-98BB-9153ECDFBB10}" srcOrd="5" destOrd="0" presId="urn:microsoft.com/office/officeart/2008/layout/LinedList"/>
    <dgm:cxn modelId="{92057964-5229-4495-92DF-C806A5769935}" type="presParOf" srcId="{2CA4930B-C246-420D-98BB-9153ECDFBB10}" destId="{84FEC154-9780-4799-9AD8-8A036346CCDA}" srcOrd="0" destOrd="0" presId="urn:microsoft.com/office/officeart/2008/layout/LinedList"/>
    <dgm:cxn modelId="{DCD17E30-3047-460D-9172-A2752EAAC529}" type="presParOf" srcId="{2CA4930B-C246-420D-98BB-9153ECDFBB10}" destId="{7DA35344-4DCB-430E-96D5-1CE7549EA30C}" srcOrd="1" destOrd="0" presId="urn:microsoft.com/office/officeart/2008/layout/LinedList"/>
    <dgm:cxn modelId="{A5B2C36D-46BC-4CCB-B931-6AA8CBAF4C4F}" type="presParOf" srcId="{D19AACD3-50FC-41A0-A9A6-A0CD5CE28FA5}" destId="{446F2923-94AD-4FB3-868F-403084795264}" srcOrd="6" destOrd="0" presId="urn:microsoft.com/office/officeart/2008/layout/LinedList"/>
    <dgm:cxn modelId="{B4F0C26F-BA56-4DB3-B749-3401B3DE7CC7}" type="presParOf" srcId="{D19AACD3-50FC-41A0-A9A6-A0CD5CE28FA5}" destId="{B3DCF950-979F-4598-ADA8-1CA323EE86F1}" srcOrd="7" destOrd="0" presId="urn:microsoft.com/office/officeart/2008/layout/LinedList"/>
    <dgm:cxn modelId="{6C173F35-0DD8-4AD8-8C62-327E07FA49D3}" type="presParOf" srcId="{B3DCF950-979F-4598-ADA8-1CA323EE86F1}" destId="{092AB228-BC32-4BDC-97E9-C3878861AB55}" srcOrd="0" destOrd="0" presId="urn:microsoft.com/office/officeart/2008/layout/LinedList"/>
    <dgm:cxn modelId="{32858FB2-46F1-4DF1-8586-EAB172D8F0B8}" type="presParOf" srcId="{B3DCF950-979F-4598-ADA8-1CA323EE86F1}" destId="{2508D984-D829-4638-8003-B6AD7C1A09AB}" srcOrd="1" destOrd="0" presId="urn:microsoft.com/office/officeart/2008/layout/LinedList"/>
    <dgm:cxn modelId="{EA419758-25D0-42A4-90F3-6B2B3B08CBA9}" type="presParOf" srcId="{D19AACD3-50FC-41A0-A9A6-A0CD5CE28FA5}" destId="{9F02296A-49AB-48A2-A4AF-4DCED5185CD9}" srcOrd="8" destOrd="0" presId="urn:microsoft.com/office/officeart/2008/layout/LinedList"/>
    <dgm:cxn modelId="{9BA9781E-E549-4CCE-BE5F-4E278160C5AA}" type="presParOf" srcId="{D19AACD3-50FC-41A0-A9A6-A0CD5CE28FA5}" destId="{63F48D65-F379-427A-9DC0-9659E86B50E7}" srcOrd="9" destOrd="0" presId="urn:microsoft.com/office/officeart/2008/layout/LinedList"/>
    <dgm:cxn modelId="{52A8BCB8-6318-4D3E-8241-E808A477C171}" type="presParOf" srcId="{63F48D65-F379-427A-9DC0-9659E86B50E7}" destId="{913A9EDD-A653-4701-8994-A4E79E955380}" srcOrd="0" destOrd="0" presId="urn:microsoft.com/office/officeart/2008/layout/LinedList"/>
    <dgm:cxn modelId="{03B33056-09A7-4ABE-B1A5-863EDC1CA6DA}" type="presParOf" srcId="{63F48D65-F379-427A-9DC0-9659E86B50E7}" destId="{8DE93225-86C8-4A1F-A189-12C242C385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3D678-5432-4F74-9AF7-34DD2D179C6D}">
      <dsp:nvSpPr>
        <dsp:cNvPr id="0" name=""/>
        <dsp:cNvSpPr/>
      </dsp:nvSpPr>
      <dsp:spPr>
        <a:xfrm>
          <a:off x="0" y="606"/>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8D30F-1636-4BF9-8BAB-78EBE193E194}">
      <dsp:nvSpPr>
        <dsp:cNvPr id="0" name=""/>
        <dsp:cNvSpPr/>
      </dsp:nvSpPr>
      <dsp:spPr>
        <a:xfrm>
          <a:off x="0" y="606"/>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ts val="0"/>
            </a:spcAft>
            <a:buNone/>
          </a:pPr>
          <a:r>
            <a:rPr lang="ja-JP" sz="2400" b="1" kern="1200" dirty="0">
              <a:latin typeface="メイリオ" panose="020B0604030504040204" pitchFamily="50" charset="-128"/>
              <a:ea typeface="メイリオ" panose="020B0604030504040204" pitchFamily="50" charset="-128"/>
            </a:rPr>
            <a:t>オンラインでの交流やコミュニケーション</a:t>
          </a:r>
          <a:endParaRPr lang="en-US" sz="2400" kern="1200" dirty="0">
            <a:latin typeface="メイリオ" panose="020B0604030504040204" pitchFamily="50" charset="-128"/>
            <a:ea typeface="メイリオ" panose="020B0604030504040204" pitchFamily="50" charset="-128"/>
          </a:endParaRPr>
        </a:p>
      </dsp:txBody>
      <dsp:txXfrm>
        <a:off x="0" y="606"/>
        <a:ext cx="5077832" cy="993532"/>
      </dsp:txXfrm>
    </dsp:sp>
    <dsp:sp modelId="{81D85F3C-5920-41D3-99AE-1340CE048E37}">
      <dsp:nvSpPr>
        <dsp:cNvPr id="0" name=""/>
        <dsp:cNvSpPr/>
      </dsp:nvSpPr>
      <dsp:spPr>
        <a:xfrm>
          <a:off x="0" y="99413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A1ADF-72AE-4E59-9A87-7D3BB23E44F7}">
      <dsp:nvSpPr>
        <dsp:cNvPr id="0" name=""/>
        <dsp:cNvSpPr/>
      </dsp:nvSpPr>
      <dsp:spPr>
        <a:xfrm>
          <a:off x="0" y="994138"/>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ts val="0"/>
            </a:spcAft>
            <a:buNone/>
          </a:pPr>
          <a:r>
            <a:rPr lang="ja-JP" sz="2400" b="1" kern="1200" dirty="0">
              <a:latin typeface="メイリオ" panose="020B0604030504040204" pitchFamily="50" charset="-128"/>
              <a:ea typeface="メイリオ" panose="020B0604030504040204" pitchFamily="50" charset="-128"/>
            </a:rPr>
            <a:t>デジタルサービス</a:t>
          </a:r>
          <a:r>
            <a:rPr lang="ja-JP" sz="2400" kern="1200" dirty="0">
              <a:latin typeface="メイリオ" panose="020B0604030504040204" pitchFamily="50" charset="-128"/>
              <a:ea typeface="メイリオ" panose="020B0604030504040204" pitchFamily="50" charset="-128"/>
            </a:rPr>
            <a:t>（動画配信，オンラインショッピングなど）</a:t>
          </a:r>
          <a:endParaRPr lang="en-US" sz="2400" kern="1200" dirty="0">
            <a:latin typeface="メイリオ" panose="020B0604030504040204" pitchFamily="50" charset="-128"/>
            <a:ea typeface="メイリオ" panose="020B0604030504040204" pitchFamily="50" charset="-128"/>
          </a:endParaRPr>
        </a:p>
      </dsp:txBody>
      <dsp:txXfrm>
        <a:off x="0" y="994138"/>
        <a:ext cx="5077832" cy="993532"/>
      </dsp:txXfrm>
    </dsp:sp>
    <dsp:sp modelId="{13906918-4C16-4546-BC4E-A808BD777114}">
      <dsp:nvSpPr>
        <dsp:cNvPr id="0" name=""/>
        <dsp:cNvSpPr/>
      </dsp:nvSpPr>
      <dsp:spPr>
        <a:xfrm>
          <a:off x="0" y="1987671"/>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EC154-9780-4799-9AD8-8A036346CCDA}">
      <dsp:nvSpPr>
        <dsp:cNvPr id="0" name=""/>
        <dsp:cNvSpPr/>
      </dsp:nvSpPr>
      <dsp:spPr>
        <a:xfrm>
          <a:off x="0" y="1987671"/>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莫大な情報の管理・処理</a:t>
          </a:r>
          <a:endParaRPr lang="en-US" sz="2400" kern="1200" dirty="0">
            <a:latin typeface="メイリオ" panose="020B0604030504040204" pitchFamily="50" charset="-128"/>
            <a:ea typeface="メイリオ" panose="020B0604030504040204" pitchFamily="50" charset="-128"/>
          </a:endParaRPr>
        </a:p>
      </dsp:txBody>
      <dsp:txXfrm>
        <a:off x="0" y="1987671"/>
        <a:ext cx="5077832" cy="993532"/>
      </dsp:txXfrm>
    </dsp:sp>
    <dsp:sp modelId="{446F2923-94AD-4FB3-868F-403084795264}">
      <dsp:nvSpPr>
        <dsp:cNvPr id="0" name=""/>
        <dsp:cNvSpPr/>
      </dsp:nvSpPr>
      <dsp:spPr>
        <a:xfrm>
          <a:off x="0" y="2981203"/>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2AB228-BC32-4BDC-97E9-C3878861AB55}">
      <dsp:nvSpPr>
        <dsp:cNvPr id="0" name=""/>
        <dsp:cNvSpPr/>
      </dsp:nvSpPr>
      <dsp:spPr>
        <a:xfrm>
          <a:off x="0" y="2981203"/>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人間と </a:t>
          </a:r>
          <a:r>
            <a:rPr lang="en-US" sz="2400" b="1" kern="1200" dirty="0">
              <a:latin typeface="メイリオ" panose="020B0604030504040204" pitchFamily="50" charset="-128"/>
              <a:ea typeface="メイリオ" panose="020B0604030504040204" pitchFamily="50" charset="-128"/>
            </a:rPr>
            <a:t>AI </a:t>
          </a:r>
          <a:r>
            <a:rPr lang="ja-JP" sz="2400" b="1" kern="1200" dirty="0">
              <a:latin typeface="メイリオ" panose="020B0604030504040204" pitchFamily="50" charset="-128"/>
              <a:ea typeface="メイリオ" panose="020B0604030504040204" pitchFamily="50" charset="-128"/>
            </a:rPr>
            <a:t>の協働</a:t>
          </a:r>
          <a:endParaRPr lang="en-US" sz="2400" kern="1200" dirty="0">
            <a:latin typeface="メイリオ" panose="020B0604030504040204" pitchFamily="50" charset="-128"/>
            <a:ea typeface="メイリオ" panose="020B0604030504040204" pitchFamily="50" charset="-128"/>
          </a:endParaRPr>
        </a:p>
      </dsp:txBody>
      <dsp:txXfrm>
        <a:off x="0" y="2981203"/>
        <a:ext cx="5077832" cy="993532"/>
      </dsp:txXfrm>
    </dsp:sp>
    <dsp:sp modelId="{9F02296A-49AB-48A2-A4AF-4DCED5185CD9}">
      <dsp:nvSpPr>
        <dsp:cNvPr id="0" name=""/>
        <dsp:cNvSpPr/>
      </dsp:nvSpPr>
      <dsp:spPr>
        <a:xfrm>
          <a:off x="0" y="3974736"/>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3A9EDD-A653-4701-8994-A4E79E955380}">
      <dsp:nvSpPr>
        <dsp:cNvPr id="0" name=""/>
        <dsp:cNvSpPr/>
      </dsp:nvSpPr>
      <dsp:spPr>
        <a:xfrm>
          <a:off x="0" y="3974736"/>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情報工学</a:t>
          </a:r>
          <a:r>
            <a:rPr lang="ja-JP" sz="2400" kern="1200" dirty="0">
              <a:latin typeface="メイリオ" panose="020B0604030504040204" pitchFamily="50" charset="-128"/>
              <a:ea typeface="メイリオ" panose="020B0604030504040204" pitchFamily="50" charset="-128"/>
            </a:rPr>
            <a:t>は，</a:t>
          </a:r>
          <a:r>
            <a:rPr lang="ja-JP" sz="2400" b="1" kern="1200" dirty="0">
              <a:latin typeface="メイリオ" panose="020B0604030504040204" pitchFamily="50" charset="-128"/>
              <a:ea typeface="メイリオ" panose="020B0604030504040204" pitchFamily="50" charset="-128"/>
            </a:rPr>
            <a:t>デジタル社会</a:t>
          </a:r>
          <a:r>
            <a:rPr lang="ja-JP" sz="2400" kern="1200" dirty="0">
              <a:latin typeface="メイリオ" panose="020B0604030504040204" pitchFamily="50" charset="-128"/>
              <a:ea typeface="メイリオ" panose="020B0604030504040204" pitchFamily="50" charset="-128"/>
            </a:rPr>
            <a:t>を実現し発展させるための大切</a:t>
          </a:r>
          <a:r>
            <a:rPr lang="ja-JP" altLang="en-US" sz="2400" kern="1200" dirty="0">
              <a:latin typeface="メイリオ" panose="020B0604030504040204" pitchFamily="50" charset="-128"/>
              <a:ea typeface="メイリオ" panose="020B0604030504040204" pitchFamily="50" charset="-128"/>
            </a:rPr>
            <a:t>な</a:t>
          </a:r>
          <a:r>
            <a:rPr lang="ja-JP" sz="2400" kern="1200" dirty="0">
              <a:latin typeface="メイリオ" panose="020B0604030504040204" pitchFamily="50" charset="-128"/>
              <a:ea typeface="メイリオ" panose="020B0604030504040204" pitchFamily="50" charset="-128"/>
            </a:rPr>
            <a:t>学問分野．</a:t>
          </a:r>
          <a:endParaRPr lang="en-US" sz="2400" kern="1200" dirty="0">
            <a:latin typeface="メイリオ" panose="020B0604030504040204" pitchFamily="50" charset="-128"/>
            <a:ea typeface="メイリオ" panose="020B0604030504040204" pitchFamily="50" charset="-128"/>
          </a:endParaRPr>
        </a:p>
      </dsp:txBody>
      <dsp:txXfrm>
        <a:off x="0" y="3974736"/>
        <a:ext cx="5077832" cy="993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3D678-5432-4F74-9AF7-34DD2D179C6D}">
      <dsp:nvSpPr>
        <dsp:cNvPr id="0" name=""/>
        <dsp:cNvSpPr/>
      </dsp:nvSpPr>
      <dsp:spPr>
        <a:xfrm>
          <a:off x="0" y="134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8D30F-1636-4BF9-8BAB-78EBE193E194}">
      <dsp:nvSpPr>
        <dsp:cNvPr id="0" name=""/>
        <dsp:cNvSpPr/>
      </dsp:nvSpPr>
      <dsp:spPr>
        <a:xfrm>
          <a:off x="0" y="1348"/>
          <a:ext cx="5072873" cy="1081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kumimoji="1" lang="ja-JP" sz="2400" b="1" kern="1200" dirty="0">
              <a:latin typeface="メイリオ" panose="020B0604030504040204" pitchFamily="50" charset="-128"/>
              <a:ea typeface="メイリオ" panose="020B0604030504040204" pitchFamily="50" charset="-128"/>
            </a:rPr>
            <a:t>想像力を活かす楽しさ</a:t>
          </a:r>
          <a:r>
            <a:rPr kumimoji="1" lang="ja-JP" sz="2400" kern="1200" dirty="0">
              <a:latin typeface="メイリオ" panose="020B0604030504040204" pitchFamily="50" charset="-128"/>
              <a:ea typeface="メイリオ" panose="020B0604030504040204" pitchFamily="50" charset="-128"/>
            </a:rPr>
            <a:t>：自分のアイデアが形に</a:t>
          </a:r>
          <a:r>
            <a:rPr kumimoji="1" lang="ja-JP" sz="2400" kern="1200" dirty="0"/>
            <a:t>．</a:t>
          </a:r>
          <a:endParaRPr lang="en-US" sz="2400" kern="1200" dirty="0"/>
        </a:p>
      </dsp:txBody>
      <dsp:txXfrm>
        <a:off x="0" y="1348"/>
        <a:ext cx="5072873" cy="1081442"/>
      </dsp:txXfrm>
    </dsp:sp>
    <dsp:sp modelId="{81D85F3C-5920-41D3-99AE-1340CE048E37}">
      <dsp:nvSpPr>
        <dsp:cNvPr id="0" name=""/>
        <dsp:cNvSpPr/>
      </dsp:nvSpPr>
      <dsp:spPr>
        <a:xfrm>
          <a:off x="0" y="1082791"/>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A1ADF-72AE-4E59-9A87-7D3BB23E44F7}">
      <dsp:nvSpPr>
        <dsp:cNvPr id="0" name=""/>
        <dsp:cNvSpPr/>
      </dsp:nvSpPr>
      <dsp:spPr>
        <a:xfrm>
          <a:off x="0" y="1082791"/>
          <a:ext cx="5072873" cy="1087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未来の技術を学ぶワクワク感</a:t>
          </a:r>
          <a:r>
            <a:rPr lang="ja-JP" sz="2400" kern="1200" dirty="0">
              <a:latin typeface="メイリオ" panose="020B0604030504040204" pitchFamily="50" charset="-128"/>
              <a:ea typeface="メイリオ" panose="020B0604030504040204" pitchFamily="50" charset="-128"/>
            </a:rPr>
            <a:t>：</a:t>
          </a:r>
          <a:r>
            <a:rPr lang="en-US" sz="2400" kern="1200" dirty="0">
              <a:latin typeface="メイリオ" panose="020B0604030504040204" pitchFamily="50" charset="-128"/>
              <a:ea typeface="メイリオ" panose="020B0604030504040204" pitchFamily="50" charset="-128"/>
            </a:rPr>
            <a:t>AI</a:t>
          </a:r>
          <a:r>
            <a:rPr lang="ja-JP" sz="2400" kern="1200" dirty="0">
              <a:latin typeface="メイリオ" panose="020B0604030504040204" pitchFamily="50" charset="-128"/>
              <a:ea typeface="メイリオ" panose="020B0604030504040204" pitchFamily="50" charset="-128"/>
            </a:rPr>
            <a:t>，仮想現実，</a:t>
          </a:r>
          <a:r>
            <a:rPr lang="en-US" altLang="ja-JP" sz="2400" kern="1200" dirty="0">
              <a:latin typeface="メイリオ" panose="020B0604030504040204" pitchFamily="50" charset="-128"/>
              <a:ea typeface="メイリオ" panose="020B0604030504040204" pitchFamily="50" charset="-128"/>
            </a:rPr>
            <a:t>IoT </a:t>
          </a:r>
          <a:r>
            <a:rPr lang="ja-JP" sz="2400" kern="1200" dirty="0">
              <a:latin typeface="メイリオ" panose="020B0604030504040204" pitchFamily="50" charset="-128"/>
              <a:ea typeface="メイリオ" panose="020B0604030504040204" pitchFamily="50" charset="-128"/>
            </a:rPr>
            <a:t>など．</a:t>
          </a:r>
          <a:endParaRPr lang="en-US" sz="2400" kern="1200" dirty="0">
            <a:latin typeface="メイリオ" panose="020B0604030504040204" pitchFamily="50" charset="-128"/>
            <a:ea typeface="メイリオ" panose="020B0604030504040204" pitchFamily="50" charset="-128"/>
          </a:endParaRPr>
        </a:p>
      </dsp:txBody>
      <dsp:txXfrm>
        <a:off x="0" y="1082791"/>
        <a:ext cx="5072873" cy="1087147"/>
      </dsp:txXfrm>
    </dsp:sp>
    <dsp:sp modelId="{13906918-4C16-4546-BC4E-A808BD777114}">
      <dsp:nvSpPr>
        <dsp:cNvPr id="0" name=""/>
        <dsp:cNvSpPr/>
      </dsp:nvSpPr>
      <dsp:spPr>
        <a:xfrm>
          <a:off x="0" y="216993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EC154-9780-4799-9AD8-8A036346CCDA}">
      <dsp:nvSpPr>
        <dsp:cNvPr id="0" name=""/>
        <dsp:cNvSpPr/>
      </dsp:nvSpPr>
      <dsp:spPr>
        <a:xfrm>
          <a:off x="0" y="2169938"/>
          <a:ext cx="5077832" cy="61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夢が広がる進路</a:t>
          </a:r>
          <a:r>
            <a:rPr lang="ja-JP" sz="2400" kern="1200" dirty="0">
              <a:latin typeface="メイリオ" panose="020B0604030504040204" pitchFamily="50" charset="-128"/>
              <a:ea typeface="メイリオ" panose="020B0604030504040204" pitchFamily="50" charset="-128"/>
            </a:rPr>
            <a:t>：</a:t>
          </a:r>
          <a:r>
            <a:rPr lang="en-US" sz="2400" kern="1200" dirty="0">
              <a:latin typeface="メイリオ" panose="020B0604030504040204" pitchFamily="50" charset="-128"/>
              <a:ea typeface="メイリオ" panose="020B0604030504040204" pitchFamily="50" charset="-128"/>
            </a:rPr>
            <a:t>IT</a:t>
          </a:r>
          <a:r>
            <a:rPr lang="ja-JP" sz="2400" kern="1200" dirty="0">
              <a:latin typeface="メイリオ" panose="020B0604030504040204" pitchFamily="50" charset="-128"/>
              <a:ea typeface="メイリオ" panose="020B0604030504040204" pitchFamily="50" charset="-128"/>
            </a:rPr>
            <a:t>企業や製造業，クリエイティブな職種など</a:t>
          </a:r>
          <a:r>
            <a:rPr lang="ja-JP" altLang="en-US" sz="2400" kern="1200" dirty="0">
              <a:latin typeface="メイリオ" panose="020B0604030504040204" pitchFamily="50" charset="-128"/>
              <a:ea typeface="メイリオ" panose="020B0604030504040204" pitchFamily="50" charset="-128"/>
            </a:rPr>
            <a:t>で</a:t>
          </a:r>
          <a:r>
            <a:rPr lang="ja-JP" sz="2400" kern="1200" dirty="0">
              <a:latin typeface="メイリオ" panose="020B0604030504040204" pitchFamily="50" charset="-128"/>
              <a:ea typeface="メイリオ" panose="020B0604030504040204" pitchFamily="50" charset="-128"/>
            </a:rPr>
            <a:t>活躍</a:t>
          </a:r>
          <a:r>
            <a:rPr lang="ja-JP" altLang="en-US" sz="2400" kern="1200" dirty="0">
              <a:latin typeface="メイリオ" panose="020B0604030504040204" pitchFamily="50" charset="-128"/>
              <a:ea typeface="メイリオ" panose="020B0604030504040204" pitchFamily="50" charset="-128"/>
            </a:rPr>
            <a:t>．</a:t>
          </a:r>
          <a:endParaRPr lang="en-US" sz="2400" kern="1200" dirty="0">
            <a:latin typeface="メイリオ" panose="020B0604030504040204" pitchFamily="50" charset="-128"/>
            <a:ea typeface="メイリオ" panose="020B0604030504040204" pitchFamily="50" charset="-128"/>
          </a:endParaRPr>
        </a:p>
      </dsp:txBody>
      <dsp:txXfrm>
        <a:off x="0" y="2169938"/>
        <a:ext cx="5077832" cy="610191"/>
      </dsp:txXfrm>
    </dsp:sp>
    <dsp:sp modelId="{446F2923-94AD-4FB3-868F-403084795264}">
      <dsp:nvSpPr>
        <dsp:cNvPr id="0" name=""/>
        <dsp:cNvSpPr/>
      </dsp:nvSpPr>
      <dsp:spPr>
        <a:xfrm>
          <a:off x="0" y="2780130"/>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2AB228-BC32-4BDC-97E9-C3878861AB55}">
      <dsp:nvSpPr>
        <dsp:cNvPr id="0" name=""/>
        <dsp:cNvSpPr/>
      </dsp:nvSpPr>
      <dsp:spPr>
        <a:xfrm>
          <a:off x="0" y="2780130"/>
          <a:ext cx="5077832" cy="61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2780130"/>
        <a:ext cx="5077832" cy="610191"/>
      </dsp:txXfrm>
    </dsp:sp>
    <dsp:sp modelId="{9F02296A-49AB-48A2-A4AF-4DCED5185CD9}">
      <dsp:nvSpPr>
        <dsp:cNvPr id="0" name=""/>
        <dsp:cNvSpPr/>
      </dsp:nvSpPr>
      <dsp:spPr>
        <a:xfrm>
          <a:off x="0" y="3390321"/>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3A9EDD-A653-4701-8994-A4E79E955380}">
      <dsp:nvSpPr>
        <dsp:cNvPr id="0" name=""/>
        <dsp:cNvSpPr/>
      </dsp:nvSpPr>
      <dsp:spPr>
        <a:xfrm>
          <a:off x="0" y="3390321"/>
          <a:ext cx="5072873" cy="157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kumimoji="1" lang="ja-JP" sz="2400" b="1" kern="1200" dirty="0">
              <a:latin typeface="メイリオ" panose="020B0604030504040204" pitchFamily="50" charset="-128"/>
              <a:ea typeface="メイリオ" panose="020B0604030504040204" pitchFamily="50" charset="-128"/>
            </a:rPr>
            <a:t>専門的な実力</a:t>
          </a:r>
          <a:r>
            <a:rPr kumimoji="1" lang="ja-JP" sz="2400" kern="1200" dirty="0">
              <a:latin typeface="メイリオ" panose="020B0604030504040204" pitchFamily="50" charset="-128"/>
              <a:ea typeface="メイリオ" panose="020B0604030504040204" pitchFamily="50" charset="-128"/>
            </a:rPr>
            <a:t>と，</a:t>
          </a:r>
          <a:r>
            <a:rPr kumimoji="1" lang="ja-JP" sz="2400" b="1" kern="1200" dirty="0">
              <a:latin typeface="メイリオ" panose="020B0604030504040204" pitchFamily="50" charset="-128"/>
              <a:ea typeface="メイリオ" panose="020B0604030504040204" pitchFamily="50" charset="-128"/>
            </a:rPr>
            <a:t>未来を切り開く力</a:t>
          </a:r>
          <a:r>
            <a:rPr kumimoji="1" lang="ja-JP" sz="2400" kern="1200" dirty="0">
              <a:latin typeface="メイリオ" panose="020B0604030504040204" pitchFamily="50" charset="-128"/>
              <a:ea typeface="メイリオ" panose="020B0604030504040204" pitchFamily="50" charset="-128"/>
            </a:rPr>
            <a:t>を身につけ，</a:t>
          </a:r>
          <a:r>
            <a:rPr kumimoji="1" lang="ja-JP" sz="2400" b="1" kern="1200" dirty="0">
              <a:latin typeface="メイリオ" panose="020B0604030504040204" pitchFamily="50" charset="-128"/>
              <a:ea typeface="メイリオ" panose="020B0604030504040204" pitchFamily="50" charset="-128"/>
            </a:rPr>
            <a:t>社会に貢献</a:t>
          </a:r>
          <a:r>
            <a:rPr kumimoji="1" lang="ja-JP" sz="2400" kern="1200" dirty="0">
              <a:latin typeface="メイリオ" panose="020B0604030504040204" pitchFamily="50" charset="-128"/>
              <a:ea typeface="メイリオ" panose="020B0604030504040204" pitchFamily="50" charset="-128"/>
            </a:rPr>
            <a:t>しながら，</a:t>
          </a:r>
          <a:r>
            <a:rPr kumimoji="1" lang="ja-JP" sz="2400" b="1" kern="1200" dirty="0">
              <a:latin typeface="メイリオ" panose="020B0604030504040204" pitchFamily="50" charset="-128"/>
              <a:ea typeface="メイリオ" panose="020B0604030504040204" pitchFamily="50" charset="-128"/>
            </a:rPr>
            <a:t>自分の夢を追求する</a:t>
          </a:r>
          <a:r>
            <a:rPr kumimoji="1" lang="ja-JP" sz="2400" kern="1200" dirty="0">
              <a:latin typeface="メイリオ" panose="020B0604030504040204" pitchFamily="50" charset="-128"/>
              <a:ea typeface="メイリオ" panose="020B0604030504040204" pitchFamily="50" charset="-128"/>
            </a:rPr>
            <a:t>ことができます</a:t>
          </a:r>
          <a:r>
            <a:rPr kumimoji="1" lang="ja-JP" altLang="en-US" sz="2400" kern="1200" dirty="0">
              <a:latin typeface="メイリオ" panose="020B0604030504040204" pitchFamily="50" charset="-128"/>
              <a:ea typeface="メイリオ" panose="020B0604030504040204" pitchFamily="50" charset="-128"/>
            </a:rPr>
            <a:t>．</a:t>
          </a:r>
          <a:endParaRPr lang="en-US" sz="2400" kern="1200" dirty="0">
            <a:latin typeface="メイリオ" panose="020B0604030504040204" pitchFamily="50" charset="-128"/>
            <a:ea typeface="メイリオ" panose="020B0604030504040204" pitchFamily="50" charset="-128"/>
          </a:endParaRPr>
        </a:p>
      </dsp:txBody>
      <dsp:txXfrm>
        <a:off x="0" y="3390321"/>
        <a:ext cx="5072873" cy="15772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2023/7/28</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45</a:t>
            </a:fld>
            <a:endParaRPr kumimoji="1" lang="ja-JP" altLang="en-US"/>
          </a:p>
        </p:txBody>
      </p:sp>
    </p:spTree>
    <p:extLst>
      <p:ext uri="{BB962C8B-B14F-4D97-AF65-F5344CB8AC3E}">
        <p14:creationId xmlns:p14="http://schemas.microsoft.com/office/powerpoint/2010/main" val="487284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57</a:t>
            </a:fld>
            <a:endParaRPr kumimoji="1" lang="ja-JP" altLang="en-US"/>
          </a:p>
        </p:txBody>
      </p:sp>
    </p:spTree>
    <p:extLst>
      <p:ext uri="{BB962C8B-B14F-4D97-AF65-F5344CB8AC3E}">
        <p14:creationId xmlns:p14="http://schemas.microsoft.com/office/powerpoint/2010/main" val="1281444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9461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4615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4615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4615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4615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4615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4615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4615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46150" rtl="0" eaLnBrk="1" fontAlgn="auto" latinLnBrk="0" hangingPunct="1">
              <a:lnSpc>
                <a:spcPct val="100000"/>
              </a:lnSpc>
              <a:spcBef>
                <a:spcPts val="0"/>
              </a:spcBef>
              <a:spcAft>
                <a:spcPts val="0"/>
              </a:spcAft>
              <a:buClrTx/>
              <a:buSzTx/>
              <a:buFontTx/>
              <a:buNone/>
              <a:tabLst/>
              <a:defRPr/>
            </a:pPr>
            <a:fld id="{EE498891-EDEB-43A6-A565-6F7F2C673837}" type="slidenum">
              <a:rPr kumimoji="1" lang="ja-JP"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pPr marL="0" marR="0" lvl="0" indent="0" algn="r" defTabSz="946150" rtl="0" eaLnBrk="1" fontAlgn="auto" latinLnBrk="0" hangingPunct="1">
                <a:lnSpc>
                  <a:spcPct val="100000"/>
                </a:lnSpc>
                <a:spcBef>
                  <a:spcPts val="0"/>
                </a:spcBef>
                <a:spcAft>
                  <a:spcPts val="0"/>
                </a:spcAft>
                <a:buClrTx/>
                <a:buSzTx/>
                <a:buFontTx/>
                <a:buNone/>
                <a:tabLst/>
                <a:defRPr/>
              </a:pPr>
              <a:t>64</a:t>
            </a:fld>
            <a:endParaRPr kumimoji="1" lang="en-US" altLang="ja-JP"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106499" name="Rectangle 2"/>
          <p:cNvSpPr>
            <a:spLocks noGrp="1" noRot="1" noChangeAspect="1" noChangeArrowheads="1" noTextEdit="1"/>
          </p:cNvSpPr>
          <p:nvPr>
            <p:ph type="sldImg"/>
          </p:nvPr>
        </p:nvSpPr>
        <p:spPr>
          <a:xfrm>
            <a:off x="995363" y="768350"/>
            <a:ext cx="5114925" cy="3836988"/>
          </a:xfrm>
          <a:ln/>
        </p:spPr>
      </p:sp>
      <p:sp>
        <p:nvSpPr>
          <p:cNvPr id="10650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extLst>
      <p:ext uri="{BB962C8B-B14F-4D97-AF65-F5344CB8AC3E}">
        <p14:creationId xmlns:p14="http://schemas.microsoft.com/office/powerpoint/2010/main" val="203580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5</a:t>
            </a:fld>
            <a:endParaRPr kumimoji="1" lang="ja-JP" altLang="en-US"/>
          </a:p>
        </p:txBody>
      </p:sp>
    </p:spTree>
    <p:extLst>
      <p:ext uri="{BB962C8B-B14F-4D97-AF65-F5344CB8AC3E}">
        <p14:creationId xmlns:p14="http://schemas.microsoft.com/office/powerpoint/2010/main" val="543485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14</a:t>
            </a:fld>
            <a:endParaRPr kumimoji="1" lang="ja-JP" altLang="en-US"/>
          </a:p>
        </p:txBody>
      </p:sp>
    </p:spTree>
    <p:extLst>
      <p:ext uri="{BB962C8B-B14F-4D97-AF65-F5344CB8AC3E}">
        <p14:creationId xmlns:p14="http://schemas.microsoft.com/office/powerpoint/2010/main" val="2983531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21</a:t>
            </a:fld>
            <a:endParaRPr kumimoji="1" lang="ja-JP" altLang="en-US"/>
          </a:p>
        </p:txBody>
      </p:sp>
    </p:spTree>
    <p:extLst>
      <p:ext uri="{BB962C8B-B14F-4D97-AF65-F5344CB8AC3E}">
        <p14:creationId xmlns:p14="http://schemas.microsoft.com/office/powerpoint/2010/main" val="260497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30</a:t>
            </a:fld>
            <a:endParaRPr kumimoji="1" lang="ja-JP" altLang="en-US"/>
          </a:p>
        </p:txBody>
      </p:sp>
    </p:spTree>
    <p:extLst>
      <p:ext uri="{BB962C8B-B14F-4D97-AF65-F5344CB8AC3E}">
        <p14:creationId xmlns:p14="http://schemas.microsoft.com/office/powerpoint/2010/main" val="2865388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31</a:t>
            </a:fld>
            <a:endParaRPr kumimoji="1" lang="ja-JP" altLang="en-US"/>
          </a:p>
        </p:txBody>
      </p:sp>
    </p:spTree>
    <p:extLst>
      <p:ext uri="{BB962C8B-B14F-4D97-AF65-F5344CB8AC3E}">
        <p14:creationId xmlns:p14="http://schemas.microsoft.com/office/powerpoint/2010/main" val="2790500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35</a:t>
            </a:fld>
            <a:endParaRPr kumimoji="1" lang="ja-JP" altLang="en-US"/>
          </a:p>
        </p:txBody>
      </p:sp>
    </p:spTree>
    <p:extLst>
      <p:ext uri="{BB962C8B-B14F-4D97-AF65-F5344CB8AC3E}">
        <p14:creationId xmlns:p14="http://schemas.microsoft.com/office/powerpoint/2010/main" val="24148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89683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41</a:t>
            </a:fld>
            <a:endParaRPr kumimoji="1" lang="ja-JP" altLang="en-US"/>
          </a:p>
        </p:txBody>
      </p:sp>
    </p:spTree>
    <p:extLst>
      <p:ext uri="{BB962C8B-B14F-4D97-AF65-F5344CB8AC3E}">
        <p14:creationId xmlns:p14="http://schemas.microsoft.com/office/powerpoint/2010/main" val="85371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2023/7/28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2023/7/28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kaneko.jp/cc/cs/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hyperlink" Target="https://docsbot.ai/chat/JdLKSbadeEfzxO53h2zj/XwYdDtRUIiUNFWqZiwy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talkai.info/" TargetMode="External"/><Relationship Id="rId2" Type="http://schemas.openxmlformats.org/officeDocument/2006/relationships/hyperlink" Target="https://chat.openai.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loud.google.com/vision"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ja.wikipedia.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openstreetmap.jp/"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louvre.fr/jp/visites-en-ligne"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trinket.io/python/5366def2f4"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trinket.io/python/94d1563844"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trinket.io/python/597e5771ff"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trinket.io/python/4e3559f879"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lipdrop.co/stable-diffusio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stablediffusionweb.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cs-15. </a:t>
            </a:r>
            <a:r>
              <a:rPr lang="ja-JP" altLang="en-US" dirty="0"/>
              <a:t>全体まとめ</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（コンピューターサイエンス）</a:t>
            </a:r>
            <a:endParaRPr lang="en-US" altLang="ja-JP" dirty="0"/>
          </a:p>
          <a:p>
            <a:r>
              <a:rPr lang="en-US" altLang="ja-JP" dirty="0"/>
              <a:t>URL: </a:t>
            </a:r>
            <a:r>
              <a:rPr lang="en-US" altLang="ja-JP" dirty="0">
                <a:hlinkClick r:id="rId3"/>
              </a:rPr>
              <a:t>https://www.kkaneko.jp/cc/cs/index.html</a:t>
            </a:r>
            <a:endParaRPr lang="en-US" altLang="ja-JP" dirty="0"/>
          </a:p>
          <a:p>
            <a:endParaRPr lang="ja-JP" altLang="en-US"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5105" y="5854702"/>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4047DBB5-87E7-41C0-8239-B092FFAB73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10" name="テキスト ボックス 9">
            <a:extLst>
              <a:ext uri="{FF2B5EF4-FFF2-40B4-BE49-F238E27FC236}">
                <a16:creationId xmlns:a16="http://schemas.microsoft.com/office/drawing/2014/main" id="{99F33A23-DBBB-4D96-B4D9-8F45218C6C4C}"/>
              </a:ext>
            </a:extLst>
          </p:cNvPr>
          <p:cNvSpPr txBox="1"/>
          <p:nvPr/>
        </p:nvSpPr>
        <p:spPr>
          <a:xfrm>
            <a:off x="761549" y="6442639"/>
            <a:ext cx="6878806" cy="369332"/>
          </a:xfrm>
          <a:prstGeom prst="rect">
            <a:avLst/>
          </a:prstGeom>
          <a:noFill/>
        </p:spPr>
        <p:txBody>
          <a:bodyPr wrap="none" rtlCol="0">
            <a:spAutoFit/>
          </a:bodyPr>
          <a:lstStyle/>
          <a:p>
            <a:r>
              <a:rPr kumimoji="1" lang="ja-JP" altLang="en-US" dirty="0"/>
              <a:t>謝辞：この資料では「いらすとや」のイラストを使用しています</a:t>
            </a:r>
          </a:p>
        </p:txBody>
      </p:sp>
    </p:spTree>
    <p:extLst>
      <p:ext uri="{BB962C8B-B14F-4D97-AF65-F5344CB8AC3E}">
        <p14:creationId xmlns:p14="http://schemas.microsoft.com/office/powerpoint/2010/main" val="158132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40507B-2192-CD1E-CB08-179D6A3E528A}"/>
              </a:ext>
            </a:extLst>
          </p:cNvPr>
          <p:cNvSpPr>
            <a:spLocks noGrp="1"/>
          </p:cNvSpPr>
          <p:nvPr>
            <p:ph type="title"/>
          </p:nvPr>
        </p:nvSpPr>
        <p:spPr/>
        <p:txBody>
          <a:bodyPr>
            <a:normAutofit fontScale="90000"/>
          </a:bodyPr>
          <a:lstStyle/>
          <a:p>
            <a:r>
              <a:rPr kumimoji="1" lang="ja-JP" altLang="en-US" dirty="0"/>
              <a:t>演習</a:t>
            </a:r>
          </a:p>
        </p:txBody>
      </p:sp>
      <p:sp>
        <p:nvSpPr>
          <p:cNvPr id="3" name="コンテンツ プレースホルダー 2">
            <a:extLst>
              <a:ext uri="{FF2B5EF4-FFF2-40B4-BE49-F238E27FC236}">
                <a16:creationId xmlns:a16="http://schemas.microsoft.com/office/drawing/2014/main" id="{7D3CD1ED-7ED7-4A85-6588-E4B500ED923F}"/>
              </a:ext>
            </a:extLst>
          </p:cNvPr>
          <p:cNvSpPr>
            <a:spLocks noGrp="1"/>
          </p:cNvSpPr>
          <p:nvPr>
            <p:ph idx="1"/>
          </p:nvPr>
        </p:nvSpPr>
        <p:spPr>
          <a:xfrm>
            <a:off x="738534" y="628193"/>
            <a:ext cx="8461208" cy="5333166"/>
          </a:xfrm>
        </p:spPr>
        <p:txBody>
          <a:bodyPr/>
          <a:lstStyle/>
          <a:p>
            <a:pPr marL="0" indent="0">
              <a:buNone/>
            </a:pPr>
            <a:r>
              <a:rPr kumimoji="1" lang="ja-JP" altLang="en-US" dirty="0"/>
              <a:t>使ってみよう</a:t>
            </a:r>
            <a:endParaRPr kumimoji="1" lang="en-US" altLang="ja-JP" dirty="0"/>
          </a:p>
          <a:p>
            <a:pPr marL="0" indent="0">
              <a:buNone/>
            </a:pPr>
            <a:r>
              <a:rPr lang="ja-JP" altLang="en-US" sz="2400" b="1" dirty="0"/>
              <a:t>　次は，対話</a:t>
            </a:r>
            <a:r>
              <a:rPr lang="en-US" altLang="ja-JP" sz="2400" b="1" dirty="0"/>
              <a:t>AI</a:t>
            </a:r>
            <a:r>
              <a:rPr lang="ja-JP" altLang="en-US" sz="2400" b="1" dirty="0"/>
              <a:t>の</a:t>
            </a:r>
            <a:r>
              <a:rPr lang="en-US" altLang="ja-JP" sz="2400" b="1" dirty="0"/>
              <a:t>ChatGPT 3.5 </a:t>
            </a:r>
            <a:r>
              <a:rPr lang="ja-JP" altLang="en-US" sz="2400" b="1" dirty="0"/>
              <a:t>に，この授業「コンピュー</a:t>
            </a:r>
            <a:endParaRPr lang="en-US" altLang="ja-JP" sz="2400" b="1" dirty="0"/>
          </a:p>
          <a:p>
            <a:pPr marL="0" indent="0">
              <a:buNone/>
            </a:pPr>
            <a:r>
              <a:rPr lang="ja-JP" altLang="en-US" sz="2400" b="1" dirty="0"/>
              <a:t>　タ</a:t>
            </a:r>
            <a:r>
              <a:rPr kumimoji="1" lang="ja-JP" altLang="en-US" sz="2400" b="1" dirty="0"/>
              <a:t>サイエンス」の内容を学習させた</a:t>
            </a:r>
            <a:r>
              <a:rPr lang="ja-JP" altLang="en-US" sz="2400" b="1" dirty="0"/>
              <a:t>もの</a:t>
            </a:r>
            <a:endParaRPr kumimoji="1" lang="ja-JP" altLang="en-US" dirty="0"/>
          </a:p>
        </p:txBody>
      </p:sp>
      <p:sp>
        <p:nvSpPr>
          <p:cNvPr id="4" name="スライド番号プレースホルダー 3">
            <a:extLst>
              <a:ext uri="{FF2B5EF4-FFF2-40B4-BE49-F238E27FC236}">
                <a16:creationId xmlns:a16="http://schemas.microsoft.com/office/drawing/2014/main" id="{E7E30053-34C0-5ABD-ED7C-998CDACCE71A}"/>
              </a:ext>
            </a:extLst>
          </p:cNvPr>
          <p:cNvSpPr>
            <a:spLocks noGrp="1"/>
          </p:cNvSpPr>
          <p:nvPr>
            <p:ph type="sldNum" sz="quarter" idx="12"/>
          </p:nvPr>
        </p:nvSpPr>
        <p:spPr/>
        <p:txBody>
          <a:bodyPr/>
          <a:lstStyle/>
          <a:p>
            <a:fld id="{E205D82C-95A1-431E-8E38-AA614A14CDCF}" type="slidenum">
              <a:rPr kumimoji="1" lang="ja-JP" altLang="en-US" smtClean="0"/>
              <a:t>10</a:t>
            </a:fld>
            <a:endParaRPr kumimoji="1" lang="ja-JP" altLang="en-US"/>
          </a:p>
        </p:txBody>
      </p:sp>
      <p:sp>
        <p:nvSpPr>
          <p:cNvPr id="6" name="テキスト ボックス 5">
            <a:extLst>
              <a:ext uri="{FF2B5EF4-FFF2-40B4-BE49-F238E27FC236}">
                <a16:creationId xmlns:a16="http://schemas.microsoft.com/office/drawing/2014/main" id="{E9A44E18-6B30-3EA8-4EBA-2E448721E40E}"/>
              </a:ext>
            </a:extLst>
          </p:cNvPr>
          <p:cNvSpPr txBox="1"/>
          <p:nvPr/>
        </p:nvSpPr>
        <p:spPr>
          <a:xfrm>
            <a:off x="321845" y="3072348"/>
            <a:ext cx="8203937" cy="3785652"/>
          </a:xfrm>
          <a:prstGeom prst="rect">
            <a:avLst/>
          </a:prstGeom>
          <a:noFill/>
        </p:spPr>
        <p:txBody>
          <a:bodyPr wrap="square">
            <a:spAutoFit/>
          </a:bodyPr>
          <a:lstStyle/>
          <a:p>
            <a:r>
              <a:rPr lang="en-US" altLang="ja-JP" sz="2400" dirty="0"/>
              <a:t>AI </a:t>
            </a:r>
            <a:r>
              <a:rPr lang="ja-JP" altLang="en-US" sz="2400" dirty="0"/>
              <a:t>が，コンピュータサイエンスやその他のことについて質問に答えます </a:t>
            </a:r>
            <a:endParaRPr lang="en-US" altLang="ja-JP" sz="2400" dirty="0"/>
          </a:p>
          <a:p>
            <a:pPr marL="285750" indent="-28575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ぜひ，利用いただいて，</a:t>
            </a:r>
            <a:r>
              <a:rPr lang="ja-JP" altLang="en-US" sz="2400" b="1" dirty="0">
                <a:latin typeface="メイリオ" panose="020B0604030504040204" pitchFamily="50" charset="-128"/>
                <a:ea typeface="メイリオ" panose="020B0604030504040204" pitchFamily="50" charset="-128"/>
              </a:rPr>
              <a:t>アンケート</a:t>
            </a:r>
            <a:r>
              <a:rPr lang="ja-JP" altLang="en-US" sz="2400" dirty="0">
                <a:latin typeface="メイリオ" panose="020B0604030504040204" pitchFamily="50" charset="-128"/>
                <a:ea typeface="メイリオ" panose="020B0604030504040204" pitchFamily="50" charset="-128"/>
              </a:rPr>
              <a:t>にご協力ください </a:t>
            </a:r>
            <a:endParaRPr lang="en-US" altLang="ja-JP" sz="2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ここでの質問と回答は，</a:t>
            </a:r>
            <a:r>
              <a:rPr lang="ja-JP" altLang="en-US" sz="2400" b="1" dirty="0">
                <a:latin typeface="メイリオ" panose="020B0604030504040204" pitchFamily="50" charset="-128"/>
                <a:ea typeface="メイリオ" panose="020B0604030504040204" pitchFamily="50" charset="-128"/>
              </a:rPr>
              <a:t>だれが質問したかが分からないように</a:t>
            </a:r>
            <a:r>
              <a:rPr lang="ja-JP" altLang="en-US" sz="2400" dirty="0">
                <a:latin typeface="メイリオ" panose="020B0604030504040204" pitchFamily="50" charset="-128"/>
                <a:ea typeface="メイリオ" panose="020B0604030504040204" pitchFamily="50" charset="-128"/>
              </a:rPr>
              <a:t>したうえで広く公開する場合があります </a:t>
            </a:r>
            <a:endParaRPr lang="en-US" altLang="ja-JP" sz="2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何を質問したかは成績に</a:t>
            </a:r>
            <a:r>
              <a:rPr lang="ja-JP" altLang="en-US" sz="2400" b="1" dirty="0">
                <a:latin typeface="メイリオ" panose="020B0604030504040204" pitchFamily="50" charset="-128"/>
                <a:ea typeface="メイリオ" panose="020B0604030504040204" pitchFamily="50" charset="-128"/>
              </a:rPr>
              <a:t>影響しません </a:t>
            </a:r>
            <a:endParaRPr lang="en-US" altLang="ja-JP" sz="2400" b="1"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チャットボットの回答が間違っている場合があります </a:t>
            </a:r>
            <a:endParaRPr lang="en-US" altLang="ja-JP" sz="2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秘密の情報やプライバシについて投稿してはいけません </a:t>
            </a:r>
            <a:endParaRPr lang="en-US" altLang="ja-JP" sz="2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他の人が読んで不愉快になりそうなこと，感情的なことは投稿しないでください</a:t>
            </a:r>
          </a:p>
        </p:txBody>
      </p:sp>
      <p:sp>
        <p:nvSpPr>
          <p:cNvPr id="9" name="テキスト ボックス 8">
            <a:extLst>
              <a:ext uri="{FF2B5EF4-FFF2-40B4-BE49-F238E27FC236}">
                <a16:creationId xmlns:a16="http://schemas.microsoft.com/office/drawing/2014/main" id="{97E4265F-01B8-5A07-93E1-D1913441873E}"/>
              </a:ext>
            </a:extLst>
          </p:cNvPr>
          <p:cNvSpPr txBox="1"/>
          <p:nvPr/>
        </p:nvSpPr>
        <p:spPr>
          <a:xfrm>
            <a:off x="436418" y="2364462"/>
            <a:ext cx="8887053" cy="707886"/>
          </a:xfrm>
          <a:prstGeom prst="rect">
            <a:avLst/>
          </a:prstGeom>
          <a:noFill/>
        </p:spPr>
        <p:txBody>
          <a:bodyPr wrap="square">
            <a:spAutoFit/>
          </a:bodyPr>
          <a:lstStyle/>
          <a:p>
            <a:r>
              <a:rPr lang="ja-JP" altLang="en-US" sz="2000" dirty="0">
                <a:hlinkClick r:id="rId2"/>
              </a:rPr>
              <a:t>https://docsbot.ai/chat/JdLKSbadeEfzxO53h2zj/XwYdDtRUIiUNFWqZiwy1</a:t>
            </a:r>
            <a:endParaRPr lang="en-US" altLang="ja-JP" sz="2000" dirty="0"/>
          </a:p>
          <a:p>
            <a:endParaRPr lang="ja-JP" altLang="en-US" sz="2000" dirty="0"/>
          </a:p>
        </p:txBody>
      </p:sp>
    </p:spTree>
    <p:extLst>
      <p:ext uri="{BB962C8B-B14F-4D97-AF65-F5344CB8AC3E}">
        <p14:creationId xmlns:p14="http://schemas.microsoft.com/office/powerpoint/2010/main" val="2539931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F83FD-B5A5-3606-4E6D-0B95DAA78664}"/>
              </a:ext>
            </a:extLst>
          </p:cNvPr>
          <p:cNvSpPr>
            <a:spLocks noGrp="1"/>
          </p:cNvSpPr>
          <p:nvPr>
            <p:ph type="title"/>
          </p:nvPr>
        </p:nvSpPr>
        <p:spPr/>
        <p:txBody>
          <a:bodyPr>
            <a:normAutofit fontScale="90000"/>
          </a:bodyPr>
          <a:lstStyle/>
          <a:p>
            <a:r>
              <a:rPr kumimoji="1" lang="ja-JP" altLang="en-US" dirty="0"/>
              <a:t>質問の例</a:t>
            </a:r>
          </a:p>
        </p:txBody>
      </p:sp>
      <p:sp>
        <p:nvSpPr>
          <p:cNvPr id="3" name="コンテンツ プレースホルダー 2">
            <a:extLst>
              <a:ext uri="{FF2B5EF4-FFF2-40B4-BE49-F238E27FC236}">
                <a16:creationId xmlns:a16="http://schemas.microsoft.com/office/drawing/2014/main" id="{7C31AEF2-BED4-9740-12EA-DC5238C59FC7}"/>
              </a:ext>
            </a:extLst>
          </p:cNvPr>
          <p:cNvSpPr>
            <a:spLocks noGrp="1"/>
          </p:cNvSpPr>
          <p:nvPr>
            <p:ph idx="1"/>
          </p:nvPr>
        </p:nvSpPr>
        <p:spPr/>
        <p:txBody>
          <a:bodyPr>
            <a:noAutofit/>
          </a:bodyPr>
          <a:lstStyle/>
          <a:p>
            <a:r>
              <a:rPr kumimoji="1" lang="ja-JP" altLang="en-US" sz="2400" dirty="0"/>
              <a:t>エベレストはどこにありますか</a:t>
            </a:r>
            <a:endParaRPr kumimoji="1" lang="en-US" altLang="ja-JP" sz="2400" dirty="0"/>
          </a:p>
          <a:p>
            <a:r>
              <a:rPr lang="ja-JP" altLang="en-US" sz="2400" dirty="0"/>
              <a:t>コマンドプロンプトは何ですか</a:t>
            </a:r>
            <a:endParaRPr lang="en-US" altLang="ja-JP" sz="2400" dirty="0"/>
          </a:p>
          <a:p>
            <a:r>
              <a:rPr kumimoji="1" lang="ja-JP" altLang="en-US" sz="2400" dirty="0"/>
              <a:t>人工知能についてさらに勉強するのはどうしたらいいですか</a:t>
            </a:r>
            <a:endParaRPr kumimoji="1" lang="en-US" altLang="ja-JP" sz="2400" dirty="0"/>
          </a:p>
          <a:p>
            <a:r>
              <a:rPr lang="ja-JP" altLang="en-US" sz="2400" b="0" i="0" dirty="0">
                <a:effectLst/>
                <a:latin typeface="Montserrat" panose="00000500000000000000" pitchFamily="2" charset="0"/>
              </a:rPr>
              <a:t>あした </a:t>
            </a:r>
            <a:r>
              <a:rPr lang="en-US" altLang="ja-JP" sz="2400" b="0" i="0" dirty="0">
                <a:effectLst/>
                <a:latin typeface="Montserrat" panose="00000500000000000000" pitchFamily="2" charset="0"/>
              </a:rPr>
              <a:t>Python </a:t>
            </a:r>
            <a:r>
              <a:rPr lang="ja-JP" altLang="en-US" sz="2400" b="0" i="0" dirty="0">
                <a:effectLst/>
                <a:latin typeface="Montserrat" panose="00000500000000000000" pitchFamily="2" charset="0"/>
              </a:rPr>
              <a:t>についてのテストがあるのですが，テストに出そうなことを１０行以内でまとめてください</a:t>
            </a:r>
            <a:endParaRPr lang="en-US" altLang="ja-JP" sz="2400" b="0" dirty="0">
              <a:latin typeface="Montserrat" panose="00000500000000000000" pitchFamily="2" charset="0"/>
            </a:endParaRPr>
          </a:p>
          <a:p>
            <a:r>
              <a:rPr lang="ja-JP" altLang="en-US" sz="2400" i="0" dirty="0">
                <a:effectLst/>
                <a:latin typeface="Montserrat" panose="00000500000000000000" pitchFamily="2" charset="0"/>
              </a:rPr>
              <a:t>友達は </a:t>
            </a:r>
            <a:r>
              <a:rPr lang="en-US" altLang="ja-JP" sz="2400" i="0" dirty="0">
                <a:effectLst/>
                <a:latin typeface="Montserrat" panose="00000500000000000000" pitchFamily="2" charset="0"/>
              </a:rPr>
              <a:t>iPhone </a:t>
            </a:r>
            <a:r>
              <a:rPr lang="ja-JP" altLang="en-US" sz="2400" i="0" dirty="0">
                <a:effectLst/>
                <a:latin typeface="Montserrat" panose="00000500000000000000" pitchFamily="2" charset="0"/>
              </a:rPr>
              <a:t>より </a:t>
            </a:r>
            <a:r>
              <a:rPr lang="en-US" altLang="ja-JP" sz="2400" i="0" dirty="0">
                <a:effectLst/>
                <a:latin typeface="Montserrat" panose="00000500000000000000" pitchFamily="2" charset="0"/>
              </a:rPr>
              <a:t>Android </a:t>
            </a:r>
            <a:r>
              <a:rPr lang="ja-JP" altLang="en-US" sz="2400" i="0" dirty="0">
                <a:effectLst/>
                <a:latin typeface="Montserrat" panose="00000500000000000000" pitchFamily="2" charset="0"/>
              </a:rPr>
              <a:t>が好きなのですがなぜでしょう</a:t>
            </a:r>
            <a:endParaRPr lang="en-US" altLang="ja-JP" sz="2400" i="0" dirty="0">
              <a:effectLst/>
              <a:latin typeface="Montserrat" panose="00000500000000000000" pitchFamily="2" charset="0"/>
            </a:endParaRPr>
          </a:p>
          <a:p>
            <a:r>
              <a:rPr lang="ja-JP" altLang="en-US" sz="2400" b="0" i="0" dirty="0">
                <a:effectLst/>
                <a:latin typeface="Montserrat" panose="00000500000000000000" pitchFamily="2" charset="0"/>
              </a:rPr>
              <a:t>次の話題から自己アピールを作ってください：ゲーム好き，コンピュータ好き，物事に集中できる，読書でリラックス，家族大好き，仕事楽しい</a:t>
            </a:r>
            <a:endParaRPr lang="en-US" altLang="ja-JP" sz="2400" b="0" i="0" dirty="0">
              <a:effectLst/>
              <a:latin typeface="Montserrat" panose="00000500000000000000" pitchFamily="2" charset="0"/>
            </a:endParaRPr>
          </a:p>
          <a:p>
            <a:r>
              <a:rPr lang="ja-JP" altLang="en-US" sz="2400" b="0" i="0" dirty="0">
                <a:effectLst/>
                <a:latin typeface="Montserrat" panose="00000500000000000000" pitchFamily="2" charset="0"/>
              </a:rPr>
              <a:t>次の </a:t>
            </a:r>
            <a:r>
              <a:rPr lang="en-US" altLang="ja-JP" sz="2400" b="0" i="0" dirty="0">
                <a:effectLst/>
                <a:latin typeface="Montserrat" panose="00000500000000000000" pitchFamily="2" charset="0"/>
              </a:rPr>
              <a:t>Python </a:t>
            </a:r>
            <a:r>
              <a:rPr lang="ja-JP" altLang="en-US" sz="2400" b="0" i="0" dirty="0">
                <a:effectLst/>
                <a:latin typeface="Montserrat" panose="00000500000000000000" pitchFamily="2" charset="0"/>
              </a:rPr>
              <a:t>のプログラムは何がおかしいのでしょうか： </a:t>
            </a:r>
            <a:r>
              <a:rPr lang="en-US" altLang="ja-JP" sz="2400" b="0" i="0" dirty="0">
                <a:effectLst/>
                <a:latin typeface="Montserrat" panose="00000500000000000000" pitchFamily="2" charset="0"/>
              </a:rPr>
              <a:t>a = x ++ 1</a:t>
            </a:r>
            <a:endParaRPr kumimoji="1" lang="ja-JP" altLang="en-US" sz="2400" dirty="0"/>
          </a:p>
        </p:txBody>
      </p:sp>
      <p:sp>
        <p:nvSpPr>
          <p:cNvPr id="4" name="スライド番号プレースホルダー 3">
            <a:extLst>
              <a:ext uri="{FF2B5EF4-FFF2-40B4-BE49-F238E27FC236}">
                <a16:creationId xmlns:a16="http://schemas.microsoft.com/office/drawing/2014/main" id="{00679B13-2C33-BAFE-965F-388BA349CDD9}"/>
              </a:ext>
            </a:extLst>
          </p:cNvPr>
          <p:cNvSpPr>
            <a:spLocks noGrp="1"/>
          </p:cNvSpPr>
          <p:nvPr>
            <p:ph type="sldNum" sz="quarter" idx="12"/>
          </p:nvPr>
        </p:nvSpPr>
        <p:spPr/>
        <p:txBody>
          <a:bodyPr/>
          <a:lstStyle/>
          <a:p>
            <a:fld id="{E205D82C-95A1-431E-8E38-AA614A14CDCF}" type="slidenum">
              <a:rPr kumimoji="1" lang="ja-JP" altLang="en-US" smtClean="0"/>
              <a:t>11</a:t>
            </a:fld>
            <a:endParaRPr kumimoji="1" lang="ja-JP" altLang="en-US"/>
          </a:p>
        </p:txBody>
      </p:sp>
    </p:spTree>
    <p:extLst>
      <p:ext uri="{BB962C8B-B14F-4D97-AF65-F5344CB8AC3E}">
        <p14:creationId xmlns:p14="http://schemas.microsoft.com/office/powerpoint/2010/main" val="1680600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B7C6B5-D044-35FB-FB15-C1DE91B4BCE2}"/>
              </a:ext>
            </a:extLst>
          </p:cNvPr>
          <p:cNvSpPr>
            <a:spLocks noGrp="1"/>
          </p:cNvSpPr>
          <p:nvPr>
            <p:ph type="title"/>
          </p:nvPr>
        </p:nvSpPr>
        <p:spPr/>
        <p:txBody>
          <a:bodyPr>
            <a:normAutofit fontScale="90000"/>
          </a:bodyPr>
          <a:lstStyle/>
          <a:p>
            <a:r>
              <a:rPr kumimoji="1" lang="ja-JP" altLang="en-US" dirty="0"/>
              <a:t>対話</a:t>
            </a:r>
            <a:r>
              <a:rPr kumimoji="1" lang="en-US" altLang="ja-JP" dirty="0"/>
              <a:t>AI</a:t>
            </a:r>
            <a:endParaRPr kumimoji="1" lang="ja-JP" altLang="en-US" dirty="0"/>
          </a:p>
        </p:txBody>
      </p:sp>
      <p:sp>
        <p:nvSpPr>
          <p:cNvPr id="3" name="コンテンツ プレースホルダー 2">
            <a:extLst>
              <a:ext uri="{FF2B5EF4-FFF2-40B4-BE49-F238E27FC236}">
                <a16:creationId xmlns:a16="http://schemas.microsoft.com/office/drawing/2014/main" id="{5EE150C0-D3F9-9FFB-7517-E8B6A097EF8E}"/>
              </a:ext>
            </a:extLst>
          </p:cNvPr>
          <p:cNvSpPr>
            <a:spLocks noGrp="1"/>
          </p:cNvSpPr>
          <p:nvPr>
            <p:ph idx="1"/>
          </p:nvPr>
        </p:nvSpPr>
        <p:spPr/>
        <p:txBody>
          <a:bodyPr/>
          <a:lstStyle/>
          <a:p>
            <a:r>
              <a:rPr kumimoji="1" lang="ja-JP" altLang="en-US" dirty="0"/>
              <a:t>作業（推敲，翻訳，要約など）を頼むことができる</a:t>
            </a:r>
            <a:endParaRPr kumimoji="1" lang="en-US" altLang="ja-JP" dirty="0"/>
          </a:p>
          <a:p>
            <a:r>
              <a:rPr lang="ja-JP" altLang="en-US" dirty="0"/>
              <a:t>対話を通して，アイデアを得て，創造力を増加することができる</a:t>
            </a:r>
            <a:endParaRPr kumimoji="1" lang="ja-JP" altLang="en-US" dirty="0"/>
          </a:p>
        </p:txBody>
      </p:sp>
      <p:sp>
        <p:nvSpPr>
          <p:cNvPr id="4" name="スライド番号プレースホルダー 3">
            <a:extLst>
              <a:ext uri="{FF2B5EF4-FFF2-40B4-BE49-F238E27FC236}">
                <a16:creationId xmlns:a16="http://schemas.microsoft.com/office/drawing/2014/main" id="{DBBF5402-77FE-8D37-EF36-DFBD68E545BF}"/>
              </a:ext>
            </a:extLst>
          </p:cNvPr>
          <p:cNvSpPr>
            <a:spLocks noGrp="1"/>
          </p:cNvSpPr>
          <p:nvPr>
            <p:ph type="sldNum" sz="quarter" idx="12"/>
          </p:nvPr>
        </p:nvSpPr>
        <p:spPr/>
        <p:txBody>
          <a:bodyPr/>
          <a:lstStyle/>
          <a:p>
            <a:fld id="{E205D82C-95A1-431E-8E38-AA614A14CDCF}" type="slidenum">
              <a:rPr kumimoji="1" lang="ja-JP" altLang="en-US" smtClean="0"/>
              <a:t>12</a:t>
            </a:fld>
            <a:endParaRPr kumimoji="1" lang="ja-JP" altLang="en-US"/>
          </a:p>
        </p:txBody>
      </p:sp>
    </p:spTree>
    <p:extLst>
      <p:ext uri="{BB962C8B-B14F-4D97-AF65-F5344CB8AC3E}">
        <p14:creationId xmlns:p14="http://schemas.microsoft.com/office/powerpoint/2010/main" val="1739014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B353AA-6F66-AC53-6B1A-09E831CB379F}"/>
              </a:ext>
            </a:extLst>
          </p:cNvPr>
          <p:cNvSpPr>
            <a:spLocks noGrp="1"/>
          </p:cNvSpPr>
          <p:nvPr>
            <p:ph type="title"/>
          </p:nvPr>
        </p:nvSpPr>
        <p:spPr/>
        <p:txBody>
          <a:bodyPr>
            <a:normAutofit fontScale="90000"/>
          </a:bodyPr>
          <a:lstStyle/>
          <a:p>
            <a:r>
              <a:rPr lang="ja-JP" altLang="en-US" dirty="0"/>
              <a:t>さまざまな対話</a:t>
            </a:r>
            <a:r>
              <a:rPr lang="en-US" altLang="ja-JP" dirty="0"/>
              <a:t>AI</a:t>
            </a:r>
            <a:r>
              <a:rPr lang="ja-JP" altLang="en-US" dirty="0"/>
              <a:t>のサービス</a:t>
            </a:r>
            <a:endParaRPr kumimoji="1" lang="ja-JP" altLang="en-US" dirty="0"/>
          </a:p>
        </p:txBody>
      </p:sp>
      <p:sp>
        <p:nvSpPr>
          <p:cNvPr id="3" name="コンテンツ プレースホルダー 2">
            <a:extLst>
              <a:ext uri="{FF2B5EF4-FFF2-40B4-BE49-F238E27FC236}">
                <a16:creationId xmlns:a16="http://schemas.microsoft.com/office/drawing/2014/main" id="{D751BD85-D6DD-B2FC-C388-A82A4B1C6D5A}"/>
              </a:ext>
            </a:extLst>
          </p:cNvPr>
          <p:cNvSpPr>
            <a:spLocks noGrp="1"/>
          </p:cNvSpPr>
          <p:nvPr>
            <p:ph idx="1"/>
          </p:nvPr>
        </p:nvSpPr>
        <p:spPr>
          <a:xfrm>
            <a:off x="321844" y="846252"/>
            <a:ext cx="8745955" cy="5836719"/>
          </a:xfrm>
        </p:spPr>
        <p:txBody>
          <a:bodyPr>
            <a:normAutofit/>
          </a:bodyPr>
          <a:lstStyle/>
          <a:p>
            <a:r>
              <a:rPr kumimoji="1" lang="ja-JP" altLang="en-US" sz="2400" dirty="0"/>
              <a:t>公式の </a:t>
            </a:r>
            <a:r>
              <a:rPr kumimoji="1" lang="en-US" altLang="ja-JP" sz="2400" dirty="0"/>
              <a:t>ChatGPT</a:t>
            </a:r>
            <a:r>
              <a:rPr kumimoji="1" lang="ja-JP" altLang="en-US" sz="2400" dirty="0"/>
              <a:t>（登録必要，無料利用も可能）</a:t>
            </a:r>
            <a:endParaRPr kumimoji="1" lang="en-US" altLang="ja-JP" sz="2400" dirty="0"/>
          </a:p>
          <a:p>
            <a:pPr marL="0" indent="0">
              <a:buNone/>
            </a:pPr>
            <a:r>
              <a:rPr lang="en-US" altLang="ja-JP" sz="2400" dirty="0">
                <a:hlinkClick r:id="rId2"/>
              </a:rPr>
              <a:t>https://chat.openai.com/</a:t>
            </a:r>
            <a:endParaRPr kumimoji="1" lang="en-US" altLang="ja-JP" sz="2400" dirty="0"/>
          </a:p>
          <a:p>
            <a:r>
              <a:rPr kumimoji="1" lang="en-US" altLang="ja-JP" sz="2400" dirty="0"/>
              <a:t>ChatGPT </a:t>
            </a:r>
            <a:r>
              <a:rPr kumimoji="1" lang="ja-JP" altLang="en-US" sz="2400" dirty="0"/>
              <a:t>の派生サービス（登録不要で無料の場合もある．期間限定で無料という場合もある）</a:t>
            </a:r>
            <a:endParaRPr kumimoji="1" lang="en-US" altLang="ja-JP" sz="2400" dirty="0"/>
          </a:p>
          <a:p>
            <a:pPr marL="0" indent="0">
              <a:buNone/>
            </a:pPr>
            <a:r>
              <a:rPr kumimoji="1" lang="en-US" altLang="ja-JP" sz="2400" dirty="0">
                <a:hlinkClick r:id="rId3"/>
              </a:rPr>
              <a:t>https://talkai.info/</a:t>
            </a:r>
            <a:r>
              <a:rPr kumimoji="1" lang="ja-JP" altLang="en-US" sz="2400" dirty="0"/>
              <a:t>　　など</a:t>
            </a:r>
            <a:endParaRPr kumimoji="1" lang="en-US" altLang="ja-JP" sz="2400" dirty="0"/>
          </a:p>
          <a:p>
            <a:pPr marL="0" indent="0">
              <a:buNone/>
            </a:pPr>
            <a:r>
              <a:rPr lang="ja-JP" altLang="en-US" sz="2400" dirty="0"/>
              <a:t>　　</a:t>
            </a:r>
            <a:r>
              <a:rPr lang="en-US" altLang="ja-JP" sz="2400" dirty="0">
                <a:latin typeface="+mj-ea"/>
                <a:ea typeface="+mj-ea"/>
              </a:rPr>
              <a:t>※ ChatGPT </a:t>
            </a:r>
            <a:r>
              <a:rPr lang="ja-JP" altLang="en-US" sz="2400" dirty="0">
                <a:latin typeface="+mj-ea"/>
                <a:ea typeface="+mj-ea"/>
              </a:rPr>
              <a:t>を名乗る詐欺サイトの場合もあります．安</a:t>
            </a:r>
            <a:endParaRPr lang="en-US" altLang="ja-JP" sz="2400" dirty="0">
              <a:latin typeface="+mj-ea"/>
              <a:ea typeface="+mj-ea"/>
            </a:endParaRPr>
          </a:p>
          <a:p>
            <a:pPr marL="0" indent="0">
              <a:buNone/>
            </a:pPr>
            <a:r>
              <a:rPr lang="ja-JP" altLang="en-US" sz="2400" dirty="0">
                <a:latin typeface="+mj-ea"/>
                <a:ea typeface="+mj-ea"/>
              </a:rPr>
              <a:t>　　　易に登録したり，問い合わせ先に連絡するのはやめよう</a:t>
            </a:r>
            <a:endParaRPr lang="en-US" altLang="ja-JP" sz="2400" dirty="0"/>
          </a:p>
          <a:p>
            <a:pPr marL="0" indent="0">
              <a:buNone/>
            </a:pPr>
            <a:r>
              <a:rPr kumimoji="1" lang="ja-JP" altLang="en-US" sz="2400" dirty="0"/>
              <a:t>● 対話</a:t>
            </a:r>
            <a:r>
              <a:rPr kumimoji="1" lang="en-US" altLang="ja-JP" sz="2400" dirty="0"/>
              <a:t>AI</a:t>
            </a:r>
            <a:r>
              <a:rPr kumimoji="1" lang="ja-JP" altLang="en-US" sz="2400" dirty="0"/>
              <a:t>は不正確な情報を回答する場合がある</a:t>
            </a:r>
            <a:endParaRPr kumimoji="1" lang="en-US" altLang="ja-JP" sz="2400" dirty="0"/>
          </a:p>
          <a:p>
            <a:pPr marL="0" indent="0">
              <a:buNone/>
            </a:pPr>
            <a:r>
              <a:rPr lang="ja-JP" altLang="en-US" sz="2400" dirty="0"/>
              <a:t>● 対話</a:t>
            </a:r>
            <a:r>
              <a:rPr lang="en-US" altLang="ja-JP" sz="2400" dirty="0"/>
              <a:t>AI</a:t>
            </a:r>
            <a:r>
              <a:rPr lang="ja-JP" altLang="en-US" sz="2400" dirty="0"/>
              <a:t>は著作権に違反するコンテンツを回答する場合がある</a:t>
            </a:r>
            <a:endParaRPr lang="en-US" altLang="ja-JP" sz="2400" dirty="0"/>
          </a:p>
          <a:p>
            <a:pPr marL="0" indent="0">
              <a:buNone/>
            </a:pPr>
            <a:r>
              <a:rPr lang="ja-JP" altLang="en-US" sz="2400" dirty="0"/>
              <a:t>● </a:t>
            </a:r>
            <a:r>
              <a:rPr lang="ja-JP" altLang="en-US" sz="2400" b="1" dirty="0"/>
              <a:t>プライバシや秘密にしたい情報を書き込んではいけない</a:t>
            </a:r>
            <a:endParaRPr lang="en-US" altLang="ja-JP" sz="2400" b="1" dirty="0"/>
          </a:p>
          <a:p>
            <a:pPr marL="0" indent="0">
              <a:buNone/>
            </a:pPr>
            <a:r>
              <a:rPr kumimoji="1" lang="ja-JP" altLang="en-US" sz="2400" dirty="0"/>
              <a:t>● 大学の課題などで，対話</a:t>
            </a:r>
            <a:r>
              <a:rPr kumimoji="1" lang="en-US" altLang="ja-JP" sz="2400" dirty="0"/>
              <a:t>AI</a:t>
            </a:r>
            <a:r>
              <a:rPr kumimoji="1" lang="ja-JP" altLang="en-US" sz="2400" dirty="0"/>
              <a:t>を丸写ししてはいけない</a:t>
            </a:r>
            <a:endParaRPr kumimoji="1" lang="en-US" altLang="ja-JP" sz="2400"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EC07D01A-9897-3824-896B-9A5574549175}"/>
              </a:ext>
            </a:extLst>
          </p:cNvPr>
          <p:cNvSpPr>
            <a:spLocks noGrp="1"/>
          </p:cNvSpPr>
          <p:nvPr>
            <p:ph type="sldNum" sz="quarter" idx="12"/>
          </p:nvPr>
        </p:nvSpPr>
        <p:spPr/>
        <p:txBody>
          <a:bodyPr/>
          <a:lstStyle/>
          <a:p>
            <a:fld id="{E205D82C-95A1-431E-8E38-AA614A14CDCF}" type="slidenum">
              <a:rPr kumimoji="1" lang="ja-JP" altLang="en-US" smtClean="0"/>
              <a:t>13</a:t>
            </a:fld>
            <a:endParaRPr kumimoji="1" lang="ja-JP" altLang="en-US"/>
          </a:p>
        </p:txBody>
      </p:sp>
    </p:spTree>
    <p:extLst>
      <p:ext uri="{BB962C8B-B14F-4D97-AF65-F5344CB8AC3E}">
        <p14:creationId xmlns:p14="http://schemas.microsoft.com/office/powerpoint/2010/main" val="3167180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15-2 </a:t>
            </a:r>
            <a:r>
              <a:rPr lang="ja-JP" altLang="en-US" dirty="0"/>
              <a:t>情報化社会の到来</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14</a:t>
            </a:fld>
            <a:endParaRPr lang="ja-JP" altLang="en-US" dirty="0"/>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796488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情報化社会</a:t>
            </a:r>
          </a:p>
        </p:txBody>
      </p:sp>
      <p:sp>
        <p:nvSpPr>
          <p:cNvPr id="3" name="コンテンツ プレースホルダー 2"/>
          <p:cNvSpPr>
            <a:spLocks noGrp="1"/>
          </p:cNvSpPr>
          <p:nvPr>
            <p:ph idx="1"/>
          </p:nvPr>
        </p:nvSpPr>
        <p:spPr/>
        <p:txBody>
          <a:bodyPr>
            <a:normAutofit/>
          </a:bodyPr>
          <a:lstStyle/>
          <a:p>
            <a:r>
              <a:rPr lang="ja-JP" altLang="en-US" sz="2400" dirty="0"/>
              <a:t>情報化社会では、</a:t>
            </a:r>
            <a:r>
              <a:rPr lang="ja-JP" altLang="en-US" sz="2400" b="1" dirty="0"/>
              <a:t>個人がコンピュータを持ち</a:t>
            </a:r>
            <a:r>
              <a:rPr lang="ja-JP" altLang="en-US" sz="2400" dirty="0"/>
              <a:t>、それが</a:t>
            </a:r>
            <a:r>
              <a:rPr lang="ja-JP" altLang="en-US" sz="2400" b="1" dirty="0"/>
              <a:t>ネットワークでつながる</a:t>
            </a:r>
            <a:endParaRPr lang="en-US" altLang="ja-JP" sz="2400" b="1" dirty="0"/>
          </a:p>
          <a:p>
            <a:r>
              <a:rPr lang="ja-JP" altLang="en-US" sz="2400" b="1" dirty="0"/>
              <a:t>個人が自由に情報のやり取りや共有を行う</a:t>
            </a:r>
            <a:r>
              <a:rPr lang="ja-JP" altLang="en-US" sz="2400" dirty="0"/>
              <a:t>ことができる</a:t>
            </a:r>
            <a:endParaRPr lang="en-US" altLang="ja-JP" sz="2400" dirty="0"/>
          </a:p>
          <a:p>
            <a:r>
              <a:rPr lang="ja-JP" altLang="en-US" sz="2400" dirty="0"/>
              <a:t>コンピュータのネットワーク化により、</a:t>
            </a:r>
            <a:r>
              <a:rPr lang="ja-JP" altLang="en-US" sz="2400" b="1" dirty="0"/>
              <a:t>大量の情報を高速かつ効率的に処理する</a:t>
            </a:r>
            <a:r>
              <a:rPr lang="ja-JP" altLang="en-US" sz="2400" dirty="0"/>
              <a:t>ことができる</a:t>
            </a:r>
            <a:endParaRPr lang="en-US" altLang="ja-JP" sz="2400" dirty="0"/>
          </a:p>
          <a:p>
            <a:endParaRPr lang="en-US" altLang="ja-JP" sz="2400" dirty="0"/>
          </a:p>
          <a:p>
            <a:pPr marL="0" indent="0">
              <a:buNone/>
            </a:pPr>
            <a:r>
              <a:rPr lang="ja-JP" altLang="en-US" sz="2400" dirty="0"/>
              <a:t>私たちの</a:t>
            </a:r>
            <a:r>
              <a:rPr lang="ja-JP" altLang="en-US" sz="2400" b="1" dirty="0"/>
              <a:t>生活やビジネスのあり方を大きく変えている</a:t>
            </a:r>
            <a:endParaRPr lang="en-US" altLang="ja-JP" sz="2400" b="1" dirty="0"/>
          </a:p>
          <a:p>
            <a:endParaRPr kumimoji="1" lang="ja-JP" altLang="en-US"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86709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車両の発見・検知</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2AF3BA67-FF4A-4519-9BA9-25AF9C64644F}"/>
              </a:ext>
            </a:extLst>
          </p:cNvPr>
          <p:cNvSpPr/>
          <p:nvPr/>
        </p:nvSpPr>
        <p:spPr>
          <a:xfrm>
            <a:off x="269595" y="5336481"/>
            <a:ext cx="881170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人工知能は，車両の場所と向き（前なのか後ろなのか）を素早く発見できるようになってきた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Dlib</a:t>
            </a: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を使用）</a:t>
            </a:r>
          </a:p>
        </p:txBody>
      </p:sp>
      <p:pic>
        <p:nvPicPr>
          <p:cNvPr id="5" name="図 4">
            <a:extLst>
              <a:ext uri="{FF2B5EF4-FFF2-40B4-BE49-F238E27FC236}">
                <a16:creationId xmlns:a16="http://schemas.microsoft.com/office/drawing/2014/main" id="{91F5AF4F-B664-4B78-A1DA-56FD7A82D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3979"/>
            <a:ext cx="9144000" cy="3610042"/>
          </a:xfrm>
          <a:prstGeom prst="rect">
            <a:avLst/>
          </a:prstGeom>
        </p:spPr>
      </p:pic>
    </p:spTree>
    <p:extLst>
      <p:ext uri="{BB962C8B-B14F-4D97-AF65-F5344CB8AC3E}">
        <p14:creationId xmlns:p14="http://schemas.microsoft.com/office/powerpoint/2010/main" val="172878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顔と表情の読み取り</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正方形/長方形 5"/>
          <p:cNvSpPr/>
          <p:nvPr/>
        </p:nvSpPr>
        <p:spPr>
          <a:xfrm>
            <a:off x="2423815" y="5940852"/>
            <a:ext cx="4296369"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hlinkClick r:id="rId2"/>
              </a:rPr>
              <a:t>cloud.google.com</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/vision</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Google</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によるオンラインデモ</a:t>
            </a:r>
            <a:endParaRPr kumimoji="0"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 name="図 2"/>
          <p:cNvPicPr>
            <a:picLocks noChangeAspect="1"/>
          </p:cNvPicPr>
          <p:nvPr/>
        </p:nvPicPr>
        <p:blipFill>
          <a:blip r:embed="rId3"/>
          <a:stretch>
            <a:fillRect/>
          </a:stretch>
        </p:blipFill>
        <p:spPr>
          <a:xfrm>
            <a:off x="624300" y="881700"/>
            <a:ext cx="7895398" cy="5094599"/>
          </a:xfrm>
          <a:prstGeom prst="rect">
            <a:avLst/>
          </a:prstGeom>
        </p:spPr>
      </p:pic>
    </p:spTree>
    <p:extLst>
      <p:ext uri="{BB962C8B-B14F-4D97-AF65-F5344CB8AC3E}">
        <p14:creationId xmlns:p14="http://schemas.microsoft.com/office/powerpoint/2010/main" val="3505160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50192-9358-4F8B-B47A-B11F3492E327}"/>
              </a:ext>
            </a:extLst>
          </p:cNvPr>
          <p:cNvSpPr>
            <a:spLocks noGrp="1"/>
          </p:cNvSpPr>
          <p:nvPr>
            <p:ph type="title"/>
          </p:nvPr>
        </p:nvSpPr>
        <p:spPr/>
        <p:txBody>
          <a:bodyPr>
            <a:noAutofit/>
          </a:bodyPr>
          <a:lstStyle/>
          <a:p>
            <a:r>
              <a:rPr kumimoji="1" lang="ja-JP" altLang="en-US" dirty="0"/>
              <a:t>人工知能による翻訳</a:t>
            </a:r>
          </a:p>
        </p:txBody>
      </p:sp>
      <p:sp>
        <p:nvSpPr>
          <p:cNvPr id="4" name="スライド番号プレースホルダー 3">
            <a:extLst>
              <a:ext uri="{FF2B5EF4-FFF2-40B4-BE49-F238E27FC236}">
                <a16:creationId xmlns:a16="http://schemas.microsoft.com/office/drawing/2014/main" id="{8A9CABD0-4E15-411C-A362-1C9E9CB100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166B0E3E-AD20-49C4-A657-234ED80EFC58}"/>
              </a:ext>
            </a:extLst>
          </p:cNvPr>
          <p:cNvSpPr>
            <a:spLocks noGrp="1"/>
          </p:cNvSpPr>
          <p:nvPr>
            <p:ph idx="1"/>
          </p:nvPr>
        </p:nvSpPr>
        <p:spPr>
          <a:xfrm>
            <a:off x="2718067" y="6149807"/>
            <a:ext cx="4439653" cy="413088"/>
          </a:xfrm>
        </p:spPr>
        <p:txBody>
          <a:bodyPr>
            <a:noAutofit/>
          </a:bodyPr>
          <a:lstStyle/>
          <a:p>
            <a:pPr marL="0" indent="0">
              <a:buNone/>
            </a:pPr>
            <a:r>
              <a:rPr lang="en-US" altLang="ja-JP" sz="2400" dirty="0"/>
              <a:t>https://www.deepl.com/</a:t>
            </a:r>
            <a:endParaRPr kumimoji="1" lang="ja-JP" altLang="en-US" sz="2400" dirty="0"/>
          </a:p>
        </p:txBody>
      </p:sp>
      <p:pic>
        <p:nvPicPr>
          <p:cNvPr id="3" name="図 2">
            <a:extLst>
              <a:ext uri="{FF2B5EF4-FFF2-40B4-BE49-F238E27FC236}">
                <a16:creationId xmlns:a16="http://schemas.microsoft.com/office/drawing/2014/main" id="{29B97A6D-F6C9-4BFF-82D0-6856ED493A0B}"/>
              </a:ext>
            </a:extLst>
          </p:cNvPr>
          <p:cNvPicPr>
            <a:picLocks noChangeAspect="1"/>
          </p:cNvPicPr>
          <p:nvPr/>
        </p:nvPicPr>
        <p:blipFill>
          <a:blip r:embed="rId2"/>
          <a:stretch>
            <a:fillRect/>
          </a:stretch>
        </p:blipFill>
        <p:spPr>
          <a:xfrm>
            <a:off x="419521" y="851437"/>
            <a:ext cx="8148890" cy="4749263"/>
          </a:xfrm>
          <a:prstGeom prst="rect">
            <a:avLst/>
          </a:prstGeom>
        </p:spPr>
      </p:pic>
    </p:spTree>
    <p:extLst>
      <p:ext uri="{BB962C8B-B14F-4D97-AF65-F5344CB8AC3E}">
        <p14:creationId xmlns:p14="http://schemas.microsoft.com/office/powerpoint/2010/main" val="109000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2F9D0-20A3-4FFC-BF2B-87BA5B22DE83}"/>
              </a:ext>
            </a:extLst>
          </p:cNvPr>
          <p:cNvSpPr>
            <a:spLocks noGrp="1"/>
          </p:cNvSpPr>
          <p:nvPr>
            <p:ph type="title"/>
          </p:nvPr>
        </p:nvSpPr>
        <p:spPr/>
        <p:txBody>
          <a:bodyPr>
            <a:noAutofit/>
          </a:bodyPr>
          <a:lstStyle/>
          <a:p>
            <a:r>
              <a:rPr kumimoji="1" lang="ja-JP" altLang="en-US" dirty="0"/>
              <a:t>フェイクビデオ</a:t>
            </a:r>
          </a:p>
        </p:txBody>
      </p:sp>
      <p:pic>
        <p:nvPicPr>
          <p:cNvPr id="6" name="コンテンツ プレースホルダー 5" descr="メガネを掛けた男性&#10;&#10;自動的に生成された説明">
            <a:extLst>
              <a:ext uri="{FF2B5EF4-FFF2-40B4-BE49-F238E27FC236}">
                <a16:creationId xmlns:a16="http://schemas.microsoft.com/office/drawing/2014/main" id="{57986A39-6987-47D4-BF6D-3A71F9D52F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0" y="2192056"/>
            <a:ext cx="2438740" cy="2438740"/>
          </a:xfrm>
        </p:spPr>
      </p:pic>
      <p:sp>
        <p:nvSpPr>
          <p:cNvPr id="4" name="スライド番号プレースホルダー 3">
            <a:extLst>
              <a:ext uri="{FF2B5EF4-FFF2-40B4-BE49-F238E27FC236}">
                <a16:creationId xmlns:a16="http://schemas.microsoft.com/office/drawing/2014/main" id="{C1B34411-C392-4C76-B634-E6E71290C3B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1FEDD7FA-2F24-4AC3-B03D-A3A502908667}"/>
              </a:ext>
            </a:extLst>
          </p:cNvPr>
          <p:cNvSpPr txBox="1"/>
          <p:nvPr/>
        </p:nvSpPr>
        <p:spPr>
          <a:xfrm>
            <a:off x="2757813" y="3246444"/>
            <a:ext cx="54373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0" name="図 9">
            <a:extLst>
              <a:ext uri="{FF2B5EF4-FFF2-40B4-BE49-F238E27FC236}">
                <a16:creationId xmlns:a16="http://schemas.microsoft.com/office/drawing/2014/main" id="{105CD827-51F1-4664-A0E5-CA2F9160CC81}"/>
              </a:ext>
            </a:extLst>
          </p:cNvPr>
          <p:cNvPicPr>
            <a:picLocks noChangeAspect="1"/>
          </p:cNvPicPr>
          <p:nvPr/>
        </p:nvPicPr>
        <p:blipFill>
          <a:blip r:embed="rId3"/>
          <a:stretch>
            <a:fillRect/>
          </a:stretch>
        </p:blipFill>
        <p:spPr>
          <a:xfrm>
            <a:off x="3403711" y="2192056"/>
            <a:ext cx="2438739" cy="2409823"/>
          </a:xfrm>
          <a:prstGeom prst="rect">
            <a:avLst/>
          </a:prstGeom>
        </p:spPr>
      </p:pic>
      <p:sp>
        <p:nvSpPr>
          <p:cNvPr id="11" name="テキスト ボックス 10">
            <a:extLst>
              <a:ext uri="{FF2B5EF4-FFF2-40B4-BE49-F238E27FC236}">
                <a16:creationId xmlns:a16="http://schemas.microsoft.com/office/drawing/2014/main" id="{8756B6E8-DD75-4E1A-8511-7B6F6A5E9C0B}"/>
              </a:ext>
            </a:extLst>
          </p:cNvPr>
          <p:cNvSpPr txBox="1"/>
          <p:nvPr/>
        </p:nvSpPr>
        <p:spPr>
          <a:xfrm>
            <a:off x="5944609" y="3246444"/>
            <a:ext cx="4635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3" name="図 12">
            <a:extLst>
              <a:ext uri="{FF2B5EF4-FFF2-40B4-BE49-F238E27FC236}">
                <a16:creationId xmlns:a16="http://schemas.microsoft.com/office/drawing/2014/main" id="{D06D675F-2224-4E82-AB20-C89B50C9F1F9}"/>
              </a:ext>
            </a:extLst>
          </p:cNvPr>
          <p:cNvPicPr>
            <a:picLocks noChangeAspect="1"/>
          </p:cNvPicPr>
          <p:nvPr/>
        </p:nvPicPr>
        <p:blipFill>
          <a:blip r:embed="rId4"/>
          <a:stretch>
            <a:fillRect/>
          </a:stretch>
        </p:blipFill>
        <p:spPr>
          <a:xfrm>
            <a:off x="6510356" y="2163139"/>
            <a:ext cx="2391844" cy="2438740"/>
          </a:xfrm>
          <a:prstGeom prst="rect">
            <a:avLst/>
          </a:prstGeom>
        </p:spPr>
      </p:pic>
      <p:sp>
        <p:nvSpPr>
          <p:cNvPr id="3" name="テキスト ボックス 2">
            <a:extLst>
              <a:ext uri="{FF2B5EF4-FFF2-40B4-BE49-F238E27FC236}">
                <a16:creationId xmlns:a16="http://schemas.microsoft.com/office/drawing/2014/main" id="{A5F8459B-21C8-4094-84A9-129AA2ABE2B5}"/>
              </a:ext>
            </a:extLst>
          </p:cNvPr>
          <p:cNvSpPr txBox="1"/>
          <p:nvPr/>
        </p:nvSpPr>
        <p:spPr>
          <a:xfrm>
            <a:off x="927100" y="4832350"/>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a:t>
            </a:r>
          </a:p>
        </p:txBody>
      </p:sp>
      <p:sp>
        <p:nvSpPr>
          <p:cNvPr id="12" name="テキスト ボックス 11">
            <a:extLst>
              <a:ext uri="{FF2B5EF4-FFF2-40B4-BE49-F238E27FC236}">
                <a16:creationId xmlns:a16="http://schemas.microsoft.com/office/drawing/2014/main" id="{2D938247-5FF8-450B-8AC0-1AC6F6E65CCA}"/>
              </a:ext>
            </a:extLst>
          </p:cNvPr>
          <p:cNvSpPr txBox="1"/>
          <p:nvPr/>
        </p:nvSpPr>
        <p:spPr>
          <a:xfrm>
            <a:off x="4018002" y="4832349"/>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ビデオ</a:t>
            </a:r>
          </a:p>
        </p:txBody>
      </p:sp>
      <p:sp>
        <p:nvSpPr>
          <p:cNvPr id="14" name="テキスト ボックス 13">
            <a:extLst>
              <a:ext uri="{FF2B5EF4-FFF2-40B4-BE49-F238E27FC236}">
                <a16:creationId xmlns:a16="http://schemas.microsoft.com/office/drawing/2014/main" id="{F752476E-F2C1-4CA9-B4EB-1677495C6CA5}"/>
              </a:ext>
            </a:extLst>
          </p:cNvPr>
          <p:cNvSpPr txBox="1"/>
          <p:nvPr/>
        </p:nvSpPr>
        <p:spPr>
          <a:xfrm>
            <a:off x="6295593" y="4787898"/>
            <a:ext cx="2646878"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人工知能により</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合成されたビデオ</a:t>
            </a:r>
          </a:p>
        </p:txBody>
      </p:sp>
    </p:spTree>
    <p:extLst>
      <p:ext uri="{BB962C8B-B14F-4D97-AF65-F5344CB8AC3E}">
        <p14:creationId xmlns:p14="http://schemas.microsoft.com/office/powerpoint/2010/main" val="4177062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861995" y="2706624"/>
            <a:ext cx="5098010" cy="3483864"/>
          </a:xfrm>
        </p:spPr>
        <p:txBody>
          <a:bodyPr>
            <a:normAutofit/>
          </a:bodyPr>
          <a:lstStyle/>
          <a:p>
            <a:pPr marL="0" indent="0">
              <a:buNone/>
            </a:pPr>
            <a:r>
              <a:rPr lang="en-US" altLang="ja-JP" sz="2400" dirty="0"/>
              <a:t>《</a:t>
            </a:r>
            <a:r>
              <a:rPr lang="ja-JP" altLang="en-US" sz="2400" dirty="0"/>
              <a:t>発展</a:t>
            </a:r>
            <a:r>
              <a:rPr lang="en-US" altLang="ja-JP" sz="2400" dirty="0"/>
              <a:t>》</a:t>
            </a:r>
          </a:p>
          <a:p>
            <a:pPr marL="0" indent="0">
              <a:buNone/>
            </a:pPr>
            <a:r>
              <a:rPr lang="ja-JP" altLang="en-US" sz="2400" dirty="0"/>
              <a:t>人間と</a:t>
            </a:r>
            <a:r>
              <a:rPr lang="en-US" altLang="ja-JP" sz="2400" dirty="0"/>
              <a:t>AI</a:t>
            </a:r>
            <a:r>
              <a:rPr lang="ja-JP" altLang="en-US" sz="2400" dirty="0"/>
              <a:t>の協働，生成</a:t>
            </a:r>
            <a:r>
              <a:rPr lang="en-US" altLang="ja-JP" sz="2400" dirty="0"/>
              <a:t>AI</a:t>
            </a:r>
          </a:p>
          <a:p>
            <a:pPr marL="0" indent="0">
              <a:buNone/>
            </a:pPr>
            <a:r>
              <a:rPr lang="en-US" altLang="ja-JP" sz="2400" dirty="0"/>
              <a:t>《</a:t>
            </a:r>
            <a:r>
              <a:rPr lang="ja-JP" altLang="en-US" sz="2400" dirty="0"/>
              <a:t>全体まとめ</a:t>
            </a:r>
            <a:r>
              <a:rPr lang="en-US" altLang="ja-JP" sz="2400" dirty="0"/>
              <a:t>》</a:t>
            </a:r>
          </a:p>
          <a:p>
            <a:r>
              <a:rPr lang="ja-JP" altLang="en-US" sz="2400" dirty="0"/>
              <a:t>情報化社会の到来</a:t>
            </a:r>
          </a:p>
          <a:p>
            <a:r>
              <a:rPr lang="ja-JP" altLang="en-US" sz="2400" dirty="0"/>
              <a:t>情報化社会での知の蓄積と流通</a:t>
            </a:r>
          </a:p>
          <a:p>
            <a:r>
              <a:rPr lang="ja-JP" altLang="en-US" sz="2400" dirty="0"/>
              <a:t>コンピュータを用いた問題解決</a:t>
            </a:r>
          </a:p>
          <a:p>
            <a:r>
              <a:rPr lang="ja-JP" altLang="en-US" sz="2400" dirty="0"/>
              <a:t>コンピュータの特質</a:t>
            </a:r>
          </a:p>
          <a:p>
            <a:pPr marL="0" indent="0">
              <a:buNone/>
            </a:pP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a:p>
            <a:pPr marL="514350" indent="-514350">
              <a:buFont typeface="+mj-lt"/>
              <a:buAutoNum type="arabicPeriod"/>
            </a:pPr>
            <a:endParaRPr kumimoji="1" lang="en-US" altLang="ja-JP" sz="2400" dirty="0"/>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2</a:t>
            </a:fld>
            <a:endParaRPr kumimoji="1" lang="ja-JP" altLang="en-US"/>
          </a:p>
        </p:txBody>
      </p:sp>
    </p:spTree>
    <p:extLst>
      <p:ext uri="{BB962C8B-B14F-4D97-AF65-F5344CB8AC3E}">
        <p14:creationId xmlns:p14="http://schemas.microsoft.com/office/powerpoint/2010/main" val="3034512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3646FE2-F3F3-42AE-892E-930766158C1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kaneko02">
            <a:hlinkClick r:id="" action="ppaction://media"/>
            <a:extLst>
              <a:ext uri="{FF2B5EF4-FFF2-40B4-BE49-F238E27FC236}">
                <a16:creationId xmlns:a16="http://schemas.microsoft.com/office/drawing/2014/main" id="{4FE4009A-3C85-4A94-A0B5-0132DAD995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9050" y="146050"/>
            <a:ext cx="5886450" cy="5886450"/>
          </a:xfrm>
          <a:prstGeom prst="rect">
            <a:avLst/>
          </a:prstGeom>
        </p:spPr>
      </p:pic>
    </p:spTree>
    <p:extLst>
      <p:ext uri="{BB962C8B-B14F-4D97-AF65-F5344CB8AC3E}">
        <p14:creationId xmlns:p14="http://schemas.microsoft.com/office/powerpoint/2010/main" val="332913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15-3 </a:t>
            </a:r>
            <a:r>
              <a:rPr lang="ja-JP" altLang="en-US" dirty="0"/>
              <a:t>情報化社会での</a:t>
            </a:r>
            <a:br>
              <a:rPr lang="en-US" altLang="ja-JP" dirty="0"/>
            </a:br>
            <a:r>
              <a:rPr lang="ja-JP" altLang="en-US" dirty="0"/>
              <a:t>知の蓄積と流通</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21</a:t>
            </a:fld>
            <a:endParaRPr lang="ja-JP" altLang="en-US" dirty="0"/>
          </a:p>
        </p:txBody>
      </p:sp>
      <p:sp>
        <p:nvSpPr>
          <p:cNvPr id="3" name="字幕 2">
            <a:extLst>
              <a:ext uri="{FF2B5EF4-FFF2-40B4-BE49-F238E27FC236}">
                <a16:creationId xmlns:a16="http://schemas.microsoft.com/office/drawing/2014/main" id="{4AEECD4E-7E65-E41F-4A2E-358AFB4D104F}"/>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420501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ED01D0-97A8-48D7-8F06-6A42BB6F0D20}"/>
              </a:ext>
            </a:extLst>
          </p:cNvPr>
          <p:cNvSpPr>
            <a:spLocks noGrp="1"/>
          </p:cNvSpPr>
          <p:nvPr>
            <p:ph type="title"/>
          </p:nvPr>
        </p:nvSpPr>
        <p:spPr/>
        <p:txBody>
          <a:bodyPr>
            <a:noAutofit/>
          </a:bodyPr>
          <a:lstStyle/>
          <a:p>
            <a:r>
              <a:rPr kumimoji="1" lang="ja-JP" altLang="en-US" dirty="0"/>
              <a:t>無料ソフトウエア，無料データ</a:t>
            </a:r>
          </a:p>
        </p:txBody>
      </p:sp>
      <p:sp>
        <p:nvSpPr>
          <p:cNvPr id="3" name="コンテンツ プレースホルダー 2">
            <a:extLst>
              <a:ext uri="{FF2B5EF4-FFF2-40B4-BE49-F238E27FC236}">
                <a16:creationId xmlns:a16="http://schemas.microsoft.com/office/drawing/2014/main" id="{D5E45133-EB8A-4494-9B0D-E961D1EABCDB}"/>
              </a:ext>
            </a:extLst>
          </p:cNvPr>
          <p:cNvSpPr>
            <a:spLocks noGrp="1"/>
          </p:cNvSpPr>
          <p:nvPr>
            <p:ph idx="1"/>
          </p:nvPr>
        </p:nvSpPr>
        <p:spPr/>
        <p:txBody>
          <a:bodyPr>
            <a:normAutofit/>
          </a:bodyPr>
          <a:lstStyle/>
          <a:p>
            <a:r>
              <a:rPr lang="ja-JP" altLang="en-US" sz="2400" dirty="0"/>
              <a:t>「無料ソフトウェア」，「無料データ」は、</a:t>
            </a:r>
            <a:r>
              <a:rPr lang="ja-JP" altLang="en-US" sz="2400" b="1" dirty="0"/>
              <a:t>特定の条件下で無料で利用できる</a:t>
            </a:r>
            <a:r>
              <a:rPr lang="ja-JP" altLang="en-US" sz="2400" dirty="0"/>
              <a:t>便利なもの</a:t>
            </a:r>
            <a:endParaRPr lang="en-US" altLang="ja-JP" sz="2400" dirty="0"/>
          </a:p>
          <a:p>
            <a:endParaRPr lang="en-US" altLang="ja-JP" sz="2400" dirty="0"/>
          </a:p>
          <a:p>
            <a:r>
              <a:rPr lang="ja-JP" altLang="en-US" sz="2400" b="1" dirty="0"/>
              <a:t>ソフトウエア</a:t>
            </a:r>
            <a:r>
              <a:rPr lang="ja-JP" altLang="en-US" sz="2400" dirty="0"/>
              <a:t>や</a:t>
            </a:r>
            <a:r>
              <a:rPr lang="ja-JP" altLang="en-US" sz="2400" b="1" dirty="0"/>
              <a:t>データ</a:t>
            </a:r>
            <a:r>
              <a:rPr lang="ja-JP" altLang="en-US" sz="2400" dirty="0"/>
              <a:t>を</a:t>
            </a:r>
            <a:r>
              <a:rPr lang="ja-JP" altLang="en-US" sz="2400" b="1" dirty="0"/>
              <a:t>組み合わせる</a:t>
            </a:r>
            <a:r>
              <a:rPr lang="ja-JP" altLang="en-US" sz="2400" dirty="0"/>
              <a:t>ことで，やりたいことができたり，社会を発展させたり，経験を共有できたりなど，役立つ</a:t>
            </a:r>
            <a:endParaRPr lang="en-US" altLang="ja-JP" sz="2400" dirty="0"/>
          </a:p>
          <a:p>
            <a:endParaRPr lang="en-US" altLang="ja-JP" sz="2400" b="1" dirty="0"/>
          </a:p>
          <a:p>
            <a:r>
              <a:rPr lang="ja-JP" altLang="en-US" sz="2400" b="1" dirty="0"/>
              <a:t>人類全体の発展に役立つ財産</a:t>
            </a:r>
            <a:r>
              <a:rPr lang="ja-JP" altLang="en-US" sz="2400" dirty="0"/>
              <a:t>になる</a:t>
            </a:r>
            <a:endParaRPr lang="en-US" altLang="ja-JP" sz="2400" dirty="0"/>
          </a:p>
          <a:p>
            <a:endParaRPr lang="en-US" altLang="ja-JP" sz="2400" dirty="0"/>
          </a:p>
          <a:p>
            <a:pPr marL="0" indent="0">
              <a:buNone/>
            </a:pPr>
            <a:endParaRPr kumimoji="1" lang="en-US" altLang="ja-JP" sz="2400" dirty="0"/>
          </a:p>
        </p:txBody>
      </p:sp>
      <p:sp>
        <p:nvSpPr>
          <p:cNvPr id="4" name="スライド番号プレースホルダー 3">
            <a:extLst>
              <a:ext uri="{FF2B5EF4-FFF2-40B4-BE49-F238E27FC236}">
                <a16:creationId xmlns:a16="http://schemas.microsoft.com/office/drawing/2014/main" id="{4B799C7C-73ED-4A90-88DF-2144CE289E58}"/>
              </a:ext>
            </a:extLst>
          </p:cNvPr>
          <p:cNvSpPr>
            <a:spLocks noGrp="1"/>
          </p:cNvSpPr>
          <p:nvPr>
            <p:ph type="sldNum" sz="quarter" idx="12"/>
          </p:nvPr>
        </p:nvSpPr>
        <p:spPr/>
        <p:txBody>
          <a:bodyPr/>
          <a:lstStyle/>
          <a:p>
            <a:fld id="{E205D82C-95A1-431E-8E38-AA614A14CDCF}" type="slidenum">
              <a:rPr kumimoji="1" lang="ja-JP" altLang="en-US" smtClean="0"/>
              <a:t>22</a:t>
            </a:fld>
            <a:endParaRPr kumimoji="1" lang="ja-JP" altLang="en-US"/>
          </a:p>
        </p:txBody>
      </p:sp>
    </p:spTree>
    <p:extLst>
      <p:ext uri="{BB962C8B-B14F-4D97-AF65-F5344CB8AC3E}">
        <p14:creationId xmlns:p14="http://schemas.microsoft.com/office/powerpoint/2010/main" val="1435926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F0EC04-F4EC-4AEF-B3FD-29C22248DB78}"/>
              </a:ext>
            </a:extLst>
          </p:cNvPr>
          <p:cNvSpPr>
            <a:spLocks noGrp="1"/>
          </p:cNvSpPr>
          <p:nvPr>
            <p:ph type="title"/>
          </p:nvPr>
        </p:nvSpPr>
        <p:spPr>
          <a:xfrm>
            <a:off x="321845" y="175028"/>
            <a:ext cx="8461208" cy="955272"/>
          </a:xfrm>
        </p:spPr>
        <p:txBody>
          <a:bodyPr>
            <a:normAutofit fontScale="90000"/>
          </a:bodyPr>
          <a:lstStyle/>
          <a:p>
            <a:r>
              <a:rPr kumimoji="1" lang="en-US" altLang="ja-JP" dirty="0" err="1"/>
              <a:t>WikiPedia</a:t>
            </a:r>
            <a:br>
              <a:rPr lang="en-US" altLang="ja-JP" dirty="0"/>
            </a:br>
            <a:r>
              <a:rPr kumimoji="1" lang="ja-JP" altLang="en-US" dirty="0"/>
              <a:t>世界中が編集に参加している百科事典</a:t>
            </a:r>
            <a:r>
              <a:rPr kumimoji="1" lang="en-US" altLang="ja-JP" dirty="0"/>
              <a:t> </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F75BF7B4-8A26-42D6-A944-19AEB5CF2401}"/>
              </a:ext>
            </a:extLst>
          </p:cNvPr>
          <p:cNvSpPr>
            <a:spLocks noGrp="1"/>
          </p:cNvSpPr>
          <p:nvPr>
            <p:ph idx="1"/>
          </p:nvPr>
        </p:nvSpPr>
        <p:spPr>
          <a:xfrm>
            <a:off x="321845" y="1069975"/>
            <a:ext cx="8461208" cy="588847"/>
          </a:xfrm>
        </p:spPr>
        <p:txBody>
          <a:bodyPr/>
          <a:lstStyle/>
          <a:p>
            <a:pPr marL="0" indent="0">
              <a:buNone/>
            </a:pPr>
            <a:r>
              <a:rPr lang="en-US" altLang="ja-JP">
                <a:hlinkClick r:id="rId2"/>
              </a:rPr>
              <a:t>https://ja.wikipedia.org/</a:t>
            </a:r>
            <a:endParaRPr kumimoji="1" lang="ja-JP" altLang="en-US" dirty="0"/>
          </a:p>
        </p:txBody>
      </p:sp>
      <p:sp>
        <p:nvSpPr>
          <p:cNvPr id="4" name="スライド番号プレースホルダー 3">
            <a:extLst>
              <a:ext uri="{FF2B5EF4-FFF2-40B4-BE49-F238E27FC236}">
                <a16:creationId xmlns:a16="http://schemas.microsoft.com/office/drawing/2014/main" id="{F5C2024A-D671-46AD-82FB-99FACA0312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803AD755-EBFA-4EC2-917E-33E51FE77F3C}"/>
              </a:ext>
            </a:extLst>
          </p:cNvPr>
          <p:cNvPicPr>
            <a:picLocks noChangeAspect="1"/>
          </p:cNvPicPr>
          <p:nvPr/>
        </p:nvPicPr>
        <p:blipFill>
          <a:blip r:embed="rId3"/>
          <a:stretch>
            <a:fillRect/>
          </a:stretch>
        </p:blipFill>
        <p:spPr>
          <a:xfrm>
            <a:off x="264897" y="1769096"/>
            <a:ext cx="8360205" cy="4476980"/>
          </a:xfrm>
          <a:prstGeom prst="rect">
            <a:avLst/>
          </a:prstGeom>
        </p:spPr>
      </p:pic>
    </p:spTree>
    <p:extLst>
      <p:ext uri="{BB962C8B-B14F-4D97-AF65-F5344CB8AC3E}">
        <p14:creationId xmlns:p14="http://schemas.microsoft.com/office/powerpoint/2010/main" val="584108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F0EC04-F4EC-4AEF-B3FD-29C22248DB78}"/>
              </a:ext>
            </a:extLst>
          </p:cNvPr>
          <p:cNvSpPr>
            <a:spLocks noGrp="1"/>
          </p:cNvSpPr>
          <p:nvPr>
            <p:ph type="title"/>
          </p:nvPr>
        </p:nvSpPr>
        <p:spPr>
          <a:xfrm>
            <a:off x="321845" y="175028"/>
            <a:ext cx="8461208" cy="802872"/>
          </a:xfrm>
        </p:spPr>
        <p:txBody>
          <a:bodyPr>
            <a:normAutofit fontScale="90000"/>
          </a:bodyPr>
          <a:lstStyle/>
          <a:p>
            <a:r>
              <a:rPr lang="en-US" altLang="ja-JP" dirty="0"/>
              <a:t>OpenStreetMap</a:t>
            </a:r>
            <a:br>
              <a:rPr lang="en-US" altLang="ja-JP" dirty="0"/>
            </a:br>
            <a:r>
              <a:rPr kumimoji="1" lang="ja-JP" altLang="en-US" dirty="0"/>
              <a:t>世界中が編集に参加している地図</a:t>
            </a:r>
          </a:p>
        </p:txBody>
      </p:sp>
      <p:sp>
        <p:nvSpPr>
          <p:cNvPr id="3" name="コンテンツ プレースホルダー 2">
            <a:extLst>
              <a:ext uri="{FF2B5EF4-FFF2-40B4-BE49-F238E27FC236}">
                <a16:creationId xmlns:a16="http://schemas.microsoft.com/office/drawing/2014/main" id="{F75BF7B4-8A26-42D6-A944-19AEB5CF2401}"/>
              </a:ext>
            </a:extLst>
          </p:cNvPr>
          <p:cNvSpPr>
            <a:spLocks noGrp="1"/>
          </p:cNvSpPr>
          <p:nvPr>
            <p:ph idx="1"/>
          </p:nvPr>
        </p:nvSpPr>
        <p:spPr>
          <a:xfrm>
            <a:off x="321845" y="1073149"/>
            <a:ext cx="8339555" cy="603251"/>
          </a:xfrm>
        </p:spPr>
        <p:txBody>
          <a:bodyPr/>
          <a:lstStyle/>
          <a:p>
            <a:pPr marL="0" indent="0">
              <a:buNone/>
            </a:pPr>
            <a:r>
              <a:rPr lang="en-US" altLang="ja-JP" dirty="0">
                <a:hlinkClick r:id="rId2"/>
              </a:rPr>
              <a:t>https://</a:t>
            </a:r>
            <a:r>
              <a:rPr lang="en-US" altLang="ja-JP" dirty="0" err="1">
                <a:hlinkClick r:id="rId2"/>
              </a:rPr>
              <a:t>openstreetmap.jp</a:t>
            </a:r>
            <a:r>
              <a:rPr lang="en-US" altLang="ja-JP" dirty="0">
                <a:hlinkClick r:id="rId2"/>
              </a:rPr>
              <a:t>/</a:t>
            </a:r>
            <a:endParaRPr kumimoji="1" lang="ja-JP" altLang="en-US" dirty="0"/>
          </a:p>
        </p:txBody>
      </p:sp>
      <p:sp>
        <p:nvSpPr>
          <p:cNvPr id="4" name="スライド番号プレースホルダー 3">
            <a:extLst>
              <a:ext uri="{FF2B5EF4-FFF2-40B4-BE49-F238E27FC236}">
                <a16:creationId xmlns:a16="http://schemas.microsoft.com/office/drawing/2014/main" id="{F5C2024A-D671-46AD-82FB-99FACA0312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7939DBE8-E5E8-41B5-8056-1DA3DCC7CC1F}"/>
              </a:ext>
            </a:extLst>
          </p:cNvPr>
          <p:cNvPicPr>
            <a:picLocks noChangeAspect="1"/>
          </p:cNvPicPr>
          <p:nvPr/>
        </p:nvPicPr>
        <p:blipFill>
          <a:blip r:embed="rId3"/>
          <a:stretch>
            <a:fillRect/>
          </a:stretch>
        </p:blipFill>
        <p:spPr>
          <a:xfrm>
            <a:off x="1044068" y="1771649"/>
            <a:ext cx="7055863" cy="5116463"/>
          </a:xfrm>
          <a:prstGeom prst="rect">
            <a:avLst/>
          </a:prstGeom>
        </p:spPr>
      </p:pic>
    </p:spTree>
    <p:extLst>
      <p:ext uri="{BB962C8B-B14F-4D97-AF65-F5344CB8AC3E}">
        <p14:creationId xmlns:p14="http://schemas.microsoft.com/office/powerpoint/2010/main" val="3888353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F0EC04-F4EC-4AEF-B3FD-29C22248DB78}"/>
              </a:ext>
            </a:extLst>
          </p:cNvPr>
          <p:cNvSpPr>
            <a:spLocks noGrp="1"/>
          </p:cNvSpPr>
          <p:nvPr>
            <p:ph type="title"/>
          </p:nvPr>
        </p:nvSpPr>
        <p:spPr/>
        <p:txBody>
          <a:bodyPr>
            <a:normAutofit fontScale="90000"/>
          </a:bodyPr>
          <a:lstStyle/>
          <a:p>
            <a:r>
              <a:rPr lang="ja-JP" altLang="en-US" dirty="0"/>
              <a:t>ルーブル美術館　バーチャルツアー</a:t>
            </a:r>
            <a:endParaRPr kumimoji="1" lang="ja-JP" altLang="en-US" dirty="0"/>
          </a:p>
        </p:txBody>
      </p:sp>
      <p:sp>
        <p:nvSpPr>
          <p:cNvPr id="3" name="コンテンツ プレースホルダー 2">
            <a:extLst>
              <a:ext uri="{FF2B5EF4-FFF2-40B4-BE49-F238E27FC236}">
                <a16:creationId xmlns:a16="http://schemas.microsoft.com/office/drawing/2014/main" id="{F75BF7B4-8A26-42D6-A944-19AEB5CF2401}"/>
              </a:ext>
            </a:extLst>
          </p:cNvPr>
          <p:cNvSpPr>
            <a:spLocks noGrp="1"/>
          </p:cNvSpPr>
          <p:nvPr>
            <p:ph idx="1"/>
          </p:nvPr>
        </p:nvSpPr>
        <p:spPr/>
        <p:txBody>
          <a:bodyPr/>
          <a:lstStyle/>
          <a:p>
            <a:pPr marL="0" indent="0">
              <a:buNone/>
            </a:pPr>
            <a:r>
              <a:rPr lang="en-US" altLang="ja-JP" dirty="0">
                <a:hlinkClick r:id="rId2"/>
              </a:rPr>
              <a:t>https://</a:t>
            </a:r>
            <a:r>
              <a:rPr lang="en-US" altLang="ja-JP" dirty="0" err="1">
                <a:hlinkClick r:id="rId2"/>
              </a:rPr>
              <a:t>www.louvre.fr</a:t>
            </a:r>
            <a:r>
              <a:rPr lang="en-US" altLang="ja-JP" dirty="0">
                <a:hlinkClick r:id="rId2"/>
              </a:rPr>
              <a:t>/</a:t>
            </a:r>
            <a:r>
              <a:rPr lang="en-US" altLang="ja-JP" dirty="0" err="1">
                <a:hlinkClick r:id="rId2"/>
              </a:rPr>
              <a:t>jp</a:t>
            </a:r>
            <a:r>
              <a:rPr lang="en-US" altLang="ja-JP" dirty="0">
                <a:hlinkClick r:id="rId2"/>
              </a:rPr>
              <a:t>/</a:t>
            </a:r>
            <a:r>
              <a:rPr lang="en-US" altLang="ja-JP" dirty="0" err="1">
                <a:hlinkClick r:id="rId2"/>
              </a:rPr>
              <a:t>visites-en-ligne</a:t>
            </a:r>
            <a:endParaRPr kumimoji="1" lang="ja-JP" altLang="en-US" dirty="0"/>
          </a:p>
        </p:txBody>
      </p:sp>
      <p:sp>
        <p:nvSpPr>
          <p:cNvPr id="4" name="スライド番号プレースホルダー 3">
            <a:extLst>
              <a:ext uri="{FF2B5EF4-FFF2-40B4-BE49-F238E27FC236}">
                <a16:creationId xmlns:a16="http://schemas.microsoft.com/office/drawing/2014/main" id="{F5C2024A-D671-46AD-82FB-99FACA0312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16654762-9BCC-4A0B-A9A2-1D717A0610AF}"/>
              </a:ext>
            </a:extLst>
          </p:cNvPr>
          <p:cNvPicPr>
            <a:picLocks noChangeAspect="1"/>
          </p:cNvPicPr>
          <p:nvPr/>
        </p:nvPicPr>
        <p:blipFill>
          <a:blip r:embed="rId3"/>
          <a:stretch>
            <a:fillRect/>
          </a:stretch>
        </p:blipFill>
        <p:spPr>
          <a:xfrm>
            <a:off x="321845" y="1928487"/>
            <a:ext cx="4197483" cy="3067025"/>
          </a:xfrm>
          <a:prstGeom prst="rect">
            <a:avLst/>
          </a:prstGeom>
        </p:spPr>
      </p:pic>
      <p:pic>
        <p:nvPicPr>
          <p:cNvPr id="7" name="図 6">
            <a:extLst>
              <a:ext uri="{FF2B5EF4-FFF2-40B4-BE49-F238E27FC236}">
                <a16:creationId xmlns:a16="http://schemas.microsoft.com/office/drawing/2014/main" id="{BC612335-A31E-4BE4-A7EC-DCDFBBF3EBA9}"/>
              </a:ext>
            </a:extLst>
          </p:cNvPr>
          <p:cNvPicPr>
            <a:picLocks noChangeAspect="1"/>
          </p:cNvPicPr>
          <p:nvPr/>
        </p:nvPicPr>
        <p:blipFill>
          <a:blip r:embed="rId4"/>
          <a:stretch>
            <a:fillRect/>
          </a:stretch>
        </p:blipFill>
        <p:spPr>
          <a:xfrm>
            <a:off x="4726914" y="2248083"/>
            <a:ext cx="4316313" cy="2862932"/>
          </a:xfrm>
          <a:prstGeom prst="rect">
            <a:avLst/>
          </a:prstGeom>
        </p:spPr>
      </p:pic>
    </p:spTree>
    <p:extLst>
      <p:ext uri="{BB962C8B-B14F-4D97-AF65-F5344CB8AC3E}">
        <p14:creationId xmlns:p14="http://schemas.microsoft.com/office/powerpoint/2010/main" val="2960998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3B67BA-24D8-4F91-ABDF-E0503C5C183C}"/>
              </a:ext>
            </a:extLst>
          </p:cNvPr>
          <p:cNvSpPr>
            <a:spLocks noGrp="1"/>
          </p:cNvSpPr>
          <p:nvPr>
            <p:ph type="title"/>
          </p:nvPr>
        </p:nvSpPr>
        <p:spPr>
          <a:xfrm>
            <a:off x="360759" y="3752849"/>
            <a:ext cx="2468166" cy="2452687"/>
          </a:xfrm>
        </p:spPr>
        <p:txBody>
          <a:bodyPr anchor="ctr">
            <a:normAutofit/>
          </a:bodyPr>
          <a:lstStyle/>
          <a:p>
            <a:r>
              <a:rPr kumimoji="1" lang="en-US" altLang="ja-JP" sz="3100" dirty="0"/>
              <a:t>Google</a:t>
            </a:r>
            <a:r>
              <a:rPr kumimoji="1" lang="ja-JP" altLang="en-US" sz="3100" dirty="0"/>
              <a:t> </a:t>
            </a:r>
            <a:r>
              <a:rPr lang="en-US" altLang="ja-JP" sz="3100" dirty="0"/>
              <a:t>Earth</a:t>
            </a:r>
            <a:endParaRPr kumimoji="1" lang="ja-JP" altLang="en-US" sz="3100" dirty="0"/>
          </a:p>
        </p:txBody>
      </p:sp>
      <p:pic>
        <p:nvPicPr>
          <p:cNvPr id="3" name="図 2">
            <a:extLst>
              <a:ext uri="{FF2B5EF4-FFF2-40B4-BE49-F238E27FC236}">
                <a16:creationId xmlns:a16="http://schemas.microsoft.com/office/drawing/2014/main" id="{4B776972-0EA6-4D0B-B569-113FC2290F37}"/>
              </a:ext>
            </a:extLst>
          </p:cNvPr>
          <p:cNvPicPr>
            <a:picLocks noChangeAspect="1"/>
          </p:cNvPicPr>
          <p:nvPr/>
        </p:nvPicPr>
        <p:blipFill rotWithShape="1">
          <a:blip r:embed="rId2"/>
          <a:srcRect t="14420" b="2065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コンテンツ プレースホルダー 2">
            <a:extLst>
              <a:ext uri="{FF2B5EF4-FFF2-40B4-BE49-F238E27FC236}">
                <a16:creationId xmlns:a16="http://schemas.microsoft.com/office/drawing/2014/main" id="{8480EAF0-5E7F-4AB3-882B-CF6CA8C6DA0D}"/>
              </a:ext>
            </a:extLst>
          </p:cNvPr>
          <p:cNvSpPr>
            <a:spLocks noGrp="1"/>
          </p:cNvSpPr>
          <p:nvPr>
            <p:ph idx="1"/>
          </p:nvPr>
        </p:nvSpPr>
        <p:spPr>
          <a:xfrm>
            <a:off x="3167986" y="3752850"/>
            <a:ext cx="5614060" cy="2452687"/>
          </a:xfrm>
        </p:spPr>
        <p:txBody>
          <a:bodyPr anchor="ctr">
            <a:normAutofit/>
          </a:bodyPr>
          <a:lstStyle/>
          <a:p>
            <a:pPr marL="0" indent="0">
              <a:buNone/>
            </a:pPr>
            <a:r>
              <a:rPr lang="en-US" altLang="ja-JP" sz="2400" dirty="0"/>
              <a:t>Google Earth </a:t>
            </a:r>
            <a:r>
              <a:rPr lang="ja-JP" altLang="en-US" sz="2400" dirty="0"/>
              <a:t>は，</a:t>
            </a:r>
            <a:r>
              <a:rPr lang="ja-JP" altLang="en-US" sz="2400" b="1" dirty="0"/>
              <a:t>無料で利用可能なオンラインの地球儀</a:t>
            </a:r>
            <a:endParaRPr kumimoji="1" lang="en-US" altLang="ja-JP" sz="2400" b="1" dirty="0"/>
          </a:p>
          <a:p>
            <a:pPr marL="0" indent="0">
              <a:buNone/>
            </a:pPr>
            <a:r>
              <a:rPr lang="ja-JP" altLang="en-US" sz="2400" dirty="0"/>
              <a:t>① ウェブブラウザで次の </a:t>
            </a:r>
            <a:r>
              <a:rPr lang="en-US" altLang="ja-JP" sz="2400" dirty="0"/>
              <a:t>URL </a:t>
            </a:r>
            <a:r>
              <a:rPr lang="ja-JP" altLang="en-US" sz="2400" dirty="0"/>
              <a:t>を開く</a:t>
            </a:r>
            <a:endParaRPr lang="en-US" altLang="ja-JP" sz="2400" dirty="0"/>
          </a:p>
          <a:p>
            <a:pPr marL="0" indent="0">
              <a:buNone/>
            </a:pPr>
            <a:r>
              <a:rPr lang="en-US" altLang="ja-JP" sz="2400" dirty="0"/>
              <a:t>	https://</a:t>
            </a:r>
            <a:r>
              <a:rPr lang="en-US" altLang="ja-JP" sz="2400" dirty="0" err="1"/>
              <a:t>earth.google.com</a:t>
            </a:r>
            <a:endParaRPr lang="en-US" altLang="ja-JP" sz="2400" b="1" dirty="0"/>
          </a:p>
          <a:p>
            <a:pPr marL="0" indent="0">
              <a:buNone/>
            </a:pPr>
            <a:r>
              <a:rPr lang="ja-JP" altLang="en-US" sz="2400" dirty="0"/>
              <a:t>② 「</a:t>
            </a:r>
            <a:r>
              <a:rPr lang="en-US" altLang="ja-JP" sz="2400" b="1" dirty="0"/>
              <a:t>Earth</a:t>
            </a:r>
            <a:r>
              <a:rPr lang="ja-JP" altLang="en-US" sz="2400" b="1" dirty="0"/>
              <a:t>を起動</a:t>
            </a:r>
            <a:r>
              <a:rPr lang="ja-JP" altLang="en-US" sz="2400" dirty="0"/>
              <a:t>」をクリック</a:t>
            </a:r>
            <a:endParaRPr kumimoji="1" lang="ja-JP" altLang="en-US" sz="2400" dirty="0"/>
          </a:p>
        </p:txBody>
      </p:sp>
      <p:sp>
        <p:nvSpPr>
          <p:cNvPr id="4" name="スライド番号プレースホルダー 3">
            <a:extLst>
              <a:ext uri="{FF2B5EF4-FFF2-40B4-BE49-F238E27FC236}">
                <a16:creationId xmlns:a16="http://schemas.microsoft.com/office/drawing/2014/main" id="{907FC1CF-304E-4D1B-BC5B-EA7CCB1AB5F0}"/>
              </a:ext>
            </a:extLst>
          </p:cNvPr>
          <p:cNvSpPr>
            <a:spLocks noGrp="1"/>
          </p:cNvSpPr>
          <p:nvPr>
            <p:ph type="sldNum" sz="quarter" idx="12"/>
          </p:nvPr>
        </p:nvSpPr>
        <p:spPr>
          <a:xfrm>
            <a:off x="6648450" y="6356350"/>
            <a:ext cx="20574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205D82C-95A1-431E-8E38-AA614A14CDCF}" type="slidenum">
              <a:rPr kumimoji="1" lang="ja-JP" altLang="en-US" sz="10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600"/>
                </a:spcAft>
                <a:buClrTx/>
                <a:buSzTx/>
                <a:buFontTx/>
                <a:buNone/>
                <a:tabLst/>
                <a:defRPr/>
              </a:pPr>
              <a:t>26</a:t>
            </a:fld>
            <a:endParaRPr kumimoji="1" lang="ja-JP" altLang="en-US" sz="10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353690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Google Earth </a:t>
            </a:r>
            <a:r>
              <a:rPr lang="ja-JP" altLang="en-US" dirty="0"/>
              <a:t>の機能</a:t>
            </a:r>
            <a:endParaRPr kumimoji="1" lang="ja-JP" altLang="en-US" dirty="0"/>
          </a:p>
        </p:txBody>
      </p:sp>
      <p:pic>
        <p:nvPicPr>
          <p:cNvPr id="4" name="図 3"/>
          <p:cNvPicPr>
            <a:picLocks noChangeAspect="1"/>
          </p:cNvPicPr>
          <p:nvPr/>
        </p:nvPicPr>
        <p:blipFill>
          <a:blip r:embed="rId2"/>
          <a:stretch>
            <a:fillRect/>
          </a:stretch>
        </p:blipFill>
        <p:spPr>
          <a:xfrm>
            <a:off x="404131" y="1130594"/>
            <a:ext cx="3558706" cy="1706846"/>
          </a:xfrm>
          <a:prstGeom prst="rect">
            <a:avLst/>
          </a:prstGeom>
        </p:spPr>
      </p:pic>
      <p:pic>
        <p:nvPicPr>
          <p:cNvPr id="5" name="図 4"/>
          <p:cNvPicPr>
            <a:picLocks noChangeAspect="1"/>
          </p:cNvPicPr>
          <p:nvPr/>
        </p:nvPicPr>
        <p:blipFill>
          <a:blip r:embed="rId3"/>
          <a:stretch>
            <a:fillRect/>
          </a:stretch>
        </p:blipFill>
        <p:spPr>
          <a:xfrm>
            <a:off x="4572000" y="1130594"/>
            <a:ext cx="3580039" cy="1717078"/>
          </a:xfrm>
          <a:prstGeom prst="rect">
            <a:avLst/>
          </a:prstGeom>
        </p:spPr>
      </p:pic>
      <p:sp>
        <p:nvSpPr>
          <p:cNvPr id="6" name="テキスト ボックス 5"/>
          <p:cNvSpPr txBox="1"/>
          <p:nvPr/>
        </p:nvSpPr>
        <p:spPr>
          <a:xfrm>
            <a:off x="1778979" y="2814031"/>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6"/>
          <p:cNvSpPr txBox="1"/>
          <p:nvPr/>
        </p:nvSpPr>
        <p:spPr>
          <a:xfrm>
            <a:off x="4034909" y="2846762"/>
            <a:ext cx="510909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1"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３次元コンピュータグラフィックス</a:t>
            </a:r>
            <a:endParaRPr kumimoji="0" lang="en-US" altLang="ja-JP" sz="2400" b="1" i="1"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p:txBody>
      </p:sp>
      <p:pic>
        <p:nvPicPr>
          <p:cNvPr id="8" name="図 7"/>
          <p:cNvPicPr>
            <a:picLocks noChangeAspect="1"/>
          </p:cNvPicPr>
          <p:nvPr/>
        </p:nvPicPr>
        <p:blipFill>
          <a:blip r:embed="rId4"/>
          <a:stretch>
            <a:fillRect/>
          </a:stretch>
        </p:blipFill>
        <p:spPr>
          <a:xfrm>
            <a:off x="242766" y="3668482"/>
            <a:ext cx="3558706" cy="1706846"/>
          </a:xfrm>
          <a:prstGeom prst="rect">
            <a:avLst/>
          </a:prstGeom>
        </p:spPr>
      </p:pic>
      <p:sp>
        <p:nvSpPr>
          <p:cNvPr id="9" name="テキスト ボックス 8"/>
          <p:cNvSpPr txBox="1"/>
          <p:nvPr/>
        </p:nvSpPr>
        <p:spPr>
          <a:xfrm>
            <a:off x="1279059" y="5375327"/>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写真＋標高</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0" name="図 9"/>
          <p:cNvPicPr>
            <a:picLocks noChangeAspect="1"/>
          </p:cNvPicPr>
          <p:nvPr/>
        </p:nvPicPr>
        <p:blipFill>
          <a:blip r:embed="rId5"/>
          <a:stretch>
            <a:fillRect/>
          </a:stretch>
        </p:blipFill>
        <p:spPr>
          <a:xfrm>
            <a:off x="4101709" y="3697608"/>
            <a:ext cx="2149220" cy="1671161"/>
          </a:xfrm>
          <a:prstGeom prst="rect">
            <a:avLst/>
          </a:prstGeom>
        </p:spPr>
      </p:pic>
      <p:sp>
        <p:nvSpPr>
          <p:cNvPr id="11" name="テキスト ボックス 10"/>
          <p:cNvSpPr txBox="1"/>
          <p:nvPr/>
        </p:nvSpPr>
        <p:spPr>
          <a:xfrm>
            <a:off x="4652838" y="5396218"/>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地球儀</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2" name="図 11"/>
          <p:cNvPicPr>
            <a:picLocks noChangeAspect="1"/>
          </p:cNvPicPr>
          <p:nvPr/>
        </p:nvPicPr>
        <p:blipFill>
          <a:blip r:embed="rId6"/>
          <a:stretch>
            <a:fillRect/>
          </a:stretch>
        </p:blipFill>
        <p:spPr>
          <a:xfrm>
            <a:off x="6424468" y="3697608"/>
            <a:ext cx="2117550" cy="1646537"/>
          </a:xfrm>
          <a:prstGeom prst="rect">
            <a:avLst/>
          </a:prstGeom>
        </p:spPr>
      </p:pic>
      <p:sp>
        <p:nvSpPr>
          <p:cNvPr id="13" name="テキスト ボックス 12"/>
          <p:cNvSpPr txBox="1"/>
          <p:nvPr/>
        </p:nvSpPr>
        <p:spPr>
          <a:xfrm>
            <a:off x="6336775" y="5404332"/>
            <a:ext cx="264687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ストリートビュー</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スライド番号プレースホルダー 1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225562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EF0CED-AC90-4826-A8C5-D0C492B88B09}"/>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36A969B9-1749-4B0B-BFB6-854249601486}"/>
              </a:ext>
            </a:extLst>
          </p:cNvPr>
          <p:cNvSpPr>
            <a:spLocks noGrp="1"/>
          </p:cNvSpPr>
          <p:nvPr>
            <p:ph idx="1"/>
          </p:nvPr>
        </p:nvSpPr>
        <p:spPr>
          <a:xfrm>
            <a:off x="201529" y="6164662"/>
            <a:ext cx="8461208" cy="586928"/>
          </a:xfrm>
        </p:spPr>
        <p:txBody>
          <a:bodyPr/>
          <a:lstStyle/>
          <a:p>
            <a:pPr marL="0" indent="0">
              <a:buNone/>
            </a:pPr>
            <a:r>
              <a:rPr kumimoji="1" lang="en-US" altLang="ja-JP" dirty="0"/>
              <a:t>Google Earth </a:t>
            </a:r>
            <a:r>
              <a:rPr kumimoji="1" lang="ja-JP" altLang="en-US" dirty="0"/>
              <a:t>で「福山城」を検索したところ</a:t>
            </a:r>
          </a:p>
        </p:txBody>
      </p:sp>
      <p:sp>
        <p:nvSpPr>
          <p:cNvPr id="4" name="スライド番号プレースホルダー 3">
            <a:extLst>
              <a:ext uri="{FF2B5EF4-FFF2-40B4-BE49-F238E27FC236}">
                <a16:creationId xmlns:a16="http://schemas.microsoft.com/office/drawing/2014/main" id="{38BFB580-271A-4232-9E82-32392071E2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6A99DF63-577D-4CF7-9A38-9D794D084843}"/>
              </a:ext>
            </a:extLst>
          </p:cNvPr>
          <p:cNvPicPr>
            <a:picLocks noChangeAspect="1"/>
          </p:cNvPicPr>
          <p:nvPr/>
        </p:nvPicPr>
        <p:blipFill>
          <a:blip r:embed="rId2"/>
          <a:stretch>
            <a:fillRect/>
          </a:stretch>
        </p:blipFill>
        <p:spPr>
          <a:xfrm>
            <a:off x="0" y="0"/>
            <a:ext cx="9144000" cy="5989634"/>
          </a:xfrm>
          <a:prstGeom prst="rect">
            <a:avLst/>
          </a:prstGeom>
        </p:spPr>
      </p:pic>
    </p:spTree>
    <p:extLst>
      <p:ext uri="{BB962C8B-B14F-4D97-AF65-F5344CB8AC3E}">
        <p14:creationId xmlns:p14="http://schemas.microsoft.com/office/powerpoint/2010/main" val="4263781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情報化社会における危険</a:t>
            </a:r>
          </a:p>
        </p:txBody>
      </p:sp>
      <p:sp>
        <p:nvSpPr>
          <p:cNvPr id="3" name="コンテンツ プレースホルダー 2"/>
          <p:cNvSpPr>
            <a:spLocks noGrp="1"/>
          </p:cNvSpPr>
          <p:nvPr>
            <p:ph idx="1"/>
          </p:nvPr>
        </p:nvSpPr>
        <p:spPr/>
        <p:txBody>
          <a:bodyPr>
            <a:normAutofit fontScale="85000" lnSpcReduction="10000"/>
          </a:bodyPr>
          <a:lstStyle/>
          <a:p>
            <a:pPr marL="0" indent="0">
              <a:buNone/>
            </a:pPr>
            <a:r>
              <a:rPr lang="ja-JP" altLang="en-US" dirty="0"/>
              <a:t>情報化社会においては、</a:t>
            </a:r>
            <a:r>
              <a:rPr lang="ja-JP" altLang="en-US" b="1" dirty="0"/>
              <a:t>情報が簡単に入手できる</a:t>
            </a:r>
            <a:r>
              <a:rPr lang="ja-JP" altLang="en-US" dirty="0"/>
              <a:t>ようになり、</a:t>
            </a:r>
            <a:r>
              <a:rPr lang="ja-JP" altLang="en-US" b="1" dirty="0"/>
              <a:t>多くの人がオンラインで交流</a:t>
            </a:r>
            <a:r>
              <a:rPr lang="ja-JP" altLang="en-US" dirty="0"/>
              <a:t>している</a:t>
            </a:r>
            <a:endParaRPr lang="en-US" altLang="ja-JP" dirty="0"/>
          </a:p>
          <a:p>
            <a:pPr marL="0" indent="0">
              <a:buNone/>
            </a:pPr>
            <a:endParaRPr lang="ja-JP" altLang="en-US" dirty="0"/>
          </a:p>
          <a:p>
            <a:r>
              <a:rPr lang="ja-JP" altLang="en-US" b="1" dirty="0"/>
              <a:t>不正確な情報や悪意のある情報</a:t>
            </a:r>
            <a:endParaRPr lang="en-US" altLang="ja-JP" b="1" dirty="0"/>
          </a:p>
          <a:p>
            <a:pPr marL="0" indent="0">
              <a:buNone/>
            </a:pPr>
            <a:r>
              <a:rPr lang="ja-JP" altLang="en-US" dirty="0"/>
              <a:t>情報が正しいとは限らず、悪意のある情報も存在。情報を鵜呑みにすることは避け、情報の出所や信憑性を確認することが重要。</a:t>
            </a:r>
          </a:p>
          <a:p>
            <a:r>
              <a:rPr lang="ja-JP" altLang="en-US" b="1" dirty="0"/>
              <a:t>プライバシの侵害</a:t>
            </a:r>
            <a:endParaRPr lang="en-US" altLang="ja-JP" b="1" dirty="0"/>
          </a:p>
          <a:p>
            <a:pPr marL="0" indent="0">
              <a:buNone/>
            </a:pPr>
            <a:r>
              <a:rPr lang="ja-JP" altLang="en-US" dirty="0"/>
              <a:t>個人情報が拡散されることがある。削除してもデータが残ることがある。個人情報の取り扱いには十分注意が必要。</a:t>
            </a:r>
          </a:p>
          <a:p>
            <a:pPr marL="0" indent="0">
              <a:buNone/>
            </a:pPr>
            <a:endParaRPr lang="en-US" altLang="ja-JP" dirty="0"/>
          </a:p>
          <a:p>
            <a:pPr marL="0" indent="0">
              <a:buNone/>
            </a:pPr>
            <a:r>
              <a:rPr lang="ja-JP" altLang="en-US" dirty="0"/>
              <a:t>情報化社会の危険を避けるために、</a:t>
            </a:r>
            <a:r>
              <a:rPr lang="ja-JP" altLang="en-US" b="1" dirty="0"/>
              <a:t>正しい情報の取り扱いや個人情報の保護について常に意識すること</a:t>
            </a:r>
            <a:r>
              <a:rPr lang="ja-JP" altLang="en-US" dirty="0"/>
              <a:t>が必要。</a:t>
            </a: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024105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6012211" cy="2172430"/>
          </a:xfrm>
        </p:spPr>
        <p:txBody>
          <a:bodyPr>
            <a:normAutofit/>
          </a:bodyPr>
          <a:lstStyle/>
          <a:p>
            <a:r>
              <a:rPr kumimoji="1" lang="ja-JP" altLang="en-US" sz="4000" dirty="0"/>
              <a:t>デジタル社会と情報工学</a:t>
            </a:r>
          </a:p>
        </p:txBody>
      </p:sp>
      <p:graphicFrame>
        <p:nvGraphicFramePr>
          <p:cNvPr id="13" name="コンテンツ プレースホルダー 2">
            <a:extLst>
              <a:ext uri="{FF2B5EF4-FFF2-40B4-BE49-F238E27FC236}">
                <a16:creationId xmlns:a16="http://schemas.microsoft.com/office/drawing/2014/main" id="{3259B9EF-2665-EAD5-70B9-021EC607FB5D}"/>
              </a:ext>
            </a:extLst>
          </p:cNvPr>
          <p:cNvGraphicFramePr>
            <a:graphicFrameLocks noGrp="1"/>
          </p:cNvGraphicFramePr>
          <p:nvPr>
            <p:ph idx="1"/>
          </p:nvPr>
        </p:nvGraphicFramePr>
        <p:xfrm>
          <a:off x="215900" y="1644950"/>
          <a:ext cx="5077832"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図 5" descr="ノートパソコンを使っている女性&#10;&#10;自動的に生成された説明">
            <a:extLst>
              <a:ext uri="{FF2B5EF4-FFF2-40B4-BE49-F238E27FC236}">
                <a16:creationId xmlns:a16="http://schemas.microsoft.com/office/drawing/2014/main" id="{25EDAB0F-B502-96CC-49FA-80560967D48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l="225" r="208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88680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15-4 </a:t>
            </a:r>
            <a:r>
              <a:rPr lang="ja-JP" altLang="en-US" dirty="0"/>
              <a:t>コンピュータを用いた問題解決</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30</a:t>
            </a:fld>
            <a:endParaRPr lang="ja-JP" altLang="en-US" dirty="0"/>
          </a:p>
        </p:txBody>
      </p:sp>
      <p:sp>
        <p:nvSpPr>
          <p:cNvPr id="3" name="字幕 2">
            <a:extLst>
              <a:ext uri="{FF2B5EF4-FFF2-40B4-BE49-F238E27FC236}">
                <a16:creationId xmlns:a16="http://schemas.microsoft.com/office/drawing/2014/main" id="{B61B2FA1-066D-4ADD-BBE4-BF05DD06CC6F}"/>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616855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dirty="0"/>
              <a:t>① ビジュアルな表現，</a:t>
            </a:r>
            <a:br>
              <a:rPr lang="en-US" altLang="ja-JP" dirty="0"/>
            </a:br>
            <a:r>
              <a:rPr lang="ja-JP" altLang="en-US" dirty="0"/>
              <a:t>現実世界の再現</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31</a:t>
            </a:fld>
            <a:endParaRPr lang="ja-JP" altLang="en-US" dirty="0"/>
          </a:p>
        </p:txBody>
      </p:sp>
      <p:sp>
        <p:nvSpPr>
          <p:cNvPr id="3" name="字幕 2">
            <a:extLst>
              <a:ext uri="{FF2B5EF4-FFF2-40B4-BE49-F238E27FC236}">
                <a16:creationId xmlns:a16="http://schemas.microsoft.com/office/drawing/2014/main" id="{B61B2FA1-066D-4ADD-BBE4-BF05DD06CC6F}"/>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758024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３次元コンピュータグラフィックス</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4276725" y="1454944"/>
            <a:ext cx="4686300" cy="3529013"/>
          </a:xfrm>
          <a:prstGeom prst="rect">
            <a:avLst/>
          </a:prstGeom>
        </p:spPr>
      </p:pic>
      <p:sp>
        <p:nvSpPr>
          <p:cNvPr id="6" name="テキスト ボックス 5"/>
          <p:cNvSpPr txBox="1"/>
          <p:nvPr/>
        </p:nvSpPr>
        <p:spPr>
          <a:xfrm>
            <a:off x="2873232" y="5552108"/>
            <a:ext cx="353334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Blender </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を用いた街並み再現</a:t>
            </a:r>
          </a:p>
        </p:txBody>
      </p:sp>
      <p:sp>
        <p:nvSpPr>
          <p:cNvPr id="7" name="テキスト ボックス 6"/>
          <p:cNvSpPr txBox="1"/>
          <p:nvPr/>
        </p:nvSpPr>
        <p:spPr>
          <a:xfrm>
            <a:off x="1340829" y="4054319"/>
            <a:ext cx="14670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モデリング</a:t>
            </a:r>
          </a:p>
        </p:txBody>
      </p:sp>
      <p:sp>
        <p:nvSpPr>
          <p:cNvPr id="8" name="テキスト ボックス 7"/>
          <p:cNvSpPr txBox="1"/>
          <p:nvPr/>
        </p:nvSpPr>
        <p:spPr>
          <a:xfrm>
            <a:off x="6202115" y="5020124"/>
            <a:ext cx="223651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シミュレーション</a:t>
            </a:r>
          </a:p>
        </p:txBody>
      </p:sp>
      <p:pic>
        <p:nvPicPr>
          <p:cNvPr id="9" name="図 8"/>
          <p:cNvPicPr>
            <a:picLocks noChangeAspect="1"/>
          </p:cNvPicPr>
          <p:nvPr/>
        </p:nvPicPr>
        <p:blipFill>
          <a:blip r:embed="rId3"/>
          <a:stretch>
            <a:fillRect/>
          </a:stretch>
        </p:blipFill>
        <p:spPr>
          <a:xfrm>
            <a:off x="105741" y="2160840"/>
            <a:ext cx="3762839" cy="1739648"/>
          </a:xfrm>
          <a:prstGeom prst="rect">
            <a:avLst/>
          </a:prstGeom>
        </p:spPr>
      </p:pic>
      <p:sp>
        <p:nvSpPr>
          <p:cNvPr id="10" name="テキスト ボックス 9">
            <a:extLst>
              <a:ext uri="{FF2B5EF4-FFF2-40B4-BE49-F238E27FC236}">
                <a16:creationId xmlns:a16="http://schemas.microsoft.com/office/drawing/2014/main" id="{D2D537D6-0853-40E0-AA78-C588F107565D}"/>
              </a:ext>
            </a:extLst>
          </p:cNvPr>
          <p:cNvSpPr txBox="1"/>
          <p:nvPr/>
        </p:nvSpPr>
        <p:spPr>
          <a:xfrm>
            <a:off x="1987160" y="6036641"/>
            <a:ext cx="543289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Blender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は、一定の条件下で、無料で利用できる</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次元コンピュータグラフィックスのソフトウエア</a:t>
            </a:r>
          </a:p>
        </p:txBody>
      </p:sp>
    </p:spTree>
    <p:extLst>
      <p:ext uri="{BB962C8B-B14F-4D97-AF65-F5344CB8AC3E}">
        <p14:creationId xmlns:p14="http://schemas.microsoft.com/office/powerpoint/2010/main" val="3275942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2326" y="411480"/>
            <a:ext cx="8348473" cy="1106424"/>
          </a:xfrm>
        </p:spPr>
        <p:txBody>
          <a:bodyPr>
            <a:normAutofit/>
          </a:bodyPr>
          <a:lstStyle/>
          <a:p>
            <a:r>
              <a:rPr kumimoji="1" lang="ja-JP" altLang="en-US" sz="3100" dirty="0"/>
              <a:t>３次元</a:t>
            </a:r>
            <a:r>
              <a:rPr lang="ja-JP" altLang="en-US" sz="3100" dirty="0"/>
              <a:t>スキャナで読み込んだ３次元データの例</a:t>
            </a:r>
            <a:endParaRPr kumimoji="1" lang="ja-JP" altLang="en-US" sz="3100" dirty="0"/>
          </a:p>
        </p:txBody>
      </p:sp>
      <p:pic>
        <p:nvPicPr>
          <p:cNvPr id="6" name="図 5"/>
          <p:cNvPicPr>
            <a:picLocks noChangeAspect="1"/>
          </p:cNvPicPr>
          <p:nvPr/>
        </p:nvPicPr>
        <p:blipFill rotWithShape="1">
          <a:blip r:embed="rId2"/>
          <a:srcRect l="11108" r="14721" b="-4"/>
          <a:stretch/>
        </p:blipFill>
        <p:spPr>
          <a:xfrm>
            <a:off x="322325" y="1721922"/>
            <a:ext cx="2564892" cy="4520560"/>
          </a:xfrm>
          <a:prstGeom prst="rect">
            <a:avLst/>
          </a:prstGeom>
        </p:spPr>
      </p:pic>
      <p:pic>
        <p:nvPicPr>
          <p:cNvPr id="9" name="図 8"/>
          <p:cNvPicPr>
            <a:picLocks noChangeAspect="1"/>
          </p:cNvPicPr>
          <p:nvPr/>
        </p:nvPicPr>
        <p:blipFill rotWithShape="1">
          <a:blip r:embed="rId3"/>
          <a:srcRect l="17806" r="12129" b="-4"/>
          <a:stretch/>
        </p:blipFill>
        <p:spPr>
          <a:xfrm>
            <a:off x="3170127" y="1721922"/>
            <a:ext cx="2565447" cy="4520560"/>
          </a:xfrm>
          <a:prstGeom prst="rect">
            <a:avLst/>
          </a:prstGeom>
        </p:spPr>
      </p:pic>
      <p:sp>
        <p:nvSpPr>
          <p:cNvPr id="3" name="コンテンツ プレースホルダー 2"/>
          <p:cNvSpPr>
            <a:spLocks noGrp="1"/>
          </p:cNvSpPr>
          <p:nvPr>
            <p:ph idx="1"/>
          </p:nvPr>
        </p:nvSpPr>
        <p:spPr>
          <a:xfrm>
            <a:off x="6232011" y="2020824"/>
            <a:ext cx="2217045" cy="3959352"/>
          </a:xfrm>
        </p:spPr>
        <p:txBody>
          <a:bodyPr anchor="ctr">
            <a:normAutofit/>
          </a:bodyPr>
          <a:lstStyle/>
          <a:p>
            <a:pPr marL="0" indent="0">
              <a:buNone/>
            </a:pPr>
            <a:r>
              <a:rPr lang="ja-JP" altLang="en-US" sz="1600"/>
              <a:t>◆ ３次元データは，インターネットで，容易に入手可能</a:t>
            </a:r>
            <a:endParaRPr lang="en-US" altLang="ja-JP" sz="1600"/>
          </a:p>
          <a:p>
            <a:r>
              <a:rPr lang="en-US" altLang="ja-JP" sz="1600"/>
              <a:t>http://sourceforge.net/projects/pointclouds/files/PCD%20datasets/</a:t>
            </a:r>
          </a:p>
          <a:p>
            <a:r>
              <a:rPr lang="en-US" altLang="ja-JP" sz="1600"/>
              <a:t>https://github.com/PointCloudLibrary/data</a:t>
            </a:r>
          </a:p>
          <a:p>
            <a:r>
              <a:rPr lang="en-US" altLang="ja-JP" sz="1600"/>
              <a:t>http://pointclouds.org/media/</a:t>
            </a:r>
            <a:endParaRPr lang="ja-JP" altLang="en-US" sz="1600"/>
          </a:p>
        </p:txBody>
      </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43DCA150-FBCC-4EED-BD77-593698E95F33}" type="slidenum">
              <a:rPr kumimoji="1" lang="ja-JP" alt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33</a:t>
            </a:fld>
            <a:endParaRPr kumimoji="1" lang="ja-JP" alt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p:cNvSpPr txBox="1">
            <a:spLocks/>
          </p:cNvSpPr>
          <p:nvPr/>
        </p:nvSpPr>
        <p:spPr>
          <a:xfrm>
            <a:off x="322325" y="5790426"/>
            <a:ext cx="2564892" cy="452056"/>
          </a:xfrm>
          <a:prstGeom prst="rect">
            <a:avLst/>
          </a:prstGeom>
          <a:solidFill>
            <a:srgbClr val="000000">
              <a:alpha val="50000"/>
            </a:srgbClr>
          </a:solidFill>
          <a:ln>
            <a:noFill/>
          </a:ln>
        </p:spPr>
        <p:txBody>
          <a:bodyPr vert="horz" wrap="square"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75000"/>
              </a:lnSpc>
              <a:spcBef>
                <a:spcPts val="1000"/>
              </a:spcBef>
              <a:spcAft>
                <a:spcPts val="0"/>
              </a:spcAft>
              <a:buClrTx/>
              <a:buSzTx/>
              <a:buFont typeface="Arial" panose="020B0604020202020204" pitchFamily="34" charset="0"/>
              <a:buNone/>
              <a:tabLst/>
              <a:defRPr/>
            </a:pPr>
            <a:r>
              <a:rPr kumimoji="1" lang="en-US" altLang="ja-JP" sz="1400" b="0" i="0" u="none" strike="noStrike" kern="1200" cap="none" spc="0" normalizeH="0" baseline="0" noProof="0" err="1">
                <a:ln>
                  <a:noFill/>
                </a:ln>
                <a:solidFill>
                  <a:srgbClr val="FFFFFF"/>
                </a:solidFill>
                <a:effectLst/>
                <a:uLnTx/>
                <a:uFillTx/>
                <a:latin typeface="Calibri" panose="020F0502020204030204"/>
                <a:ea typeface="游ゴシック" panose="020B0400000000000000" pitchFamily="50" charset="-128"/>
                <a:cs typeface="Segoe UI" panose="020B0502040204020203" pitchFamily="34" charset="0"/>
              </a:rPr>
              <a:t>Laurana</a:t>
            </a:r>
            <a:r>
              <a:rPr kumimoji="1" lang="ja-JP" altLang="en-US" sz="1400" b="0" i="0" u="none" strike="noStrike" kern="1200" cap="none" spc="0" normalizeH="0" baseline="0" noProof="0">
                <a:ln>
                  <a:noFill/>
                </a:ln>
                <a:solidFill>
                  <a:srgbClr val="FFFFFF"/>
                </a:solidFill>
                <a:effectLst/>
                <a:uLnTx/>
                <a:uFillTx/>
                <a:latin typeface="Calibri" panose="020F0502020204030204"/>
                <a:ea typeface="游ゴシック" panose="020B0400000000000000" pitchFamily="50" charset="-128"/>
                <a:cs typeface="Segoe UI" panose="020B0502040204020203" pitchFamily="34" charset="0"/>
              </a:rPr>
              <a:t>データ</a:t>
            </a:r>
          </a:p>
        </p:txBody>
      </p:sp>
      <p:sp>
        <p:nvSpPr>
          <p:cNvPr id="8" name="コンテンツ プレースホルダー 2"/>
          <p:cNvSpPr txBox="1">
            <a:spLocks/>
          </p:cNvSpPr>
          <p:nvPr/>
        </p:nvSpPr>
        <p:spPr>
          <a:xfrm>
            <a:off x="3170127" y="5790426"/>
            <a:ext cx="2565447" cy="452056"/>
          </a:xfrm>
          <a:prstGeom prst="rect">
            <a:avLst/>
          </a:prstGeom>
          <a:solidFill>
            <a:srgbClr val="000000">
              <a:alpha val="50000"/>
            </a:srgbClr>
          </a:solidFill>
          <a:ln>
            <a:noFill/>
          </a:ln>
        </p:spPr>
        <p:txBody>
          <a:bodyPr vert="horz" wrap="square"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2060"/>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75000"/>
              </a:lnSpc>
              <a:spcBef>
                <a:spcPts val="1000"/>
              </a:spcBef>
              <a:spcAft>
                <a:spcPts val="0"/>
              </a:spcAft>
              <a:buClrTx/>
              <a:buSzTx/>
              <a:buFont typeface="Arial" panose="020B0604020202020204" pitchFamily="34" charset="0"/>
              <a:buNone/>
              <a:tabLst/>
              <a:defRPr/>
            </a:pPr>
            <a:r>
              <a:rPr kumimoji="1" lang="en-US" altLang="ja-JP" sz="1400" b="0" i="0" u="none" strike="noStrike" kern="1200" cap="none" spc="0" normalizeH="0" baseline="0" noProof="0" err="1">
                <a:ln>
                  <a:noFill/>
                </a:ln>
                <a:solidFill>
                  <a:srgbClr val="FFFFFF"/>
                </a:solidFill>
                <a:effectLst/>
                <a:uLnTx/>
                <a:uFillTx/>
                <a:latin typeface="Calibri" panose="020F0502020204030204"/>
                <a:ea typeface="游ゴシック" panose="020B0400000000000000" pitchFamily="50" charset="-128"/>
                <a:cs typeface="Segoe UI" panose="020B0502040204020203" pitchFamily="34" charset="0"/>
              </a:rPr>
              <a:t>biwi</a:t>
            </a:r>
            <a:r>
              <a:rPr kumimoji="1" lang="en-US" altLang="ja-JP" sz="1400" b="0" i="0" u="none" strike="noStrike" kern="1200" cap="none" spc="0" normalizeH="0" baseline="0" noProof="0">
                <a:ln>
                  <a:noFill/>
                </a:ln>
                <a:solidFill>
                  <a:srgbClr val="FFFFFF"/>
                </a:solidFill>
                <a:effectLst/>
                <a:uLnTx/>
                <a:uFillTx/>
                <a:latin typeface="Calibri" panose="020F0502020204030204"/>
                <a:ea typeface="游ゴシック" panose="020B0400000000000000" pitchFamily="50" charset="-128"/>
                <a:cs typeface="Segoe UI" panose="020B0502040204020203" pitchFamily="34" charset="0"/>
              </a:rPr>
              <a:t> face </a:t>
            </a:r>
            <a:r>
              <a:rPr kumimoji="1" lang="ja-JP" altLang="en-US" sz="1400" b="0" i="0" u="none" strike="noStrike" kern="1200" cap="none" spc="0" normalizeH="0" baseline="0" noProof="0">
                <a:ln>
                  <a:noFill/>
                </a:ln>
                <a:solidFill>
                  <a:srgbClr val="FFFFFF"/>
                </a:solidFill>
                <a:effectLst/>
                <a:uLnTx/>
                <a:uFillTx/>
                <a:latin typeface="Calibri" panose="020F0502020204030204"/>
                <a:ea typeface="游ゴシック" panose="020B0400000000000000" pitchFamily="50" charset="-128"/>
                <a:cs typeface="Segoe UI" panose="020B0502040204020203" pitchFamily="34" charset="0"/>
              </a:rPr>
              <a:t>データ </a:t>
            </a:r>
            <a:r>
              <a:rPr kumimoji="1" lang="en-US" altLang="ja-JP" sz="1400" b="0" i="0" u="none" strike="noStrike" kern="1200" cap="none" spc="0" normalizeH="0" baseline="0" noProof="0">
                <a:ln>
                  <a:noFill/>
                </a:ln>
                <a:solidFill>
                  <a:srgbClr val="FFFFFF"/>
                </a:solidFill>
                <a:effectLst/>
                <a:uLnTx/>
                <a:uFillTx/>
                <a:latin typeface="Calibri" panose="020F0502020204030204"/>
                <a:ea typeface="游ゴシック" panose="020B0400000000000000" pitchFamily="50" charset="-128"/>
                <a:cs typeface="Segoe UI" panose="020B0502040204020203" pitchFamily="34" charset="0"/>
              </a:rPr>
              <a:t>01</a:t>
            </a:r>
            <a:endParaRPr kumimoji="1" lang="ja-JP" altLang="en-US" sz="1400" b="0" i="0" u="none" strike="noStrike" kern="1200" cap="none" spc="0" normalizeH="0" baseline="0" noProof="0">
              <a:ln>
                <a:noFill/>
              </a:ln>
              <a:solidFill>
                <a:srgbClr val="FFFFFF"/>
              </a:solidFill>
              <a:effectLst/>
              <a:uLnTx/>
              <a:uFillTx/>
              <a:latin typeface="Calibri" panose="020F0502020204030204"/>
              <a:ea typeface="游ゴシック" panose="020B0400000000000000" pitchFamily="50" charset="-128"/>
              <a:cs typeface="Segoe UI" panose="020B0502040204020203" pitchFamily="34" charset="0"/>
            </a:endParaRPr>
          </a:p>
        </p:txBody>
      </p:sp>
    </p:spTree>
    <p:extLst>
      <p:ext uri="{BB962C8B-B14F-4D97-AF65-F5344CB8AC3E}">
        <p14:creationId xmlns:p14="http://schemas.microsoft.com/office/powerpoint/2010/main" val="1292001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Blender</a:t>
            </a:r>
            <a:r>
              <a:rPr kumimoji="1" lang="ja-JP" altLang="en-US" dirty="0"/>
              <a:t> </a:t>
            </a:r>
            <a:r>
              <a:rPr lang="ja-JP" altLang="en-US" dirty="0"/>
              <a:t>での</a:t>
            </a:r>
            <a:r>
              <a:rPr kumimoji="1" lang="ja-JP" altLang="en-US" dirty="0"/>
              <a:t>シミュレーションの例</a:t>
            </a:r>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6911" y="1666587"/>
            <a:ext cx="3477428" cy="3308560"/>
          </a:xfrm>
        </p:spPr>
      </p:pic>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82" y="1688734"/>
            <a:ext cx="4168599" cy="3264267"/>
          </a:xfrm>
          <a:prstGeom prst="rect">
            <a:avLst/>
          </a:prstGeom>
        </p:spPr>
      </p:pic>
      <p:sp>
        <p:nvSpPr>
          <p:cNvPr id="7" name="テキスト ボックス 6"/>
          <p:cNvSpPr txBox="1"/>
          <p:nvPr/>
        </p:nvSpPr>
        <p:spPr>
          <a:xfrm>
            <a:off x="1977882" y="5433462"/>
            <a:ext cx="592151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Blender </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３次元ゲームエンジン機能を用いた</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物理シミュレーション（落下、衝突、ころがり</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1625456" y="4997294"/>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モデリング</a:t>
            </a:r>
          </a:p>
        </p:txBody>
      </p:sp>
      <p:sp>
        <p:nvSpPr>
          <p:cNvPr id="9" name="テキスト ボックス 8"/>
          <p:cNvSpPr txBox="1"/>
          <p:nvPr/>
        </p:nvSpPr>
        <p:spPr>
          <a:xfrm>
            <a:off x="6202115" y="5020124"/>
            <a:ext cx="20313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シミュレーション</a:t>
            </a:r>
          </a:p>
        </p:txBody>
      </p:sp>
    </p:spTree>
    <p:extLst>
      <p:ext uri="{BB962C8B-B14F-4D97-AF65-F5344CB8AC3E}">
        <p14:creationId xmlns:p14="http://schemas.microsoft.com/office/powerpoint/2010/main" val="3651663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dirty="0"/>
              <a:t>② シミュレーション</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35</a:t>
            </a:fld>
            <a:endParaRPr lang="ja-JP" altLang="en-US" dirty="0"/>
          </a:p>
        </p:txBody>
      </p:sp>
      <p:sp>
        <p:nvSpPr>
          <p:cNvPr id="3" name="字幕 2">
            <a:extLst>
              <a:ext uri="{FF2B5EF4-FFF2-40B4-BE49-F238E27FC236}">
                <a16:creationId xmlns:a16="http://schemas.microsoft.com/office/drawing/2014/main" id="{B61B2FA1-066D-4ADD-BBE4-BF05DD06CC6F}"/>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052265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1083" r="1083"/>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E7DD4950-D159-4EF1-90C3-DB06CAAE7C11}" type="slidenum">
              <a:rPr kumimoji="1" lang="ja-JP" altLang="en-US" sz="1800">
                <a:solidFill>
                  <a:srgbClr val="FFFFFF"/>
                </a:solidFill>
              </a:rPr>
              <a:pPr>
                <a:lnSpc>
                  <a:spcPct val="90000"/>
                </a:lnSpc>
                <a:spcAft>
                  <a:spcPts val="600"/>
                </a:spcAft>
              </a:pPr>
              <a:t>36</a:t>
            </a:fld>
            <a:endParaRPr kumimoji="1" lang="ja-JP" altLang="en-US" sz="1800">
              <a:solidFill>
                <a:srgbClr val="FFFFFF"/>
              </a:solidFill>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1043353"/>
            <a:ext cx="5108047" cy="5545015"/>
          </a:xfrm>
        </p:spPr>
        <p:txBody>
          <a:bodyPr>
            <a:normAutofit/>
          </a:bodyPr>
          <a:lstStyle/>
          <a:p>
            <a:pPr marL="0" indent="0">
              <a:buNone/>
            </a:pPr>
            <a:r>
              <a:rPr kumimoji="1" lang="ja-JP" altLang="en-US" sz="2400" dirty="0"/>
              <a:t>乱数を利用して</a:t>
            </a:r>
            <a:r>
              <a:rPr kumimoji="1" lang="ja-JP" altLang="en-US" sz="2400" b="1" dirty="0"/>
              <a:t>ランダムな試行を繰り返し</a:t>
            </a:r>
            <a:r>
              <a:rPr kumimoji="1" lang="ja-JP" altLang="en-US" sz="2400" dirty="0"/>
              <a:t>，統計的な</a:t>
            </a:r>
            <a:r>
              <a:rPr kumimoji="1" lang="ja-JP" altLang="en-US" sz="2400" b="1" dirty="0"/>
              <a:t>結果を得る</a:t>
            </a:r>
            <a:endParaRPr kumimoji="1" lang="en-US" altLang="ja-JP" sz="2400" b="1" dirty="0"/>
          </a:p>
          <a:p>
            <a:pPr marL="0" indent="0">
              <a:buNone/>
            </a:pPr>
            <a:r>
              <a:rPr lang="ja-JP" altLang="en-US" sz="2400" dirty="0"/>
              <a:t>　→　不確実性を考慮した意思決定，近似解の算出</a:t>
            </a:r>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a:xfrm>
            <a:off x="321845" y="175028"/>
            <a:ext cx="8461208" cy="628003"/>
          </a:xfrm>
        </p:spPr>
        <p:txBody>
          <a:bodyPr>
            <a:normAutofit/>
          </a:bodyPr>
          <a:lstStyle/>
          <a:p>
            <a:r>
              <a:rPr lang="ja-JP" altLang="en-US" dirty="0"/>
              <a:t>モンテカルロシミュレーション</a:t>
            </a:r>
          </a:p>
        </p:txBody>
      </p:sp>
    </p:spTree>
    <p:extLst>
      <p:ext uri="{BB962C8B-B14F-4D97-AF65-F5344CB8AC3E}">
        <p14:creationId xmlns:p14="http://schemas.microsoft.com/office/powerpoint/2010/main" val="1461126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853340" y="1007280"/>
            <a:ext cx="7230209" cy="5714196"/>
          </a:xfrm>
          <a:prstGeom prst="rect">
            <a:avLst/>
          </a:prstGeom>
        </p:spPr>
      </p:pic>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8" name="正方形/長方形 17"/>
          <p:cNvSpPr/>
          <p:nvPr/>
        </p:nvSpPr>
        <p:spPr>
          <a:xfrm>
            <a:off x="2261089" y="2097465"/>
            <a:ext cx="4432564" cy="3517900"/>
          </a:xfrm>
          <a:prstGeom prst="rect">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5" name="テキスト ボックス 4"/>
          <p:cNvSpPr txBox="1"/>
          <p:nvPr/>
        </p:nvSpPr>
        <p:spPr>
          <a:xfrm>
            <a:off x="2006639" y="5811972"/>
            <a:ext cx="480131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縦の長さ</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２</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，横の長さ２の</a:t>
            </a: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正方形</a:t>
            </a:r>
          </a:p>
        </p:txBody>
      </p:sp>
      <p:sp>
        <p:nvSpPr>
          <p:cNvPr id="7" name="テキスト ボックス 6">
            <a:extLst>
              <a:ext uri="{FF2B5EF4-FFF2-40B4-BE49-F238E27FC236}">
                <a16:creationId xmlns:a16="http://schemas.microsoft.com/office/drawing/2014/main" id="{4DA0251D-A4CE-4C63-82A5-F413C35CF9E9}"/>
              </a:ext>
            </a:extLst>
          </p:cNvPr>
          <p:cNvSpPr txBox="1"/>
          <p:nvPr/>
        </p:nvSpPr>
        <p:spPr>
          <a:xfrm>
            <a:off x="7015135" y="4846682"/>
            <a:ext cx="21725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点</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は</a:t>
            </a:r>
            <a:r>
              <a:rPr kumimoji="0"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１０</a:t>
            </a: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０個</a:t>
            </a:r>
          </a:p>
        </p:txBody>
      </p:sp>
      <p:sp>
        <p:nvSpPr>
          <p:cNvPr id="2" name="楕円 1">
            <a:extLst>
              <a:ext uri="{FF2B5EF4-FFF2-40B4-BE49-F238E27FC236}">
                <a16:creationId xmlns:a16="http://schemas.microsoft.com/office/drawing/2014/main" id="{81155022-19A7-4F40-A63C-3F39B6830AF1}"/>
              </a:ext>
            </a:extLst>
          </p:cNvPr>
          <p:cNvSpPr/>
          <p:nvPr/>
        </p:nvSpPr>
        <p:spPr>
          <a:xfrm>
            <a:off x="2261088" y="2097465"/>
            <a:ext cx="4432564" cy="3517900"/>
          </a:xfrm>
          <a:prstGeom prst="ellipse">
            <a:avLst/>
          </a:prstGeom>
          <a:solidFill>
            <a:schemeClr val="accent4">
              <a:lumMod val="20000"/>
              <a:lumOff val="80000"/>
              <a:alpha val="47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5A8C1CDA-9814-4C42-9D4C-EA28135CD6D1}"/>
              </a:ext>
            </a:extLst>
          </p:cNvPr>
          <p:cNvSpPr txBox="1"/>
          <p:nvPr/>
        </p:nvSpPr>
        <p:spPr>
          <a:xfrm>
            <a:off x="300942" y="136524"/>
            <a:ext cx="751456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円周率の算出のためのシミュレーション</a:t>
            </a:r>
            <a:endParaRPr kumimoji="1" lang="en-US" altLang="ja-JP"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半径</a:t>
            </a:r>
            <a:r>
              <a:rPr kumimoji="1" lang="en-US" altLang="ja-JP"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a:t>
            </a: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の円の中にある点の数を数える</a:t>
            </a:r>
            <a:endParaRPr kumimoji="1" lang="en-US" altLang="ja-JP"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点の数が </a:t>
            </a:r>
            <a:r>
              <a:rPr kumimoji="1" lang="en-US" altLang="ja-JP"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60 </a:t>
            </a: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なら，円の面積は </a:t>
            </a:r>
            <a:r>
              <a:rPr kumimoji="1" lang="en-US" altLang="ja-JP"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60 * 4 / 100</a:t>
            </a:r>
            <a:endPar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624547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636607" y="902825"/>
            <a:ext cx="7097693" cy="417082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=COUNTIF(C1:C100, TRUE)</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」により，</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a:t>
            </a:r>
            <a:r>
              <a:rPr kumimoji="1" lang="en-US" altLang="ja-JP"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TRUE </a:t>
            </a: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の数</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を数える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srgbClr val="003366"/>
              </a:solidFill>
              <a:effectLst/>
              <a:uLnTx/>
              <a:uFillTx/>
              <a:latin typeface="メイリオ" panose="020B0604030504040204" pitchFamily="50" charset="-128"/>
              <a:ea typeface="メイリオ" panose="020B0604030504040204" pitchFamily="50"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pic>
        <p:nvPicPr>
          <p:cNvPr id="4" name="図 3">
            <a:extLst>
              <a:ext uri="{FF2B5EF4-FFF2-40B4-BE49-F238E27FC236}">
                <a16:creationId xmlns:a16="http://schemas.microsoft.com/office/drawing/2014/main" id="{4767256A-F670-4489-806A-E82F28F69638}"/>
              </a:ext>
            </a:extLst>
          </p:cNvPr>
          <p:cNvPicPr>
            <a:picLocks noChangeAspect="1"/>
          </p:cNvPicPr>
          <p:nvPr/>
        </p:nvPicPr>
        <p:blipFill>
          <a:blip r:embed="rId3"/>
          <a:stretch>
            <a:fillRect/>
          </a:stretch>
        </p:blipFill>
        <p:spPr>
          <a:xfrm>
            <a:off x="170153" y="1908670"/>
            <a:ext cx="4814276" cy="4328652"/>
          </a:xfrm>
          <a:prstGeom prst="rect">
            <a:avLst/>
          </a:prstGeom>
        </p:spPr>
      </p:pic>
      <p:pic>
        <p:nvPicPr>
          <p:cNvPr id="2" name="図 1">
            <a:extLst>
              <a:ext uri="{FF2B5EF4-FFF2-40B4-BE49-F238E27FC236}">
                <a16:creationId xmlns:a16="http://schemas.microsoft.com/office/drawing/2014/main" id="{73C80AF6-168C-2105-36B2-B2FF3711A6E6}"/>
              </a:ext>
            </a:extLst>
          </p:cNvPr>
          <p:cNvPicPr>
            <a:picLocks noChangeAspect="1"/>
          </p:cNvPicPr>
          <p:nvPr/>
        </p:nvPicPr>
        <p:blipFill>
          <a:blip r:embed="rId4"/>
          <a:stretch>
            <a:fillRect/>
          </a:stretch>
        </p:blipFill>
        <p:spPr>
          <a:xfrm>
            <a:off x="5565630" y="2508791"/>
            <a:ext cx="3072089" cy="2564859"/>
          </a:xfrm>
          <a:prstGeom prst="rect">
            <a:avLst/>
          </a:prstGeom>
        </p:spPr>
      </p:pic>
      <p:sp>
        <p:nvSpPr>
          <p:cNvPr id="6" name="テキスト ボックス 5">
            <a:extLst>
              <a:ext uri="{FF2B5EF4-FFF2-40B4-BE49-F238E27FC236}">
                <a16:creationId xmlns:a16="http://schemas.microsoft.com/office/drawing/2014/main" id="{C463596A-A629-642C-60C3-E9F95C9F30CA}"/>
              </a:ext>
            </a:extLst>
          </p:cNvPr>
          <p:cNvSpPr txBox="1"/>
          <p:nvPr/>
        </p:nvSpPr>
        <p:spPr>
          <a:xfrm>
            <a:off x="4791282" y="5126534"/>
            <a:ext cx="4852610" cy="954107"/>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青い点が，</a:t>
            </a:r>
            <a:r>
              <a:rPr kumimoji="0" lang="ja-JP" altLang="en-US" sz="24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円の内側</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にあれば</a:t>
            </a: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TRUE</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7" name="楕円 6">
            <a:extLst>
              <a:ext uri="{FF2B5EF4-FFF2-40B4-BE49-F238E27FC236}">
                <a16:creationId xmlns:a16="http://schemas.microsoft.com/office/drawing/2014/main" id="{D6C2B91B-2213-13B9-C28B-F106B6C88F1F}"/>
              </a:ext>
            </a:extLst>
          </p:cNvPr>
          <p:cNvSpPr/>
          <p:nvPr/>
        </p:nvSpPr>
        <p:spPr>
          <a:xfrm>
            <a:off x="5812272" y="2784501"/>
            <a:ext cx="2540977" cy="2013439"/>
          </a:xfrm>
          <a:prstGeom prst="ellipse">
            <a:avLst/>
          </a:prstGeom>
          <a:solidFill>
            <a:srgbClr val="FFC00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88EF9929-26F0-08FC-55E1-C1B6B9A967F6}"/>
              </a:ext>
            </a:extLst>
          </p:cNvPr>
          <p:cNvSpPr txBox="1"/>
          <p:nvPr/>
        </p:nvSpPr>
        <p:spPr>
          <a:xfrm>
            <a:off x="300942" y="136524"/>
            <a:ext cx="751456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円周率の算出のためのシミュレーション</a:t>
            </a:r>
            <a:endParaRPr kumimoji="1" lang="en-US" altLang="ja-JP"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a:t>
            </a:r>
          </a:p>
        </p:txBody>
      </p:sp>
    </p:spTree>
    <p:extLst>
      <p:ext uri="{BB962C8B-B14F-4D97-AF65-F5344CB8AC3E}">
        <p14:creationId xmlns:p14="http://schemas.microsoft.com/office/powerpoint/2010/main" val="3881946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ランダムな到着のシミュレーション</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sp>
        <p:nvSpPr>
          <p:cNvPr id="12" name="テキスト ボックス 11"/>
          <p:cNvSpPr txBox="1"/>
          <p:nvPr/>
        </p:nvSpPr>
        <p:spPr>
          <a:xfrm>
            <a:off x="293950" y="5071423"/>
            <a:ext cx="592982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客は６０分の間に、</a:t>
            </a:r>
            <a:r>
              <a:rPr kumimoji="1" lang="ja-JP" altLang="en-US" sz="2800" b="1" i="0"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ランダムに到着</a:t>
            </a:r>
            <a:endParaRPr kumimoji="1" lang="en-US" altLang="ja-JP" sz="2800" b="1" i="0"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0" name="正方形/長方形 9"/>
          <p:cNvSpPr/>
          <p:nvPr/>
        </p:nvSpPr>
        <p:spPr>
          <a:xfrm>
            <a:off x="1221809" y="3501282"/>
            <a:ext cx="547818" cy="445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1" name="正方形/長方形 10"/>
          <p:cNvSpPr/>
          <p:nvPr/>
        </p:nvSpPr>
        <p:spPr>
          <a:xfrm>
            <a:off x="1986328" y="3501282"/>
            <a:ext cx="547818" cy="445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3" name="正方形/長方形 12"/>
          <p:cNvSpPr/>
          <p:nvPr/>
        </p:nvSpPr>
        <p:spPr>
          <a:xfrm>
            <a:off x="4076773" y="3501282"/>
            <a:ext cx="547818" cy="445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4" name="正方形/長方形 13"/>
          <p:cNvSpPr/>
          <p:nvPr/>
        </p:nvSpPr>
        <p:spPr>
          <a:xfrm>
            <a:off x="5766695" y="3501282"/>
            <a:ext cx="547818" cy="445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5" name="コンテンツ プレースホルダー 2"/>
          <p:cNvSpPr>
            <a:spLocks noGrp="1"/>
          </p:cNvSpPr>
          <p:nvPr>
            <p:ph idx="1"/>
          </p:nvPr>
        </p:nvSpPr>
        <p:spPr>
          <a:xfrm>
            <a:off x="256847" y="1526874"/>
            <a:ext cx="8753475" cy="3784964"/>
          </a:xfrm>
        </p:spPr>
        <p:txBody>
          <a:bodyPr>
            <a:normAutofit/>
          </a:bodyPr>
          <a:lstStyle/>
          <a:p>
            <a:pPr marL="0" indent="0">
              <a:buNone/>
            </a:pPr>
            <a:r>
              <a:rPr kumimoji="1" lang="ja-JP" altLang="en-US" dirty="0">
                <a:latin typeface="メイリオ" panose="020B0604030504040204" pitchFamily="50" charset="-128"/>
              </a:rPr>
              <a:t>◆　客が１時間（</a:t>
            </a:r>
            <a:r>
              <a:rPr kumimoji="1" lang="ja-JP" altLang="en-US" b="1" dirty="0">
                <a:solidFill>
                  <a:srgbClr val="C00000"/>
                </a:solidFill>
                <a:latin typeface="メイリオ" panose="020B0604030504040204" pitchFamily="50" charset="-128"/>
              </a:rPr>
              <a:t>６０分</a:t>
            </a:r>
            <a:r>
              <a:rPr kumimoji="1" lang="ja-JP" altLang="en-US" dirty="0">
                <a:latin typeface="メイリオ" panose="020B0604030504040204" pitchFamily="50" charset="-128"/>
              </a:rPr>
              <a:t>）の間に、</a:t>
            </a:r>
            <a:r>
              <a:rPr kumimoji="1" lang="ja-JP" altLang="en-US" b="1" dirty="0">
                <a:solidFill>
                  <a:srgbClr val="C00000"/>
                </a:solidFill>
                <a:latin typeface="メイリオ" panose="020B0604030504040204" pitchFamily="50" charset="-128"/>
              </a:rPr>
              <a:t>１２人</a:t>
            </a:r>
            <a:r>
              <a:rPr kumimoji="1" lang="ja-JP" altLang="en-US" dirty="0">
                <a:latin typeface="メイリオ" panose="020B0604030504040204" pitchFamily="50" charset="-128"/>
              </a:rPr>
              <a:t>来そう！　というとき</a:t>
            </a:r>
          </a:p>
        </p:txBody>
      </p:sp>
    </p:spTree>
    <p:extLst>
      <p:ext uri="{BB962C8B-B14F-4D97-AF65-F5344CB8AC3E}">
        <p14:creationId xmlns:p14="http://schemas.microsoft.com/office/powerpoint/2010/main" val="1527790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5008911" cy="2172430"/>
          </a:xfrm>
        </p:spPr>
        <p:txBody>
          <a:bodyPr>
            <a:normAutofit/>
          </a:bodyPr>
          <a:lstStyle/>
          <a:p>
            <a:r>
              <a:rPr kumimoji="1" lang="ja-JP" altLang="en-US" sz="4000" dirty="0"/>
              <a:t>情報工学の面白さ</a:t>
            </a:r>
          </a:p>
        </p:txBody>
      </p:sp>
      <p:graphicFrame>
        <p:nvGraphicFramePr>
          <p:cNvPr id="13" name="コンテンツ プレースホルダー 2">
            <a:extLst>
              <a:ext uri="{FF2B5EF4-FFF2-40B4-BE49-F238E27FC236}">
                <a16:creationId xmlns:a16="http://schemas.microsoft.com/office/drawing/2014/main" id="{3259B9EF-2665-EAD5-70B9-021EC607FB5D}"/>
              </a:ext>
            </a:extLst>
          </p:cNvPr>
          <p:cNvGraphicFramePr>
            <a:graphicFrameLocks noGrp="1"/>
          </p:cNvGraphicFramePr>
          <p:nvPr>
            <p:ph idx="1"/>
          </p:nvPr>
        </p:nvGraphicFramePr>
        <p:xfrm>
          <a:off x="186318" y="1644950"/>
          <a:ext cx="5077832"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図 5">
            <a:extLst>
              <a:ext uri="{FF2B5EF4-FFF2-40B4-BE49-F238E27FC236}">
                <a16:creationId xmlns:a16="http://schemas.microsoft.com/office/drawing/2014/main" id="{25EDAB0F-B502-96CC-49FA-80560967D486}"/>
              </a:ext>
            </a:extLst>
          </p:cNvPr>
          <p:cNvPicPr>
            <a:picLocks noChangeAspect="1"/>
          </p:cNvPicPr>
          <p:nvPr/>
        </p:nvPicPr>
        <p:blipFill>
          <a:blip r:embed="rId7" cstate="print">
            <a:extLst>
              <a:ext uri="{28A0092B-C50C-407E-A947-70E740481C1C}">
                <a14:useLocalDpi xmlns:a14="http://schemas.microsoft.com/office/drawing/2010/main" val="0"/>
              </a:ext>
            </a:extLst>
          </a:blip>
          <a:srcRect l="1043" r="104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33297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CDFC17F3-3A2A-432A-BC6D-D25158EE95F2}"/>
              </a:ext>
            </a:extLst>
          </p:cNvPr>
          <p:cNvSpPr>
            <a:spLocks noGrp="1"/>
          </p:cNvSpPr>
          <p:nvPr>
            <p:ph type="title"/>
          </p:nvPr>
        </p:nvSpPr>
        <p:spPr/>
        <p:txBody>
          <a:bodyPr>
            <a:noAutofit/>
          </a:bodyPr>
          <a:lstStyle/>
          <a:p>
            <a:r>
              <a:rPr lang="ja-JP" altLang="en-US" dirty="0"/>
              <a:t>ランダムな到着のシミュレーション</a:t>
            </a:r>
            <a:endParaRPr kumimoji="1"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p:cNvSpPr txBox="1"/>
          <p:nvPr/>
        </p:nvSpPr>
        <p:spPr>
          <a:xfrm>
            <a:off x="4072220" y="1161655"/>
            <a:ext cx="5260744" cy="462319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６０分の間に　１２人</a:t>
            </a: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平均で５分間隔</a:t>
            </a: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間隔はばらばら</a:t>
            </a:r>
            <a:endParaRPr kumimoji="0"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０，１，２分のような小さな値も，けっこう多い</a:t>
            </a: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pic>
        <p:nvPicPr>
          <p:cNvPr id="3" name="図 2">
            <a:extLst>
              <a:ext uri="{FF2B5EF4-FFF2-40B4-BE49-F238E27FC236}">
                <a16:creationId xmlns:a16="http://schemas.microsoft.com/office/drawing/2014/main" id="{200367F9-ED4D-4CC4-B66A-6FC71A4F133F}"/>
              </a:ext>
            </a:extLst>
          </p:cNvPr>
          <p:cNvPicPr>
            <a:picLocks noChangeAspect="1"/>
          </p:cNvPicPr>
          <p:nvPr/>
        </p:nvPicPr>
        <p:blipFill>
          <a:blip r:embed="rId2"/>
          <a:stretch>
            <a:fillRect/>
          </a:stretch>
        </p:blipFill>
        <p:spPr>
          <a:xfrm>
            <a:off x="199795" y="1122426"/>
            <a:ext cx="3746362" cy="3812087"/>
          </a:xfrm>
          <a:prstGeom prst="rect">
            <a:avLst/>
          </a:prstGeom>
        </p:spPr>
      </p:pic>
    </p:spTree>
    <p:extLst>
      <p:ext uri="{BB962C8B-B14F-4D97-AF65-F5344CB8AC3E}">
        <p14:creationId xmlns:p14="http://schemas.microsoft.com/office/powerpoint/2010/main" val="1696807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64603" y="1122363"/>
            <a:ext cx="8356921" cy="2387600"/>
          </a:xfrm>
        </p:spPr>
        <p:txBody>
          <a:bodyPr>
            <a:noAutofit/>
          </a:bodyPr>
          <a:lstStyle/>
          <a:p>
            <a:r>
              <a:rPr lang="ja-JP" altLang="en-US" dirty="0"/>
              <a:t>③ 問題を解く</a:t>
            </a:r>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41</a:t>
            </a:fld>
            <a:endParaRPr lang="ja-JP" altLang="en-US" dirty="0"/>
          </a:p>
        </p:txBody>
      </p:sp>
      <p:sp>
        <p:nvSpPr>
          <p:cNvPr id="3" name="字幕 2">
            <a:extLst>
              <a:ext uri="{FF2B5EF4-FFF2-40B4-BE49-F238E27FC236}">
                <a16:creationId xmlns:a16="http://schemas.microsoft.com/office/drawing/2014/main" id="{B61B2FA1-066D-4ADD-BBE4-BF05DD06CC6F}"/>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042954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kumimoji="1" lang="ja-JP" altLang="en-US" sz="3600" dirty="0"/>
              <a:t>線形計画法の用途の例</a:t>
            </a:r>
          </a:p>
        </p:txBody>
      </p:sp>
      <p:sp>
        <p:nvSpPr>
          <p:cNvPr id="12" name="コンテンツ プレースホルダー 2">
            <a:extLst>
              <a:ext uri="{FF2B5EF4-FFF2-40B4-BE49-F238E27FC236}">
                <a16:creationId xmlns:a16="http://schemas.microsoft.com/office/drawing/2014/main" id="{41CECC53-8479-4831-9328-2EEF25854C14}"/>
              </a:ext>
            </a:extLst>
          </p:cNvPr>
          <p:cNvSpPr txBox="1">
            <a:spLocks/>
          </p:cNvSpPr>
          <p:nvPr/>
        </p:nvSpPr>
        <p:spPr>
          <a:xfrm>
            <a:off x="662634" y="2349120"/>
            <a:ext cx="8015318" cy="79523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限られた材料で，なるべく多くの製品を作る．　</a:t>
            </a:r>
          </a:p>
        </p:txBody>
      </p:sp>
      <p:pic>
        <p:nvPicPr>
          <p:cNvPr id="16" name="Picture 6" descr="野菜カレーのイラスト">
            <a:extLst>
              <a:ext uri="{FF2B5EF4-FFF2-40B4-BE49-F238E27FC236}">
                <a16:creationId xmlns:a16="http://schemas.microsoft.com/office/drawing/2014/main" id="{E1448FBF-2637-4F94-9C92-0CE030DD6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916" y="3023997"/>
            <a:ext cx="1688060" cy="163319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直線矢印コネクタ 16">
            <a:extLst>
              <a:ext uri="{FF2B5EF4-FFF2-40B4-BE49-F238E27FC236}">
                <a16:creationId xmlns:a16="http://schemas.microsoft.com/office/drawing/2014/main" id="{53D6F3CD-F72D-43BE-B2FA-7739D199EC4F}"/>
              </a:ext>
            </a:extLst>
          </p:cNvPr>
          <p:cNvCxnSpPr/>
          <p:nvPr/>
        </p:nvCxnSpPr>
        <p:spPr>
          <a:xfrm flipV="1">
            <a:off x="2049745" y="4731694"/>
            <a:ext cx="816428" cy="10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8381ED62-81A3-4EA1-A3D5-EA091911E9C7}"/>
              </a:ext>
            </a:extLst>
          </p:cNvPr>
          <p:cNvCxnSpPr/>
          <p:nvPr/>
        </p:nvCxnSpPr>
        <p:spPr>
          <a:xfrm flipV="1">
            <a:off x="5255618" y="4644209"/>
            <a:ext cx="816428" cy="10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8" descr="http://4.bp.blogspot.com/-Q9BLZnx-xwY/VHPgHxTobHI/AAAAAAAApOw/in4jRN3jZz4/s800/kyusyoku_koujou_ryouri.png">
            <a:extLst>
              <a:ext uri="{FF2B5EF4-FFF2-40B4-BE49-F238E27FC236}">
                <a16:creationId xmlns:a16="http://schemas.microsoft.com/office/drawing/2014/main" id="{0C22E755-43EE-49E0-B02F-BACDCCC82D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8186" y="4976452"/>
            <a:ext cx="1652588" cy="16257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3.bp.blogspot.com/-x2DitymfGAo/UnyHS2DYEZI/AAAAAAAAahQ/HDhiTG4b4n8/s800/cooking_mama.png">
            <a:extLst>
              <a:ext uri="{FF2B5EF4-FFF2-40B4-BE49-F238E27FC236}">
                <a16:creationId xmlns:a16="http://schemas.microsoft.com/office/drawing/2014/main" id="{EBD673F1-7C6A-4810-A66E-BD33DB007B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152" y="2934699"/>
            <a:ext cx="2004964" cy="204175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http://4.bp.blogspot.com/-9Hc1u_NsbUA/Vwe_DFR2e-I/AAAAAAAA5nQ/5zfiW8H07EIt9ABlhf8Zit40ARh6FVOhg/s800/food_chuukadon.png">
            <a:extLst>
              <a:ext uri="{FF2B5EF4-FFF2-40B4-BE49-F238E27FC236}">
                <a16:creationId xmlns:a16="http://schemas.microsoft.com/office/drawing/2014/main" id="{757FF98B-35FF-42D3-A120-0AF78C38A0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6090" y="4145575"/>
            <a:ext cx="1713158" cy="15204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http://1.bp.blogspot.com/-2RB1ViqcEJE/VkxNefyXVZI/AAAAAAAA0wM/T3TdQdWlE5M/s800/food_rurohan.png">
            <a:extLst>
              <a:ext uri="{FF2B5EF4-FFF2-40B4-BE49-F238E27FC236}">
                <a16:creationId xmlns:a16="http://schemas.microsoft.com/office/drawing/2014/main" id="{E6C9C713-7203-404A-8F0D-1495028690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0448" y="5326948"/>
            <a:ext cx="1394528" cy="13945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ttp://1.bp.blogspot.com/-_5T6t1dp5UI/UnXnStb-gYI/AAAAAAAAaME/gJWDCCYhyhU/s800/kaden_reizouko_open.png">
            <a:extLst>
              <a:ext uri="{FF2B5EF4-FFF2-40B4-BE49-F238E27FC236}">
                <a16:creationId xmlns:a16="http://schemas.microsoft.com/office/drawing/2014/main" id="{7BD3ED22-2F62-4830-AEF0-5E718866D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087" y="3128110"/>
            <a:ext cx="2035480" cy="18483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1.bp.blogspot.com/-cjHol-V3tEA/UV1JKWwVOHI/AAAAAAAAPUc/kpkipj47LI4/s1600/kome_tawara.png">
            <a:extLst>
              <a:ext uri="{FF2B5EF4-FFF2-40B4-BE49-F238E27FC236}">
                <a16:creationId xmlns:a16="http://schemas.microsoft.com/office/drawing/2014/main" id="{E192939C-53F2-4E71-AFEC-C6A9195501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432" y="5080189"/>
            <a:ext cx="1788735" cy="1577069"/>
          </a:xfrm>
          <a:prstGeom prst="rect">
            <a:avLst/>
          </a:prstGeom>
          <a:noFill/>
          <a:extLst>
            <a:ext uri="{909E8E84-426E-40DD-AFC4-6F175D3DCCD1}">
              <a14:hiddenFill xmlns:a14="http://schemas.microsoft.com/office/drawing/2010/main">
                <a:solidFill>
                  <a:srgbClr val="FFFFFF"/>
                </a:solidFill>
              </a14:hiddenFill>
            </a:ext>
          </a:extLst>
        </p:spPr>
      </p:pic>
      <p:sp>
        <p:nvSpPr>
          <p:cNvPr id="25" name="スライド番号プレースホルダー 3">
            <a:extLst>
              <a:ext uri="{FF2B5EF4-FFF2-40B4-BE49-F238E27FC236}">
                <a16:creationId xmlns:a16="http://schemas.microsoft.com/office/drawing/2014/main" id="{2CA136EE-4EC0-4D5D-B0ED-C169D6EE8CF1}"/>
              </a:ext>
            </a:extLst>
          </p:cNvPr>
          <p:cNvSpPr>
            <a:spLocks noGrp="1"/>
          </p:cNvSpPr>
          <p:nvPr>
            <p:ph type="sldNum" sz="quarter" idx="12"/>
          </p:nvPr>
        </p:nvSpPr>
        <p:spPr>
          <a:xfrm>
            <a:off x="6885071" y="6356351"/>
            <a:ext cx="2057400" cy="365125"/>
          </a:xfrm>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162136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81ABC0-E816-D940-F654-F70F663B286C}"/>
              </a:ext>
            </a:extLst>
          </p:cNvPr>
          <p:cNvSpPr>
            <a:spLocks noGrp="1"/>
          </p:cNvSpPr>
          <p:nvPr>
            <p:ph type="title"/>
          </p:nvPr>
        </p:nvSpPr>
        <p:spPr/>
        <p:txBody>
          <a:bodyPr>
            <a:normAutofit fontScale="90000"/>
          </a:bodyPr>
          <a:lstStyle/>
          <a:p>
            <a:r>
              <a:rPr lang="ja-JP" altLang="en-US" dirty="0"/>
              <a:t>線形計画法</a:t>
            </a:r>
            <a:endParaRPr kumimoji="1" lang="ja-JP" altLang="en-US" dirty="0"/>
          </a:p>
        </p:txBody>
      </p:sp>
      <p:sp>
        <p:nvSpPr>
          <p:cNvPr id="3" name="コンテンツ プレースホルダー 2">
            <a:extLst>
              <a:ext uri="{FF2B5EF4-FFF2-40B4-BE49-F238E27FC236}">
                <a16:creationId xmlns:a16="http://schemas.microsoft.com/office/drawing/2014/main" id="{93074F3A-0CA2-09D5-D4D0-7F3AA5943547}"/>
              </a:ext>
            </a:extLst>
          </p:cNvPr>
          <p:cNvSpPr>
            <a:spLocks noGrp="1"/>
          </p:cNvSpPr>
          <p:nvPr>
            <p:ph idx="1"/>
          </p:nvPr>
        </p:nvSpPr>
        <p:spPr/>
        <p:txBody>
          <a:bodyPr>
            <a:normAutofit/>
          </a:bodyPr>
          <a:lstStyle/>
          <a:p>
            <a:pPr algn="l">
              <a:spcBef>
                <a:spcPts val="1200"/>
              </a:spcBef>
              <a:buFont typeface="Arial" panose="020B0604020202020204" pitchFamily="34" charset="0"/>
              <a:buChar char="•"/>
            </a:pPr>
            <a:r>
              <a:rPr lang="ja-JP" altLang="en-US" sz="2400" b="1" i="0" dirty="0">
                <a:solidFill>
                  <a:srgbClr val="374151"/>
                </a:solidFill>
                <a:effectLst/>
                <a:latin typeface="Söhne"/>
              </a:rPr>
              <a:t>線形計画法</a:t>
            </a:r>
            <a:r>
              <a:rPr lang="ja-JP" altLang="en-US" sz="2400" b="0" i="0" dirty="0">
                <a:solidFill>
                  <a:srgbClr val="374151"/>
                </a:solidFill>
                <a:effectLst/>
                <a:latin typeface="Söhne"/>
              </a:rPr>
              <a:t>は、与えられたデータや情報を基に、一定の</a:t>
            </a:r>
            <a:r>
              <a:rPr lang="ja-JP" altLang="en-US" sz="2400" b="1" i="0" dirty="0">
                <a:solidFill>
                  <a:srgbClr val="374151"/>
                </a:solidFill>
                <a:effectLst/>
                <a:latin typeface="Söhne"/>
              </a:rPr>
              <a:t>制約</a:t>
            </a:r>
            <a:r>
              <a:rPr lang="ja-JP" altLang="en-US" sz="2400" b="0" i="0" dirty="0">
                <a:solidFill>
                  <a:srgbClr val="374151"/>
                </a:solidFill>
                <a:effectLst/>
                <a:latin typeface="Söhne"/>
              </a:rPr>
              <a:t>（例：資源の有限性）下で最適な策を定める</a:t>
            </a:r>
            <a:r>
              <a:rPr lang="ja-JP" altLang="en-US" sz="2400" dirty="0">
                <a:solidFill>
                  <a:srgbClr val="374151"/>
                </a:solidFill>
                <a:latin typeface="Söhne"/>
              </a:rPr>
              <a:t>のに役立つ</a:t>
            </a:r>
            <a:r>
              <a:rPr lang="ja-JP" altLang="en-US" sz="2400" b="0" i="0" dirty="0">
                <a:solidFill>
                  <a:srgbClr val="374151"/>
                </a:solidFill>
                <a:effectLst/>
                <a:latin typeface="Söhne"/>
              </a:rPr>
              <a:t>。</a:t>
            </a:r>
          </a:p>
          <a:p>
            <a:pPr algn="l">
              <a:spcBef>
                <a:spcPts val="1200"/>
              </a:spcBef>
              <a:buFont typeface="Arial" panose="020B0604020202020204" pitchFamily="34" charset="0"/>
              <a:buChar char="•"/>
            </a:pPr>
            <a:r>
              <a:rPr lang="ja-JP" altLang="en-US" sz="2400" b="1" i="0" dirty="0">
                <a:solidFill>
                  <a:srgbClr val="374151"/>
                </a:solidFill>
                <a:effectLst/>
                <a:latin typeface="Söhne"/>
              </a:rPr>
              <a:t>目標関数</a:t>
            </a:r>
            <a:r>
              <a:rPr lang="ja-JP" altLang="en-US" sz="2400" b="0" i="0" dirty="0">
                <a:solidFill>
                  <a:srgbClr val="374151"/>
                </a:solidFill>
                <a:effectLst/>
                <a:latin typeface="Söhne"/>
              </a:rPr>
              <a:t>（例：利益の最大化やコストの最小化）を</a:t>
            </a:r>
            <a:r>
              <a:rPr lang="ja-JP" altLang="en-US" sz="2400" b="1" i="0" dirty="0">
                <a:solidFill>
                  <a:srgbClr val="374151"/>
                </a:solidFill>
                <a:effectLst/>
                <a:latin typeface="Söhne"/>
              </a:rPr>
              <a:t>制約条件下</a:t>
            </a:r>
            <a:r>
              <a:rPr lang="ja-JP" altLang="en-US" sz="2400" b="0" i="0" dirty="0">
                <a:solidFill>
                  <a:srgbClr val="374151"/>
                </a:solidFill>
                <a:effectLst/>
                <a:latin typeface="Söhne"/>
              </a:rPr>
              <a:t>で</a:t>
            </a:r>
            <a:r>
              <a:rPr lang="ja-JP" altLang="en-US" sz="2400" b="1" i="0" dirty="0">
                <a:solidFill>
                  <a:srgbClr val="374151"/>
                </a:solidFill>
                <a:effectLst/>
                <a:latin typeface="Söhne"/>
              </a:rPr>
              <a:t>最大化または最小化</a:t>
            </a:r>
            <a:r>
              <a:rPr lang="ja-JP" altLang="en-US" sz="2400" b="0" i="0" dirty="0">
                <a:solidFill>
                  <a:srgbClr val="374151"/>
                </a:solidFill>
                <a:effectLst/>
                <a:latin typeface="Söhne"/>
              </a:rPr>
              <a:t>することで、最適な策を導き出します。</a:t>
            </a:r>
            <a:endParaRPr lang="en-US" altLang="ja-JP" sz="2400" b="0" i="0" dirty="0">
              <a:solidFill>
                <a:srgbClr val="374151"/>
              </a:solidFill>
              <a:effectLst/>
              <a:latin typeface="Söhne"/>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ja-JP" sz="2400" b="1" dirty="0">
                <a:solidFill>
                  <a:srgbClr val="374151"/>
                </a:solidFill>
                <a:latin typeface="Söhne"/>
              </a:rPr>
              <a:t>	</a:t>
            </a:r>
            <a:r>
              <a:rPr lang="ja-JP" altLang="en-US" sz="2400" b="1" dirty="0">
                <a:solidFill>
                  <a:srgbClr val="374151"/>
                </a:solidFill>
                <a:latin typeface="Söhne"/>
              </a:rPr>
              <a:t>目標関数　</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売り上げ「</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150</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4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x</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 </a:t>
            </a:r>
            <a:r>
              <a:rPr kumimoji="1" lang="en-US" altLang="ja-JP" sz="24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200</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4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y</a:t>
            </a:r>
            <a:r>
              <a:rPr kumimoji="1" lang="ja-JP" altLang="en-US" sz="24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a:t>
            </a: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最大化</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indent="0" algn="l">
              <a:spcBef>
                <a:spcPts val="1200"/>
              </a:spcBef>
              <a:buNone/>
            </a:pPr>
            <a:r>
              <a:rPr lang="ja-JP" altLang="en-US" sz="2400" b="1" i="0" dirty="0">
                <a:solidFill>
                  <a:srgbClr val="374151"/>
                </a:solidFill>
                <a:effectLst/>
                <a:latin typeface="Söhne"/>
              </a:rPr>
              <a:t>　　（プリン</a:t>
            </a:r>
            <a:r>
              <a:rPr lang="en-US" altLang="ja-JP" sz="2400" b="1" i="0" dirty="0">
                <a:solidFill>
                  <a:srgbClr val="374151"/>
                </a:solidFill>
                <a:effectLst/>
                <a:latin typeface="Söhne"/>
              </a:rPr>
              <a:t>150</a:t>
            </a:r>
            <a:r>
              <a:rPr lang="ja-JP" altLang="en-US" sz="2400" b="1" i="0" dirty="0">
                <a:solidFill>
                  <a:srgbClr val="374151"/>
                </a:solidFill>
                <a:effectLst/>
                <a:latin typeface="Söhne"/>
              </a:rPr>
              <a:t>円、ケーキ</a:t>
            </a:r>
            <a:r>
              <a:rPr lang="en-US" altLang="ja-JP" sz="2400" b="1" i="0" dirty="0">
                <a:solidFill>
                  <a:srgbClr val="374151"/>
                </a:solidFill>
                <a:effectLst/>
                <a:latin typeface="Söhne"/>
              </a:rPr>
              <a:t>200</a:t>
            </a:r>
            <a:r>
              <a:rPr lang="ja-JP" altLang="en-US" sz="2400" b="1" i="0" dirty="0">
                <a:solidFill>
                  <a:srgbClr val="374151"/>
                </a:solidFill>
                <a:effectLst/>
                <a:latin typeface="Söhne"/>
              </a:rPr>
              <a:t>円）</a:t>
            </a:r>
          </a:p>
          <a:p>
            <a:pPr algn="l">
              <a:spcBef>
                <a:spcPts val="1200"/>
              </a:spcBef>
              <a:buFont typeface="Arial" panose="020B0604020202020204" pitchFamily="34" charset="0"/>
              <a:buChar char="•"/>
            </a:pPr>
            <a:r>
              <a:rPr lang="ja-JP" altLang="en-US" sz="2400" b="1" dirty="0">
                <a:solidFill>
                  <a:srgbClr val="374151"/>
                </a:solidFill>
                <a:latin typeface="Söhne"/>
              </a:rPr>
              <a:t>制約条件</a:t>
            </a:r>
            <a:r>
              <a:rPr lang="ja-JP" altLang="en-US" sz="2400" dirty="0">
                <a:solidFill>
                  <a:srgbClr val="374151"/>
                </a:solidFill>
                <a:latin typeface="Söhne"/>
              </a:rPr>
              <a:t>を扱うために</a:t>
            </a:r>
            <a:r>
              <a:rPr lang="ja-JP" altLang="en-US" sz="2400" b="1" i="0" dirty="0">
                <a:solidFill>
                  <a:srgbClr val="374151"/>
                </a:solidFill>
                <a:effectLst/>
                <a:latin typeface="Söhne"/>
              </a:rPr>
              <a:t>線形不等式</a:t>
            </a:r>
            <a:r>
              <a:rPr lang="ja-JP" altLang="en-US" sz="2400" b="0" i="0" dirty="0">
                <a:solidFill>
                  <a:srgbClr val="374151"/>
                </a:solidFill>
                <a:effectLst/>
                <a:latin typeface="Söhne"/>
              </a:rPr>
              <a:t>を使用。</a:t>
            </a:r>
            <a:endParaRPr lang="en-US" altLang="ja-JP" sz="2400" b="0" i="0" dirty="0">
              <a:solidFill>
                <a:srgbClr val="374151"/>
              </a:solidFill>
              <a:effectLst/>
              <a:latin typeface="Söhne"/>
            </a:endParaRPr>
          </a:p>
          <a:p>
            <a:pPr marL="0" indent="0">
              <a:lnSpc>
                <a:spcPct val="120000"/>
              </a:lnSpc>
              <a:spcBef>
                <a:spcPts val="1200"/>
              </a:spcBef>
              <a:buNone/>
            </a:pPr>
            <a:r>
              <a:rPr lang="en-US" altLang="ja-JP" sz="2400" b="0" i="0" dirty="0">
                <a:solidFill>
                  <a:srgbClr val="374151"/>
                </a:solidFill>
                <a:effectLst/>
                <a:latin typeface="Söhne"/>
              </a:rPr>
              <a:t>	</a:t>
            </a:r>
            <a:r>
              <a:rPr lang="ja-JP" altLang="en-US" sz="2400" b="1" i="0" dirty="0">
                <a:solidFill>
                  <a:srgbClr val="374151"/>
                </a:solidFill>
                <a:effectLst/>
                <a:latin typeface="Söhne"/>
              </a:rPr>
              <a:t>卵</a:t>
            </a:r>
            <a:r>
              <a:rPr lang="ja-JP" altLang="en-US" sz="2400" b="0" i="0" dirty="0">
                <a:solidFill>
                  <a:srgbClr val="374151"/>
                </a:solidFill>
                <a:effectLst/>
                <a:latin typeface="Söhne"/>
              </a:rPr>
              <a:t>の使用量の制約</a:t>
            </a:r>
            <a:r>
              <a:rPr lang="en-US" altLang="ja-JP" sz="2400" b="0" i="0" dirty="0">
                <a:solidFill>
                  <a:srgbClr val="374151"/>
                </a:solidFill>
                <a:effectLst/>
                <a:latin typeface="Söhne"/>
              </a:rPr>
              <a:t>	</a:t>
            </a:r>
            <a:r>
              <a:rPr kumimoji="0"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 </a:t>
            </a:r>
            <a:r>
              <a:rPr kumimoji="0"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　</a:t>
            </a:r>
            <a:r>
              <a:rPr kumimoji="0"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2</a:t>
            </a:r>
            <a:r>
              <a:rPr kumimoji="0" lang="en-US" altLang="ja-JP" sz="2400" b="1" i="1"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 </a:t>
            </a:r>
            <a:r>
              <a:rPr kumimoji="0" lang="en-US" altLang="ja-JP" sz="2400" b="1"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x</a:t>
            </a:r>
            <a:r>
              <a:rPr kumimoji="0" lang="en-US" altLang="ja-JP" sz="24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2400" b="1"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y </a:t>
            </a:r>
            <a:r>
              <a:rPr kumimoji="0" lang="ja-JP" altLang="en-US" sz="2400" b="1"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2400" b="1"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r>
              <a:rPr kumimoji="0"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10</a:t>
            </a:r>
            <a:endParaRPr lang="en-US" altLang="ja-JP" sz="2400" b="0" i="0" dirty="0">
              <a:solidFill>
                <a:srgbClr val="374151"/>
              </a:solidFill>
              <a:effectLst/>
              <a:latin typeface="Söhne"/>
            </a:endParaRPr>
          </a:p>
          <a:p>
            <a:pPr marL="0" indent="0">
              <a:lnSpc>
                <a:spcPct val="120000"/>
              </a:lnSpc>
              <a:spcBef>
                <a:spcPts val="1200"/>
              </a:spcBef>
              <a:buNone/>
            </a:pPr>
            <a:r>
              <a:rPr lang="en-US" altLang="ja-JP" sz="2400" dirty="0">
                <a:solidFill>
                  <a:srgbClr val="374151"/>
                </a:solidFill>
                <a:latin typeface="Söhne"/>
              </a:rPr>
              <a:t>	</a:t>
            </a:r>
            <a:r>
              <a:rPr lang="ja-JP" altLang="en-US" sz="2400" b="1" dirty="0">
                <a:solidFill>
                  <a:srgbClr val="374151"/>
                </a:solidFill>
                <a:latin typeface="Söhne"/>
              </a:rPr>
              <a:t>牛乳</a:t>
            </a:r>
            <a:r>
              <a:rPr lang="ja-JP" altLang="en-US" sz="2400" dirty="0">
                <a:solidFill>
                  <a:srgbClr val="374151"/>
                </a:solidFill>
                <a:latin typeface="Söhne"/>
              </a:rPr>
              <a:t>の使用量の制約　</a:t>
            </a:r>
            <a:r>
              <a:rPr kumimoji="0"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100</a:t>
            </a:r>
            <a:r>
              <a:rPr kumimoji="0" lang="en-US" altLang="ja-JP" sz="2400" b="1" i="1"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 </a:t>
            </a:r>
            <a:r>
              <a:rPr kumimoji="0" lang="en-US" altLang="ja-JP" sz="2400" b="1"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x</a:t>
            </a:r>
            <a:r>
              <a:rPr kumimoji="0" lang="en-US" altLang="ja-JP" sz="24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200</a:t>
            </a:r>
            <a:r>
              <a:rPr kumimoji="0" lang="en-US" altLang="ja-JP" sz="24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2400" b="1"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y </a:t>
            </a:r>
            <a:r>
              <a:rPr kumimoji="0" lang="ja-JP" altLang="en-US" sz="2400" b="1"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2400" b="1"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r>
              <a:rPr kumimoji="0"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1000</a:t>
            </a:r>
            <a:endParaRPr lang="en-US" altLang="ja-JP" sz="2400" b="0" i="0" dirty="0">
              <a:solidFill>
                <a:srgbClr val="374151"/>
              </a:solidFill>
              <a:effectLst/>
              <a:latin typeface="Söhne"/>
            </a:endParaRPr>
          </a:p>
          <a:p>
            <a:pPr marL="0" indent="0">
              <a:lnSpc>
                <a:spcPct val="120000"/>
              </a:lnSpc>
              <a:spcBef>
                <a:spcPts val="1200"/>
              </a:spcBef>
              <a:buNone/>
            </a:pPr>
            <a:r>
              <a:rPr lang="en-US" altLang="ja-JP" sz="2400" dirty="0">
                <a:solidFill>
                  <a:srgbClr val="374151"/>
                </a:solidFill>
                <a:latin typeface="Söhne"/>
              </a:rPr>
              <a:t>	</a:t>
            </a:r>
            <a:r>
              <a:rPr kumimoji="0" lang="en-US" altLang="ja-JP" sz="2400" b="1"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r>
              <a:rPr kumimoji="0" lang="ja-JP" altLang="en-US" sz="2400" b="1"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r>
              <a:rPr kumimoji="0" lang="en-US" altLang="ja-JP" sz="2400" b="1"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x </a:t>
            </a:r>
            <a:r>
              <a:rPr lang="en-US" altLang="ja-JP" sz="2400" dirty="0">
                <a:solidFill>
                  <a:srgbClr val="374151"/>
                </a:solidFill>
                <a:latin typeface="Söhne"/>
              </a:rPr>
              <a:t>: </a:t>
            </a:r>
            <a:r>
              <a:rPr lang="ja-JP" altLang="en-US" sz="2400" dirty="0">
                <a:solidFill>
                  <a:srgbClr val="374151"/>
                </a:solidFill>
                <a:latin typeface="Söhne"/>
              </a:rPr>
              <a:t>プリンの個数、</a:t>
            </a:r>
            <a:r>
              <a:rPr kumimoji="0" lang="en-US" altLang="ja-JP" sz="2400" b="1"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y</a:t>
            </a:r>
            <a:r>
              <a:rPr lang="en-US" altLang="ja-JP" sz="2400" dirty="0">
                <a:solidFill>
                  <a:srgbClr val="374151"/>
                </a:solidFill>
                <a:latin typeface="Söhne"/>
              </a:rPr>
              <a:t> : </a:t>
            </a:r>
            <a:r>
              <a:rPr lang="ja-JP" altLang="en-US" sz="2400" dirty="0">
                <a:solidFill>
                  <a:srgbClr val="374151"/>
                </a:solidFill>
                <a:latin typeface="Söhne"/>
              </a:rPr>
              <a:t>ケーキの枚数</a:t>
            </a:r>
            <a:endParaRPr lang="en-US" altLang="ja-JP" sz="2400" dirty="0">
              <a:solidFill>
                <a:srgbClr val="374151"/>
              </a:solidFill>
              <a:latin typeface="Söhne"/>
            </a:endParaRPr>
          </a:p>
          <a:p>
            <a:pPr marL="0" indent="0" algn="l">
              <a:spcBef>
                <a:spcPts val="1200"/>
              </a:spcBef>
              <a:buNone/>
            </a:pPr>
            <a:endParaRPr lang="ja-JP" altLang="en-US" sz="2400" b="0" i="0" dirty="0">
              <a:solidFill>
                <a:srgbClr val="374151"/>
              </a:solidFill>
              <a:effectLst/>
              <a:latin typeface="Söhne"/>
            </a:endParaRPr>
          </a:p>
          <a:p>
            <a:pPr>
              <a:spcBef>
                <a:spcPts val="1200"/>
              </a:spcBef>
            </a:pPr>
            <a:endParaRPr kumimoji="1" lang="ja-JP" altLang="en-US" sz="3600" dirty="0"/>
          </a:p>
        </p:txBody>
      </p:sp>
      <p:sp>
        <p:nvSpPr>
          <p:cNvPr id="4" name="スライド番号プレースホルダー 3">
            <a:extLst>
              <a:ext uri="{FF2B5EF4-FFF2-40B4-BE49-F238E27FC236}">
                <a16:creationId xmlns:a16="http://schemas.microsoft.com/office/drawing/2014/main" id="{EB2E3182-58EE-D6C3-37AF-FE981565A35D}"/>
              </a:ext>
            </a:extLst>
          </p:cNvPr>
          <p:cNvSpPr>
            <a:spLocks noGrp="1"/>
          </p:cNvSpPr>
          <p:nvPr>
            <p:ph type="sldNum" sz="quarter" idx="12"/>
          </p:nvPr>
        </p:nvSpPr>
        <p:spPr/>
        <p:txBody>
          <a:bodyPr/>
          <a:lstStyle/>
          <a:p>
            <a:fld id="{E205D82C-95A1-431E-8E38-AA614A14CDCF}" type="slidenum">
              <a:rPr kumimoji="1" lang="ja-JP" altLang="en-US" smtClean="0"/>
              <a:t>43</a:t>
            </a:fld>
            <a:endParaRPr kumimoji="1" lang="ja-JP" altLang="en-US"/>
          </a:p>
        </p:txBody>
      </p:sp>
    </p:spTree>
    <p:extLst>
      <p:ext uri="{BB962C8B-B14F-4D97-AF65-F5344CB8AC3E}">
        <p14:creationId xmlns:p14="http://schemas.microsoft.com/office/powerpoint/2010/main" val="3551623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481812" y="5133655"/>
            <a:ext cx="4199355" cy="1222696"/>
          </a:xfrm>
        </p:spPr>
        <p:txBody>
          <a:bodyPr/>
          <a:lstStyle/>
          <a:p>
            <a:pPr marL="0" indent="0">
              <a:buNone/>
            </a:pPr>
            <a:r>
              <a:rPr kumimoji="1" lang="ja-JP" altLang="en-US" dirty="0"/>
              <a:t>最大の収益は　</a:t>
            </a:r>
            <a:r>
              <a:rPr kumimoji="1" lang="en-US" altLang="ja-JP" b="1" dirty="0"/>
              <a:t>11</a:t>
            </a:r>
            <a:r>
              <a:rPr lang="en-US" altLang="ja-JP" b="1" dirty="0"/>
              <a:t>00</a:t>
            </a:r>
          </a:p>
          <a:p>
            <a:pPr marL="0" indent="0">
              <a:buNone/>
            </a:pPr>
            <a:r>
              <a:rPr lang="ja-JP" altLang="en-US" dirty="0"/>
              <a:t>だと分かる</a:t>
            </a:r>
            <a:endParaRPr kumimoji="1" lang="ja-JP" altLang="en-US" dirty="0"/>
          </a:p>
        </p:txBody>
      </p:sp>
      <p:sp>
        <p:nvSpPr>
          <p:cNvPr id="8" name="スライド番号プレースホルダー 7"/>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2" name="図 1">
            <a:extLst>
              <a:ext uri="{FF2B5EF4-FFF2-40B4-BE49-F238E27FC236}">
                <a16:creationId xmlns:a16="http://schemas.microsoft.com/office/drawing/2014/main" id="{6F8A6364-45A1-4468-A60A-32DD4C0F387E}"/>
              </a:ext>
            </a:extLst>
          </p:cNvPr>
          <p:cNvPicPr>
            <a:picLocks noChangeAspect="1"/>
          </p:cNvPicPr>
          <p:nvPr/>
        </p:nvPicPr>
        <p:blipFill>
          <a:blip r:embed="rId2"/>
          <a:stretch>
            <a:fillRect/>
          </a:stretch>
        </p:blipFill>
        <p:spPr>
          <a:xfrm>
            <a:off x="84065" y="152078"/>
            <a:ext cx="5397747" cy="6705921"/>
          </a:xfrm>
          <a:prstGeom prst="rect">
            <a:avLst/>
          </a:prstGeom>
        </p:spPr>
      </p:pic>
    </p:spTree>
    <p:extLst>
      <p:ext uri="{BB962C8B-B14F-4D97-AF65-F5344CB8AC3E}">
        <p14:creationId xmlns:p14="http://schemas.microsoft.com/office/powerpoint/2010/main" val="746725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64603" y="1122363"/>
            <a:ext cx="8356921" cy="2387600"/>
          </a:xfrm>
        </p:spPr>
        <p:txBody>
          <a:bodyPr>
            <a:noAutofit/>
          </a:bodyPr>
          <a:lstStyle/>
          <a:p>
            <a:r>
              <a:rPr lang="ja-JP" altLang="en-US" dirty="0"/>
              <a:t>④ プログラミングと問題解決</a:t>
            </a:r>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45</a:t>
            </a:fld>
            <a:endParaRPr lang="ja-JP" altLang="en-US" dirty="0"/>
          </a:p>
        </p:txBody>
      </p:sp>
      <p:sp>
        <p:nvSpPr>
          <p:cNvPr id="3" name="字幕 2">
            <a:extLst>
              <a:ext uri="{FF2B5EF4-FFF2-40B4-BE49-F238E27FC236}">
                <a16:creationId xmlns:a16="http://schemas.microsoft.com/office/drawing/2014/main" id="{B61B2FA1-066D-4ADD-BBE4-BF05DD06CC6F}"/>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195717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63" r="28263"/>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46</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lstStyle/>
          <a:p>
            <a:pPr>
              <a:lnSpc>
                <a:spcPct val="120000"/>
              </a:lnSpc>
              <a:spcBef>
                <a:spcPts val="1200"/>
              </a:spcBef>
            </a:pPr>
            <a:r>
              <a:rPr lang="ja-JP" altLang="en-US" b="1" dirty="0">
                <a:solidFill>
                  <a:srgbClr val="C00000"/>
                </a:solidFill>
              </a:rPr>
              <a:t>コンピュータ</a:t>
            </a:r>
            <a:r>
              <a:rPr lang="ja-JP" altLang="en-US" dirty="0"/>
              <a:t>は，</a:t>
            </a:r>
            <a:r>
              <a:rPr lang="ja-JP" altLang="en-US" b="1" dirty="0">
                <a:solidFill>
                  <a:srgbClr val="C00000"/>
                </a:solidFill>
              </a:rPr>
              <a:t>プログラム</a:t>
            </a:r>
            <a:r>
              <a:rPr lang="ja-JP" altLang="en-US" dirty="0"/>
              <a:t>に従って動作</a:t>
            </a:r>
            <a:endParaRPr lang="en-US" altLang="ja-JP" dirty="0">
              <a:latin typeface="Segoe UI" panose="020B0502040204020203" pitchFamily="34" charset="0"/>
              <a:ea typeface="メイリオ" panose="020B0604030504040204" pitchFamily="50" charset="-128"/>
              <a:cs typeface="Segoe UI" panose="020B0502040204020203" pitchFamily="34" charset="0"/>
            </a:endParaRPr>
          </a:p>
          <a:p>
            <a:pPr>
              <a:lnSpc>
                <a:spcPct val="120000"/>
              </a:lnSpc>
              <a:spcBef>
                <a:spcPts val="1200"/>
              </a:spcBef>
            </a:pPr>
            <a:r>
              <a:rPr lang="ja-JP" altLang="en-US" b="1" dirty="0">
                <a:solidFill>
                  <a:srgbClr val="C00000"/>
                </a:solidFill>
              </a:rPr>
              <a:t>プログラム</a:t>
            </a:r>
            <a:r>
              <a:rPr lang="ja-JP" altLang="en-US" dirty="0"/>
              <a:t>は，</a:t>
            </a:r>
            <a:r>
              <a:rPr lang="ja-JP" altLang="en-US" b="1" dirty="0">
                <a:solidFill>
                  <a:srgbClr val="C00000"/>
                </a:solidFill>
              </a:rPr>
              <a:t>コンピュータ</a:t>
            </a:r>
            <a:r>
              <a:rPr lang="ja-JP" altLang="en-US" dirty="0"/>
              <a:t>に指示を出し，所定の作業を遂行させる</a:t>
            </a:r>
            <a:endParaRPr lang="en-US" altLang="ja-JP" dirty="0"/>
          </a:p>
          <a:p>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kumimoji="1" lang="ja-JP" altLang="en-US" dirty="0">
                <a:latin typeface="Segoe UI" panose="020B0502040204020203" pitchFamily="34" charset="0"/>
                <a:ea typeface="メイリオ" panose="020B0604030504040204" pitchFamily="50" charset="-128"/>
                <a:cs typeface="Segoe UI" panose="020B0502040204020203" pitchFamily="34" charset="0"/>
              </a:rPr>
              <a:t>コンピュータとプログラム</a:t>
            </a:r>
            <a:endParaRPr lang="ja-JP" altLang="en-US" dirty="0"/>
          </a:p>
        </p:txBody>
      </p:sp>
    </p:spTree>
    <p:extLst>
      <p:ext uri="{BB962C8B-B14F-4D97-AF65-F5344CB8AC3E}">
        <p14:creationId xmlns:p14="http://schemas.microsoft.com/office/powerpoint/2010/main" val="1747091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7892" y="154913"/>
            <a:ext cx="6565106" cy="380405"/>
          </a:xfrm>
        </p:spPr>
        <p:txBody>
          <a:bodyPr>
            <a:normAutofit fontScale="90000"/>
          </a:bodyPr>
          <a:lstStyle/>
          <a:p>
            <a:pPr>
              <a:lnSpc>
                <a:spcPct val="120000"/>
              </a:lnSpc>
            </a:pPr>
            <a:r>
              <a:rPr kumimoji="1" lang="ja-JP" altLang="en-US" dirty="0">
                <a:latin typeface="Segoe UI" panose="020B0502040204020203" pitchFamily="34" charset="0"/>
                <a:ea typeface="メイリオ" panose="020B0604030504040204" pitchFamily="50" charset="-128"/>
                <a:cs typeface="Segoe UI" panose="020B0502040204020203" pitchFamily="34" charset="0"/>
              </a:rPr>
              <a:t>① プログラムとアプリケーション</a:t>
            </a:r>
          </a:p>
        </p:txBody>
      </p:sp>
      <p:sp>
        <p:nvSpPr>
          <p:cNvPr id="5" name="コンテンツ プレースホルダー 4"/>
          <p:cNvSpPr>
            <a:spLocks noGrp="1"/>
          </p:cNvSpPr>
          <p:nvPr>
            <p:ph idx="1"/>
          </p:nvPr>
        </p:nvSpPr>
        <p:spPr>
          <a:xfrm>
            <a:off x="539750" y="5499100"/>
            <a:ext cx="8162993" cy="1276350"/>
          </a:xfrm>
        </p:spPr>
        <p:txBody>
          <a:bodyPr>
            <a:normAutofit/>
          </a:bodyPr>
          <a:lstStyle/>
          <a:p>
            <a:pPr marL="0" indent="0">
              <a:lnSpc>
                <a:spcPct val="120000"/>
              </a:lnSpc>
              <a:buNone/>
            </a:pPr>
            <a:r>
              <a:rPr lang="ja-JP" altLang="en-US" sz="2400"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プログラム</a:t>
            </a:r>
            <a:r>
              <a:rPr lang="ja-JP" altLang="en-US" sz="2400" dirty="0">
                <a:latin typeface="Segoe UI" panose="020B0502040204020203" pitchFamily="34" charset="0"/>
              </a:rPr>
              <a:t>が動作し，</a:t>
            </a:r>
            <a:r>
              <a:rPr lang="ja-JP" altLang="en-US" sz="2400"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アプリケーション</a:t>
            </a:r>
            <a:r>
              <a:rPr lang="ja-JP" altLang="en-US" sz="2400" dirty="0">
                <a:latin typeface="Segoe UI" panose="020B0502040204020203" pitchFamily="34" charset="0"/>
                <a:ea typeface="メイリオ" panose="020B0604030504040204" pitchFamily="50" charset="-128"/>
                <a:cs typeface="Segoe UI" panose="020B0502040204020203" pitchFamily="34" charset="0"/>
              </a:rPr>
              <a:t>の機能を実現</a:t>
            </a:r>
            <a:endParaRPr lang="en-US" altLang="ja-JP" sz="2400" dirty="0">
              <a:latin typeface="Segoe UI" panose="020B0502040204020203" pitchFamily="34" charset="0"/>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Segoe UI" panose="020B0502040204020203" pitchFamily="34" charset="0"/>
                <a:ea typeface="メイリオ" panose="020B0604030504040204" pitchFamily="50" charset="-128"/>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2800" b="0" i="0" u="none" strike="noStrike" kern="1200" cap="none" spc="0" normalizeH="0" baseline="0" noProof="0">
              <a:ln>
                <a:noFill/>
              </a:ln>
              <a:solidFill>
                <a:prstClr val="black">
                  <a:tint val="75000"/>
                </a:prstClr>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20" name="正方形/長方形 19"/>
          <p:cNvSpPr/>
          <p:nvPr/>
        </p:nvSpPr>
        <p:spPr>
          <a:xfrm>
            <a:off x="6449220" y="3223308"/>
            <a:ext cx="1459079" cy="175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white"/>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pic>
        <p:nvPicPr>
          <p:cNvPr id="3" name="図 2">
            <a:extLst>
              <a:ext uri="{FF2B5EF4-FFF2-40B4-BE49-F238E27FC236}">
                <a16:creationId xmlns:a16="http://schemas.microsoft.com/office/drawing/2014/main" id="{BB76304A-C28A-4AA9-8E33-2062C438CBB0}"/>
              </a:ext>
            </a:extLst>
          </p:cNvPr>
          <p:cNvPicPr>
            <a:picLocks noChangeAspect="1"/>
          </p:cNvPicPr>
          <p:nvPr/>
        </p:nvPicPr>
        <p:blipFill>
          <a:blip r:embed="rId2"/>
          <a:stretch>
            <a:fillRect/>
          </a:stretch>
        </p:blipFill>
        <p:spPr>
          <a:xfrm>
            <a:off x="334892" y="1736983"/>
            <a:ext cx="3513112" cy="2078334"/>
          </a:xfrm>
          <a:prstGeom prst="rect">
            <a:avLst/>
          </a:prstGeom>
        </p:spPr>
      </p:pic>
      <p:sp>
        <p:nvSpPr>
          <p:cNvPr id="6" name="テキスト ボックス 5">
            <a:extLst>
              <a:ext uri="{FF2B5EF4-FFF2-40B4-BE49-F238E27FC236}">
                <a16:creationId xmlns:a16="http://schemas.microsoft.com/office/drawing/2014/main" id="{0F020AA2-EE2B-4EE9-B4E3-385754C02F2D}"/>
              </a:ext>
            </a:extLst>
          </p:cNvPr>
          <p:cNvSpPr txBox="1"/>
          <p:nvPr/>
        </p:nvSpPr>
        <p:spPr>
          <a:xfrm>
            <a:off x="1294018" y="4070498"/>
            <a:ext cx="20633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Web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a:t>
            </a:r>
          </a:p>
        </p:txBody>
      </p:sp>
      <p:pic>
        <p:nvPicPr>
          <p:cNvPr id="7" name="図 6">
            <a:extLst>
              <a:ext uri="{FF2B5EF4-FFF2-40B4-BE49-F238E27FC236}">
                <a16:creationId xmlns:a16="http://schemas.microsoft.com/office/drawing/2014/main" id="{752B10B5-3FBD-4F07-B07F-5272775A0D57}"/>
              </a:ext>
            </a:extLst>
          </p:cNvPr>
          <p:cNvPicPr>
            <a:picLocks noChangeAspect="1"/>
          </p:cNvPicPr>
          <p:nvPr/>
        </p:nvPicPr>
        <p:blipFill>
          <a:blip r:embed="rId3"/>
          <a:stretch>
            <a:fillRect/>
          </a:stretch>
        </p:blipFill>
        <p:spPr>
          <a:xfrm>
            <a:off x="4841646" y="1047982"/>
            <a:ext cx="3707584" cy="3002669"/>
          </a:xfrm>
          <a:prstGeom prst="rect">
            <a:avLst/>
          </a:prstGeom>
        </p:spPr>
      </p:pic>
      <p:sp>
        <p:nvSpPr>
          <p:cNvPr id="9" name="テキスト ボックス 8">
            <a:extLst>
              <a:ext uri="{FF2B5EF4-FFF2-40B4-BE49-F238E27FC236}">
                <a16:creationId xmlns:a16="http://schemas.microsoft.com/office/drawing/2014/main" id="{6AB8193F-E161-4015-BEE8-44E8CDA2FB72}"/>
              </a:ext>
            </a:extLst>
          </p:cNvPr>
          <p:cNvSpPr txBox="1"/>
          <p:nvPr/>
        </p:nvSpPr>
        <p:spPr>
          <a:xfrm>
            <a:off x="4602557" y="4255164"/>
            <a:ext cx="418576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ワープロ</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（マイクロソフト・ワード）</a:t>
            </a:r>
          </a:p>
        </p:txBody>
      </p:sp>
    </p:spTree>
    <p:extLst>
      <p:ext uri="{BB962C8B-B14F-4D97-AF65-F5344CB8AC3E}">
        <p14:creationId xmlns:p14="http://schemas.microsoft.com/office/powerpoint/2010/main" val="136774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C0F79B-DB6D-46C3-A098-7DCFB2BC617E}"/>
              </a:ext>
            </a:extLst>
          </p:cNvPr>
          <p:cNvSpPr>
            <a:spLocks noGrp="1"/>
          </p:cNvSpPr>
          <p:nvPr>
            <p:ph type="title"/>
          </p:nvPr>
        </p:nvSpPr>
        <p:spPr>
          <a:xfrm>
            <a:off x="321845" y="175028"/>
            <a:ext cx="8461208" cy="884692"/>
          </a:xfrm>
        </p:spPr>
        <p:txBody>
          <a:bodyPr>
            <a:normAutofit fontScale="90000"/>
          </a:bodyPr>
          <a:lstStyle/>
          <a:p>
            <a:r>
              <a:rPr kumimoji="1" lang="ja-JP" altLang="en-US" dirty="0"/>
              <a:t>② プログラムは，コンピュータの動作をコントロール</a:t>
            </a:r>
          </a:p>
        </p:txBody>
      </p:sp>
      <p:pic>
        <p:nvPicPr>
          <p:cNvPr id="6" name="コンテンツ プレースホルダー 5">
            <a:extLst>
              <a:ext uri="{FF2B5EF4-FFF2-40B4-BE49-F238E27FC236}">
                <a16:creationId xmlns:a16="http://schemas.microsoft.com/office/drawing/2014/main" id="{66B5F763-05FE-4EAA-891B-DA257D47F2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487" y="1113694"/>
            <a:ext cx="5007232" cy="3438702"/>
          </a:xfrm>
        </p:spPr>
      </p:pic>
      <p:sp>
        <p:nvSpPr>
          <p:cNvPr id="4" name="スライド番号プレースホルダー 3">
            <a:extLst>
              <a:ext uri="{FF2B5EF4-FFF2-40B4-BE49-F238E27FC236}">
                <a16:creationId xmlns:a16="http://schemas.microsoft.com/office/drawing/2014/main" id="{3E2C25C3-1718-41B2-8A8D-9DFA4B81BC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9BACAC3E-37B4-44A5-8E2F-31F406C6372C}"/>
              </a:ext>
            </a:extLst>
          </p:cNvPr>
          <p:cNvSpPr txBox="1"/>
          <p:nvPr/>
        </p:nvSpPr>
        <p:spPr>
          <a:xfrm>
            <a:off x="5329123" y="1678883"/>
            <a:ext cx="3825086"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言語を使って</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ニューラルネットワーク</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を作成．</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システムを構築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4">
            <a:extLst>
              <a:ext uri="{FF2B5EF4-FFF2-40B4-BE49-F238E27FC236}">
                <a16:creationId xmlns:a16="http://schemas.microsoft.com/office/drawing/2014/main" id="{7576B7D8-EC38-F880-4654-A1E559ADFE81}"/>
              </a:ext>
            </a:extLst>
          </p:cNvPr>
          <p:cNvSpPr txBox="1">
            <a:spLocks/>
          </p:cNvSpPr>
          <p:nvPr/>
        </p:nvSpPr>
        <p:spPr>
          <a:xfrm>
            <a:off x="539750" y="5499100"/>
            <a:ext cx="8162993" cy="12763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コンピュータ</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の動作を細かくコントール</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022000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C0F79B-DB6D-46C3-A098-7DCFB2BC617E}"/>
              </a:ext>
            </a:extLst>
          </p:cNvPr>
          <p:cNvSpPr>
            <a:spLocks noGrp="1"/>
          </p:cNvSpPr>
          <p:nvPr>
            <p:ph type="title"/>
          </p:nvPr>
        </p:nvSpPr>
        <p:spPr>
          <a:xfrm>
            <a:off x="321845" y="175028"/>
            <a:ext cx="7818855" cy="994015"/>
          </a:xfrm>
        </p:spPr>
        <p:txBody>
          <a:bodyPr>
            <a:normAutofit/>
          </a:bodyPr>
          <a:lstStyle/>
          <a:p>
            <a:r>
              <a:rPr lang="ja-JP" altLang="en-US" sz="2900" dirty="0"/>
              <a:t>③ プログラムは，</a:t>
            </a:r>
            <a:r>
              <a:rPr kumimoji="1" lang="ja-JP" altLang="en-US" sz="2900" dirty="0"/>
              <a:t>コンピュータ間の連携にも役立つ</a:t>
            </a:r>
          </a:p>
        </p:txBody>
      </p:sp>
      <p:sp>
        <p:nvSpPr>
          <p:cNvPr id="4" name="スライド番号プレースホルダー 3">
            <a:extLst>
              <a:ext uri="{FF2B5EF4-FFF2-40B4-BE49-F238E27FC236}">
                <a16:creationId xmlns:a16="http://schemas.microsoft.com/office/drawing/2014/main" id="{3E2C25C3-1718-41B2-8A8D-9DFA4B81BC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1" name="テキスト ボックス 27">
            <a:extLst>
              <a:ext uri="{FF2B5EF4-FFF2-40B4-BE49-F238E27FC236}">
                <a16:creationId xmlns:a16="http://schemas.microsoft.com/office/drawing/2014/main" id="{2458F1AF-E419-4B8F-9B70-BEA83F433FB5}"/>
              </a:ext>
            </a:extLst>
          </p:cNvPr>
          <p:cNvSpPr txBox="1">
            <a:spLocks noChangeArrowheads="1"/>
          </p:cNvSpPr>
          <p:nvPr/>
        </p:nvSpPr>
        <p:spPr bwMode="auto">
          <a:xfrm>
            <a:off x="29863" y="2121668"/>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rPr>
              <a:t>利用者</a:t>
            </a:r>
            <a:endPar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endParaRPr>
          </a:p>
        </p:txBody>
      </p:sp>
      <p:sp>
        <p:nvSpPr>
          <p:cNvPr id="35" name="Rectangle 30">
            <a:extLst>
              <a:ext uri="{FF2B5EF4-FFF2-40B4-BE49-F238E27FC236}">
                <a16:creationId xmlns:a16="http://schemas.microsoft.com/office/drawing/2014/main" id="{8515C27C-3A31-4F50-9CC3-6644A673EAE6}"/>
              </a:ext>
            </a:extLst>
          </p:cNvPr>
          <p:cNvSpPr>
            <a:spLocks noChangeArrowheads="1"/>
          </p:cNvSpPr>
          <p:nvPr/>
        </p:nvSpPr>
        <p:spPr bwMode="auto">
          <a:xfrm>
            <a:off x="4898354" y="1750422"/>
            <a:ext cx="3318272" cy="19871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endParaRPr kumimoji="1" lang="ja-JP" altLang="en-US" sz="2400" b="0" i="0" u="none" strike="noStrike" kern="1200" cap="none" spc="0" normalizeH="0" baseline="0" noProof="0">
              <a:ln>
                <a:noFill/>
              </a:ln>
              <a:solidFill>
                <a:srgbClr val="FF0000"/>
              </a:solidFill>
              <a:effectLst/>
              <a:uLnTx/>
              <a:uFillTx/>
              <a:latin typeface="Calibri Light" panose="020F0302020204030204" pitchFamily="34" charset="0"/>
              <a:ea typeface="メイリオ" panose="020B0604030504040204" pitchFamily="50" charset="-128"/>
              <a:cs typeface="+mn-cs"/>
            </a:endParaRPr>
          </a:p>
        </p:txBody>
      </p:sp>
      <p:sp>
        <p:nvSpPr>
          <p:cNvPr id="36" name="Text Box 31">
            <a:extLst>
              <a:ext uri="{FF2B5EF4-FFF2-40B4-BE49-F238E27FC236}">
                <a16:creationId xmlns:a16="http://schemas.microsoft.com/office/drawing/2014/main" id="{3587AD63-F07B-4F88-9C0C-8FCF6CF3CA4B}"/>
              </a:ext>
            </a:extLst>
          </p:cNvPr>
          <p:cNvSpPr txBox="1">
            <a:spLocks noChangeArrowheads="1"/>
          </p:cNvSpPr>
          <p:nvPr/>
        </p:nvSpPr>
        <p:spPr bwMode="auto">
          <a:xfrm>
            <a:off x="5772660" y="2592635"/>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コンピュータ</a:t>
            </a:r>
          </a:p>
        </p:txBody>
      </p:sp>
      <p:sp>
        <p:nvSpPr>
          <p:cNvPr id="38" name="テキスト ボックス 27">
            <a:extLst>
              <a:ext uri="{FF2B5EF4-FFF2-40B4-BE49-F238E27FC236}">
                <a16:creationId xmlns:a16="http://schemas.microsoft.com/office/drawing/2014/main" id="{E0BA8BF8-EBC2-48F5-85EB-B79F507D0680}"/>
              </a:ext>
            </a:extLst>
          </p:cNvPr>
          <p:cNvSpPr txBox="1">
            <a:spLocks noChangeArrowheads="1"/>
          </p:cNvSpPr>
          <p:nvPr/>
        </p:nvSpPr>
        <p:spPr bwMode="auto">
          <a:xfrm>
            <a:off x="39279" y="3268869"/>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rPr>
              <a:t>利用者</a:t>
            </a:r>
            <a:endPar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endParaRPr>
          </a:p>
        </p:txBody>
      </p:sp>
      <p:sp>
        <p:nvSpPr>
          <p:cNvPr id="41" name="Line 38">
            <a:extLst>
              <a:ext uri="{FF2B5EF4-FFF2-40B4-BE49-F238E27FC236}">
                <a16:creationId xmlns:a16="http://schemas.microsoft.com/office/drawing/2014/main" id="{4D018FEA-E320-40C0-91AD-CAB117E3E660}"/>
              </a:ext>
            </a:extLst>
          </p:cNvPr>
          <p:cNvSpPr>
            <a:spLocks noChangeShapeType="1"/>
          </p:cNvSpPr>
          <p:nvPr/>
        </p:nvSpPr>
        <p:spPr bwMode="auto">
          <a:xfrm flipV="1">
            <a:off x="2484957" y="1933777"/>
            <a:ext cx="86558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 name="Line 39">
            <a:extLst>
              <a:ext uri="{FF2B5EF4-FFF2-40B4-BE49-F238E27FC236}">
                <a16:creationId xmlns:a16="http://schemas.microsoft.com/office/drawing/2014/main" id="{0404A3E3-14D2-4D6A-8AF4-6AC89F0CE7EE}"/>
              </a:ext>
            </a:extLst>
          </p:cNvPr>
          <p:cNvSpPr>
            <a:spLocks noChangeShapeType="1"/>
          </p:cNvSpPr>
          <p:nvPr/>
        </p:nvSpPr>
        <p:spPr bwMode="auto">
          <a:xfrm flipV="1">
            <a:off x="2302792" y="2233816"/>
            <a:ext cx="1079897" cy="79176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Line 42">
            <a:extLst>
              <a:ext uri="{FF2B5EF4-FFF2-40B4-BE49-F238E27FC236}">
                <a16:creationId xmlns:a16="http://schemas.microsoft.com/office/drawing/2014/main" id="{313921FB-7E7C-43FC-975A-67BE04650DD2}"/>
              </a:ext>
            </a:extLst>
          </p:cNvPr>
          <p:cNvSpPr>
            <a:spLocks noChangeShapeType="1"/>
          </p:cNvSpPr>
          <p:nvPr/>
        </p:nvSpPr>
        <p:spPr bwMode="auto">
          <a:xfrm>
            <a:off x="4124448" y="2073081"/>
            <a:ext cx="783431" cy="1607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5" name="テキスト ボックス 5">
            <a:extLst>
              <a:ext uri="{FF2B5EF4-FFF2-40B4-BE49-F238E27FC236}">
                <a16:creationId xmlns:a16="http://schemas.microsoft.com/office/drawing/2014/main" id="{F83B4CBC-53DE-40E6-AF26-C98785311283}"/>
              </a:ext>
            </a:extLst>
          </p:cNvPr>
          <p:cNvSpPr txBox="1">
            <a:spLocks noChangeArrowheads="1"/>
          </p:cNvSpPr>
          <p:nvPr/>
        </p:nvSpPr>
        <p:spPr bwMode="auto">
          <a:xfrm>
            <a:off x="4310721" y="3903681"/>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rPr>
              <a:t>サーバは，サービスを提供する</a:t>
            </a:r>
            <a:endParaRPr kumimoji="1" lang="en-US" altLang="ja-JP"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rPr>
              <a:t>IT</a:t>
            </a:r>
            <a:r>
              <a:rPr kumimoji="1" lang="ja-JP" altLang="en-US"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rPr>
              <a:t>システム</a:t>
            </a:r>
          </a:p>
        </p:txBody>
      </p:sp>
      <p:sp>
        <p:nvSpPr>
          <p:cNvPr id="47" name="Text Box 46">
            <a:extLst>
              <a:ext uri="{FF2B5EF4-FFF2-40B4-BE49-F238E27FC236}">
                <a16:creationId xmlns:a16="http://schemas.microsoft.com/office/drawing/2014/main" id="{188845FD-8344-43D4-A79F-6E19A0EC4575}"/>
              </a:ext>
            </a:extLst>
          </p:cNvPr>
          <p:cNvSpPr txBox="1">
            <a:spLocks noChangeArrowheads="1"/>
          </p:cNvSpPr>
          <p:nvPr/>
        </p:nvSpPr>
        <p:spPr bwMode="auto">
          <a:xfrm>
            <a:off x="2989200" y="1303146"/>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ネットワーク</a:t>
            </a:r>
          </a:p>
        </p:txBody>
      </p:sp>
      <p:sp>
        <p:nvSpPr>
          <p:cNvPr id="5" name="楕円 4">
            <a:extLst>
              <a:ext uri="{FF2B5EF4-FFF2-40B4-BE49-F238E27FC236}">
                <a16:creationId xmlns:a16="http://schemas.microsoft.com/office/drawing/2014/main" id="{C393171A-256D-4C44-B7A7-1BE9CF6F4865}"/>
              </a:ext>
            </a:extLst>
          </p:cNvPr>
          <p:cNvSpPr/>
          <p:nvPr/>
        </p:nvSpPr>
        <p:spPr>
          <a:xfrm>
            <a:off x="3305824" y="1750422"/>
            <a:ext cx="850771" cy="7511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コンテンツ プレースホルダー 4">
            <a:extLst>
              <a:ext uri="{FF2B5EF4-FFF2-40B4-BE49-F238E27FC236}">
                <a16:creationId xmlns:a16="http://schemas.microsoft.com/office/drawing/2014/main" id="{ABD45CB1-1E6F-1967-1E72-7C82FD4480AF}"/>
              </a:ext>
            </a:extLst>
          </p:cNvPr>
          <p:cNvSpPr txBox="1">
            <a:spLocks/>
          </p:cNvSpPr>
          <p:nvPr/>
        </p:nvSpPr>
        <p:spPr>
          <a:xfrm>
            <a:off x="539750" y="5499100"/>
            <a:ext cx="8162993" cy="12763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コンピュータ</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同士の接続でも</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が必要．</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Text Box 31">
            <a:extLst>
              <a:ext uri="{FF2B5EF4-FFF2-40B4-BE49-F238E27FC236}">
                <a16:creationId xmlns:a16="http://schemas.microsoft.com/office/drawing/2014/main" id="{201AA483-A3FA-EC76-B2C4-205DE1DCB34B}"/>
              </a:ext>
            </a:extLst>
          </p:cNvPr>
          <p:cNvSpPr txBox="1">
            <a:spLocks noChangeArrowheads="1"/>
          </p:cNvSpPr>
          <p:nvPr/>
        </p:nvSpPr>
        <p:spPr bwMode="auto">
          <a:xfrm>
            <a:off x="250243" y="2808598"/>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コンピュータ</a:t>
            </a:r>
          </a:p>
        </p:txBody>
      </p:sp>
      <p:sp>
        <p:nvSpPr>
          <p:cNvPr id="9" name="Text Box 31">
            <a:extLst>
              <a:ext uri="{FF2B5EF4-FFF2-40B4-BE49-F238E27FC236}">
                <a16:creationId xmlns:a16="http://schemas.microsoft.com/office/drawing/2014/main" id="{1C6FEF5D-7007-B5B5-DEB8-2C1B71B6191E}"/>
              </a:ext>
            </a:extLst>
          </p:cNvPr>
          <p:cNvSpPr txBox="1">
            <a:spLocks noChangeArrowheads="1"/>
          </p:cNvSpPr>
          <p:nvPr/>
        </p:nvSpPr>
        <p:spPr bwMode="auto">
          <a:xfrm>
            <a:off x="468445" y="1729215"/>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コンピュータ</a:t>
            </a:r>
          </a:p>
        </p:txBody>
      </p:sp>
    </p:spTree>
    <p:extLst>
      <p:ext uri="{BB962C8B-B14F-4D97-AF65-F5344CB8AC3E}">
        <p14:creationId xmlns:p14="http://schemas.microsoft.com/office/powerpoint/2010/main" val="2349655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15-1 </a:t>
            </a:r>
            <a:r>
              <a:rPr lang="ja-JP" altLang="en-US" dirty="0"/>
              <a:t>人間と</a:t>
            </a:r>
            <a:r>
              <a:rPr lang="en-US" altLang="ja-JP" dirty="0"/>
              <a:t>AI</a:t>
            </a:r>
            <a:r>
              <a:rPr lang="ja-JP" altLang="en-US" dirty="0"/>
              <a:t>の協働，生成</a:t>
            </a:r>
            <a:r>
              <a:rPr lang="en-US" altLang="ja-JP" dirty="0"/>
              <a:t>AI</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5</a:t>
            </a:fld>
            <a:endParaRPr lang="ja-JP" altLang="en-US" dirty="0"/>
          </a:p>
        </p:txBody>
      </p:sp>
      <p:sp>
        <p:nvSpPr>
          <p:cNvPr id="3" name="字幕 2">
            <a:extLst>
              <a:ext uri="{FF2B5EF4-FFF2-40B4-BE49-F238E27FC236}">
                <a16:creationId xmlns:a16="http://schemas.microsoft.com/office/drawing/2014/main" id="{6C0E2BBA-3493-C71E-9E82-B67E18A8D9A3}"/>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439983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F8AC9A-61D3-2765-9D09-6A1145EE289F}"/>
              </a:ext>
            </a:extLst>
          </p:cNvPr>
          <p:cNvSpPr>
            <a:spLocks noGrp="1"/>
          </p:cNvSpPr>
          <p:nvPr>
            <p:ph type="title"/>
          </p:nvPr>
        </p:nvSpPr>
        <p:spPr>
          <a:xfrm>
            <a:off x="465315" y="221838"/>
            <a:ext cx="8450085" cy="557296"/>
          </a:xfrm>
        </p:spPr>
        <p:txBody>
          <a:bodyPr/>
          <a:lstStyle/>
          <a:p>
            <a:r>
              <a:rPr lang="ja-JP" altLang="en-US" dirty="0"/>
              <a:t>プログラミング</a:t>
            </a:r>
            <a:r>
              <a:rPr kumimoji="1" lang="ja-JP" altLang="en-US" dirty="0"/>
              <a:t>の</a:t>
            </a:r>
            <a:r>
              <a:rPr lang="ja-JP" altLang="en-US" dirty="0"/>
              <a:t>楽しさと達成感</a:t>
            </a:r>
            <a:endParaRPr kumimoji="1" lang="ja-JP" altLang="en-US" dirty="0"/>
          </a:p>
        </p:txBody>
      </p:sp>
      <p:sp>
        <p:nvSpPr>
          <p:cNvPr id="3" name="コンテンツ プレースホルダー 2">
            <a:extLst>
              <a:ext uri="{FF2B5EF4-FFF2-40B4-BE49-F238E27FC236}">
                <a16:creationId xmlns:a16="http://schemas.microsoft.com/office/drawing/2014/main" id="{6DEF1E50-D59B-448E-4BF5-7DFD7D58B1D7}"/>
              </a:ext>
            </a:extLst>
          </p:cNvPr>
          <p:cNvSpPr>
            <a:spLocks noGrp="1"/>
          </p:cNvSpPr>
          <p:nvPr>
            <p:ph idx="1"/>
          </p:nvPr>
        </p:nvSpPr>
        <p:spPr>
          <a:xfrm>
            <a:off x="465315" y="1120140"/>
            <a:ext cx="8528290" cy="5676247"/>
          </a:xfrm>
        </p:spPr>
        <p:txBody>
          <a:bodyPr>
            <a:normAutofit/>
          </a:bodyPr>
          <a:lstStyle/>
          <a:p>
            <a:pPr algn="l">
              <a:lnSpc>
                <a:spcPct val="100000"/>
              </a:lnSpc>
              <a:spcBef>
                <a:spcPts val="1200"/>
              </a:spcBef>
              <a:buFont typeface="Arial" panose="020B0604020202020204" pitchFamily="34" charset="0"/>
              <a:buChar char="•"/>
            </a:pPr>
            <a:r>
              <a:rPr lang="ja-JP" altLang="en-US" sz="2400" b="1" i="0" dirty="0">
                <a:solidFill>
                  <a:srgbClr val="374151"/>
                </a:solidFill>
                <a:effectLst/>
                <a:latin typeface="Söhne"/>
              </a:rPr>
              <a:t>楽しさ</a:t>
            </a:r>
            <a:endParaRPr lang="en-US" altLang="ja-JP" sz="2400" b="1" i="0" dirty="0">
              <a:solidFill>
                <a:srgbClr val="374151"/>
              </a:solidFill>
              <a:effectLst/>
              <a:latin typeface="Söhne"/>
            </a:endParaRPr>
          </a:p>
          <a:p>
            <a:pPr lvl="1">
              <a:lnSpc>
                <a:spcPct val="100000"/>
              </a:lnSpc>
              <a:spcBef>
                <a:spcPts val="1200"/>
              </a:spcBef>
            </a:pPr>
            <a:r>
              <a:rPr lang="ja-JP" altLang="en-US" b="1" i="0" dirty="0">
                <a:solidFill>
                  <a:srgbClr val="374151"/>
                </a:solidFill>
                <a:effectLst/>
                <a:latin typeface="Söhne"/>
              </a:rPr>
              <a:t>未来の技術を学ぶ</a:t>
            </a:r>
            <a:r>
              <a:rPr lang="ja-JP" altLang="en-US" b="0" i="0" dirty="0">
                <a:solidFill>
                  <a:srgbClr val="374151"/>
                </a:solidFill>
                <a:effectLst/>
                <a:latin typeface="Söhne"/>
              </a:rPr>
              <a:t>ことは楽しい。</a:t>
            </a:r>
          </a:p>
          <a:p>
            <a:pPr lvl="1">
              <a:lnSpc>
                <a:spcPct val="100000"/>
              </a:lnSpc>
              <a:spcBef>
                <a:spcPts val="1200"/>
              </a:spcBef>
            </a:pPr>
            <a:r>
              <a:rPr lang="ja-JP" altLang="en-US" b="0" i="0" dirty="0">
                <a:solidFill>
                  <a:srgbClr val="374151"/>
                </a:solidFill>
                <a:effectLst/>
                <a:latin typeface="Söhne"/>
              </a:rPr>
              <a:t>プログラミングは</a:t>
            </a:r>
            <a:r>
              <a:rPr lang="ja-JP" altLang="en-US" b="1" i="0" dirty="0">
                <a:solidFill>
                  <a:srgbClr val="374151"/>
                </a:solidFill>
                <a:effectLst/>
                <a:latin typeface="Söhne"/>
              </a:rPr>
              <a:t>クリエイティブな行為。</a:t>
            </a:r>
            <a:endParaRPr lang="en-US" altLang="ja-JP" b="1" i="0" dirty="0">
              <a:solidFill>
                <a:srgbClr val="374151"/>
              </a:solidFill>
              <a:effectLst/>
              <a:latin typeface="Söhne"/>
            </a:endParaRPr>
          </a:p>
          <a:p>
            <a:pPr lvl="1">
              <a:lnSpc>
                <a:spcPct val="100000"/>
              </a:lnSpc>
              <a:spcBef>
                <a:spcPts val="1200"/>
              </a:spcBef>
            </a:pPr>
            <a:r>
              <a:rPr lang="ja-JP" altLang="en-US" dirty="0"/>
              <a:t>視覚的なプログラムを書くことで、ゲーム感覚をもって楽しみながら学習することも可能。</a:t>
            </a:r>
            <a:endParaRPr lang="en-US" altLang="ja-JP" b="1" dirty="0">
              <a:solidFill>
                <a:srgbClr val="374151"/>
              </a:solidFill>
              <a:latin typeface="Söhne"/>
            </a:endParaRPr>
          </a:p>
          <a:p>
            <a:pPr algn="l">
              <a:lnSpc>
                <a:spcPct val="100000"/>
              </a:lnSpc>
              <a:spcBef>
                <a:spcPts val="1200"/>
              </a:spcBef>
              <a:buFont typeface="Arial" panose="020B0604020202020204" pitchFamily="34" charset="0"/>
              <a:buChar char="•"/>
            </a:pPr>
            <a:r>
              <a:rPr lang="ja-JP" altLang="en-US" sz="2400" b="1" dirty="0"/>
              <a:t>達成感</a:t>
            </a:r>
            <a:endParaRPr lang="en-US" altLang="ja-JP" sz="2400" b="1" dirty="0"/>
          </a:p>
          <a:p>
            <a:pPr lvl="1">
              <a:lnSpc>
                <a:spcPct val="100000"/>
              </a:lnSpc>
              <a:spcBef>
                <a:spcPts val="1200"/>
              </a:spcBef>
            </a:pPr>
            <a:r>
              <a:rPr lang="ja-JP" altLang="en-US" b="1" dirty="0"/>
              <a:t>自分のアイデアを形に</a:t>
            </a:r>
            <a:r>
              <a:rPr lang="ja-JP" altLang="en-US" dirty="0"/>
              <a:t>することで得られる達成感</a:t>
            </a:r>
            <a:endParaRPr lang="en-US" altLang="ja-JP" dirty="0"/>
          </a:p>
          <a:p>
            <a:pPr lvl="1">
              <a:lnSpc>
                <a:spcPct val="100000"/>
              </a:lnSpc>
              <a:spcBef>
                <a:spcPts val="1200"/>
              </a:spcBef>
            </a:pPr>
            <a:r>
              <a:rPr lang="ja-JP" altLang="en-US" dirty="0"/>
              <a:t>自分でデザインし、問題が生じたときは自分で解決していく。</a:t>
            </a:r>
            <a:endParaRPr lang="en-US" altLang="ja-JP" dirty="0"/>
          </a:p>
          <a:p>
            <a:pPr lvl="1">
              <a:lnSpc>
                <a:spcPct val="100000"/>
              </a:lnSpc>
              <a:spcBef>
                <a:spcPts val="1200"/>
              </a:spcBef>
            </a:pPr>
            <a:r>
              <a:rPr lang="ja-JP" altLang="en-US" b="1" dirty="0"/>
              <a:t>自分の手でプログラムを完成させるプロセス</a:t>
            </a:r>
            <a:r>
              <a:rPr lang="ja-JP" altLang="en-US" dirty="0"/>
              <a:t>は、大いに充実感をもたらすもの。</a:t>
            </a:r>
            <a:endParaRPr lang="en-US" altLang="ja-JP" dirty="0"/>
          </a:p>
          <a:p>
            <a:pPr lvl="1">
              <a:lnSpc>
                <a:spcPct val="100000"/>
              </a:lnSpc>
              <a:spcBef>
                <a:spcPts val="1200"/>
              </a:spcBef>
            </a:pPr>
            <a:endParaRPr lang="ja-JP" altLang="en-US" b="1"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61DE8037-9A19-EB02-EC9A-08EC700B107D}"/>
              </a:ext>
            </a:extLst>
          </p:cNvPr>
          <p:cNvSpPr>
            <a:spLocks noGrp="1"/>
          </p:cNvSpPr>
          <p:nvPr>
            <p:ph type="sldNum" sz="quarter" idx="12"/>
          </p:nvPr>
        </p:nvSpPr>
        <p:spPr/>
        <p:txBody>
          <a:bodyPr/>
          <a:lstStyle/>
          <a:p>
            <a:fld id="{E7DD4950-D159-4EF1-90C3-DB06CAAE7C11}" type="slidenum">
              <a:rPr kumimoji="1" lang="ja-JP" altLang="en-US" smtClean="0"/>
              <a:t>50</a:t>
            </a:fld>
            <a:endParaRPr kumimoji="1" lang="ja-JP" altLang="en-US"/>
          </a:p>
        </p:txBody>
      </p:sp>
    </p:spTree>
    <p:extLst>
      <p:ext uri="{BB962C8B-B14F-4D97-AF65-F5344CB8AC3E}">
        <p14:creationId xmlns:p14="http://schemas.microsoft.com/office/powerpoint/2010/main" val="3335047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p:txBody>
          <a:bodyPr>
            <a:normAutofit fontScale="90000"/>
          </a:bodyPr>
          <a:lstStyle/>
          <a:p>
            <a:r>
              <a:rPr kumimoji="1" lang="ja-JP" altLang="en-US" dirty="0"/>
              <a:t>タートルグラフィックス</a:t>
            </a:r>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a:bodyPr>
          <a:lstStyle/>
          <a:p>
            <a:pPr marL="0" indent="0">
              <a:buNone/>
            </a:pPr>
            <a:r>
              <a:rPr kumimoji="1" lang="ja-JP" altLang="en-US" sz="2400" dirty="0"/>
              <a:t>カーソルを使って絵を描く</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fld id="{E205D82C-95A1-431E-8E38-AA614A14CDCF}" type="slidenum">
              <a:rPr kumimoji="1" lang="ja-JP" altLang="en-US" smtClean="0"/>
              <a:t>51</a:t>
            </a:fld>
            <a:endParaRPr kumimoji="1" lang="ja-JP" altLang="en-US"/>
          </a:p>
        </p:txBody>
      </p:sp>
      <p:pic>
        <p:nvPicPr>
          <p:cNvPr id="7" name="図 6">
            <a:extLst>
              <a:ext uri="{FF2B5EF4-FFF2-40B4-BE49-F238E27FC236}">
                <a16:creationId xmlns:a16="http://schemas.microsoft.com/office/drawing/2014/main" id="{F20BF10A-7077-A044-8A01-C50D1821EE9E}"/>
              </a:ext>
            </a:extLst>
          </p:cNvPr>
          <p:cNvPicPr>
            <a:picLocks noChangeAspect="1"/>
          </p:cNvPicPr>
          <p:nvPr/>
        </p:nvPicPr>
        <p:blipFill>
          <a:blip r:embed="rId2"/>
          <a:stretch>
            <a:fillRect/>
          </a:stretch>
        </p:blipFill>
        <p:spPr>
          <a:xfrm>
            <a:off x="321845" y="2159519"/>
            <a:ext cx="4768456" cy="1372738"/>
          </a:xfrm>
          <a:prstGeom prst="rect">
            <a:avLst/>
          </a:prstGeom>
        </p:spPr>
      </p:pic>
      <p:pic>
        <p:nvPicPr>
          <p:cNvPr id="9" name="図 8">
            <a:extLst>
              <a:ext uri="{FF2B5EF4-FFF2-40B4-BE49-F238E27FC236}">
                <a16:creationId xmlns:a16="http://schemas.microsoft.com/office/drawing/2014/main" id="{72867005-06D9-5668-E59E-F7137E5A70FB}"/>
              </a:ext>
            </a:extLst>
          </p:cNvPr>
          <p:cNvPicPr>
            <a:picLocks noChangeAspect="1"/>
          </p:cNvPicPr>
          <p:nvPr/>
        </p:nvPicPr>
        <p:blipFill>
          <a:blip r:embed="rId3"/>
          <a:stretch>
            <a:fillRect/>
          </a:stretch>
        </p:blipFill>
        <p:spPr>
          <a:xfrm>
            <a:off x="5393175" y="1715235"/>
            <a:ext cx="3061210" cy="2192419"/>
          </a:xfrm>
          <a:prstGeom prst="rect">
            <a:avLst/>
          </a:prstGeom>
        </p:spPr>
      </p:pic>
      <p:sp>
        <p:nvSpPr>
          <p:cNvPr id="10" name="テキスト ボックス 9">
            <a:extLst>
              <a:ext uri="{FF2B5EF4-FFF2-40B4-BE49-F238E27FC236}">
                <a16:creationId xmlns:a16="http://schemas.microsoft.com/office/drawing/2014/main" id="{BDDE0297-29E6-0BDA-76E9-66415A2F0D03}"/>
              </a:ext>
            </a:extLst>
          </p:cNvPr>
          <p:cNvSpPr txBox="1"/>
          <p:nvPr/>
        </p:nvSpPr>
        <p:spPr>
          <a:xfrm>
            <a:off x="5782270" y="3534455"/>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０</a:t>
            </a:r>
            <a:r>
              <a:rPr lang="en-US" altLang="ja-JP" sz="2400" b="1" dirty="0">
                <a:solidFill>
                  <a:schemeClr val="accent1"/>
                </a:solidFill>
                <a:latin typeface="メイリオ" panose="020B0604030504040204" pitchFamily="50" charset="-128"/>
                <a:ea typeface="メイリオ" panose="020B0604030504040204" pitchFamily="50" charset="-128"/>
              </a:rPr>
              <a:t>, 0) </a:t>
            </a:r>
            <a:endParaRPr lang="ja-JP" altLang="en-US" sz="2400" dirty="0">
              <a:solidFill>
                <a:schemeClr val="accent1"/>
              </a:solidFill>
            </a:endParaRPr>
          </a:p>
        </p:txBody>
      </p:sp>
      <p:sp>
        <p:nvSpPr>
          <p:cNvPr id="11" name="テキスト ボックス 10">
            <a:extLst>
              <a:ext uri="{FF2B5EF4-FFF2-40B4-BE49-F238E27FC236}">
                <a16:creationId xmlns:a16="http://schemas.microsoft.com/office/drawing/2014/main" id="{26BEDD02-5E15-0294-768F-613B1685E173}"/>
              </a:ext>
            </a:extLst>
          </p:cNvPr>
          <p:cNvSpPr txBox="1"/>
          <p:nvPr/>
        </p:nvSpPr>
        <p:spPr>
          <a:xfrm>
            <a:off x="5782269" y="1715235"/>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０</a:t>
            </a:r>
            <a:r>
              <a:rPr lang="en-US" altLang="ja-JP" sz="2400" b="1" dirty="0">
                <a:solidFill>
                  <a:schemeClr val="accent1"/>
                </a:solidFill>
                <a:latin typeface="メイリオ" panose="020B0604030504040204" pitchFamily="50" charset="-128"/>
                <a:ea typeface="メイリオ" panose="020B0604030504040204" pitchFamily="50" charset="-128"/>
              </a:rPr>
              <a:t>, 100) </a:t>
            </a:r>
            <a:endParaRPr lang="ja-JP" altLang="en-US" sz="2400" dirty="0">
              <a:solidFill>
                <a:schemeClr val="accent1"/>
              </a:solidFill>
            </a:endParaRPr>
          </a:p>
        </p:txBody>
      </p:sp>
      <p:sp>
        <p:nvSpPr>
          <p:cNvPr id="12" name="テキスト ボックス 11">
            <a:extLst>
              <a:ext uri="{FF2B5EF4-FFF2-40B4-BE49-F238E27FC236}">
                <a16:creationId xmlns:a16="http://schemas.microsoft.com/office/drawing/2014/main" id="{5CAD6B46-D400-1605-56C3-620E1EB8C15F}"/>
              </a:ext>
            </a:extLst>
          </p:cNvPr>
          <p:cNvSpPr txBox="1"/>
          <p:nvPr/>
        </p:nvSpPr>
        <p:spPr>
          <a:xfrm>
            <a:off x="7183624" y="3601149"/>
            <a:ext cx="1829887"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(100, 0) </a:t>
            </a:r>
            <a:endParaRPr lang="ja-JP" altLang="en-US" sz="2400" dirty="0">
              <a:solidFill>
                <a:schemeClr val="accent1"/>
              </a:solidFill>
            </a:endParaRPr>
          </a:p>
        </p:txBody>
      </p:sp>
      <p:sp>
        <p:nvSpPr>
          <p:cNvPr id="14" name="テキスト ボックス 13">
            <a:extLst>
              <a:ext uri="{FF2B5EF4-FFF2-40B4-BE49-F238E27FC236}">
                <a16:creationId xmlns:a16="http://schemas.microsoft.com/office/drawing/2014/main" id="{553E7F2B-4588-20AA-09E0-F8A028D20B57}"/>
              </a:ext>
            </a:extLst>
          </p:cNvPr>
          <p:cNvSpPr txBox="1"/>
          <p:nvPr/>
        </p:nvSpPr>
        <p:spPr>
          <a:xfrm>
            <a:off x="699941" y="3532257"/>
            <a:ext cx="4689474" cy="646331"/>
          </a:xfrm>
          <a:prstGeom prst="rect">
            <a:avLst/>
          </a:prstGeom>
          <a:noFill/>
        </p:spPr>
        <p:txBody>
          <a:bodyPr wrap="square">
            <a:spAutoFit/>
          </a:bodyPr>
          <a:lstStyle/>
          <a:p>
            <a:r>
              <a:rPr lang="ja-JP" altLang="en-US" dirty="0"/>
              <a:t>タートルグラフィックスの機能をインポートする「import turtle」が必要</a:t>
            </a:r>
          </a:p>
        </p:txBody>
      </p:sp>
    </p:spTree>
    <p:extLst>
      <p:ext uri="{BB962C8B-B14F-4D97-AF65-F5344CB8AC3E}">
        <p14:creationId xmlns:p14="http://schemas.microsoft.com/office/powerpoint/2010/main" val="821902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p:txBody>
          <a:bodyPr>
            <a:normAutofit fontScale="90000"/>
          </a:bodyPr>
          <a:lstStyle/>
          <a:p>
            <a:r>
              <a:rPr kumimoji="1" lang="ja-JP" altLang="en-US" dirty="0"/>
              <a:t>タートルグラフィックス</a:t>
            </a:r>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lnSpcReduction="10000"/>
          </a:bodyPr>
          <a:lstStyle/>
          <a:p>
            <a:pPr marL="0" indent="0">
              <a:buNone/>
            </a:pPr>
            <a:endParaRPr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r>
              <a:rPr kumimoji="1" lang="ja-JP" altLang="en-US" sz="2400" dirty="0"/>
              <a:t>主なメソッド</a:t>
            </a:r>
            <a:endParaRPr kumimoji="1" lang="en-US" altLang="ja-JP" sz="2400" dirty="0"/>
          </a:p>
          <a:p>
            <a:r>
              <a:rPr lang="en-US" altLang="ja-JP" sz="2400" b="1" dirty="0" err="1"/>
              <a:t>goto</a:t>
            </a:r>
            <a:r>
              <a:rPr lang="ja-JP" altLang="en-US" sz="2400" dirty="0"/>
              <a:t>（＜横方向の値＞，</a:t>
            </a:r>
            <a:r>
              <a:rPr lang="en-US" altLang="ja-JP" sz="2400" dirty="0"/>
              <a:t>&lt;</a:t>
            </a:r>
            <a:r>
              <a:rPr lang="ja-JP" altLang="en-US" sz="2400" dirty="0"/>
              <a:t>縦方向の値</a:t>
            </a:r>
            <a:r>
              <a:rPr lang="en-US" altLang="ja-JP" sz="2400" dirty="0"/>
              <a:t>&gt;</a:t>
            </a:r>
            <a:r>
              <a:rPr lang="ja-JP" altLang="en-US" sz="2400" dirty="0"/>
              <a:t>）</a:t>
            </a:r>
            <a:r>
              <a:rPr lang="en-US" altLang="ja-JP" sz="2400" dirty="0"/>
              <a:t>	</a:t>
            </a:r>
            <a:r>
              <a:rPr lang="ja-JP" altLang="en-US" sz="2400" b="1" dirty="0"/>
              <a:t>移動</a:t>
            </a:r>
            <a:endParaRPr kumimoji="1" lang="en-US" altLang="ja-JP" sz="2400" b="1" dirty="0"/>
          </a:p>
          <a:p>
            <a:r>
              <a:rPr kumimoji="1" lang="en-US" altLang="ja-JP" sz="2400" b="1" dirty="0"/>
              <a:t>forward</a:t>
            </a:r>
            <a:r>
              <a:rPr kumimoji="1" lang="en-US" altLang="ja-JP" sz="2400" dirty="0"/>
              <a:t>(</a:t>
            </a:r>
            <a:r>
              <a:rPr kumimoji="1" lang="ja-JP" altLang="en-US" sz="2400" dirty="0"/>
              <a:t>＜移動量＞</a:t>
            </a:r>
            <a:r>
              <a:rPr kumimoji="1" lang="en-US" altLang="ja-JP" sz="2400" dirty="0"/>
              <a:t>)		</a:t>
            </a:r>
            <a:r>
              <a:rPr lang="ja-JP" altLang="en-US" sz="2400" b="1" dirty="0"/>
              <a:t>前進</a:t>
            </a:r>
            <a:endParaRPr kumimoji="1" lang="en-US" altLang="ja-JP" sz="2400" b="1" dirty="0"/>
          </a:p>
          <a:p>
            <a:r>
              <a:rPr lang="en-US" altLang="ja-JP" sz="2400" b="1" dirty="0" err="1"/>
              <a:t>backword</a:t>
            </a:r>
            <a:r>
              <a:rPr lang="en-US" altLang="ja-JP" sz="2400" dirty="0"/>
              <a:t>(</a:t>
            </a:r>
            <a:r>
              <a:rPr kumimoji="1" lang="ja-JP" altLang="en-US" sz="2400" dirty="0"/>
              <a:t>＜移動量＞</a:t>
            </a:r>
            <a:r>
              <a:rPr lang="en-US" altLang="ja-JP" sz="2400" dirty="0"/>
              <a:t>)		</a:t>
            </a:r>
            <a:r>
              <a:rPr lang="ja-JP" altLang="en-US" sz="2400" b="1" dirty="0"/>
              <a:t>後退</a:t>
            </a:r>
            <a:endParaRPr lang="en-US" altLang="ja-JP" sz="2400" b="1" dirty="0"/>
          </a:p>
          <a:p>
            <a:r>
              <a:rPr kumimoji="1" lang="en-US" altLang="ja-JP" sz="2400" b="1" dirty="0"/>
              <a:t>right</a:t>
            </a:r>
            <a:r>
              <a:rPr kumimoji="1" lang="en-US" altLang="ja-JP" sz="2400" dirty="0"/>
              <a:t>(</a:t>
            </a:r>
            <a:r>
              <a:rPr kumimoji="1" lang="ja-JP" altLang="en-US" sz="2400" dirty="0"/>
              <a:t>＜角度＞</a:t>
            </a:r>
            <a:r>
              <a:rPr kumimoji="1" lang="en-US" altLang="ja-JP" sz="2400" dirty="0"/>
              <a:t>)			</a:t>
            </a:r>
            <a:r>
              <a:rPr kumimoji="1" lang="ja-JP" altLang="en-US" sz="2400" b="1" dirty="0"/>
              <a:t>右回りに回転</a:t>
            </a:r>
            <a:endParaRPr kumimoji="1" lang="en-US" altLang="ja-JP" sz="2400" b="1" dirty="0"/>
          </a:p>
          <a:p>
            <a:r>
              <a:rPr lang="en-US" altLang="ja-JP" sz="2400" b="1" dirty="0"/>
              <a:t>left</a:t>
            </a:r>
            <a:r>
              <a:rPr lang="en-US" altLang="ja-JP" sz="2400" dirty="0"/>
              <a:t>(</a:t>
            </a:r>
            <a:r>
              <a:rPr kumimoji="1" lang="ja-JP" altLang="en-US" sz="2400" dirty="0"/>
              <a:t>＜角度＞</a:t>
            </a:r>
            <a:r>
              <a:rPr lang="en-US" altLang="ja-JP" sz="2400" dirty="0"/>
              <a:t>)			</a:t>
            </a:r>
            <a:r>
              <a:rPr lang="ja-JP" altLang="en-US" sz="2400" b="1" dirty="0"/>
              <a:t>左回りに回転</a:t>
            </a: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fld id="{E205D82C-95A1-431E-8E38-AA614A14CDCF}" type="slidenum">
              <a:rPr kumimoji="1" lang="ja-JP" altLang="en-US" smtClean="0"/>
              <a:t>52</a:t>
            </a:fld>
            <a:endParaRPr kumimoji="1" lang="ja-JP" altLang="en-US"/>
          </a:p>
        </p:txBody>
      </p:sp>
      <p:pic>
        <p:nvPicPr>
          <p:cNvPr id="5" name="図 4">
            <a:extLst>
              <a:ext uri="{FF2B5EF4-FFF2-40B4-BE49-F238E27FC236}">
                <a16:creationId xmlns:a16="http://schemas.microsoft.com/office/drawing/2014/main" id="{82EE38D8-2560-84FF-BA1D-CE49A63D38CA}"/>
              </a:ext>
            </a:extLst>
          </p:cNvPr>
          <p:cNvPicPr>
            <a:picLocks noChangeAspect="1"/>
          </p:cNvPicPr>
          <p:nvPr/>
        </p:nvPicPr>
        <p:blipFill>
          <a:blip r:embed="rId2"/>
          <a:stretch>
            <a:fillRect/>
          </a:stretch>
        </p:blipFill>
        <p:spPr>
          <a:xfrm>
            <a:off x="162427" y="1158037"/>
            <a:ext cx="4834994" cy="1391893"/>
          </a:xfrm>
          <a:prstGeom prst="rect">
            <a:avLst/>
          </a:prstGeom>
        </p:spPr>
      </p:pic>
      <p:sp>
        <p:nvSpPr>
          <p:cNvPr id="6" name="正方形/長方形 5">
            <a:extLst>
              <a:ext uri="{FF2B5EF4-FFF2-40B4-BE49-F238E27FC236}">
                <a16:creationId xmlns:a16="http://schemas.microsoft.com/office/drawing/2014/main" id="{4F3295F0-DAA2-E5B8-D5E6-7D03D6F99D30}"/>
              </a:ext>
            </a:extLst>
          </p:cNvPr>
          <p:cNvSpPr/>
          <p:nvPr/>
        </p:nvSpPr>
        <p:spPr>
          <a:xfrm>
            <a:off x="1344284" y="1905348"/>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2108F82-D59C-1882-5454-4418B783BC0E}"/>
              </a:ext>
            </a:extLst>
          </p:cNvPr>
          <p:cNvSpPr/>
          <p:nvPr/>
        </p:nvSpPr>
        <p:spPr>
          <a:xfrm>
            <a:off x="1344283" y="2232429"/>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B14F909-DDA9-569C-9BB0-57505D5528AF}"/>
              </a:ext>
            </a:extLst>
          </p:cNvPr>
          <p:cNvSpPr/>
          <p:nvPr/>
        </p:nvSpPr>
        <p:spPr>
          <a:xfrm>
            <a:off x="960239" y="15878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5162B31F-C123-AD29-50E4-380E6D0C8380}"/>
              </a:ext>
            </a:extLst>
          </p:cNvPr>
          <p:cNvSpPr/>
          <p:nvPr/>
        </p:nvSpPr>
        <p:spPr>
          <a:xfrm>
            <a:off x="960238" y="19053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8" name="正方形/長方形 17">
            <a:extLst>
              <a:ext uri="{FF2B5EF4-FFF2-40B4-BE49-F238E27FC236}">
                <a16:creationId xmlns:a16="http://schemas.microsoft.com/office/drawing/2014/main" id="{D6BB4677-D97B-094C-21E5-A2C7C13C1D04}"/>
              </a:ext>
            </a:extLst>
          </p:cNvPr>
          <p:cNvSpPr/>
          <p:nvPr/>
        </p:nvSpPr>
        <p:spPr>
          <a:xfrm>
            <a:off x="960237" y="22228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9" name="テキスト ボックス 18">
            <a:extLst>
              <a:ext uri="{FF2B5EF4-FFF2-40B4-BE49-F238E27FC236}">
                <a16:creationId xmlns:a16="http://schemas.microsoft.com/office/drawing/2014/main" id="{A2847A5E-170C-7490-B4DF-C67705BF5409}"/>
              </a:ext>
            </a:extLst>
          </p:cNvPr>
          <p:cNvSpPr txBox="1"/>
          <p:nvPr/>
        </p:nvSpPr>
        <p:spPr>
          <a:xfrm>
            <a:off x="2131077" y="2587420"/>
            <a:ext cx="1415772" cy="461665"/>
          </a:xfrm>
          <a:prstGeom prst="rect">
            <a:avLst/>
          </a:prstGeom>
          <a:noFill/>
        </p:spPr>
        <p:txBody>
          <a:bodyPr wrap="none" rtlCol="0">
            <a:spAutoFit/>
          </a:bodyPr>
          <a:lstStyle/>
          <a:p>
            <a:r>
              <a:rPr kumimoji="1" lang="ja-JP" altLang="en-US" sz="2400" b="1" dirty="0">
                <a:solidFill>
                  <a:srgbClr val="FF0000"/>
                </a:solidFill>
              </a:rPr>
              <a:t>メソッド</a:t>
            </a:r>
          </a:p>
        </p:txBody>
      </p:sp>
      <p:sp>
        <p:nvSpPr>
          <p:cNvPr id="20" name="テキスト ボックス 19">
            <a:extLst>
              <a:ext uri="{FF2B5EF4-FFF2-40B4-BE49-F238E27FC236}">
                <a16:creationId xmlns:a16="http://schemas.microsoft.com/office/drawing/2014/main" id="{71907377-75BD-74F3-2C86-80D98B5CEC37}"/>
              </a:ext>
            </a:extLst>
          </p:cNvPr>
          <p:cNvSpPr txBox="1"/>
          <p:nvPr/>
        </p:nvSpPr>
        <p:spPr>
          <a:xfrm>
            <a:off x="99752" y="2683997"/>
            <a:ext cx="2031325" cy="461665"/>
          </a:xfrm>
          <a:prstGeom prst="rect">
            <a:avLst/>
          </a:prstGeom>
          <a:noFill/>
        </p:spPr>
        <p:txBody>
          <a:bodyPr wrap="none" rtlCol="0">
            <a:spAutoFit/>
          </a:bodyPr>
          <a:lstStyle/>
          <a:p>
            <a:r>
              <a:rPr kumimoji="1" lang="ja-JP" altLang="en-US" sz="2400" b="1" dirty="0">
                <a:solidFill>
                  <a:schemeClr val="accent6">
                    <a:lumMod val="75000"/>
                  </a:schemeClr>
                </a:solidFill>
              </a:rPr>
              <a:t>オブジェクト</a:t>
            </a:r>
          </a:p>
        </p:txBody>
      </p:sp>
      <p:sp>
        <p:nvSpPr>
          <p:cNvPr id="21" name="コンテンツ プレースホルダー 2">
            <a:extLst>
              <a:ext uri="{FF2B5EF4-FFF2-40B4-BE49-F238E27FC236}">
                <a16:creationId xmlns:a16="http://schemas.microsoft.com/office/drawing/2014/main" id="{236AFE9D-F94B-D32E-8540-F93E1A91D3BC}"/>
              </a:ext>
            </a:extLst>
          </p:cNvPr>
          <p:cNvSpPr txBox="1">
            <a:spLocks/>
          </p:cNvSpPr>
          <p:nvPr/>
        </p:nvSpPr>
        <p:spPr>
          <a:xfrm>
            <a:off x="4523874" y="1196542"/>
            <a:ext cx="4258252" cy="2441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b="1">
                <a:solidFill>
                  <a:srgbClr val="C00000"/>
                </a:solidFill>
              </a:rPr>
              <a:t>メソッド</a:t>
            </a:r>
            <a:r>
              <a:rPr lang="ja-JP" altLang="en-US" sz="2400"/>
              <a:t>は、オブジェクトが持つ機能を呼び出すためのもの</a:t>
            </a:r>
            <a:endParaRPr lang="en-US" altLang="ja-JP" sz="2400"/>
          </a:p>
          <a:p>
            <a:r>
              <a:rPr lang="ja-JP" altLang="en-US" sz="2400"/>
              <a:t>「</a:t>
            </a:r>
            <a:r>
              <a:rPr lang="en-US" altLang="ja-JP" sz="2400" b="1"/>
              <a:t>goto</a:t>
            </a:r>
            <a:r>
              <a:rPr lang="ja-JP" altLang="en-US" sz="2400"/>
              <a:t>」は</a:t>
            </a:r>
            <a:r>
              <a:rPr lang="ja-JP" altLang="en-US" sz="2400" b="1"/>
              <a:t>指定した座標への移動</a:t>
            </a:r>
            <a:endParaRPr lang="en-US" altLang="ja-JP" sz="2400" b="1" dirty="0"/>
          </a:p>
        </p:txBody>
      </p:sp>
    </p:spTree>
    <p:extLst>
      <p:ext uri="{BB962C8B-B14F-4D97-AF65-F5344CB8AC3E}">
        <p14:creationId xmlns:p14="http://schemas.microsoft.com/office/powerpoint/2010/main" val="404400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DF5D1FF-DE6B-35EB-2D07-8E5CEF822D76}"/>
              </a:ext>
            </a:extLst>
          </p:cNvPr>
          <p:cNvPicPr>
            <a:picLocks noChangeAspect="1"/>
          </p:cNvPicPr>
          <p:nvPr/>
        </p:nvPicPr>
        <p:blipFill>
          <a:blip r:embed="rId2"/>
          <a:stretch>
            <a:fillRect/>
          </a:stretch>
        </p:blipFill>
        <p:spPr>
          <a:xfrm>
            <a:off x="5670635" y="3327546"/>
            <a:ext cx="3032330" cy="2627628"/>
          </a:xfrm>
          <a:prstGeom prst="rect">
            <a:avLst/>
          </a:prstGeom>
        </p:spPr>
      </p:pic>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a:xfrm>
            <a:off x="605864" y="807714"/>
            <a:ext cx="8461208" cy="469865"/>
          </a:xfrm>
        </p:spPr>
        <p:txBody>
          <a:bodyPr>
            <a:normAutofit fontScale="90000"/>
          </a:bodyPr>
          <a:lstStyle/>
          <a:p>
            <a:r>
              <a:rPr lang="en-US" altLang="ja-JP" b="0" i="0" dirty="0">
                <a:effectLst/>
                <a:hlinkClick r:id="rId3"/>
              </a:rPr>
              <a:t>https://trinket.io/python/5366def2f4</a:t>
            </a:r>
            <a:endParaRPr kumimoji="1" lang="ja-JP" altLang="en-US" dirty="0"/>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321844" y="1341805"/>
            <a:ext cx="3516134" cy="3824844"/>
          </a:xfrm>
          <a:ln>
            <a:solidFill>
              <a:schemeClr val="accent1"/>
            </a:solidFill>
          </a:ln>
        </p:spPr>
        <p:txBody>
          <a:bodyPr>
            <a:normAutofit fontScale="85000" lnSpcReduction="20000"/>
          </a:bodyPr>
          <a:lstStyle/>
          <a:p>
            <a:pPr marL="0" indent="0">
              <a:lnSpc>
                <a:spcPct val="130000"/>
              </a:lnSpc>
              <a:buNone/>
            </a:pPr>
            <a:r>
              <a:rPr kumimoji="1" lang="en-US" altLang="ja-JP" sz="2600" dirty="0"/>
              <a:t>import turtle</a:t>
            </a:r>
          </a:p>
          <a:p>
            <a:pPr marL="0" indent="0">
              <a:lnSpc>
                <a:spcPct val="130000"/>
              </a:lnSpc>
              <a:buNone/>
            </a:pPr>
            <a:r>
              <a:rPr lang="en-US" altLang="ja-JP" sz="2600" dirty="0"/>
              <a:t>t</a:t>
            </a:r>
            <a:r>
              <a:rPr kumimoji="1" lang="en-US" altLang="ja-JP" sz="2600" dirty="0"/>
              <a:t> = </a:t>
            </a:r>
            <a:r>
              <a:rPr kumimoji="1" lang="en-US" altLang="ja-JP" sz="2600" dirty="0" err="1"/>
              <a:t>turtle.Turtle</a:t>
            </a:r>
            <a:r>
              <a:rPr kumimoji="1" lang="en-US" altLang="ja-JP" sz="2600" dirty="0"/>
              <a:t>()</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endParaRPr kumimoji="1" lang="ja-JP" altLang="en-US" sz="2400" dirty="0">
              <a:solidFill>
                <a:srgbClr val="FF0000"/>
              </a:solidFill>
            </a:endParaRP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fld id="{E7DD4950-D159-4EF1-90C3-DB06CAAE7C11}" type="slidenum">
              <a:rPr kumimoji="1" lang="ja-JP" altLang="en-US" smtClean="0"/>
              <a:t>53</a:t>
            </a:fld>
            <a:endParaRPr kumimoji="1" lang="ja-JP" altLang="en-US" dirty="0"/>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3871465" y="1383280"/>
            <a:ext cx="5129063" cy="403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モジュールのインポート</a:t>
            </a:r>
            <a:endParaRPr lang="en-US" altLang="ja-JP" sz="24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dirty="0">
                <a:solidFill>
                  <a:prstClr val="black"/>
                </a:solidFill>
                <a:latin typeface="メイリオ" panose="020B0604030504040204" pitchFamily="50" charset="-128"/>
                <a:ea typeface="メイリオ" panose="020B0604030504040204" pitchFamily="50" charset="-128"/>
              </a:rPr>
              <a:t>オブジェクト生成。</a:t>
            </a:r>
            <a:r>
              <a:rPr lang="en-US" altLang="ja-JP" sz="2400" dirty="0">
                <a:solidFill>
                  <a:prstClr val="black"/>
                </a:solidFill>
                <a:latin typeface="メイリオ" panose="020B0604030504040204" pitchFamily="50" charset="-128"/>
                <a:ea typeface="メイリオ" panose="020B0604030504040204" pitchFamily="50" charset="-128"/>
              </a:rPr>
              <a:t>t </a:t>
            </a:r>
            <a:r>
              <a:rPr lang="ja-JP" altLang="en-US" sz="2400" dirty="0">
                <a:solidFill>
                  <a:prstClr val="black"/>
                </a:solidFill>
                <a:latin typeface="メイリオ" panose="020B0604030504040204" pitchFamily="50" charset="-128"/>
                <a:ea typeface="メイリオ" panose="020B0604030504040204" pitchFamily="50" charset="-128"/>
              </a:rPr>
              <a:t>へのセット。</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b="1" dirty="0">
                <a:solidFill>
                  <a:srgbClr val="FF0000"/>
                </a:solidFill>
                <a:latin typeface="メイリオ" panose="020B0604030504040204" pitchFamily="50" charset="-128"/>
                <a:ea typeface="メイリオ" panose="020B0604030504040204" pitchFamily="50" charset="-128"/>
              </a:rPr>
              <a:t>移動</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br>
              <a:rPr lang="en-US" altLang="ja-JP" sz="2400" b="1" dirty="0">
                <a:solidFill>
                  <a:srgbClr val="FF0000"/>
                </a:solidFill>
                <a:latin typeface="メイリオ" panose="020B0604030504040204" pitchFamily="50" charset="-128"/>
                <a:ea typeface="メイリオ" panose="020B0604030504040204" pitchFamily="50" charset="-128"/>
              </a:rPr>
            </a:br>
            <a:endParaRPr lang="en-US" altLang="ja-JP" sz="2400" b="1" dirty="0">
              <a:solidFill>
                <a:srgbClr val="FF0000"/>
              </a:solidFill>
              <a:latin typeface="メイリオ" panose="020B0604030504040204" pitchFamily="50" charset="-128"/>
              <a:ea typeface="メイリオ" panose="020B0604030504040204" pitchFamily="50" charset="-128"/>
            </a:endParaRPr>
          </a:p>
        </p:txBody>
      </p:sp>
      <p:cxnSp>
        <p:nvCxnSpPr>
          <p:cNvPr id="11" name="直線矢印コネクタ 10">
            <a:extLst>
              <a:ext uri="{FF2B5EF4-FFF2-40B4-BE49-F238E27FC236}">
                <a16:creationId xmlns:a16="http://schemas.microsoft.com/office/drawing/2014/main" id="{372B8C29-4057-B239-E0EF-9718C078470E}"/>
              </a:ext>
            </a:extLst>
          </p:cNvPr>
          <p:cNvCxnSpPr>
            <a:cxnSpLocks/>
          </p:cNvCxnSpPr>
          <p:nvPr/>
        </p:nvCxnSpPr>
        <p:spPr>
          <a:xfrm flipV="1">
            <a:off x="4688049" y="4641360"/>
            <a:ext cx="2326528" cy="2166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03638064-E4BD-4D37-3440-FE637A9CE670}"/>
              </a:ext>
            </a:extLst>
          </p:cNvPr>
          <p:cNvSpPr txBox="1"/>
          <p:nvPr/>
        </p:nvSpPr>
        <p:spPr>
          <a:xfrm>
            <a:off x="3533371" y="4296673"/>
            <a:ext cx="2309357" cy="830997"/>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最初の位置は </a:t>
            </a:r>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
        <p:nvSpPr>
          <p:cNvPr id="9" name="コンテンツ プレースホルダー 2">
            <a:extLst>
              <a:ext uri="{FF2B5EF4-FFF2-40B4-BE49-F238E27FC236}">
                <a16:creationId xmlns:a16="http://schemas.microsoft.com/office/drawing/2014/main" id="{80374C11-96A4-0C6B-3F23-C3CBEDE5A9A5}"/>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t>実行が開始しないときは、「</a:t>
            </a:r>
            <a:r>
              <a:rPr lang="ja-JP" altLang="en-US" sz="2400" b="1" dirty="0"/>
              <a:t>実行ボタン</a:t>
            </a:r>
            <a:r>
              <a:rPr lang="ja-JP" altLang="en-US" sz="2400" dirty="0"/>
              <a:t>」で</a:t>
            </a:r>
            <a:r>
              <a:rPr lang="ja-JP" altLang="en-US" sz="2400" b="1" dirty="0"/>
              <a:t>実行</a:t>
            </a:r>
            <a:endParaRPr lang="en-US" altLang="ja-JP" sz="2400" b="1" dirty="0"/>
          </a:p>
          <a:p>
            <a:r>
              <a:rPr lang="ja-JP" altLang="en-US" sz="2400" dirty="0"/>
              <a:t>ソースコードを</a:t>
            </a:r>
            <a:r>
              <a:rPr lang="ja-JP" altLang="en-US" sz="2400" b="1" dirty="0"/>
              <a:t>書き替えて再度実行</a:t>
            </a:r>
            <a:r>
              <a:rPr lang="ja-JP" altLang="en-US" sz="2400" dirty="0"/>
              <a:t>することも可能</a:t>
            </a:r>
            <a:endParaRPr lang="en-US" altLang="ja-JP" sz="2400" dirty="0"/>
          </a:p>
        </p:txBody>
      </p:sp>
      <p:sp>
        <p:nvSpPr>
          <p:cNvPr id="12" name="タイトル 1">
            <a:extLst>
              <a:ext uri="{FF2B5EF4-FFF2-40B4-BE49-F238E27FC236}">
                <a16:creationId xmlns:a16="http://schemas.microsoft.com/office/drawing/2014/main" id="{A5C1F6D7-80D3-8676-6A7B-B6A9772DDC30}"/>
              </a:ext>
            </a:extLst>
          </p:cNvPr>
          <p:cNvSpPr txBox="1">
            <a:spLocks/>
          </p:cNvSpPr>
          <p:nvPr/>
        </p:nvSpPr>
        <p:spPr>
          <a:xfrm>
            <a:off x="474245" y="327428"/>
            <a:ext cx="8461208" cy="46986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r>
              <a:rPr lang="ja-JP" altLang="en-US" dirty="0"/>
              <a:t>タートルグラフィックス</a:t>
            </a:r>
          </a:p>
        </p:txBody>
      </p:sp>
    </p:spTree>
    <p:extLst>
      <p:ext uri="{BB962C8B-B14F-4D97-AF65-F5344CB8AC3E}">
        <p14:creationId xmlns:p14="http://schemas.microsoft.com/office/powerpoint/2010/main" val="2801133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5268282-7AE8-0BBC-E3F0-30DC020C355D}"/>
              </a:ext>
            </a:extLst>
          </p:cNvPr>
          <p:cNvPicPr>
            <a:picLocks noChangeAspect="1"/>
          </p:cNvPicPr>
          <p:nvPr/>
        </p:nvPicPr>
        <p:blipFill>
          <a:blip r:embed="rId2"/>
          <a:stretch>
            <a:fillRect/>
          </a:stretch>
        </p:blipFill>
        <p:spPr>
          <a:xfrm>
            <a:off x="613533" y="2700629"/>
            <a:ext cx="6181939" cy="2849881"/>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762965" y="1144546"/>
            <a:ext cx="8461208" cy="4880078"/>
          </a:xfrm>
        </p:spPr>
        <p:txBody>
          <a:bodyPr/>
          <a:lstStyle/>
          <a:p>
            <a:pPr marL="0" indent="0">
              <a:buNone/>
            </a:pPr>
            <a:r>
              <a:rPr lang="en-US" altLang="ja-JP" b="0" i="0" dirty="0">
                <a:effectLst/>
                <a:latin typeface="Merriweather" panose="00000500000000000000" pitchFamily="2" charset="0"/>
                <a:hlinkClick r:id="rId3"/>
              </a:rPr>
              <a:t>https://trinket.io/python/94d1563844</a:t>
            </a: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fld id="{E205D82C-95A1-431E-8E38-AA614A14CDCF}" type="slidenum">
              <a:rPr kumimoji="1" lang="ja-JP" altLang="en-US" smtClean="0"/>
              <a:t>54</a:t>
            </a:fld>
            <a:endParaRPr kumimoji="1" lang="ja-JP" altLang="en-US"/>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t>実行が開始しないときは、「</a:t>
            </a:r>
            <a:r>
              <a:rPr lang="ja-JP" altLang="en-US" sz="2400" b="1" dirty="0"/>
              <a:t>実行ボタン</a:t>
            </a:r>
            <a:r>
              <a:rPr lang="ja-JP" altLang="en-US" sz="2400" dirty="0"/>
              <a:t>」で</a:t>
            </a:r>
            <a:r>
              <a:rPr lang="ja-JP" altLang="en-US" sz="2400" b="1" dirty="0"/>
              <a:t>実行</a:t>
            </a:r>
            <a:endParaRPr lang="en-US" altLang="ja-JP" sz="2400" b="1" dirty="0"/>
          </a:p>
          <a:p>
            <a:r>
              <a:rPr lang="ja-JP" altLang="en-US" sz="2400" dirty="0"/>
              <a:t>ソースコードを</a:t>
            </a:r>
            <a:r>
              <a:rPr lang="ja-JP" altLang="en-US" sz="2400" b="1" dirty="0"/>
              <a:t>書き替えて再度実行</a:t>
            </a:r>
            <a:r>
              <a:rPr lang="ja-JP" altLang="en-US" sz="2400" dirty="0"/>
              <a:t>することも可能</a:t>
            </a:r>
            <a:endParaRPr lang="en-US" altLang="ja-JP" sz="2400" dirty="0"/>
          </a:p>
        </p:txBody>
      </p:sp>
      <p:sp>
        <p:nvSpPr>
          <p:cNvPr id="10" name="正方形/長方形 9">
            <a:extLst>
              <a:ext uri="{FF2B5EF4-FFF2-40B4-BE49-F238E27FC236}">
                <a16:creationId xmlns:a16="http://schemas.microsoft.com/office/drawing/2014/main" id="{DBF72D09-CF18-54A3-05FD-E404CF41A5B1}"/>
              </a:ext>
            </a:extLst>
          </p:cNvPr>
          <p:cNvSpPr/>
          <p:nvPr/>
        </p:nvSpPr>
        <p:spPr>
          <a:xfrm>
            <a:off x="1301335" y="2659809"/>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1828557" y="3038828"/>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
        <p:nvSpPr>
          <p:cNvPr id="5" name="テキスト ボックス 4">
            <a:extLst>
              <a:ext uri="{FF2B5EF4-FFF2-40B4-BE49-F238E27FC236}">
                <a16:creationId xmlns:a16="http://schemas.microsoft.com/office/drawing/2014/main" id="{F009617A-49C3-18A0-639C-BCC5D518AEAD}"/>
              </a:ext>
            </a:extLst>
          </p:cNvPr>
          <p:cNvSpPr txBox="1"/>
          <p:nvPr/>
        </p:nvSpPr>
        <p:spPr>
          <a:xfrm>
            <a:off x="6885071" y="3893807"/>
            <a:ext cx="2339102" cy="1200329"/>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ボールが</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壁に当たったら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反射する</a:t>
            </a:r>
            <a:r>
              <a:rPr kumimoji="1" lang="ja-JP" altLang="en-US" sz="2400" dirty="0">
                <a:solidFill>
                  <a:prstClr val="black"/>
                </a:solidFill>
                <a:latin typeface="Calibri" panose="020F0502020204030204"/>
                <a:ea typeface="游ゴシック" panose="020B0400000000000000" pitchFamily="50" charset="-128"/>
              </a:rPr>
              <a:t>．</a:t>
            </a:r>
            <a:endParaRPr kumimoji="1" lang="en-US" altLang="ja-JP" sz="2400" dirty="0">
              <a:solidFill>
                <a:prstClr val="black"/>
              </a:solidFill>
              <a:latin typeface="Calibri" panose="020F0502020204030204"/>
              <a:ea typeface="游ゴシック" panose="020B0400000000000000" pitchFamily="50" charset="-128"/>
            </a:endParaRPr>
          </a:p>
        </p:txBody>
      </p:sp>
      <p:sp>
        <p:nvSpPr>
          <p:cNvPr id="6" name="タイトル 1">
            <a:extLst>
              <a:ext uri="{FF2B5EF4-FFF2-40B4-BE49-F238E27FC236}">
                <a16:creationId xmlns:a16="http://schemas.microsoft.com/office/drawing/2014/main" id="{DED5F76F-B4DC-EA40-C496-90035A6C9684}"/>
              </a:ext>
            </a:extLst>
          </p:cNvPr>
          <p:cNvSpPr txBox="1">
            <a:spLocks/>
          </p:cNvSpPr>
          <p:nvPr/>
        </p:nvSpPr>
        <p:spPr>
          <a:xfrm>
            <a:off x="474245" y="327428"/>
            <a:ext cx="8461208" cy="46986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r>
              <a:rPr lang="ja-JP" altLang="en-US" dirty="0"/>
              <a:t>別のグラフィックスの例（ボールと反射）</a:t>
            </a:r>
          </a:p>
        </p:txBody>
      </p:sp>
    </p:spTree>
    <p:extLst>
      <p:ext uri="{BB962C8B-B14F-4D97-AF65-F5344CB8AC3E}">
        <p14:creationId xmlns:p14="http://schemas.microsoft.com/office/powerpoint/2010/main" val="3156363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1145E6E-4608-4EE7-C228-F89112DDEE17}"/>
              </a:ext>
            </a:extLst>
          </p:cNvPr>
          <p:cNvPicPr>
            <a:picLocks noChangeAspect="1"/>
          </p:cNvPicPr>
          <p:nvPr/>
        </p:nvPicPr>
        <p:blipFill>
          <a:blip r:embed="rId2"/>
          <a:stretch>
            <a:fillRect/>
          </a:stretch>
        </p:blipFill>
        <p:spPr>
          <a:xfrm>
            <a:off x="414597" y="3244628"/>
            <a:ext cx="8580227" cy="2660626"/>
          </a:xfrm>
          <a:prstGeom prst="rect">
            <a:avLst/>
          </a:prstGeom>
        </p:spPr>
      </p:pic>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604071"/>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0" i="0" dirty="0">
                <a:effectLst/>
                <a:latin typeface="Merriweather" panose="00000500000000000000" pitchFamily="2" charset="0"/>
                <a:hlinkClick r:id="rId3"/>
              </a:rPr>
              <a:t>https://trinket.io/python/597e5771ff</a:t>
            </a:r>
            <a:endParaRPr lang="en-US" altLang="ja-JP" sz="2400" b="0" i="0" dirty="0">
              <a:effectLst/>
              <a:latin typeface="Merriweather"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7" y="490595"/>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面積が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7</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の正方形の一辺の長さ</a:t>
            </a:r>
          </a:p>
        </p:txBody>
      </p:sp>
      <p:sp>
        <p:nvSpPr>
          <p:cNvPr id="8" name="正方形/長方形 7">
            <a:extLst>
              <a:ext uri="{FF2B5EF4-FFF2-40B4-BE49-F238E27FC236}">
                <a16:creationId xmlns:a16="http://schemas.microsoft.com/office/drawing/2014/main" id="{50188D3C-340A-473A-701F-1456BCDC0C1D}"/>
              </a:ext>
            </a:extLst>
          </p:cNvPr>
          <p:cNvSpPr/>
          <p:nvPr/>
        </p:nvSpPr>
        <p:spPr>
          <a:xfrm>
            <a:off x="5197008" y="5296348"/>
            <a:ext cx="2419059" cy="4875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89176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980641A-C830-2751-40E5-BDBE65255480}"/>
              </a:ext>
            </a:extLst>
          </p:cNvPr>
          <p:cNvPicPr>
            <a:picLocks noChangeAspect="1"/>
          </p:cNvPicPr>
          <p:nvPr/>
        </p:nvPicPr>
        <p:blipFill>
          <a:blip r:embed="rId2"/>
          <a:stretch>
            <a:fillRect/>
          </a:stretch>
        </p:blipFill>
        <p:spPr>
          <a:xfrm>
            <a:off x="414596" y="3283202"/>
            <a:ext cx="8596501" cy="2380179"/>
          </a:xfrm>
          <a:prstGeom prst="rect">
            <a:avLst/>
          </a:prstGeom>
        </p:spPr>
      </p:pic>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604071"/>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0" i="0" dirty="0">
                <a:effectLst/>
                <a:latin typeface="Merriweather" panose="00000500000000000000" pitchFamily="2" charset="0"/>
                <a:hlinkClick r:id="rId3"/>
              </a:rPr>
              <a:t>https://trinket.io/python/4e3559f879</a:t>
            </a:r>
            <a:endParaRPr lang="en-US" altLang="ja-JP" sz="2400" b="0" i="0" dirty="0">
              <a:effectLst/>
              <a:latin typeface="Merriweather"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7" y="490595"/>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半径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3</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の円の面積は？</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正方形/長方形 7">
            <a:extLst>
              <a:ext uri="{FF2B5EF4-FFF2-40B4-BE49-F238E27FC236}">
                <a16:creationId xmlns:a16="http://schemas.microsoft.com/office/drawing/2014/main" id="{50188D3C-340A-473A-701F-1456BCDC0C1D}"/>
              </a:ext>
            </a:extLst>
          </p:cNvPr>
          <p:cNvSpPr/>
          <p:nvPr/>
        </p:nvSpPr>
        <p:spPr>
          <a:xfrm>
            <a:off x="5332693" y="5131166"/>
            <a:ext cx="2419059" cy="4875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17463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15-5 </a:t>
            </a:r>
            <a:r>
              <a:rPr lang="ja-JP" altLang="en-US" dirty="0"/>
              <a:t>コンピュータの特質</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57</a:t>
            </a:fld>
            <a:endParaRPr lang="ja-JP" altLang="en-US" dirty="0"/>
          </a:p>
        </p:txBody>
      </p:sp>
      <p:sp>
        <p:nvSpPr>
          <p:cNvPr id="3" name="字幕 2">
            <a:extLst>
              <a:ext uri="{FF2B5EF4-FFF2-40B4-BE49-F238E27FC236}">
                <a16:creationId xmlns:a16="http://schemas.microsoft.com/office/drawing/2014/main" id="{6C0E2BBA-3493-C71E-9E82-B67E18A8D9A3}"/>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41566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77499F-4229-E286-5CEB-583FF86B74A5}"/>
              </a:ext>
            </a:extLst>
          </p:cNvPr>
          <p:cNvSpPr>
            <a:spLocks noGrp="1"/>
          </p:cNvSpPr>
          <p:nvPr>
            <p:ph type="title"/>
          </p:nvPr>
        </p:nvSpPr>
        <p:spPr/>
        <p:txBody>
          <a:bodyPr>
            <a:normAutofit fontScale="90000"/>
          </a:bodyPr>
          <a:lstStyle/>
          <a:p>
            <a:r>
              <a:rPr kumimoji="1" lang="ja-JP" altLang="en-US" dirty="0"/>
              <a:t>コンピュータでの数値の扱い</a:t>
            </a:r>
          </a:p>
        </p:txBody>
      </p:sp>
      <p:sp>
        <p:nvSpPr>
          <p:cNvPr id="3" name="コンテンツ プレースホルダー 2">
            <a:extLst>
              <a:ext uri="{FF2B5EF4-FFF2-40B4-BE49-F238E27FC236}">
                <a16:creationId xmlns:a16="http://schemas.microsoft.com/office/drawing/2014/main" id="{39EC83FB-BADC-E959-2D5E-A5383B9DEEB1}"/>
              </a:ext>
            </a:extLst>
          </p:cNvPr>
          <p:cNvSpPr>
            <a:spLocks noGrp="1"/>
          </p:cNvSpPr>
          <p:nvPr>
            <p:ph idx="1"/>
          </p:nvPr>
        </p:nvSpPr>
        <p:spPr/>
        <p:txBody>
          <a:bodyPr>
            <a:normAutofit/>
          </a:bodyPr>
          <a:lstStyle/>
          <a:p>
            <a:pPr algn="l"/>
            <a:r>
              <a:rPr lang="ja-JP" altLang="en-US" sz="2400" b="0" i="0" dirty="0">
                <a:solidFill>
                  <a:srgbClr val="374151"/>
                </a:solidFill>
                <a:effectLst/>
                <a:latin typeface="Söhne"/>
              </a:rPr>
              <a:t>コンピュータは、整数だけでなく、</a:t>
            </a:r>
            <a:r>
              <a:rPr lang="ja-JP" altLang="en-US" sz="2400" b="1" i="0" dirty="0">
                <a:solidFill>
                  <a:srgbClr val="374151"/>
                </a:solidFill>
                <a:effectLst/>
                <a:latin typeface="Söhne"/>
              </a:rPr>
              <a:t>小数点以下の値を含む数値</a:t>
            </a:r>
            <a:r>
              <a:rPr lang="ja-JP" altLang="en-US" sz="2400" b="0" i="0" dirty="0">
                <a:solidFill>
                  <a:srgbClr val="374151"/>
                </a:solidFill>
                <a:effectLst/>
                <a:latin typeface="Söhne"/>
              </a:rPr>
              <a:t>（</a:t>
            </a:r>
            <a:r>
              <a:rPr lang="ja-JP" altLang="en-US" sz="2400" b="1" i="0" dirty="0">
                <a:solidFill>
                  <a:srgbClr val="374151"/>
                </a:solidFill>
                <a:effectLst/>
                <a:latin typeface="Söhne"/>
              </a:rPr>
              <a:t>浮動小数点数</a:t>
            </a:r>
            <a:r>
              <a:rPr lang="ja-JP" altLang="en-US" sz="2400" b="0" i="0" dirty="0">
                <a:solidFill>
                  <a:srgbClr val="374151"/>
                </a:solidFill>
                <a:effectLst/>
                <a:latin typeface="Söhne"/>
              </a:rPr>
              <a:t>）を</a:t>
            </a:r>
            <a:r>
              <a:rPr lang="ja-JP" altLang="en-US" sz="2400" b="1" i="0" dirty="0">
                <a:solidFill>
                  <a:srgbClr val="374151"/>
                </a:solidFill>
                <a:effectLst/>
                <a:latin typeface="Söhne"/>
              </a:rPr>
              <a:t>扱う</a:t>
            </a:r>
            <a:r>
              <a:rPr lang="ja-JP" altLang="en-US" sz="2400" b="0" i="0" dirty="0">
                <a:solidFill>
                  <a:srgbClr val="374151"/>
                </a:solidFill>
                <a:effectLst/>
                <a:latin typeface="Söhne"/>
              </a:rPr>
              <a:t>ことができる。</a:t>
            </a:r>
          </a:p>
          <a:p>
            <a:pPr algn="l"/>
            <a:r>
              <a:rPr lang="ja-JP" altLang="en-US" sz="2400" b="0" i="0" dirty="0">
                <a:solidFill>
                  <a:srgbClr val="374151"/>
                </a:solidFill>
                <a:effectLst/>
                <a:latin typeface="Söhne"/>
              </a:rPr>
              <a:t>浮動小数点数は、</a:t>
            </a:r>
            <a:r>
              <a:rPr lang="ja-JP" altLang="en-US" sz="2400" b="1" i="0" dirty="0">
                <a:solidFill>
                  <a:srgbClr val="374151"/>
                </a:solidFill>
                <a:effectLst/>
                <a:latin typeface="Söhne"/>
              </a:rPr>
              <a:t>通常</a:t>
            </a:r>
            <a:r>
              <a:rPr lang="ja-JP" altLang="en-US" sz="2400" dirty="0">
                <a:solidFill>
                  <a:srgbClr val="374151"/>
                </a:solidFill>
                <a:latin typeface="Söhne"/>
              </a:rPr>
              <a:t>、</a:t>
            </a:r>
            <a:r>
              <a:rPr lang="ja-JP" altLang="en-US" sz="2400" b="0" i="0" dirty="0">
                <a:solidFill>
                  <a:srgbClr val="374151"/>
                </a:solidFill>
                <a:effectLst/>
                <a:latin typeface="Söhne"/>
              </a:rPr>
              <a:t>コンピュータが、</a:t>
            </a:r>
            <a:r>
              <a:rPr lang="en-US" altLang="ja-JP" sz="2400" b="1" i="0" dirty="0">
                <a:solidFill>
                  <a:srgbClr val="374151"/>
                </a:solidFill>
                <a:effectLst/>
                <a:latin typeface="Söhne"/>
              </a:rPr>
              <a:t>10</a:t>
            </a:r>
            <a:r>
              <a:rPr lang="ja-JP" altLang="en-US" sz="2400" b="1" i="0" dirty="0">
                <a:solidFill>
                  <a:srgbClr val="374151"/>
                </a:solidFill>
                <a:effectLst/>
                <a:latin typeface="Söhne"/>
              </a:rPr>
              <a:t>進数で約</a:t>
            </a:r>
            <a:r>
              <a:rPr lang="en-US" altLang="ja-JP" sz="2400" b="1" i="0" dirty="0">
                <a:solidFill>
                  <a:srgbClr val="374151"/>
                </a:solidFill>
                <a:effectLst/>
                <a:latin typeface="Söhne"/>
              </a:rPr>
              <a:t>15-16</a:t>
            </a:r>
            <a:r>
              <a:rPr lang="ja-JP" altLang="en-US" sz="2400" b="1" i="0" dirty="0">
                <a:solidFill>
                  <a:srgbClr val="374151"/>
                </a:solidFill>
                <a:effectLst/>
                <a:latin typeface="Söhne"/>
              </a:rPr>
              <a:t>桁の精度まで数値を保持</a:t>
            </a:r>
            <a:r>
              <a:rPr lang="ja-JP" altLang="en-US" sz="2400" b="0" i="0" dirty="0">
                <a:solidFill>
                  <a:srgbClr val="374151"/>
                </a:solidFill>
                <a:effectLst/>
                <a:latin typeface="Söhne"/>
              </a:rPr>
              <a:t>できるものである。</a:t>
            </a:r>
          </a:p>
          <a:p>
            <a:pPr algn="l"/>
            <a:r>
              <a:rPr lang="ja-JP" altLang="en-US" sz="2400" b="1" i="0" dirty="0">
                <a:solidFill>
                  <a:srgbClr val="374151"/>
                </a:solidFill>
                <a:effectLst/>
                <a:latin typeface="Söhne"/>
              </a:rPr>
              <a:t>有限の精度</a:t>
            </a:r>
            <a:r>
              <a:rPr lang="ja-JP" altLang="en-US" sz="2400" b="0" i="0" dirty="0">
                <a:solidFill>
                  <a:srgbClr val="374151"/>
                </a:solidFill>
                <a:effectLst/>
                <a:latin typeface="Söhne"/>
              </a:rPr>
              <a:t>であるため、</a:t>
            </a:r>
            <a:r>
              <a:rPr lang="ja-JP" altLang="en-US" sz="2400" b="1" i="0" dirty="0">
                <a:solidFill>
                  <a:srgbClr val="374151"/>
                </a:solidFill>
                <a:effectLst/>
                <a:latin typeface="Söhne"/>
              </a:rPr>
              <a:t>この範囲を超える数値</a:t>
            </a:r>
            <a:r>
              <a:rPr lang="ja-JP" altLang="en-US" sz="2400" b="0" i="0" dirty="0">
                <a:solidFill>
                  <a:srgbClr val="374151"/>
                </a:solidFill>
                <a:effectLst/>
                <a:latin typeface="Söhne"/>
              </a:rPr>
              <a:t>（</a:t>
            </a:r>
            <a:r>
              <a:rPr lang="en-US" altLang="ja-JP" sz="2400" b="0" i="0" dirty="0">
                <a:solidFill>
                  <a:srgbClr val="374151"/>
                </a:solidFill>
                <a:effectLst/>
                <a:latin typeface="Söhne"/>
              </a:rPr>
              <a:t> 10</a:t>
            </a:r>
            <a:r>
              <a:rPr lang="ja-JP" altLang="en-US" sz="2400" b="0" i="0" dirty="0">
                <a:solidFill>
                  <a:srgbClr val="374151"/>
                </a:solidFill>
                <a:effectLst/>
                <a:latin typeface="Söhne"/>
              </a:rPr>
              <a:t>進数で</a:t>
            </a:r>
            <a:r>
              <a:rPr lang="en-US" altLang="ja-JP" sz="2400" b="0" i="0" dirty="0">
                <a:solidFill>
                  <a:srgbClr val="374151"/>
                </a:solidFill>
                <a:effectLst/>
                <a:latin typeface="Söhne"/>
              </a:rPr>
              <a:t>17</a:t>
            </a:r>
            <a:r>
              <a:rPr lang="ja-JP" altLang="en-US" sz="2400" b="0" i="0" dirty="0">
                <a:solidFill>
                  <a:srgbClr val="374151"/>
                </a:solidFill>
                <a:effectLst/>
                <a:latin typeface="Söhne"/>
              </a:rPr>
              <a:t>桁以上の数値）を計算しようとする</a:t>
            </a:r>
            <a:r>
              <a:rPr lang="ja-JP" altLang="en-US" sz="2400" b="1" i="0" dirty="0">
                <a:solidFill>
                  <a:srgbClr val="374151"/>
                </a:solidFill>
                <a:effectLst/>
                <a:latin typeface="Söhne"/>
              </a:rPr>
              <a:t>微小な誤差</a:t>
            </a:r>
            <a:r>
              <a:rPr lang="ja-JP" altLang="en-US" sz="2400" b="0" i="0" dirty="0">
                <a:solidFill>
                  <a:srgbClr val="374151"/>
                </a:solidFill>
                <a:effectLst/>
                <a:latin typeface="Söhne"/>
              </a:rPr>
              <a:t>が発生する。</a:t>
            </a:r>
            <a:endParaRPr lang="en-US" altLang="ja-JP" sz="2400" b="0" i="0" dirty="0">
              <a:solidFill>
                <a:srgbClr val="374151"/>
              </a:solidFill>
              <a:effectLst/>
              <a:latin typeface="Söhne"/>
            </a:endParaRPr>
          </a:p>
          <a:p>
            <a:pPr algn="l"/>
            <a:r>
              <a:rPr lang="ja-JP" altLang="en-US" sz="2400" b="0" i="0" dirty="0">
                <a:solidFill>
                  <a:srgbClr val="374151"/>
                </a:solidFill>
                <a:effectLst/>
                <a:latin typeface="Söhne"/>
              </a:rPr>
              <a:t>精密な計算を行う場合などは、精度について理解しておくことが重要となる。</a:t>
            </a:r>
          </a:p>
          <a:p>
            <a:endParaRPr kumimoji="1" lang="ja-JP" altLang="en-US" sz="2400" dirty="0"/>
          </a:p>
        </p:txBody>
      </p:sp>
      <p:sp>
        <p:nvSpPr>
          <p:cNvPr id="4" name="スライド番号プレースホルダー 3">
            <a:extLst>
              <a:ext uri="{FF2B5EF4-FFF2-40B4-BE49-F238E27FC236}">
                <a16:creationId xmlns:a16="http://schemas.microsoft.com/office/drawing/2014/main" id="{F0CE17E7-A5CC-0FAD-5001-A17D28254D1D}"/>
              </a:ext>
            </a:extLst>
          </p:cNvPr>
          <p:cNvSpPr>
            <a:spLocks noGrp="1"/>
          </p:cNvSpPr>
          <p:nvPr>
            <p:ph type="sldNum" sz="quarter" idx="12"/>
          </p:nvPr>
        </p:nvSpPr>
        <p:spPr/>
        <p:txBody>
          <a:bodyPr/>
          <a:lstStyle/>
          <a:p>
            <a:fld id="{E205D82C-95A1-431E-8E38-AA614A14CDCF}" type="slidenum">
              <a:rPr kumimoji="1" lang="ja-JP" altLang="en-US" smtClean="0"/>
              <a:t>58</a:t>
            </a:fld>
            <a:endParaRPr kumimoji="1" lang="ja-JP" altLang="en-US"/>
          </a:p>
        </p:txBody>
      </p:sp>
    </p:spTree>
    <p:extLst>
      <p:ext uri="{BB962C8B-B14F-4D97-AF65-F5344CB8AC3E}">
        <p14:creationId xmlns:p14="http://schemas.microsoft.com/office/powerpoint/2010/main" val="2330550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70A882-FCDF-475A-84A1-31230E66C890}"/>
              </a:ext>
            </a:extLst>
          </p:cNvPr>
          <p:cNvSpPr>
            <a:spLocks noGrp="1"/>
          </p:cNvSpPr>
          <p:nvPr>
            <p:ph type="title"/>
          </p:nvPr>
        </p:nvSpPr>
        <p:spPr>
          <a:xfrm>
            <a:off x="321845" y="175028"/>
            <a:ext cx="7729955" cy="961657"/>
          </a:xfrm>
        </p:spPr>
        <p:txBody>
          <a:bodyPr>
            <a:normAutofit/>
          </a:bodyPr>
          <a:lstStyle/>
          <a:p>
            <a:r>
              <a:rPr lang="ja-JP" altLang="en-US" sz="2900" dirty="0"/>
              <a:t>コンピュータによる「１</a:t>
            </a:r>
            <a:r>
              <a:rPr lang="en-US" altLang="ja-JP" sz="2900" dirty="0"/>
              <a:t>÷</a:t>
            </a:r>
            <a:r>
              <a:rPr lang="ja-JP" altLang="en-US" sz="2900" dirty="0"/>
              <a:t>３」</a:t>
            </a:r>
            <a:r>
              <a:rPr lang="en-US" altLang="ja-JP" sz="2900" dirty="0"/>
              <a:t> </a:t>
            </a:r>
            <a:r>
              <a:rPr lang="ja-JP" altLang="en-US" sz="2900" dirty="0"/>
              <a:t>の計算</a:t>
            </a:r>
            <a:endParaRPr kumimoji="1" lang="ja-JP" altLang="en-US" sz="2900" dirty="0"/>
          </a:p>
        </p:txBody>
      </p:sp>
      <p:sp>
        <p:nvSpPr>
          <p:cNvPr id="3" name="コンテンツ プレースホルダー 2">
            <a:extLst>
              <a:ext uri="{FF2B5EF4-FFF2-40B4-BE49-F238E27FC236}">
                <a16:creationId xmlns:a16="http://schemas.microsoft.com/office/drawing/2014/main" id="{ACBB9608-8238-4961-BFDB-BB4E9BA2753C}"/>
              </a:ext>
            </a:extLst>
          </p:cNvPr>
          <p:cNvSpPr>
            <a:spLocks noGrp="1"/>
          </p:cNvSpPr>
          <p:nvPr>
            <p:ph idx="1"/>
          </p:nvPr>
        </p:nvSpPr>
        <p:spPr>
          <a:xfrm>
            <a:off x="321845" y="1136684"/>
            <a:ext cx="8461208" cy="5657815"/>
          </a:xfrm>
        </p:spPr>
        <p:txBody>
          <a:bodyPr>
            <a:normAutofit/>
          </a:bodyPr>
          <a:lstStyle/>
          <a:p>
            <a:pPr marL="0" indent="0">
              <a:buNone/>
            </a:pPr>
            <a:r>
              <a:rPr kumimoji="1" lang="ja-JP" altLang="en-US" sz="2400" dirty="0">
                <a:latin typeface="メイリオ" panose="020B0604030504040204" pitchFamily="50" charset="-128"/>
              </a:rPr>
              <a:t>コンピュータを使って</a:t>
            </a:r>
            <a:r>
              <a:rPr kumimoji="1" lang="ja-JP" altLang="en-US" sz="2400" b="1" dirty="0">
                <a:latin typeface="メイリオ" panose="020B0604030504040204" pitchFamily="50" charset="-128"/>
              </a:rPr>
              <a:t>「</a:t>
            </a:r>
            <a:r>
              <a:rPr kumimoji="1" lang="en-US" altLang="ja-JP" sz="2400" b="1" dirty="0">
                <a:latin typeface="メイリオ" panose="020B0604030504040204" pitchFamily="50" charset="-128"/>
              </a:rPr>
              <a:t>1 ÷ 3</a:t>
            </a:r>
            <a:r>
              <a:rPr kumimoji="1" lang="ja-JP" altLang="en-US" sz="2400" b="1" dirty="0">
                <a:latin typeface="メイリオ" panose="020B0604030504040204" pitchFamily="50" charset="-128"/>
              </a:rPr>
              <a:t>」を計算</a:t>
            </a:r>
            <a:r>
              <a:rPr kumimoji="1" lang="ja-JP" altLang="en-US" sz="2400" dirty="0">
                <a:latin typeface="メイリオ" panose="020B0604030504040204" pitchFamily="50" charset="-128"/>
              </a:rPr>
              <a:t>してみるとどうなるでしょうか？</a:t>
            </a:r>
          </a:p>
          <a:p>
            <a:r>
              <a:rPr kumimoji="1" lang="ja-JP" altLang="en-US" sz="2400" dirty="0">
                <a:latin typeface="メイリオ" panose="020B0604030504040204" pitchFamily="50" charset="-128"/>
              </a:rPr>
              <a:t>コンピュータは「</a:t>
            </a:r>
            <a:r>
              <a:rPr kumimoji="1" lang="en-US" altLang="ja-JP" sz="2400" b="1" dirty="0">
                <a:latin typeface="メイリオ" panose="020B0604030504040204" pitchFamily="50" charset="-128"/>
              </a:rPr>
              <a:t>0.3333333333333333</a:t>
            </a:r>
            <a:r>
              <a:rPr kumimoji="1" lang="ja-JP" altLang="en-US" sz="2400" dirty="0">
                <a:latin typeface="メイリオ" panose="020B0604030504040204" pitchFamily="50" charset="-128"/>
              </a:rPr>
              <a:t>」などと表示</a:t>
            </a:r>
            <a:endParaRPr kumimoji="1" lang="en-US" altLang="ja-JP" sz="2400" dirty="0">
              <a:latin typeface="メイリオ" panose="020B0604030504040204" pitchFamily="50" charset="-128"/>
            </a:endParaRPr>
          </a:p>
          <a:p>
            <a:r>
              <a:rPr kumimoji="1" lang="ja-JP" altLang="en-US" sz="2400" dirty="0">
                <a:latin typeface="メイリオ" panose="020B0604030504040204" pitchFamily="50" charset="-128"/>
              </a:rPr>
              <a:t>しかし，</a:t>
            </a:r>
            <a:r>
              <a:rPr kumimoji="1" lang="ja-JP" altLang="en-US" sz="2400" b="1" u="sng" dirty="0">
                <a:latin typeface="メイリオ" panose="020B0604030504040204" pitchFamily="50" charset="-128"/>
              </a:rPr>
              <a:t>「無限に続く」数値を表現することはできない</a:t>
            </a:r>
            <a:endParaRPr kumimoji="1" lang="ja-JP" altLang="en-US" sz="2400" dirty="0">
              <a:latin typeface="メイリオ" panose="020B0604030504040204" pitchFamily="50" charset="-128"/>
            </a:endParaRPr>
          </a:p>
          <a:p>
            <a:r>
              <a:rPr kumimoji="1" lang="ja-JP" altLang="en-US" sz="2400" dirty="0">
                <a:latin typeface="メイリオ" panose="020B0604030504040204" pitchFamily="50" charset="-128"/>
              </a:rPr>
              <a:t>つまり、「</a:t>
            </a:r>
            <a:r>
              <a:rPr kumimoji="1" lang="en-US" altLang="ja-JP" sz="2400" dirty="0">
                <a:latin typeface="メイリオ" panose="020B0604030504040204" pitchFamily="50" charset="-128"/>
              </a:rPr>
              <a:t>1 ÷ 3</a:t>
            </a:r>
            <a:r>
              <a:rPr kumimoji="1" lang="ja-JP" altLang="en-US" sz="2400" dirty="0">
                <a:latin typeface="メイリオ" panose="020B0604030504040204" pitchFamily="50" charset="-128"/>
              </a:rPr>
              <a:t>」の</a:t>
            </a:r>
            <a:r>
              <a:rPr kumimoji="1" lang="ja-JP" altLang="en-US" sz="2400" b="1" u="sng" dirty="0">
                <a:latin typeface="メイリオ" panose="020B0604030504040204" pitchFamily="50" charset="-128"/>
              </a:rPr>
              <a:t>正確な値を計算できない</a:t>
            </a:r>
            <a:endParaRPr kumimoji="1" lang="en-US" altLang="ja-JP" sz="2400" b="1" u="sng" dirty="0">
              <a:latin typeface="メイリオ" panose="020B0604030504040204" pitchFamily="50" charset="-128"/>
            </a:endParaRPr>
          </a:p>
          <a:p>
            <a:endParaRPr kumimoji="1" lang="ja-JP" altLang="en-US" sz="2400" dirty="0">
              <a:latin typeface="メイリオ" panose="020B0604030504040204" pitchFamily="50" charset="-128"/>
            </a:endParaRPr>
          </a:p>
          <a:p>
            <a:pPr marL="0" indent="0">
              <a:buNone/>
            </a:pPr>
            <a:r>
              <a:rPr kumimoji="1" lang="ja-JP" altLang="en-US" sz="2400" dirty="0">
                <a:latin typeface="メイリオ" panose="020B0604030504040204" pitchFamily="50" charset="-128"/>
              </a:rPr>
              <a:t>コンピュータが表示する結果には</a:t>
            </a:r>
            <a:r>
              <a:rPr kumimoji="1" lang="ja-JP" altLang="en-US" sz="2400" b="1" dirty="0">
                <a:solidFill>
                  <a:srgbClr val="FF0000"/>
                </a:solidFill>
                <a:latin typeface="メイリオ" panose="020B0604030504040204" pitchFamily="50" charset="-128"/>
              </a:rPr>
              <a:t>小さな誤差が含まれている（精度に限界がある）</a:t>
            </a:r>
            <a:r>
              <a:rPr kumimoji="1" lang="ja-JP" altLang="en-US" sz="2400" dirty="0">
                <a:latin typeface="メイリオ" panose="020B0604030504040204" pitchFamily="50" charset="-128"/>
              </a:rPr>
              <a:t>と理解してください．</a:t>
            </a:r>
            <a:endParaRPr kumimoji="1" lang="en-US" altLang="ja-JP" sz="2400" dirty="0">
              <a:latin typeface="メイリオ" panose="020B0604030504040204" pitchFamily="50" charset="-128"/>
            </a:endParaRPr>
          </a:p>
          <a:p>
            <a:pPr marL="0" indent="0">
              <a:buNone/>
            </a:pPr>
            <a:r>
              <a:rPr kumimoji="1" lang="ja-JP" altLang="en-US" sz="2400" dirty="0">
                <a:latin typeface="メイリオ" panose="020B0604030504040204" pitchFamily="50" charset="-128"/>
              </a:rPr>
              <a:t>コンピュータを使った計算に注意してください．</a:t>
            </a:r>
          </a:p>
        </p:txBody>
      </p:sp>
      <p:sp>
        <p:nvSpPr>
          <p:cNvPr id="4" name="スライド番号プレースホルダー 3">
            <a:extLst>
              <a:ext uri="{FF2B5EF4-FFF2-40B4-BE49-F238E27FC236}">
                <a16:creationId xmlns:a16="http://schemas.microsoft.com/office/drawing/2014/main" id="{5D4A9DDF-614C-4963-B3B2-C1A265F3DF5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122009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br>
              <a:rPr lang="en-US" altLang="ja-JP" dirty="0"/>
            </a:br>
            <a:r>
              <a:rPr lang="ja-JP" altLang="en-US" dirty="0"/>
              <a:t>文章からの画像生成</a:t>
            </a: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ページ７，８</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ja-JP" altLang="en-US" b="1" dirty="0"/>
              <a:t>文章からの画像生成</a:t>
            </a:r>
            <a:endParaRPr lang="en-US" altLang="ja-JP" b="1" dirty="0"/>
          </a:p>
          <a:p>
            <a:pPr lvl="1">
              <a:spcAft>
                <a:spcPts val="600"/>
              </a:spcAft>
            </a:pPr>
            <a:r>
              <a:rPr lang="ja-JP" altLang="en-US" b="1" dirty="0"/>
              <a:t>プロンプト</a:t>
            </a:r>
            <a:endParaRPr lang="en-US" altLang="ja-JP" b="1" dirty="0"/>
          </a:p>
          <a:p>
            <a:pPr lvl="1">
              <a:spcAft>
                <a:spcPts val="600"/>
              </a:spcAft>
            </a:pPr>
            <a:endParaRPr lang="en-US" altLang="ja-JP" b="1" dirty="0"/>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6</a:t>
            </a:fld>
            <a:endParaRPr lang="ja-JP" altLang="en-US" sz="2400" dirty="0"/>
          </a:p>
        </p:txBody>
      </p:sp>
    </p:spTree>
    <p:extLst>
      <p:ext uri="{BB962C8B-B14F-4D97-AF65-F5344CB8AC3E}">
        <p14:creationId xmlns:p14="http://schemas.microsoft.com/office/powerpoint/2010/main" val="8081294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問いかけ</a:t>
            </a:r>
          </a:p>
        </p:txBody>
      </p:sp>
      <p:sp>
        <p:nvSpPr>
          <p:cNvPr id="3" name="コンテンツ プレースホルダー 2"/>
          <p:cNvSpPr>
            <a:spLocks noGrp="1"/>
          </p:cNvSpPr>
          <p:nvPr>
            <p:ph idx="1"/>
          </p:nvPr>
        </p:nvSpPr>
        <p:spPr/>
        <p:txBody>
          <a:bodyPr>
            <a:noAutofit/>
          </a:bodyPr>
          <a:lstStyle/>
          <a:p>
            <a:r>
              <a:rPr lang="ja-JP" altLang="en-US" dirty="0"/>
              <a:t>プログラミングでの根本問題は何でしょうか？</a:t>
            </a:r>
            <a:endParaRPr lang="en-US" altLang="ja-JP" dirty="0"/>
          </a:p>
          <a:p>
            <a:endParaRPr lang="en-US" altLang="ja-JP" dirty="0"/>
          </a:p>
          <a:p>
            <a:endParaRPr lang="en-US" altLang="ja-JP" dirty="0"/>
          </a:p>
          <a:p>
            <a:r>
              <a:rPr lang="ja-JP" altLang="en-US" dirty="0"/>
              <a:t>プログラミングの一番の基礎は何でしょうか？</a:t>
            </a:r>
          </a:p>
        </p:txBody>
      </p:sp>
      <p:sp>
        <p:nvSpPr>
          <p:cNvPr id="4" name="スライド番号プレースホルダー 3"/>
          <p:cNvSpPr>
            <a:spLocks noGrp="1"/>
          </p:cNvSpPr>
          <p:nvPr>
            <p:ph type="sldNum" sz="quarter" idx="12"/>
          </p:nvPr>
        </p:nvSpPr>
        <p:spPr/>
        <p:txBody>
          <a:bodyPr>
            <a:noAutofit/>
          </a:bodyPr>
          <a:lstStyle/>
          <a:p>
            <a:fld id="{E205D82C-95A1-431E-8E38-AA614A14CDCF}" type="slidenum">
              <a:rPr lang="ja-JP" altLang="en-US" smtClean="0"/>
              <a:pPr/>
              <a:t>60</a:t>
            </a:fld>
            <a:endParaRPr lang="ja-JP" altLang="en-US"/>
          </a:p>
        </p:txBody>
      </p:sp>
    </p:spTree>
    <p:extLst>
      <p:ext uri="{BB962C8B-B14F-4D97-AF65-F5344CB8AC3E}">
        <p14:creationId xmlns:p14="http://schemas.microsoft.com/office/powerpoint/2010/main" val="6016856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式の抽象化</a:t>
            </a:r>
          </a:p>
        </p:txBody>
      </p:sp>
      <p:sp>
        <p:nvSpPr>
          <p:cNvPr id="8" name="スライド番号プレースホルダー 7"/>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p:cNvSpPr txBox="1"/>
          <p:nvPr/>
        </p:nvSpPr>
        <p:spPr>
          <a:xfrm>
            <a:off x="426025" y="4207784"/>
            <a:ext cx="3057247" cy="523220"/>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類似した複数の</a:t>
            </a:r>
            <a:r>
              <a:rPr kumimoji="0"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式</a:t>
            </a:r>
            <a:endPar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9" name="テキスト ボックス 8"/>
          <p:cNvSpPr txBox="1"/>
          <p:nvPr/>
        </p:nvSpPr>
        <p:spPr>
          <a:xfrm>
            <a:off x="4749553" y="3251136"/>
            <a:ext cx="4033500" cy="138499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変数 </a:t>
            </a:r>
            <a:r>
              <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 </a:t>
            </a: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を使って，複数の</a:t>
            </a:r>
            <a:r>
              <a:rPr kumimoji="0"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式</a:t>
            </a: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を１つにまとめる（</a:t>
            </a:r>
            <a:r>
              <a:rPr kumimoji="0"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抽象化</a:t>
            </a: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t>
            </a:r>
            <a:endPar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3" name="右矢印 2"/>
          <p:cNvSpPr/>
          <p:nvPr/>
        </p:nvSpPr>
        <p:spPr>
          <a:xfrm>
            <a:off x="3906590" y="2274284"/>
            <a:ext cx="497205" cy="415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1" name="テキスト ボックス 10"/>
          <p:cNvSpPr txBox="1"/>
          <p:nvPr/>
        </p:nvSpPr>
        <p:spPr>
          <a:xfrm>
            <a:off x="5272934" y="2220557"/>
            <a:ext cx="1223412" cy="523220"/>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a</a:t>
            </a: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 1.1</a:t>
            </a:r>
            <a:endPar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10" name="テキスト ボックス 9"/>
          <p:cNvSpPr txBox="1"/>
          <p:nvPr/>
        </p:nvSpPr>
        <p:spPr>
          <a:xfrm>
            <a:off x="1099963" y="1404477"/>
            <a:ext cx="1624163" cy="2677656"/>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100</a:t>
            </a: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 1.1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150</a:t>
            </a:r>
            <a:r>
              <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 1.1</a:t>
            </a:r>
            <a:endPar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400</a:t>
            </a:r>
            <a:r>
              <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 1.1</a:t>
            </a:r>
            <a:endPar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295085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式の抽象化と関数</a:t>
            </a:r>
          </a:p>
        </p:txBody>
      </p:sp>
      <p:sp>
        <p:nvSpPr>
          <p:cNvPr id="8" name="スライド番号プレースホルダー 7"/>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p:cNvSpPr txBox="1"/>
          <p:nvPr/>
        </p:nvSpPr>
        <p:spPr>
          <a:xfrm>
            <a:off x="321845" y="3128652"/>
            <a:ext cx="3057247" cy="523220"/>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類似した複数の</a:t>
            </a:r>
            <a:r>
              <a:rPr kumimoji="0"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式</a:t>
            </a:r>
            <a:endPar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9" name="テキスト ボックス 8"/>
          <p:cNvSpPr txBox="1"/>
          <p:nvPr/>
        </p:nvSpPr>
        <p:spPr>
          <a:xfrm>
            <a:off x="4341180" y="1890634"/>
            <a:ext cx="4033500" cy="138499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変数 </a:t>
            </a:r>
            <a:r>
              <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 </a:t>
            </a: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を使って，複数の</a:t>
            </a:r>
            <a:r>
              <a:rPr kumimoji="0"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式</a:t>
            </a: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を１つにまとめる（</a:t>
            </a:r>
            <a:r>
              <a:rPr kumimoji="0"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抽象化</a:t>
            </a:r>
            <a:r>
              <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t>
            </a:r>
            <a:endPar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3" name="右矢印 2"/>
          <p:cNvSpPr/>
          <p:nvPr/>
        </p:nvSpPr>
        <p:spPr>
          <a:xfrm>
            <a:off x="3604749" y="1251133"/>
            <a:ext cx="497205" cy="415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1" name="テキスト ボックス 10"/>
          <p:cNvSpPr txBox="1"/>
          <p:nvPr/>
        </p:nvSpPr>
        <p:spPr>
          <a:xfrm>
            <a:off x="4971093" y="1197406"/>
            <a:ext cx="1223412" cy="523220"/>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a</a:t>
            </a: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 1.1</a:t>
            </a:r>
            <a:endPar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10" name="テキスト ボックス 9"/>
          <p:cNvSpPr txBox="1"/>
          <p:nvPr/>
        </p:nvSpPr>
        <p:spPr>
          <a:xfrm>
            <a:off x="1099963" y="809673"/>
            <a:ext cx="1624163" cy="2677656"/>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100</a:t>
            </a: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 1.1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150</a:t>
            </a:r>
            <a:r>
              <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 1.1</a:t>
            </a:r>
            <a:endPar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400</a:t>
            </a:r>
            <a:r>
              <a:rPr kumimoji="0"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 1.1</a:t>
            </a:r>
            <a:endParaRPr kumimoji="0"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12" name="右矢印 11"/>
          <p:cNvSpPr/>
          <p:nvPr/>
        </p:nvSpPr>
        <p:spPr>
          <a:xfrm rot="5400000">
            <a:off x="4701043" y="2815144"/>
            <a:ext cx="540098" cy="1801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4" name="テキスト ボックス 13"/>
          <p:cNvSpPr txBox="1"/>
          <p:nvPr/>
        </p:nvSpPr>
        <p:spPr>
          <a:xfrm>
            <a:off x="4667934" y="4162783"/>
            <a:ext cx="3151532" cy="931058"/>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式</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t>
            </a:r>
            <a:r>
              <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 * 1.1</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」を含む</a:t>
            </a:r>
            <a:r>
              <a:rPr kumimoji="0"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関数</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foo</a:t>
            </a: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を</a:t>
            </a:r>
            <a:r>
              <a:rPr kumimoji="0"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定義</a:t>
            </a:r>
            <a:endPar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46EEF115-1F03-4254-B5A3-B765CF27DBF0}"/>
              </a:ext>
            </a:extLst>
          </p:cNvPr>
          <p:cNvPicPr>
            <a:picLocks noChangeAspect="1"/>
          </p:cNvPicPr>
          <p:nvPr/>
        </p:nvPicPr>
        <p:blipFill>
          <a:blip r:embed="rId2"/>
          <a:stretch>
            <a:fillRect/>
          </a:stretch>
        </p:blipFill>
        <p:spPr>
          <a:xfrm>
            <a:off x="5472953" y="5501734"/>
            <a:ext cx="2769517" cy="1356265"/>
          </a:xfrm>
          <a:prstGeom prst="rect">
            <a:avLst/>
          </a:prstGeom>
        </p:spPr>
      </p:pic>
      <p:pic>
        <p:nvPicPr>
          <p:cNvPr id="13" name="図 12">
            <a:extLst>
              <a:ext uri="{FF2B5EF4-FFF2-40B4-BE49-F238E27FC236}">
                <a16:creationId xmlns:a16="http://schemas.microsoft.com/office/drawing/2014/main" id="{E9516A55-6329-47ED-9D49-97DC30FD78C5}"/>
              </a:ext>
            </a:extLst>
          </p:cNvPr>
          <p:cNvPicPr>
            <a:picLocks noChangeAspect="1"/>
          </p:cNvPicPr>
          <p:nvPr/>
        </p:nvPicPr>
        <p:blipFill>
          <a:blip r:embed="rId3"/>
          <a:stretch>
            <a:fillRect/>
          </a:stretch>
        </p:blipFill>
        <p:spPr>
          <a:xfrm>
            <a:off x="300523" y="4079504"/>
            <a:ext cx="4175545" cy="2143820"/>
          </a:xfrm>
          <a:prstGeom prst="rect">
            <a:avLst/>
          </a:prstGeom>
        </p:spPr>
      </p:pic>
      <p:sp>
        <p:nvSpPr>
          <p:cNvPr id="15" name="テキスト ボックス 14">
            <a:extLst>
              <a:ext uri="{FF2B5EF4-FFF2-40B4-BE49-F238E27FC236}">
                <a16:creationId xmlns:a16="http://schemas.microsoft.com/office/drawing/2014/main" id="{21BA2D3F-BE79-4BF2-ACA9-A98AB3F90832}"/>
              </a:ext>
            </a:extLst>
          </p:cNvPr>
          <p:cNvSpPr txBox="1"/>
          <p:nvPr/>
        </p:nvSpPr>
        <p:spPr>
          <a:xfrm>
            <a:off x="1798160" y="6135631"/>
            <a:ext cx="3161864" cy="478813"/>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関数</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foo</a:t>
            </a: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を使用．</a:t>
            </a: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100, 150, 400 </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は</a:t>
            </a:r>
            <a:r>
              <a:rPr kumimoji="0"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引数</a:t>
            </a:r>
          </a:p>
        </p:txBody>
      </p:sp>
      <p:sp>
        <p:nvSpPr>
          <p:cNvPr id="16" name="正方形/長方形 15">
            <a:extLst>
              <a:ext uri="{FF2B5EF4-FFF2-40B4-BE49-F238E27FC236}">
                <a16:creationId xmlns:a16="http://schemas.microsoft.com/office/drawing/2014/main" id="{69B208DA-9E06-46EE-9B80-309B2F7290F3}"/>
              </a:ext>
            </a:extLst>
          </p:cNvPr>
          <p:cNvSpPr/>
          <p:nvPr/>
        </p:nvSpPr>
        <p:spPr>
          <a:xfrm>
            <a:off x="978981" y="4186304"/>
            <a:ext cx="3593019" cy="741829"/>
          </a:xfrm>
          <a:prstGeom prst="rect">
            <a:avLst/>
          </a:prstGeom>
          <a:noFill/>
          <a:ln w="7620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7" name="正方形/長方形 16">
            <a:extLst>
              <a:ext uri="{FF2B5EF4-FFF2-40B4-BE49-F238E27FC236}">
                <a16:creationId xmlns:a16="http://schemas.microsoft.com/office/drawing/2014/main" id="{48D2C7F2-B82D-428B-AD18-9C9A50DA9BCC}"/>
              </a:ext>
            </a:extLst>
          </p:cNvPr>
          <p:cNvSpPr/>
          <p:nvPr/>
        </p:nvSpPr>
        <p:spPr>
          <a:xfrm>
            <a:off x="2138851" y="5021901"/>
            <a:ext cx="1565814" cy="1113729"/>
          </a:xfrm>
          <a:prstGeom prst="rect">
            <a:avLst/>
          </a:prstGeom>
          <a:noFill/>
          <a:ln w="7620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2671165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9646A6-344E-AEE5-141D-C1228FCD0E38}"/>
              </a:ext>
            </a:extLst>
          </p:cNvPr>
          <p:cNvSpPr>
            <a:spLocks noGrp="1"/>
          </p:cNvSpPr>
          <p:nvPr>
            <p:ph type="title"/>
          </p:nvPr>
        </p:nvSpPr>
        <p:spPr/>
        <p:txBody>
          <a:bodyPr>
            <a:noAutofit/>
          </a:bodyPr>
          <a:lstStyle/>
          <a:p>
            <a:r>
              <a:rPr lang="ja-JP" altLang="en-US" dirty="0"/>
              <a:t>抽象化がなぜ大切なのか</a:t>
            </a:r>
            <a:endParaRPr kumimoji="1" lang="ja-JP" altLang="en-US" dirty="0"/>
          </a:p>
        </p:txBody>
      </p:sp>
      <p:sp>
        <p:nvSpPr>
          <p:cNvPr id="3" name="コンテンツ プレースホルダー 2">
            <a:extLst>
              <a:ext uri="{FF2B5EF4-FFF2-40B4-BE49-F238E27FC236}">
                <a16:creationId xmlns:a16="http://schemas.microsoft.com/office/drawing/2014/main" id="{08B0E4F6-533B-6B26-2B7C-9C43BE2E65D5}"/>
              </a:ext>
            </a:extLst>
          </p:cNvPr>
          <p:cNvSpPr>
            <a:spLocks noGrp="1"/>
          </p:cNvSpPr>
          <p:nvPr>
            <p:ph idx="1"/>
          </p:nvPr>
        </p:nvSpPr>
        <p:spPr>
          <a:xfrm>
            <a:off x="321845" y="846253"/>
            <a:ext cx="8130005" cy="5333166"/>
          </a:xfrm>
        </p:spPr>
        <p:txBody>
          <a:bodyPr/>
          <a:lstStyle/>
          <a:p>
            <a:r>
              <a:rPr lang="ja-JP" altLang="en-US" dirty="0"/>
              <a:t>プログラミングでの根本問題は何でしょうか？</a:t>
            </a:r>
            <a:endParaRPr lang="en-US" altLang="ja-JP" dirty="0"/>
          </a:p>
          <a:p>
            <a:pPr marL="457200" lvl="1" indent="0">
              <a:buNone/>
            </a:pPr>
            <a:r>
              <a:rPr lang="ja-JP" altLang="en-US" b="1" dirty="0"/>
              <a:t>誤り（バグ）の無いプログラムの作成</a:t>
            </a:r>
            <a:endParaRPr lang="en-US" altLang="ja-JP" b="1" dirty="0"/>
          </a:p>
          <a:p>
            <a:endParaRPr lang="en-US" altLang="ja-JP" dirty="0"/>
          </a:p>
          <a:p>
            <a:r>
              <a:rPr lang="ja-JP" altLang="en-US" dirty="0"/>
              <a:t>プログラミングの一番の基礎は何でしょうか？</a:t>
            </a:r>
            <a:endParaRPr lang="en-US" altLang="ja-JP" dirty="0"/>
          </a:p>
          <a:p>
            <a:pPr lvl="1"/>
            <a:r>
              <a:rPr lang="ja-JP" altLang="en-US" b="1" u="sng" dirty="0">
                <a:solidFill>
                  <a:srgbClr val="FF0000"/>
                </a:solidFill>
              </a:rPr>
              <a:t>抽象化を行うこと</a:t>
            </a:r>
            <a:r>
              <a:rPr lang="ja-JP" altLang="en-US" b="1" dirty="0"/>
              <a:t>．</a:t>
            </a:r>
            <a:endParaRPr lang="en-US" altLang="ja-JP" dirty="0"/>
          </a:p>
          <a:p>
            <a:pPr lvl="1"/>
            <a:r>
              <a:rPr kumimoji="1" lang="ja-JP" altLang="en-US" b="1" dirty="0"/>
              <a:t>式の抽象化</a:t>
            </a:r>
            <a:r>
              <a:rPr kumimoji="1" lang="ja-JP" altLang="en-US" dirty="0"/>
              <a:t>により冗長な記述を避けることができ，</a:t>
            </a:r>
            <a:r>
              <a:rPr kumimoji="1" lang="ja-JP" altLang="en-US" b="1" dirty="0"/>
              <a:t>バグの防止やプログラムの変更が容易に</a:t>
            </a:r>
            <a:r>
              <a:rPr kumimoji="1" lang="ja-JP" altLang="en-US" dirty="0"/>
              <a:t>なる．</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C191676B-1FBD-A873-08DA-0F60286499DF}"/>
              </a:ext>
            </a:extLst>
          </p:cNvPr>
          <p:cNvSpPr>
            <a:spLocks noGrp="1"/>
          </p:cNvSpPr>
          <p:nvPr>
            <p:ph type="sldNum" sz="quarter" idx="12"/>
          </p:nvPr>
        </p:nvSpPr>
        <p:spPr/>
        <p:txBody>
          <a:bodyPr/>
          <a:lstStyle/>
          <a:p>
            <a:fld id="{E205D82C-95A1-431E-8E38-AA614A14CDCF}" type="slidenum">
              <a:rPr kumimoji="1" lang="ja-JP" altLang="en-US" smtClean="0"/>
              <a:t>63</a:t>
            </a:fld>
            <a:endParaRPr kumimoji="1" lang="ja-JP" altLang="en-US"/>
          </a:p>
        </p:txBody>
      </p:sp>
    </p:spTree>
    <p:extLst>
      <p:ext uri="{BB962C8B-B14F-4D97-AF65-F5344CB8AC3E}">
        <p14:creationId xmlns:p14="http://schemas.microsoft.com/office/powerpoint/2010/main" val="28833650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D7789B3-8B87-CD2B-A1F3-227AAEDA3A61}"/>
              </a:ext>
            </a:extLst>
          </p:cNvPr>
          <p:cNvPicPr>
            <a:picLocks noChangeAspect="1"/>
          </p:cNvPicPr>
          <p:nvPr/>
        </p:nvPicPr>
        <p:blipFill>
          <a:blip r:embed="rId3"/>
          <a:stretch>
            <a:fillRect/>
          </a:stretch>
        </p:blipFill>
        <p:spPr>
          <a:xfrm>
            <a:off x="4705325" y="1359946"/>
            <a:ext cx="4423720" cy="1848183"/>
          </a:xfrm>
          <a:prstGeom prst="rect">
            <a:avLst/>
          </a:prstGeom>
        </p:spPr>
      </p:pic>
      <p:sp>
        <p:nvSpPr>
          <p:cNvPr id="26626" name="Rectangle 2"/>
          <p:cNvSpPr>
            <a:spLocks noGrp="1" noChangeArrowheads="1"/>
          </p:cNvSpPr>
          <p:nvPr>
            <p:ph type="title"/>
          </p:nvPr>
        </p:nvSpPr>
        <p:spPr/>
        <p:txBody>
          <a:bodyPr>
            <a:noAutofit/>
          </a:bodyPr>
          <a:lstStyle/>
          <a:p>
            <a:r>
              <a:rPr lang="ja-JP" altLang="en-US" dirty="0"/>
              <a:t>式の抽象化と関数</a:t>
            </a:r>
          </a:p>
        </p:txBody>
      </p:sp>
      <p:sp>
        <p:nvSpPr>
          <p:cNvPr id="12" name="スライド番号プレースホルダー 11"/>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4" name="テキスト ボックス 13"/>
          <p:cNvSpPr txBox="1"/>
          <p:nvPr/>
        </p:nvSpPr>
        <p:spPr>
          <a:xfrm>
            <a:off x="1047053" y="3611275"/>
            <a:ext cx="2339102" cy="415498"/>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類似した複数の</a:t>
            </a:r>
            <a:r>
              <a:rPr kumimoji="0"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式</a:t>
            </a:r>
            <a:endPar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16" name="テキスト ボックス 15"/>
          <p:cNvSpPr txBox="1"/>
          <p:nvPr/>
        </p:nvSpPr>
        <p:spPr>
          <a:xfrm>
            <a:off x="1508718" y="6092127"/>
            <a:ext cx="1261884" cy="415498"/>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実行結果</a:t>
            </a:r>
          </a:p>
        </p:txBody>
      </p:sp>
      <p:sp>
        <p:nvSpPr>
          <p:cNvPr id="18" name="テキスト ボックス 17"/>
          <p:cNvSpPr txBox="1"/>
          <p:nvPr/>
        </p:nvSpPr>
        <p:spPr>
          <a:xfrm>
            <a:off x="5589988" y="3547226"/>
            <a:ext cx="2877711" cy="415498"/>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mn-cs"/>
              </a:rPr>
              <a:t>関数</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の定義と使用</a:t>
            </a:r>
          </a:p>
        </p:txBody>
      </p:sp>
      <p:sp>
        <p:nvSpPr>
          <p:cNvPr id="21" name="テキスト ボックス 20"/>
          <p:cNvSpPr txBox="1"/>
          <p:nvPr/>
        </p:nvSpPr>
        <p:spPr>
          <a:xfrm>
            <a:off x="5721855" y="6053446"/>
            <a:ext cx="2069797" cy="738664"/>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同じ</a:t>
            </a: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実行結果になる</a:t>
            </a:r>
          </a:p>
        </p:txBody>
      </p:sp>
      <p:sp>
        <p:nvSpPr>
          <p:cNvPr id="19" name="テキスト ボックス 18"/>
          <p:cNvSpPr txBox="1"/>
          <p:nvPr/>
        </p:nvSpPr>
        <p:spPr>
          <a:xfrm>
            <a:off x="1508718" y="827052"/>
            <a:ext cx="1415772"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抽象化前</a:t>
            </a:r>
          </a:p>
        </p:txBody>
      </p:sp>
      <p:sp>
        <p:nvSpPr>
          <p:cNvPr id="25" name="テキスト ボックス 24"/>
          <p:cNvSpPr txBox="1"/>
          <p:nvPr/>
        </p:nvSpPr>
        <p:spPr>
          <a:xfrm>
            <a:off x="6177185" y="768449"/>
            <a:ext cx="1415772"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抽象化後</a:t>
            </a:r>
          </a:p>
        </p:txBody>
      </p:sp>
      <p:sp>
        <p:nvSpPr>
          <p:cNvPr id="28" name="正方形/長方形 27"/>
          <p:cNvSpPr/>
          <p:nvPr/>
        </p:nvSpPr>
        <p:spPr>
          <a:xfrm>
            <a:off x="5212887" y="2185234"/>
            <a:ext cx="3087734" cy="11835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29" name="正方形/長方形 28"/>
          <p:cNvSpPr/>
          <p:nvPr/>
        </p:nvSpPr>
        <p:spPr>
          <a:xfrm>
            <a:off x="5212887" y="1329193"/>
            <a:ext cx="3729584" cy="8155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pic>
        <p:nvPicPr>
          <p:cNvPr id="3" name="図 2">
            <a:extLst>
              <a:ext uri="{FF2B5EF4-FFF2-40B4-BE49-F238E27FC236}">
                <a16:creationId xmlns:a16="http://schemas.microsoft.com/office/drawing/2014/main" id="{43DAFDC8-7E63-0E20-09BE-B9A00C12C493}"/>
              </a:ext>
            </a:extLst>
          </p:cNvPr>
          <p:cNvPicPr>
            <a:picLocks noChangeAspect="1"/>
          </p:cNvPicPr>
          <p:nvPr/>
        </p:nvPicPr>
        <p:blipFill>
          <a:blip r:embed="rId4"/>
          <a:stretch>
            <a:fillRect/>
          </a:stretch>
        </p:blipFill>
        <p:spPr>
          <a:xfrm>
            <a:off x="4534989" y="4241283"/>
            <a:ext cx="4380114" cy="1651517"/>
          </a:xfrm>
          <a:prstGeom prst="rect">
            <a:avLst/>
          </a:prstGeom>
        </p:spPr>
      </p:pic>
      <p:pic>
        <p:nvPicPr>
          <p:cNvPr id="5" name="図 4">
            <a:extLst>
              <a:ext uri="{FF2B5EF4-FFF2-40B4-BE49-F238E27FC236}">
                <a16:creationId xmlns:a16="http://schemas.microsoft.com/office/drawing/2014/main" id="{1BB65470-FF0E-8284-1A6A-D78DD2149B59}"/>
              </a:ext>
            </a:extLst>
          </p:cNvPr>
          <p:cNvPicPr>
            <a:picLocks noChangeAspect="1"/>
          </p:cNvPicPr>
          <p:nvPr/>
        </p:nvPicPr>
        <p:blipFill>
          <a:blip r:embed="rId5"/>
          <a:stretch>
            <a:fillRect/>
          </a:stretch>
        </p:blipFill>
        <p:spPr>
          <a:xfrm>
            <a:off x="0" y="1412500"/>
            <a:ext cx="4438677" cy="1554951"/>
          </a:xfrm>
          <a:prstGeom prst="rect">
            <a:avLst/>
          </a:prstGeom>
        </p:spPr>
      </p:pic>
      <p:pic>
        <p:nvPicPr>
          <p:cNvPr id="7" name="図 6">
            <a:extLst>
              <a:ext uri="{FF2B5EF4-FFF2-40B4-BE49-F238E27FC236}">
                <a16:creationId xmlns:a16="http://schemas.microsoft.com/office/drawing/2014/main" id="{EC0EE9E0-D13F-D916-8383-A4274A8D2771}"/>
              </a:ext>
            </a:extLst>
          </p:cNvPr>
          <p:cNvPicPr>
            <a:picLocks noChangeAspect="1"/>
          </p:cNvPicPr>
          <p:nvPr/>
        </p:nvPicPr>
        <p:blipFill>
          <a:blip r:embed="rId6"/>
          <a:stretch>
            <a:fillRect/>
          </a:stretch>
        </p:blipFill>
        <p:spPr>
          <a:xfrm>
            <a:off x="127633" y="4255329"/>
            <a:ext cx="4209258" cy="1554951"/>
          </a:xfrm>
          <a:prstGeom prst="rect">
            <a:avLst/>
          </a:prstGeom>
        </p:spPr>
      </p:pic>
    </p:spTree>
    <p:extLst>
      <p:ext uri="{BB962C8B-B14F-4D97-AF65-F5344CB8AC3E}">
        <p14:creationId xmlns:p14="http://schemas.microsoft.com/office/powerpoint/2010/main" val="1625405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E630CC2-F37E-3EE2-2C2F-F44E662564B4}"/>
              </a:ext>
            </a:extLst>
          </p:cNvPr>
          <p:cNvSpPr>
            <a:spLocks noGrp="1"/>
          </p:cNvSpPr>
          <p:nvPr>
            <p:ph idx="1"/>
          </p:nvPr>
        </p:nvSpPr>
        <p:spPr>
          <a:xfrm>
            <a:off x="4208148" y="925830"/>
            <a:ext cx="4935852" cy="5795645"/>
          </a:xfrm>
        </p:spPr>
        <p:txBody>
          <a:bodyPr>
            <a:normAutofit/>
          </a:bodyPr>
          <a:lstStyle/>
          <a:p>
            <a:pPr marL="0" indent="0">
              <a:buNone/>
            </a:pPr>
            <a:r>
              <a:rPr kumimoji="1" lang="ja-JP" altLang="en-US" sz="2400" dirty="0"/>
              <a:t>① </a:t>
            </a:r>
            <a:r>
              <a:rPr kumimoji="1" lang="en-US" altLang="ja-JP" sz="2400" dirty="0"/>
              <a:t>Stable Diffusion XL </a:t>
            </a:r>
            <a:r>
              <a:rPr kumimoji="1" lang="ja-JP" altLang="en-US" sz="2400" dirty="0"/>
              <a:t>のサイトを試す</a:t>
            </a:r>
            <a:endParaRPr lang="en-US" altLang="ja-JP" sz="2400" dirty="0"/>
          </a:p>
          <a:p>
            <a:pPr marL="0" indent="0">
              <a:buNone/>
            </a:pPr>
            <a:r>
              <a:rPr kumimoji="1" lang="en-US" altLang="ja-JP" sz="2400" dirty="0">
                <a:hlinkClick r:id="rId2"/>
              </a:rPr>
              <a:t>https://clipdrop.co/stable-diffusion</a:t>
            </a:r>
            <a:endParaRPr kumimoji="1" lang="en-US" altLang="ja-JP" sz="2400" dirty="0"/>
          </a:p>
          <a:p>
            <a:pPr marL="0" indent="0">
              <a:buNone/>
            </a:pPr>
            <a:endParaRPr kumimoji="1" lang="en-US" altLang="ja-JP" sz="2400" dirty="0"/>
          </a:p>
          <a:p>
            <a:pPr marL="0" indent="0">
              <a:buNone/>
            </a:pPr>
            <a:r>
              <a:rPr lang="ja-JP" altLang="en-US" sz="2400" dirty="0"/>
              <a:t>② プロンプトを</a:t>
            </a:r>
            <a:r>
              <a:rPr lang="ja-JP" altLang="en-US" sz="2400" b="1" dirty="0"/>
              <a:t>英語</a:t>
            </a:r>
            <a:r>
              <a:rPr lang="ja-JP" altLang="en-US" sz="2400" dirty="0"/>
              <a:t>で入れて実行</a:t>
            </a:r>
            <a:endParaRPr lang="en-US" altLang="ja-JP" sz="2400" dirty="0"/>
          </a:p>
          <a:p>
            <a:pPr marL="0" indent="0">
              <a:buNone/>
            </a:pPr>
            <a:r>
              <a:rPr kumimoji="1" lang="ja-JP" altLang="en-US" sz="2400" dirty="0"/>
              <a:t>思い通りの結果を得るためにプロンプトを工夫する．</a:t>
            </a:r>
            <a:endParaRPr kumimoji="1" lang="en-US" altLang="ja-JP" sz="2400" dirty="0"/>
          </a:p>
          <a:p>
            <a:pPr marL="0" indent="0">
              <a:buNone/>
            </a:pPr>
            <a:r>
              <a:rPr kumimoji="1" lang="en-US" altLang="ja-JP" sz="2400" dirty="0"/>
              <a:t>beautiful garden, small house, many flowers, blue sky, clouds, realistic, cinematic, landscape vista photography, Ghibli</a:t>
            </a:r>
          </a:p>
          <a:p>
            <a:pPr marL="0" indent="0">
              <a:buNone/>
            </a:pPr>
            <a:r>
              <a:rPr lang="ja-JP" altLang="en-US" sz="2400" dirty="0"/>
              <a:t>（混雑しているときは③，④を試してみてください）</a:t>
            </a:r>
            <a:endParaRPr kumimoji="1" lang="en-US" altLang="ja-JP" sz="2400" dirty="0"/>
          </a:p>
        </p:txBody>
      </p:sp>
      <p:sp>
        <p:nvSpPr>
          <p:cNvPr id="4" name="スライド番号プレースホルダー 3">
            <a:extLst>
              <a:ext uri="{FF2B5EF4-FFF2-40B4-BE49-F238E27FC236}">
                <a16:creationId xmlns:a16="http://schemas.microsoft.com/office/drawing/2014/main" id="{360F2FDF-F438-AFAC-AC96-5906CF7A9186}"/>
              </a:ext>
            </a:extLst>
          </p:cNvPr>
          <p:cNvSpPr>
            <a:spLocks noGrp="1"/>
          </p:cNvSpPr>
          <p:nvPr>
            <p:ph type="sldNum" sz="quarter" idx="12"/>
          </p:nvPr>
        </p:nvSpPr>
        <p:spPr/>
        <p:txBody>
          <a:bodyPr/>
          <a:lstStyle/>
          <a:p>
            <a:fld id="{E205D82C-95A1-431E-8E38-AA614A14CDCF}" type="slidenum">
              <a:rPr kumimoji="1" lang="ja-JP" altLang="en-US" smtClean="0"/>
              <a:t>7</a:t>
            </a:fld>
            <a:endParaRPr kumimoji="1" lang="ja-JP" altLang="en-US"/>
          </a:p>
        </p:txBody>
      </p:sp>
      <p:pic>
        <p:nvPicPr>
          <p:cNvPr id="5" name="図 4">
            <a:extLst>
              <a:ext uri="{FF2B5EF4-FFF2-40B4-BE49-F238E27FC236}">
                <a16:creationId xmlns:a16="http://schemas.microsoft.com/office/drawing/2014/main" id="{240A10AE-1719-D5F1-EC9C-D620C4E08A99}"/>
              </a:ext>
            </a:extLst>
          </p:cNvPr>
          <p:cNvPicPr>
            <a:picLocks noChangeAspect="1"/>
          </p:cNvPicPr>
          <p:nvPr/>
        </p:nvPicPr>
        <p:blipFill>
          <a:blip r:embed="rId3"/>
          <a:stretch>
            <a:fillRect/>
          </a:stretch>
        </p:blipFill>
        <p:spPr>
          <a:xfrm>
            <a:off x="162387" y="925830"/>
            <a:ext cx="3993226" cy="4770533"/>
          </a:xfrm>
          <a:prstGeom prst="rect">
            <a:avLst/>
          </a:prstGeom>
        </p:spPr>
      </p:pic>
    </p:spTree>
    <p:extLst>
      <p:ext uri="{BB962C8B-B14F-4D97-AF65-F5344CB8AC3E}">
        <p14:creationId xmlns:p14="http://schemas.microsoft.com/office/powerpoint/2010/main" val="4152364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E630CC2-F37E-3EE2-2C2F-F44E662564B4}"/>
              </a:ext>
            </a:extLst>
          </p:cNvPr>
          <p:cNvSpPr>
            <a:spLocks noGrp="1"/>
          </p:cNvSpPr>
          <p:nvPr>
            <p:ph idx="1"/>
          </p:nvPr>
        </p:nvSpPr>
        <p:spPr>
          <a:xfrm>
            <a:off x="4208148" y="925830"/>
            <a:ext cx="4935852" cy="5795645"/>
          </a:xfrm>
        </p:spPr>
        <p:txBody>
          <a:bodyPr>
            <a:normAutofit/>
          </a:bodyPr>
          <a:lstStyle/>
          <a:p>
            <a:pPr marL="0" indent="0">
              <a:buNone/>
            </a:pPr>
            <a:r>
              <a:rPr lang="ja-JP" altLang="en-US" sz="2400" dirty="0"/>
              <a:t>③</a:t>
            </a:r>
            <a:r>
              <a:rPr kumimoji="1" lang="ja-JP" altLang="en-US" sz="2400" dirty="0"/>
              <a:t> </a:t>
            </a:r>
            <a:r>
              <a:rPr kumimoji="1" lang="en-US" altLang="ja-JP" sz="2400" dirty="0"/>
              <a:t>Stable Diffusion Playground </a:t>
            </a:r>
            <a:r>
              <a:rPr kumimoji="1" lang="ja-JP" altLang="en-US" sz="2400" dirty="0"/>
              <a:t>のサイトを試す</a:t>
            </a:r>
            <a:endParaRPr lang="en-US" altLang="ja-JP" sz="2400" dirty="0"/>
          </a:p>
          <a:p>
            <a:pPr marL="0" indent="0">
              <a:buNone/>
            </a:pPr>
            <a:r>
              <a:rPr kumimoji="1" lang="en-US" altLang="ja-JP" sz="2400" dirty="0">
                <a:hlinkClick r:id="rId2"/>
              </a:rPr>
              <a:t>https://stablediffusionweb.com/</a:t>
            </a:r>
            <a:endParaRPr kumimoji="1" lang="en-US" altLang="ja-JP" sz="2400" dirty="0"/>
          </a:p>
          <a:p>
            <a:pPr marL="0" indent="0">
              <a:buNone/>
            </a:pPr>
            <a:endParaRPr kumimoji="1" lang="en-US" altLang="ja-JP" sz="2400" dirty="0"/>
          </a:p>
          <a:p>
            <a:pPr marL="0" indent="0">
              <a:buNone/>
            </a:pPr>
            <a:r>
              <a:rPr kumimoji="1" lang="ja-JP" altLang="en-US" sz="2400" dirty="0"/>
              <a:t>④ </a:t>
            </a:r>
            <a:r>
              <a:rPr lang="ja-JP" altLang="en-US" sz="2400" dirty="0"/>
              <a:t>「</a:t>
            </a:r>
            <a:r>
              <a:rPr lang="en-US" altLang="ja-JP" sz="2400" dirty="0"/>
              <a:t>Get Started for Free</a:t>
            </a:r>
            <a:r>
              <a:rPr lang="ja-JP" altLang="en-US" sz="2400" dirty="0"/>
              <a:t>」をクリック</a:t>
            </a:r>
            <a:endParaRPr kumimoji="1" lang="en-US" altLang="ja-JP" sz="2400" dirty="0"/>
          </a:p>
          <a:p>
            <a:pPr marL="0" indent="0">
              <a:buNone/>
            </a:pPr>
            <a:r>
              <a:rPr lang="ja-JP" altLang="en-US" sz="2400" dirty="0"/>
              <a:t>⑤ プロンプトを</a:t>
            </a:r>
            <a:r>
              <a:rPr lang="ja-JP" altLang="en-US" sz="2400" b="1" dirty="0"/>
              <a:t>英語</a:t>
            </a:r>
            <a:r>
              <a:rPr lang="ja-JP" altLang="en-US" sz="2400" dirty="0"/>
              <a:t>で入れて実行</a:t>
            </a:r>
            <a:endParaRPr lang="en-US" altLang="ja-JP" sz="2400" dirty="0"/>
          </a:p>
          <a:p>
            <a:pPr marL="0" indent="0">
              <a:buNone/>
            </a:pPr>
            <a:r>
              <a:rPr kumimoji="1" lang="ja-JP" altLang="en-US" sz="2400" dirty="0"/>
              <a:t>思い通りの結果を得るためにプロンプトを工夫する．</a:t>
            </a:r>
            <a:endParaRPr kumimoji="1" lang="en-US" altLang="ja-JP" sz="2400" dirty="0"/>
          </a:p>
          <a:p>
            <a:pPr marL="0" indent="0">
              <a:buNone/>
            </a:pPr>
            <a:r>
              <a:rPr kumimoji="1" lang="en-US" altLang="ja-JP" sz="2400" dirty="0"/>
              <a:t>beautiful garden, small house, many flowers, blue sky, clouds, realistic, cinematic, landscape vista photography, Ghibli</a:t>
            </a:r>
          </a:p>
        </p:txBody>
      </p:sp>
      <p:sp>
        <p:nvSpPr>
          <p:cNvPr id="4" name="スライド番号プレースホルダー 3">
            <a:extLst>
              <a:ext uri="{FF2B5EF4-FFF2-40B4-BE49-F238E27FC236}">
                <a16:creationId xmlns:a16="http://schemas.microsoft.com/office/drawing/2014/main" id="{360F2FDF-F438-AFAC-AC96-5906CF7A9186}"/>
              </a:ext>
            </a:extLst>
          </p:cNvPr>
          <p:cNvSpPr>
            <a:spLocks noGrp="1"/>
          </p:cNvSpPr>
          <p:nvPr>
            <p:ph type="sldNum" sz="quarter" idx="12"/>
          </p:nvPr>
        </p:nvSpPr>
        <p:spPr/>
        <p:txBody>
          <a:bodyPr/>
          <a:lstStyle/>
          <a:p>
            <a:fld id="{E205D82C-95A1-431E-8E38-AA614A14CDCF}" type="slidenum">
              <a:rPr kumimoji="1" lang="ja-JP" altLang="en-US" smtClean="0"/>
              <a:t>8</a:t>
            </a:fld>
            <a:endParaRPr kumimoji="1" lang="ja-JP" altLang="en-US"/>
          </a:p>
        </p:txBody>
      </p:sp>
      <p:pic>
        <p:nvPicPr>
          <p:cNvPr id="5" name="図 4">
            <a:extLst>
              <a:ext uri="{FF2B5EF4-FFF2-40B4-BE49-F238E27FC236}">
                <a16:creationId xmlns:a16="http://schemas.microsoft.com/office/drawing/2014/main" id="{5C75BB45-5082-D71C-6B89-741F00CF8A82}"/>
              </a:ext>
            </a:extLst>
          </p:cNvPr>
          <p:cNvPicPr>
            <a:picLocks noChangeAspect="1"/>
          </p:cNvPicPr>
          <p:nvPr/>
        </p:nvPicPr>
        <p:blipFill>
          <a:blip r:embed="rId3"/>
          <a:stretch>
            <a:fillRect/>
          </a:stretch>
        </p:blipFill>
        <p:spPr>
          <a:xfrm>
            <a:off x="0" y="925830"/>
            <a:ext cx="4090377" cy="4040070"/>
          </a:xfrm>
          <a:prstGeom prst="rect">
            <a:avLst/>
          </a:prstGeom>
        </p:spPr>
      </p:pic>
    </p:spTree>
    <p:extLst>
      <p:ext uri="{BB962C8B-B14F-4D97-AF65-F5344CB8AC3E}">
        <p14:creationId xmlns:p14="http://schemas.microsoft.com/office/powerpoint/2010/main" val="2252972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br>
              <a:rPr lang="en-US" altLang="ja-JP" dirty="0"/>
            </a:br>
            <a:r>
              <a:rPr lang="ja-JP" altLang="en-US" dirty="0"/>
              <a:t>生成</a:t>
            </a:r>
            <a:r>
              <a:rPr lang="en-US" altLang="ja-JP" dirty="0"/>
              <a:t>AI</a:t>
            </a: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ページ１０，１１</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ja-JP" altLang="en-US" b="1" dirty="0"/>
              <a:t>生成</a:t>
            </a:r>
            <a:r>
              <a:rPr lang="en-US" altLang="ja-JP" b="1" dirty="0"/>
              <a:t>AI</a:t>
            </a:r>
            <a:r>
              <a:rPr lang="ja-JP" altLang="en-US" b="1" dirty="0"/>
              <a:t>に作業を頼む</a:t>
            </a:r>
            <a:endParaRPr lang="en-US" altLang="ja-JP" b="1" dirty="0"/>
          </a:p>
          <a:p>
            <a:pPr lvl="1">
              <a:spcAft>
                <a:spcPts val="600"/>
              </a:spcAft>
            </a:pPr>
            <a:r>
              <a:rPr lang="ja-JP" altLang="en-US" b="1" dirty="0"/>
              <a:t>生成</a:t>
            </a:r>
            <a:r>
              <a:rPr lang="en-US" altLang="ja-JP" b="1" dirty="0"/>
              <a:t>AI</a:t>
            </a:r>
            <a:r>
              <a:rPr lang="ja-JP" altLang="en-US" b="1" dirty="0"/>
              <a:t>からアイデアや知識を引き出す</a:t>
            </a:r>
            <a:endParaRPr lang="en-US" altLang="ja-JP" b="1" dirty="0"/>
          </a:p>
          <a:p>
            <a:pPr lvl="1">
              <a:spcAft>
                <a:spcPts val="600"/>
              </a:spcAft>
            </a:pPr>
            <a:endParaRPr lang="en-US" altLang="ja-JP" b="1" dirty="0"/>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9</a:t>
            </a:fld>
            <a:endParaRPr lang="ja-JP" altLang="en-US" sz="2400" dirty="0"/>
          </a:p>
        </p:txBody>
      </p:sp>
    </p:spTree>
    <p:extLst>
      <p:ext uri="{BB962C8B-B14F-4D97-AF65-F5344CB8AC3E}">
        <p14:creationId xmlns:p14="http://schemas.microsoft.com/office/powerpoint/2010/main" val="178000221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TotalTime>
  <Words>2823</Words>
  <Application>Microsoft Office PowerPoint</Application>
  <PresentationFormat>画面に合わせる (4:3)</PresentationFormat>
  <Paragraphs>428</Paragraphs>
  <Slides>64</Slides>
  <Notes>12</Notes>
  <HiddenSlides>0</HiddenSlides>
  <MMClips>1</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64</vt:i4>
      </vt:variant>
    </vt:vector>
  </HeadingPairs>
  <TitlesOfParts>
    <vt:vector size="77" baseType="lpstr">
      <vt:lpstr>ＭＳ ゴシック</vt:lpstr>
      <vt:lpstr>Söhne</vt:lpstr>
      <vt:lpstr>メイリオ</vt:lpstr>
      <vt:lpstr>游ゴシック</vt:lpstr>
      <vt:lpstr>游ゴシック Light</vt:lpstr>
      <vt:lpstr>Arial</vt:lpstr>
      <vt:lpstr>Calibri</vt:lpstr>
      <vt:lpstr>Calibri Light</vt:lpstr>
      <vt:lpstr>Merriweather</vt:lpstr>
      <vt:lpstr>Montserrat</vt:lpstr>
      <vt:lpstr>Segoe UI</vt:lpstr>
      <vt:lpstr>Times New Roman</vt:lpstr>
      <vt:lpstr>Office テーマ</vt:lpstr>
      <vt:lpstr>cs-15. 全体まとめ </vt:lpstr>
      <vt:lpstr>アウトライン</vt:lpstr>
      <vt:lpstr>デジタル社会と情報工学</vt:lpstr>
      <vt:lpstr>情報工学の面白さ</vt:lpstr>
      <vt:lpstr>15-1 人間とAIの協働，生成AI </vt:lpstr>
      <vt:lpstr>演習 文章からの画像生成</vt:lpstr>
      <vt:lpstr>PowerPoint プレゼンテーション</vt:lpstr>
      <vt:lpstr>PowerPoint プレゼンテーション</vt:lpstr>
      <vt:lpstr>演習 生成AI</vt:lpstr>
      <vt:lpstr>演習</vt:lpstr>
      <vt:lpstr>質問の例</vt:lpstr>
      <vt:lpstr>対話AI</vt:lpstr>
      <vt:lpstr>さまざまな対話AIのサービス</vt:lpstr>
      <vt:lpstr>15-2 情報化社会の到来 </vt:lpstr>
      <vt:lpstr>情報化社会</vt:lpstr>
      <vt:lpstr>車両の発見・検知</vt:lpstr>
      <vt:lpstr>顔と表情の読み取り</vt:lpstr>
      <vt:lpstr>人工知能による翻訳</vt:lpstr>
      <vt:lpstr>フェイクビデオ</vt:lpstr>
      <vt:lpstr>PowerPoint プレゼンテーション</vt:lpstr>
      <vt:lpstr>15-3 情報化社会での 知の蓄積と流通 </vt:lpstr>
      <vt:lpstr>無料ソフトウエア，無料データ</vt:lpstr>
      <vt:lpstr>WikiPedia 世界中が編集に参加している百科事典  </vt:lpstr>
      <vt:lpstr>OpenStreetMap 世界中が編集に参加している地図</vt:lpstr>
      <vt:lpstr>ルーブル美術館　バーチャルツアー</vt:lpstr>
      <vt:lpstr>Google Earth</vt:lpstr>
      <vt:lpstr>Google Earth の機能</vt:lpstr>
      <vt:lpstr>PowerPoint プレゼンテーション</vt:lpstr>
      <vt:lpstr>情報化社会における危険</vt:lpstr>
      <vt:lpstr>15-4 コンピュータを用いた問題解決 </vt:lpstr>
      <vt:lpstr>① ビジュアルな表現， 現実世界の再現 </vt:lpstr>
      <vt:lpstr>３次元コンピュータグラフィックス</vt:lpstr>
      <vt:lpstr>３次元スキャナで読み込んだ３次元データの例</vt:lpstr>
      <vt:lpstr>Blender でのシミュレーションの例</vt:lpstr>
      <vt:lpstr>② シミュレーション </vt:lpstr>
      <vt:lpstr>モンテカルロシミュレーション</vt:lpstr>
      <vt:lpstr>PowerPoint プレゼンテーション</vt:lpstr>
      <vt:lpstr>PowerPoint プレゼンテーション</vt:lpstr>
      <vt:lpstr>ランダムな到着のシミュレーション</vt:lpstr>
      <vt:lpstr>ランダムな到着のシミュレーション</vt:lpstr>
      <vt:lpstr>③ 問題を解く</vt:lpstr>
      <vt:lpstr>線形計画法の用途の例</vt:lpstr>
      <vt:lpstr>線形計画法</vt:lpstr>
      <vt:lpstr>PowerPoint プレゼンテーション</vt:lpstr>
      <vt:lpstr>④ プログラミングと問題解決</vt:lpstr>
      <vt:lpstr>コンピュータとプログラム</vt:lpstr>
      <vt:lpstr>① プログラムとアプリケーション</vt:lpstr>
      <vt:lpstr>② プログラムは，コンピュータの動作をコントロール</vt:lpstr>
      <vt:lpstr>③ プログラムは，コンピュータ間の連携にも役立つ</vt:lpstr>
      <vt:lpstr>プログラミングの楽しさと達成感</vt:lpstr>
      <vt:lpstr>タートルグラフィックス</vt:lpstr>
      <vt:lpstr>タートルグラフィックス</vt:lpstr>
      <vt:lpstr>https://trinket.io/python/5366def2f4</vt:lpstr>
      <vt:lpstr>PowerPoint プレゼンテーション</vt:lpstr>
      <vt:lpstr>PowerPoint プレゼンテーション</vt:lpstr>
      <vt:lpstr>PowerPoint プレゼンテーション</vt:lpstr>
      <vt:lpstr>15-5 コンピュータの特質 </vt:lpstr>
      <vt:lpstr>コンピュータでの数値の扱い</vt:lpstr>
      <vt:lpstr>コンピュータによる「１÷３」 の計算</vt:lpstr>
      <vt:lpstr>問いかけ</vt:lpstr>
      <vt:lpstr>式の抽象化</vt:lpstr>
      <vt:lpstr>式の抽象化と関数</vt:lpstr>
      <vt:lpstr>抽象化がなぜ大切なのか</vt:lpstr>
      <vt:lpstr>式の抽象化と関数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コンピューターサイエンス</dc:title>
  <dc:creator>kunihiko</dc:creator>
  <cp:lastModifiedBy>金子　邦彦</cp:lastModifiedBy>
  <cp:revision>53</cp:revision>
  <dcterms:created xsi:type="dcterms:W3CDTF">2020-06-03T12:20:31Z</dcterms:created>
  <dcterms:modified xsi:type="dcterms:W3CDTF">2023-07-28T01:02:27Z</dcterms:modified>
</cp:coreProperties>
</file>