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948" r:id="rId2"/>
    <p:sldId id="556" r:id="rId3"/>
    <p:sldId id="558" r:id="rId4"/>
    <p:sldId id="559" r:id="rId5"/>
    <p:sldId id="560" r:id="rId6"/>
    <p:sldId id="561" r:id="rId7"/>
    <p:sldId id="562" r:id="rId8"/>
    <p:sldId id="563" r:id="rId9"/>
    <p:sldId id="564" r:id="rId10"/>
    <p:sldId id="565" r:id="rId11"/>
    <p:sldId id="566" r:id="rId12"/>
    <p:sldId id="567" r:id="rId13"/>
    <p:sldId id="568" r:id="rId14"/>
    <p:sldId id="569" r:id="rId15"/>
    <p:sldId id="570" r:id="rId16"/>
    <p:sldId id="571" r:id="rId17"/>
    <p:sldId id="572" r:id="rId18"/>
    <p:sldId id="573" r:id="rId19"/>
    <p:sldId id="574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" y="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89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excel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09365" y="1122363"/>
            <a:ext cx="8168230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ex-8. Excel </a:t>
            </a:r>
            <a:r>
              <a:rPr lang="ja-JP" altLang="en-US" dirty="0"/>
              <a:t>での平均と標準偏差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C84E1CA8-AB97-4D64-AAA1-5B084FB85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954620"/>
            <a:ext cx="6858000" cy="1655762"/>
          </a:xfrm>
        </p:spPr>
        <p:txBody>
          <a:bodyPr>
            <a:noAutofit/>
          </a:bodyPr>
          <a:lstStyle/>
          <a:p>
            <a:r>
              <a:rPr lang="ja-JP" altLang="en-US" smtClean="0"/>
              <a:t>（</a:t>
            </a:r>
            <a:r>
              <a:rPr lang="en-US" altLang="ja-JP" smtClean="0"/>
              <a:t>Excel </a:t>
            </a:r>
            <a:r>
              <a:rPr lang="ja-JP" altLang="en-US" dirty="0"/>
              <a:t>の使い方）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sz="2400" dirty="0">
                <a:latin typeface="Arial" panose="020B0604020202020204" pitchFamily="34" charset="0"/>
                <a:ea typeface="メイリオ" panose="020B0604030504040204" pitchFamily="50" charset="-128"/>
                <a:hlinkClick r:id="rId3"/>
              </a:rPr>
              <a:t>https://www.kkaneko.jp/cc/excel/index.html</a:t>
            </a:r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222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8-2</a:t>
            </a:r>
            <a:r>
              <a:rPr lang="ja-JP" altLang="en-US" dirty="0"/>
              <a:t> 変数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26FF82B8-6F21-4920-9871-1444BFAC29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5206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変数の例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5508" y="942506"/>
            <a:ext cx="2735621" cy="26561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  </a:t>
            </a:r>
            <a:r>
              <a:rPr kumimoji="1"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95473" y="1067616"/>
            <a:ext cx="216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973702" y="942506"/>
            <a:ext cx="21772" cy="2769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993025" y="1567679"/>
            <a:ext cx="297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90577" y="2067741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988129" y="2567804"/>
            <a:ext cx="189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85681" y="3067866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上矢印 2"/>
          <p:cNvSpPr/>
          <p:nvPr/>
        </p:nvSpPr>
        <p:spPr>
          <a:xfrm flipV="1">
            <a:off x="2017982" y="3732081"/>
            <a:ext cx="454715" cy="650533"/>
          </a:xfrm>
          <a:prstGeom prst="up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5000" y="4548023"/>
            <a:ext cx="377539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値は変化する（</a:t>
            </a:r>
            <a:r>
              <a:rPr kumimoji="1"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変数</a:t>
            </a:r>
            <a:r>
              <a:rPr kumimoji="1" lang="ja-JP" altLang="en-US" sz="2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60393" y="5336481"/>
            <a:ext cx="4852610" cy="138499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変化する値の記録から，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や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を算出できる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91390" y="3805731"/>
            <a:ext cx="485261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２０．９７６１８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10570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の </a:t>
            </a:r>
            <a:r>
              <a:rPr lang="en-US" altLang="ja-JP" dirty="0"/>
              <a:t>NORMINV</a:t>
            </a: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015508" y="942506"/>
            <a:ext cx="2735621" cy="2656112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20000"/>
              </a:lnSpc>
            </a:pP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kumimoji="1"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  </a:t>
            </a:r>
            <a:r>
              <a:rPr kumimoji="1"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80</a:t>
            </a:r>
            <a:r>
              <a:rPr kumimoji="1"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kumimoji="1"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8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9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70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月 </a:t>
            </a:r>
            <a:r>
              <a:rPr lang="en-US" altLang="ja-JP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11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日  </a:t>
            </a:r>
            <a:r>
              <a:rPr lang="en-US" altLang="ja-JP" sz="2800" b="1" dirty="0">
                <a:solidFill>
                  <a:srgbClr val="7030A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120</a:t>
            </a:r>
            <a:r>
              <a:rPr lang="ja-JP" altLang="en-US" sz="2800" dirty="0">
                <a:solidFill>
                  <a:srgbClr val="0066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個</a:t>
            </a:r>
            <a:endParaRPr lang="en-US" altLang="ja-JP" sz="2800" dirty="0">
              <a:solidFill>
                <a:srgbClr val="0066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995473" y="1067616"/>
            <a:ext cx="216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 flipH="1">
            <a:off x="3973702" y="942506"/>
            <a:ext cx="21772" cy="27696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正方形/長方形 14"/>
          <p:cNvSpPr/>
          <p:nvPr/>
        </p:nvSpPr>
        <p:spPr>
          <a:xfrm>
            <a:off x="3993025" y="1567679"/>
            <a:ext cx="297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990577" y="2067741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988129" y="2567804"/>
            <a:ext cx="189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985681" y="3067866"/>
            <a:ext cx="3240000" cy="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2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91390" y="3805731"/>
            <a:ext cx="4852610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　１００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　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２０．９７６１８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47838" y="4998517"/>
            <a:ext cx="6288901" cy="180049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を使った乱数を発生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Excel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 の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NORMINV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元の変数と同じ分布を持つ乱数になる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sz="27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376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タイトル 15">
            <a:extLst>
              <a:ext uri="{FF2B5EF4-FFF2-40B4-BE49-F238E27FC236}">
                <a16:creationId xmlns:a16="http://schemas.microsoft.com/office/drawing/2014/main" id="{1BB9698E-9618-40BB-AB4B-6999D84BA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を使う．新しくやりなおしたいので，次のように操作しなさい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（さっき作った </a:t>
            </a:r>
            <a:r>
              <a:rPr lang="en-US" altLang="ja-JP" dirty="0"/>
              <a:t>Excel </a:t>
            </a:r>
            <a:r>
              <a:rPr lang="ja-JP" altLang="en-US" dirty="0"/>
              <a:t>のデータは，保存しなくてよい）</a:t>
            </a: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1162" y="2557484"/>
            <a:ext cx="3030967" cy="2329477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6334224" y="3102160"/>
            <a:ext cx="1232421" cy="97218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04898" y="5230765"/>
            <a:ext cx="2339102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空白のブック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6675" y="5057640"/>
            <a:ext cx="2698175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kumimoji="1"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ファイル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」を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クリック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41" y="2825822"/>
            <a:ext cx="2954553" cy="1949739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163742" y="2955690"/>
            <a:ext cx="611185" cy="32659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3118294" y="3643067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5164" y="2857800"/>
            <a:ext cx="2312936" cy="1917761"/>
          </a:xfrm>
          <a:prstGeom prst="rect">
            <a:avLst/>
          </a:prstGeom>
        </p:spPr>
      </p:pic>
      <p:sp>
        <p:nvSpPr>
          <p:cNvPr id="13" name="右矢印 12"/>
          <p:cNvSpPr/>
          <p:nvPr/>
        </p:nvSpPr>
        <p:spPr>
          <a:xfrm>
            <a:off x="5768100" y="3626441"/>
            <a:ext cx="283062" cy="5904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14023" y="5057640"/>
            <a:ext cx="198002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「</a:t>
            </a:r>
            <a:r>
              <a:rPr lang="ja-JP" altLang="en-US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新規</a:t>
            </a:r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をクリック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426764" y="3463826"/>
            <a:ext cx="677611" cy="33834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5880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EDFEED-C019-4C5D-B031-831160B1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次のように値を入力しなさい</a:t>
            </a:r>
          </a:p>
          <a:p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14</a:t>
            </a:fld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79135" y="5456187"/>
            <a:ext cx="349807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288" y="1479164"/>
            <a:ext cx="3832247" cy="374381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87178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90525" y="248831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5011" y="4874192"/>
            <a:ext cx="5657896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A6</a:t>
            </a:r>
            <a:r>
              <a:rPr kumimoji="1" lang="ja-JP" altLang="en-US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85011" y="5423225"/>
            <a:ext cx="5344733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A7</a:t>
            </a:r>
            <a:r>
              <a:rPr kumimoji="1" lang="ja-JP" altLang="en-US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8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0012" y="4852953"/>
            <a:ext cx="902811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</a:t>
            </a:r>
            <a:endParaRPr kumimoji="1" lang="ja-JP" altLang="en-US" sz="2800" dirty="0">
              <a:solidFill>
                <a:srgbClr val="00206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930011" y="5427539"/>
            <a:ext cx="1620957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solidFill>
                  <a:srgbClr val="00206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標準偏差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821" y="902767"/>
            <a:ext cx="3016346" cy="379399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89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1375" y="208709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次のように</a:t>
            </a:r>
            <a:r>
              <a:rPr lang="ja-JP" altLang="en-US" b="1" u="sng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を入力しなさい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1529" y="5833131"/>
            <a:ext cx="7808548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C1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に式「</a:t>
            </a:r>
            <a:r>
              <a:rPr kumimoji="1"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8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NORMINV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(RAND(),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,</a:t>
            </a:r>
            <a:r>
              <a:rPr lang="en-US" altLang="ja-JP" sz="28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20.97618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964" y="1391164"/>
            <a:ext cx="5689651" cy="314533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2608678" y="4638025"/>
            <a:ext cx="521168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乱数なので，ここの値は，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NORMINV(RAND(),</a:t>
            </a:r>
            <a:r>
              <a:rPr lang="ja-JP" altLang="en-US" dirty="0"/>
              <a:t>＜平均値＞</a:t>
            </a:r>
            <a:r>
              <a:rPr lang="en-US" altLang="ja-JP" dirty="0"/>
              <a:t>,</a:t>
            </a:r>
            <a:r>
              <a:rPr lang="ja-JP" altLang="en-US" dirty="0"/>
              <a:t>＜標準偏差の値＞</a:t>
            </a:r>
            <a:r>
              <a:rPr lang="en-US" altLang="ja-JP" dirty="0"/>
              <a:t>)</a:t>
            </a: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3135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12" y="1637141"/>
            <a:ext cx="6713759" cy="4073516"/>
          </a:xfrm>
          <a:prstGeom prst="rect">
            <a:avLst/>
          </a:prstGeom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19685" y="192836"/>
            <a:ext cx="7724508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の式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コピー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」し，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C2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に「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貼り付け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」なさい　（コピー，貼り付けは，右クリックメニューが便利）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84669" y="5710657"/>
            <a:ext cx="521168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乱数なので，ここの値は，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5858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0704" y="376388"/>
            <a:ext cx="7650670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C1</a:t>
            </a:r>
            <a:r>
              <a:rPr lang="ja-JP" altLang="en-US" b="1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から</a:t>
            </a:r>
            <a:r>
              <a:rPr lang="en-US" altLang="ja-JP" b="1" dirty="0" err="1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C6</a:t>
            </a:r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をマウスでドラッグして，範囲選択しなさい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902" y="1313373"/>
            <a:ext cx="7156808" cy="398943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747597" y="5693308"/>
            <a:ext cx="5211683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乱数なので，ここの値は，</a:t>
            </a:r>
            <a:endParaRPr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実行のたびに違う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54019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10369" y="242725"/>
            <a:ext cx="8753475" cy="387905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>
                <a:solidFill>
                  <a:schemeClr val="tx1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次の手順で，分布を示すグラフを作りなさい</a:t>
            </a:r>
            <a:r>
              <a:rPr lang="ja-JP" altLang="en-US" sz="2100" dirty="0">
                <a:latin typeface="Arial" panose="020B0604020202020204" pitchFamily="34" charset="0"/>
                <a:ea typeface="メイリオ" panose="020B0604030504040204" pitchFamily="50" charset="-128"/>
              </a:rPr>
              <a:t>　　</a:t>
            </a:r>
            <a:endParaRPr lang="en-US" altLang="ja-JP" sz="21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29" y="1099562"/>
            <a:ext cx="5965031" cy="2328863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1434223" y="1235937"/>
            <a:ext cx="504935" cy="2917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275696" y="1413803"/>
            <a:ext cx="504935" cy="29170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5275696" y="1801339"/>
            <a:ext cx="636629" cy="44191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ja-JP" altLang="en-US" sz="1350" dirty="0">
              <a:solidFill>
                <a:prstClr val="white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7228" y="3898955"/>
            <a:ext cx="4398751" cy="2675979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>
            <a:off x="1424808" y="4978619"/>
            <a:ext cx="514350" cy="47707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708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8-1</a:t>
            </a:r>
            <a:r>
              <a:rPr lang="ja-JP" altLang="en-US" dirty="0"/>
              <a:t> 平均と標準偏差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8-2 </a:t>
            </a:r>
            <a:r>
              <a:rPr lang="ja-JP" altLang="en-US" dirty="0"/>
              <a:t>変数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081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8-1</a:t>
            </a:r>
            <a:r>
              <a:rPr lang="ja-JP" altLang="en-US" dirty="0"/>
              <a:t> 平均と標準偏差</a:t>
            </a:r>
          </a:p>
        </p:txBody>
      </p:sp>
      <p:sp>
        <p:nvSpPr>
          <p:cNvPr id="6" name="字幕 5">
            <a:extLst>
              <a:ext uri="{FF2B5EF4-FFF2-40B4-BE49-F238E27FC236}">
                <a16:creationId xmlns:a16="http://schemas.microsoft.com/office/drawing/2014/main" id="{54B89E34-8D5E-4576-8E63-2BFC9EF911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6484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標準偏差の例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7" name="タイトル 4"/>
          <p:cNvSpPr txBox="1">
            <a:spLocks/>
          </p:cNvSpPr>
          <p:nvPr/>
        </p:nvSpPr>
        <p:spPr>
          <a:xfrm>
            <a:off x="209550" y="1053108"/>
            <a:ext cx="8753475" cy="50720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rgbClr val="006600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3300" dirty="0">
              <a:solidFill>
                <a:schemeClr val="bg1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2741675"/>
              </p:ext>
            </p:extLst>
          </p:nvPr>
        </p:nvGraphicFramePr>
        <p:xfrm>
          <a:off x="536391" y="1239604"/>
          <a:ext cx="2862262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日付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販売量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5/9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101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96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5/11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106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5/12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99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5/13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98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668127" y="4970419"/>
            <a:ext cx="2420856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平均　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標準偏差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3.40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52795" y="4328554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ばらつき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大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8793491"/>
              </p:ext>
            </p:extLst>
          </p:nvPr>
        </p:nvGraphicFramePr>
        <p:xfrm>
          <a:off x="4911678" y="1239604"/>
          <a:ext cx="2862262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340"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日付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販売量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5/9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60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5/10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98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5/11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156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5/12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24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5/13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162</a:t>
                      </a:r>
                      <a:endParaRPr kumimoji="1" lang="ja-JP" altLang="en-US" sz="2800" dirty="0"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" name="テキスト ボックス 15"/>
          <p:cNvSpPr txBox="1"/>
          <p:nvPr/>
        </p:nvSpPr>
        <p:spPr>
          <a:xfrm>
            <a:off x="5075765" y="4984142"/>
            <a:ext cx="2919389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平均　</a:t>
            </a:r>
            <a:r>
              <a:rPr lang="en-US" altLang="ja-JP" sz="2800" b="1" dirty="0">
                <a:latin typeface="Arial" panose="020B0604020202020204" pitchFamily="34" charset="0"/>
                <a:ea typeface="メイリオ" panose="020B0604030504040204" pitchFamily="50" charset="-128"/>
              </a:rPr>
              <a:t>100</a:t>
            </a: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標準偏差 </a:t>
            </a:r>
            <a:r>
              <a:rPr lang="en-US" altLang="ja-JP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53.59...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77507" y="4306042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ばらつき</a:t>
            </a:r>
            <a:r>
              <a:rPr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小</a:t>
            </a:r>
            <a:endParaRPr kumimoji="1" lang="ja-JP" altLang="en-US" sz="2800" b="1" dirty="0">
              <a:solidFill>
                <a:srgbClr val="FF0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66915" y="6198256"/>
            <a:ext cx="1980029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平均は同じ</a:t>
            </a:r>
          </a:p>
        </p:txBody>
      </p:sp>
    </p:spTree>
    <p:extLst>
      <p:ext uri="{BB962C8B-B14F-4D97-AF65-F5344CB8AC3E}">
        <p14:creationId xmlns:p14="http://schemas.microsoft.com/office/powerpoint/2010/main" val="2888230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 err="1"/>
              <a:t>での</a:t>
            </a:r>
            <a:r>
              <a:rPr lang="ja-JP" altLang="en-US" dirty="0"/>
              <a:t>平均と標準偏差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39" y="1767805"/>
            <a:ext cx="8916761" cy="138499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平均 </a:t>
            </a:r>
            <a:r>
              <a:rPr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		AVERAGE</a:t>
            </a:r>
          </a:p>
          <a:p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◆　標準偏差　　</a:t>
            </a:r>
            <a:r>
              <a:rPr lang="en-US" altLang="ja-JP" sz="2800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83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</a:t>
            </a:r>
            <a:r>
              <a:rPr lang="ja-JP" altLang="en-US" dirty="0"/>
              <a:t>演習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を起動し，次のように値を入力しなさい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03565" y="5459775"/>
            <a:ext cx="3538148" cy="52322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※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数値はすべて半角</a:t>
            </a: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12" y="2035969"/>
            <a:ext cx="7538865" cy="329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77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>
            <a:extLst>
              <a:ext uri="{FF2B5EF4-FFF2-40B4-BE49-F238E27FC236}">
                <a16:creationId xmlns:a16="http://schemas.microsoft.com/office/drawing/2014/main" id="{E4FCE895-4364-4131-8A2C-E05A1ADAF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Excel </a:t>
            </a:r>
            <a:r>
              <a:rPr lang="ja-JP" altLang="en-US" dirty="0"/>
              <a:t>を起動し，次のように式を入力しなさい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5711" y="4555606"/>
            <a:ext cx="487627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A6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5711" y="5104639"/>
            <a:ext cx="460735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A7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A1:A5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752" y="1392590"/>
            <a:ext cx="4915570" cy="2987895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3936997" y="5508946"/>
            <a:ext cx="4876271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</a:t>
            </a:r>
            <a:r>
              <a:rPr kumimoji="1"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6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=AVERAGE(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B1:B5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936997" y="6057979"/>
            <a:ext cx="4607352" cy="461665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en-US" altLang="ja-JP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B7</a:t>
            </a:r>
            <a:r>
              <a:rPr kumimoji="1" lang="ja-JP" altLang="en-US" sz="2400" dirty="0" err="1">
                <a:latin typeface="Arial" panose="020B0604020202020204" pitchFamily="34" charset="0"/>
                <a:ea typeface="メイリオ" panose="020B0604030504040204" pitchFamily="50" charset="-128"/>
              </a:rPr>
              <a:t>には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式「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=</a:t>
            </a:r>
            <a:r>
              <a:rPr lang="en-US" altLang="ja-JP" sz="2400" b="1" dirty="0" err="1">
                <a:latin typeface="Arial" panose="020B0604020202020204" pitchFamily="34" charset="0"/>
                <a:ea typeface="メイリオ" panose="020B0604030504040204" pitchFamily="50" charset="-128"/>
              </a:rPr>
              <a:t>STDEVP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400" b="1" dirty="0" err="1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B1:B5</a:t>
            </a:r>
            <a:r>
              <a:rPr lang="en-US" altLang="ja-JP" sz="2400" b="1" dirty="0">
                <a:latin typeface="Arial" panose="020B0604020202020204" pitchFamily="34" charset="0"/>
                <a:ea typeface="メイリオ" panose="020B0604030504040204" pitchFamily="50" charset="-128"/>
              </a:rPr>
              <a:t>)</a:t>
            </a:r>
            <a:r>
              <a:rPr kumimoji="1" lang="ja-JP" altLang="en-US" sz="2400" dirty="0"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94750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次のデータについて，平均と標準偏差を求めなさい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8</a:t>
            </a:fld>
            <a:endParaRPr lang="ja-JP" altLang="en-US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72" y="1788752"/>
            <a:ext cx="3472504" cy="338780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27" y="1972738"/>
            <a:ext cx="3248309" cy="4304670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>
            <a:off x="4239222" y="3107016"/>
            <a:ext cx="798909" cy="957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880425" y="4166164"/>
            <a:ext cx="162095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求めると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3978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演習問題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次のデータについて，平均と標準偏差を求めなさい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9</a:t>
            </a:fld>
            <a:endParaRPr lang="ja-JP" altLang="en-US"/>
          </a:p>
        </p:txBody>
      </p:sp>
      <p:sp>
        <p:nvSpPr>
          <p:cNvPr id="12" name="右矢印 11"/>
          <p:cNvSpPr/>
          <p:nvPr/>
        </p:nvSpPr>
        <p:spPr>
          <a:xfrm>
            <a:off x="4265647" y="3034204"/>
            <a:ext cx="798909" cy="9572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kumimoji="1" lang="ja-JP" altLang="en-US" sz="135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978" y="1987438"/>
            <a:ext cx="3537918" cy="2818830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54308" y="2055451"/>
            <a:ext cx="3414033" cy="3676651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3961184" y="4226621"/>
            <a:ext cx="1620957" cy="954107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kumimoji="1" lang="en-US" altLang="ja-JP" sz="2800" dirty="0">
                <a:latin typeface="Arial" panose="020B0604020202020204" pitchFamily="34" charset="0"/>
                <a:ea typeface="メイリオ" panose="020B0604030504040204" pitchFamily="50" charset="-128"/>
              </a:rPr>
              <a:t>Excel </a:t>
            </a:r>
            <a:r>
              <a:rPr kumimoji="1"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で</a:t>
            </a:r>
            <a:endParaRPr kumimoji="1" lang="en-US" altLang="ja-JP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sz="2800" dirty="0">
                <a:latin typeface="Arial" panose="020B0604020202020204" pitchFamily="34" charset="0"/>
                <a:ea typeface="メイリオ" panose="020B0604030504040204" pitchFamily="50" charset="-128"/>
              </a:rPr>
              <a:t>求めると</a:t>
            </a:r>
            <a:endParaRPr kumimoji="1" lang="ja-JP" altLang="en-US" sz="28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9546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459</Words>
  <Application>Microsoft Office PowerPoint</Application>
  <PresentationFormat>画面に合わせる (4:3)</PresentationFormat>
  <Paragraphs>130</Paragraphs>
  <Slides>19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メイリオ</vt:lpstr>
      <vt:lpstr>游ゴシック</vt:lpstr>
      <vt:lpstr>Arial</vt:lpstr>
      <vt:lpstr>Calibri</vt:lpstr>
      <vt:lpstr>Segoe UI</vt:lpstr>
      <vt:lpstr>Office テーマ</vt:lpstr>
      <vt:lpstr>ex-8. Excel での平均と標準偏差 </vt:lpstr>
      <vt:lpstr>アウトライン</vt:lpstr>
      <vt:lpstr>8-1 平均と標準偏差</vt:lpstr>
      <vt:lpstr>標準偏差の例</vt:lpstr>
      <vt:lpstr>Excel での平均と標準偏差</vt:lpstr>
      <vt:lpstr>Excel演習</vt:lpstr>
      <vt:lpstr>PowerPoint プレゼンテーション</vt:lpstr>
      <vt:lpstr>演習問題</vt:lpstr>
      <vt:lpstr>演習問題</vt:lpstr>
      <vt:lpstr>8-2 変数</vt:lpstr>
      <vt:lpstr>変数の例</vt:lpstr>
      <vt:lpstr>Excel の NORMINV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Excel の使い方</dc:title>
  <dc:creator>kaneko kunihiko</dc:creator>
  <cp:lastModifiedBy>user</cp:lastModifiedBy>
  <cp:revision>44</cp:revision>
  <dcterms:created xsi:type="dcterms:W3CDTF">2019-11-02T00:06:04Z</dcterms:created>
  <dcterms:modified xsi:type="dcterms:W3CDTF">2023-01-16T15:13:32Z</dcterms:modified>
</cp:coreProperties>
</file>