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1038" r:id="rId2"/>
    <p:sldId id="431" r:id="rId3"/>
    <p:sldId id="432" r:id="rId4"/>
    <p:sldId id="552" r:id="rId5"/>
    <p:sldId id="563" r:id="rId6"/>
    <p:sldId id="553" r:id="rId7"/>
    <p:sldId id="560" r:id="rId8"/>
    <p:sldId id="564" r:id="rId9"/>
    <p:sldId id="549" r:id="rId10"/>
    <p:sldId id="558" r:id="rId11"/>
    <p:sldId id="559" r:id="rId12"/>
    <p:sldId id="550" r:id="rId13"/>
    <p:sldId id="551" r:id="rId14"/>
    <p:sldId id="669" r:id="rId15"/>
    <p:sldId id="585" r:id="rId16"/>
    <p:sldId id="576" r:id="rId17"/>
    <p:sldId id="671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0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7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5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DF2-CC12-41E1-8460-310F279AFC1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BAF3-B6C3-478F-B70C-4B94F4455734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DD6-87F6-4C40-A95F-F8A8660653AE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E594-F9A5-4EC1-ACE8-6DE79DB60D24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74D5-04D3-4E92-B05D-0C951C8596D0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math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２進数，１６進数，２の補数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（２進数，１６進数，メモリ，論理演算，画像と画素）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https://www.kkaneko.jp/cc/math/index.html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19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1" name="Group 3"/>
          <p:cNvGraphicFramePr>
            <a:graphicFrameLocks noGrp="1"/>
          </p:cNvGraphicFramePr>
          <p:nvPr/>
        </p:nvGraphicFramePr>
        <p:xfrm>
          <a:off x="2362200" y="1219200"/>
          <a:ext cx="4572000" cy="5364384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198354112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483345363"/>
                    </a:ext>
                  </a:extLst>
                </a:gridCol>
              </a:tblGrid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００００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807676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０００１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08476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００１０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112538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００１１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189111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０１００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674248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０１０１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2676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０１１０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04331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０１１１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195380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１０００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82425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９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１００１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132937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１０１０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045384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１０１１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38508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１１００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5379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１１０１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288633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１１１０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63150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１１１１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38489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２進数と１６進数の対応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D6E395-192E-4DB9-87C6-B3292C8B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0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２進数と１６進数の関係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  ４桁は，１６進数の  １桁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００１１  ０１０１  １００１  １１００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      ３            ５              ９             </a:t>
            </a:r>
            <a:r>
              <a:rPr lang="en-US" altLang="ja-JP" dirty="0"/>
              <a:t>C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１６桁の２進数は，４桁の１６進数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409608" y="249544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916529" y="2506558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628401" y="2506558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187873" y="249544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DF01C62-0A3E-45C3-B1F2-2F130453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58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651" name="Group 3"/>
          <p:cNvGraphicFramePr>
            <a:graphicFrameLocks noGrp="1"/>
          </p:cNvGraphicFramePr>
          <p:nvPr/>
        </p:nvGraphicFramePr>
        <p:xfrm>
          <a:off x="2362200" y="1219200"/>
          <a:ext cx="4572000" cy="5364384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78249276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4255547276"/>
                    </a:ext>
                  </a:extLst>
                </a:gridCol>
              </a:tblGrid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209741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177322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402226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290635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011491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67624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307010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61490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2045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９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９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766368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1146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１１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75187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１２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234934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１３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191274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１４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698989"/>
                  </a:ext>
                </a:extLst>
              </a:tr>
              <a:tr h="335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１５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81018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１０進数と１６進数の対応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5009F6F-1C22-49DA-BB45-1FE69957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12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１０進数と</a:t>
            </a:r>
            <a:r>
              <a:rPr lang="en-US" altLang="ja-JP" dirty="0"/>
              <a:t>16</a:t>
            </a:r>
            <a:r>
              <a:rPr lang="ja-JP" altLang="en-US" dirty="0"/>
              <a:t>進数の関係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4" y="846253"/>
            <a:ext cx="8658653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１６進数の  Ａ０Ｃ８  は１０進数でいくらか</a:t>
            </a:r>
          </a:p>
          <a:p>
            <a:pPr marL="0" indent="0">
              <a:buNone/>
            </a:pPr>
            <a:r>
              <a:rPr lang="ja-JP" altLang="en-US" dirty="0"/>
              <a:t>  Ａ０Ｃ８（１６進）＝</a:t>
            </a:r>
          </a:p>
          <a:p>
            <a:pPr marL="0" indent="0">
              <a:buNone/>
            </a:pPr>
            <a:r>
              <a:rPr lang="ja-JP" altLang="en-US" dirty="0"/>
              <a:t>  １０</a:t>
            </a:r>
            <a:r>
              <a:rPr lang="en-US" altLang="ja-JP" dirty="0"/>
              <a:t>×</a:t>
            </a:r>
            <a:r>
              <a:rPr lang="ja-JP" altLang="en-US" dirty="0"/>
              <a:t>４０９６  ＋  ０</a:t>
            </a:r>
            <a:r>
              <a:rPr lang="en-US" altLang="ja-JP" dirty="0"/>
              <a:t>×</a:t>
            </a:r>
            <a:r>
              <a:rPr lang="ja-JP" altLang="en-US" dirty="0"/>
              <a:t>２５６  ＋  １２</a:t>
            </a:r>
            <a:r>
              <a:rPr lang="en-US" altLang="ja-JP" dirty="0"/>
              <a:t>×</a:t>
            </a:r>
            <a:r>
              <a:rPr lang="ja-JP" altLang="en-US" dirty="0"/>
              <a:t>１６  ＋  ８</a:t>
            </a:r>
            <a:r>
              <a:rPr lang="en-US" altLang="ja-JP" dirty="0"/>
              <a:t>×</a:t>
            </a:r>
            <a:r>
              <a:rPr lang="ja-JP" altLang="en-US" dirty="0"/>
              <a:t>１</a:t>
            </a:r>
          </a:p>
          <a:p>
            <a:endParaRPr lang="ja-JP" altLang="en-US" dirty="0"/>
          </a:p>
          <a:p>
            <a:r>
              <a:rPr lang="ja-JP" altLang="en-US" dirty="0"/>
              <a:t>１０進数の ３６８ は１６進数でいくらか</a:t>
            </a:r>
          </a:p>
          <a:p>
            <a:pPr marL="0" indent="0">
              <a:buNone/>
            </a:pPr>
            <a:r>
              <a:rPr lang="ja-JP" altLang="en-US" dirty="0"/>
              <a:t>	  ３６８ ＝  １</a:t>
            </a:r>
            <a:r>
              <a:rPr lang="en-US" altLang="ja-JP" dirty="0"/>
              <a:t>×</a:t>
            </a:r>
            <a:r>
              <a:rPr lang="ja-JP" altLang="en-US" dirty="0"/>
              <a:t>２５６  ＋  ７</a:t>
            </a:r>
            <a:r>
              <a:rPr lang="en-US" altLang="ja-JP" dirty="0"/>
              <a:t>×</a:t>
            </a:r>
            <a:r>
              <a:rPr lang="ja-JP" altLang="en-US" dirty="0"/>
              <a:t>１６  ＋  ０</a:t>
            </a:r>
            <a:r>
              <a:rPr lang="en-US" altLang="ja-JP" dirty="0"/>
              <a:t>×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ja-JP" altLang="en-US" dirty="0"/>
              <a:t>	           ＝  １７０（１６進）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659928-072A-449B-8674-95F394F8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7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２の補数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B8389CB-BEB2-4FAB-BD4C-A43584108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6010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２の補数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11420" y="1284773"/>
            <a:ext cx="8071633" cy="35384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２の補数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は，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負の整数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も扱いたいときに便利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２の補数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では，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最上位ビット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が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符号ビット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０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→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正の整数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または０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１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→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負の整数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44A99BB-C086-41C3-903D-142AAA30A44E}"/>
              </a:ext>
            </a:extLst>
          </p:cNvPr>
          <p:cNvGraphicFramePr>
            <a:graphicFrameLocks noGrp="1"/>
          </p:cNvGraphicFramePr>
          <p:nvPr/>
        </p:nvGraphicFramePr>
        <p:xfrm>
          <a:off x="2945024" y="50445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26544C6-FCD9-4B7E-83FE-EA0172985428}"/>
              </a:ext>
            </a:extLst>
          </p:cNvPr>
          <p:cNvGraphicFramePr>
            <a:graphicFrameLocks noGrp="1"/>
          </p:cNvGraphicFramePr>
          <p:nvPr/>
        </p:nvGraphicFramePr>
        <p:xfrm>
          <a:off x="2935499" y="55398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B0041AEB-F3D1-426B-8478-24F0E5CBEC76}"/>
              </a:ext>
            </a:extLst>
          </p:cNvPr>
          <p:cNvGraphicFramePr>
            <a:graphicFrameLocks noGrp="1"/>
          </p:cNvGraphicFramePr>
          <p:nvPr/>
        </p:nvGraphicFramePr>
        <p:xfrm>
          <a:off x="2925974" y="60351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501A179-3A1E-4A59-AE1F-BCAB7F279424}"/>
              </a:ext>
            </a:extLst>
          </p:cNvPr>
          <p:cNvGraphicFramePr>
            <a:graphicFrameLocks noGrp="1"/>
          </p:cNvGraphicFramePr>
          <p:nvPr/>
        </p:nvGraphicFramePr>
        <p:xfrm>
          <a:off x="2945024" y="456833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81271BAF-27EF-4473-B44D-017F79EA498D}"/>
              </a:ext>
            </a:extLst>
          </p:cNvPr>
          <p:cNvGraphicFramePr>
            <a:graphicFrameLocks noGrp="1"/>
          </p:cNvGraphicFramePr>
          <p:nvPr/>
        </p:nvGraphicFramePr>
        <p:xfrm>
          <a:off x="2945024" y="4082564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9F52E76-328D-4065-8B4D-50F0AD261554}"/>
              </a:ext>
            </a:extLst>
          </p:cNvPr>
          <p:cNvSpPr txBox="1"/>
          <p:nvPr/>
        </p:nvSpPr>
        <p:spPr>
          <a:xfrm>
            <a:off x="1031781" y="4111936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進数の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２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AC7721-DD97-4E4B-9982-09FF214A1587}"/>
              </a:ext>
            </a:extLst>
          </p:cNvPr>
          <p:cNvSpPr txBox="1"/>
          <p:nvPr/>
        </p:nvSpPr>
        <p:spPr>
          <a:xfrm>
            <a:off x="1017493" y="4618935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進数の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１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F08D9-143B-4213-8A89-F63EB3C73998}"/>
              </a:ext>
            </a:extLst>
          </p:cNvPr>
          <p:cNvSpPr txBox="1"/>
          <p:nvPr/>
        </p:nvSpPr>
        <p:spPr>
          <a:xfrm>
            <a:off x="1012730" y="5125935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進数の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０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01C0ED0-03C3-4256-95CB-F9EFD8CFE45E}"/>
              </a:ext>
            </a:extLst>
          </p:cNvPr>
          <p:cNvSpPr txBox="1"/>
          <p:nvPr/>
        </p:nvSpPr>
        <p:spPr>
          <a:xfrm>
            <a:off x="1007967" y="5632934"/>
            <a:ext cx="186461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進数の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－１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17B0895-73A5-4EFC-AE08-1E25BEDBD8D6}"/>
              </a:ext>
            </a:extLst>
          </p:cNvPr>
          <p:cNvSpPr txBox="1"/>
          <p:nvPr/>
        </p:nvSpPr>
        <p:spPr>
          <a:xfrm>
            <a:off x="1003204" y="6139933"/>
            <a:ext cx="186461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進数の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－２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502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２の補数での符号ビット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612314" y="2277004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693151" y="1299301"/>
            <a:ext cx="485261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８ビット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の整数データの場合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58020" y="2729055"/>
            <a:ext cx="406909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8    7    6    5    4    3    2    1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3151" y="3645030"/>
            <a:ext cx="5570756" cy="224676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２の補数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では，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最上位ビット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は</a:t>
            </a:r>
            <a:r>
              <a:rPr kumimoji="0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符号ビット</a:t>
            </a:r>
            <a:endParaRPr kumimoji="0" lang="en-US" altLang="ja-JP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０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　　→　正の数，０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１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　　→　負の数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正なのか負なのかの区別に使う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516938" y="1164351"/>
            <a:ext cx="5241214" cy="759042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308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A9898-AA63-44C5-A4D7-60AED51C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－４５　と　４５　を足すと　０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538FF7-FAFD-4A1A-ACA8-99C937BB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FEEB52-7B25-4E5B-9519-4E99987A6E32}"/>
              </a:ext>
            </a:extLst>
          </p:cNvPr>
          <p:cNvSpPr txBox="1">
            <a:spLocks noChangeArrowheads="1"/>
          </p:cNvSpPr>
          <p:nvPr/>
        </p:nvSpPr>
        <p:spPr>
          <a:xfrm>
            <a:off x="576171" y="1287617"/>
            <a:ext cx="8753475" cy="387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８ビットの２の補数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E66A357A-5B93-4A80-B40F-61BF80F43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823" y="2513555"/>
            <a:ext cx="466537" cy="39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algn="l" eaLnBrk="1" hangingPunct="1"/>
            <a:r>
              <a:rPr lang="en-US" altLang="ja-JP" sz="2100"/>
              <a:t>45</a:t>
            </a:r>
          </a:p>
        </p:txBody>
      </p:sp>
      <p:graphicFrame>
        <p:nvGraphicFramePr>
          <p:cNvPr id="12" name="表 8">
            <a:extLst>
              <a:ext uri="{FF2B5EF4-FFF2-40B4-BE49-F238E27FC236}">
                <a16:creationId xmlns:a16="http://schemas.microsoft.com/office/drawing/2014/main" id="{D23CB161-F0B1-4743-ACDD-0E21DDB2E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18744"/>
              </p:ext>
            </p:extLst>
          </p:nvPr>
        </p:nvGraphicFramePr>
        <p:xfrm>
          <a:off x="2200976" y="2477140"/>
          <a:ext cx="4146504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313">
                  <a:extLst>
                    <a:ext uri="{9D8B030D-6E8A-4147-A177-3AD203B41FA5}">
                      <a16:colId xmlns:a16="http://schemas.microsoft.com/office/drawing/2014/main" val="296616905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38246393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4048146536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104503953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743355819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6645246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981116221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135247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752949"/>
                  </a:ext>
                </a:extLst>
              </a:tr>
            </a:tbl>
          </a:graphicData>
        </a:graphic>
      </p:graphicFrame>
      <p:sp>
        <p:nvSpPr>
          <p:cNvPr id="13" name="Text Box 24">
            <a:extLst>
              <a:ext uri="{FF2B5EF4-FFF2-40B4-BE49-F238E27FC236}">
                <a16:creationId xmlns:a16="http://schemas.microsoft.com/office/drawing/2014/main" id="{E9B508AA-35A1-409B-9648-5D7099AD1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823" y="3258838"/>
            <a:ext cx="578747" cy="39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algn="l" eaLnBrk="1" hangingPunct="1"/>
            <a:r>
              <a:rPr lang="en-US" altLang="ja-JP" sz="2100" dirty="0"/>
              <a:t>-45</a:t>
            </a:r>
          </a:p>
        </p:txBody>
      </p:sp>
      <p:graphicFrame>
        <p:nvGraphicFramePr>
          <p:cNvPr id="14" name="表 8">
            <a:extLst>
              <a:ext uri="{FF2B5EF4-FFF2-40B4-BE49-F238E27FC236}">
                <a16:creationId xmlns:a16="http://schemas.microsoft.com/office/drawing/2014/main" id="{0973DE10-FB65-4AB6-BB4C-75B9FF32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64485"/>
              </p:ext>
            </p:extLst>
          </p:nvPr>
        </p:nvGraphicFramePr>
        <p:xfrm>
          <a:off x="2200976" y="3222423"/>
          <a:ext cx="4146504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313">
                  <a:extLst>
                    <a:ext uri="{9D8B030D-6E8A-4147-A177-3AD203B41FA5}">
                      <a16:colId xmlns:a16="http://schemas.microsoft.com/office/drawing/2014/main" val="296616905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38246393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4048146536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104503953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743355819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6645246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981116221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135247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752949"/>
                  </a:ext>
                </a:extLst>
              </a:tr>
            </a:tbl>
          </a:graphicData>
        </a:graphic>
      </p:graphicFrame>
      <p:sp>
        <p:nvSpPr>
          <p:cNvPr id="16" name="Text Box 24">
            <a:extLst>
              <a:ext uri="{FF2B5EF4-FFF2-40B4-BE49-F238E27FC236}">
                <a16:creationId xmlns:a16="http://schemas.microsoft.com/office/drawing/2014/main" id="{31860FC0-A370-4AB9-90A8-73D0B2C3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209" y="4544279"/>
            <a:ext cx="1397882" cy="39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algn="l" eaLnBrk="1" hangingPunct="1"/>
            <a:r>
              <a:rPr lang="en-US" altLang="ja-JP" sz="2100" dirty="0"/>
              <a:t>45 + (-45)</a:t>
            </a:r>
          </a:p>
        </p:txBody>
      </p:sp>
      <p:graphicFrame>
        <p:nvGraphicFramePr>
          <p:cNvPr id="17" name="表 8">
            <a:extLst>
              <a:ext uri="{FF2B5EF4-FFF2-40B4-BE49-F238E27FC236}">
                <a16:creationId xmlns:a16="http://schemas.microsoft.com/office/drawing/2014/main" id="{A8E9C08F-3F2F-4337-86CD-A6EF6B828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48"/>
              </p:ext>
            </p:extLst>
          </p:nvPr>
        </p:nvGraphicFramePr>
        <p:xfrm>
          <a:off x="2200976" y="4515181"/>
          <a:ext cx="4146504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313">
                  <a:extLst>
                    <a:ext uri="{9D8B030D-6E8A-4147-A177-3AD203B41FA5}">
                      <a16:colId xmlns:a16="http://schemas.microsoft.com/office/drawing/2014/main" val="296616905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38246393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4048146536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104503953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2743355819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366452460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981116221"/>
                    </a:ext>
                  </a:extLst>
                </a:gridCol>
                <a:gridCol w="518313">
                  <a:extLst>
                    <a:ext uri="{9D8B030D-6E8A-4147-A177-3AD203B41FA5}">
                      <a16:colId xmlns:a16="http://schemas.microsoft.com/office/drawing/2014/main" val="135247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752949"/>
                  </a:ext>
                </a:extLst>
              </a:tr>
            </a:tbl>
          </a:graphicData>
        </a:graphic>
      </p:graphicFrame>
      <p:sp>
        <p:nvSpPr>
          <p:cNvPr id="18" name="Text Box 70">
            <a:extLst>
              <a:ext uri="{FF2B5EF4-FFF2-40B4-BE49-F238E27FC236}">
                <a16:creationId xmlns:a16="http://schemas.microsoft.com/office/drawing/2014/main" id="{68930C5C-C6B6-49DF-8FCF-EAB857C2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833" y="5233581"/>
            <a:ext cx="1752146" cy="39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eaLnBrk="1" hangingPunct="1"/>
            <a:r>
              <a:rPr lang="ja-JP" altLang="en-US" sz="2100" dirty="0">
                <a:solidFill>
                  <a:srgbClr val="FF0000"/>
                </a:solidFill>
              </a:rPr>
              <a:t>１繰り上がる</a:t>
            </a:r>
            <a:endParaRPr lang="en-US" altLang="ja-JP" sz="2100" dirty="0">
              <a:solidFill>
                <a:srgbClr val="FF0000"/>
              </a:solidFill>
            </a:endParaRPr>
          </a:p>
        </p:txBody>
      </p:sp>
      <p:sp>
        <p:nvSpPr>
          <p:cNvPr id="3" name="矢印: 折線 2">
            <a:extLst>
              <a:ext uri="{FF2B5EF4-FFF2-40B4-BE49-F238E27FC236}">
                <a16:creationId xmlns:a16="http://schemas.microsoft.com/office/drawing/2014/main" id="{E12FCD7A-D6CB-4D44-A8B5-81CA1081915E}"/>
              </a:ext>
            </a:extLst>
          </p:cNvPr>
          <p:cNvSpPr/>
          <p:nvPr/>
        </p:nvSpPr>
        <p:spPr>
          <a:xfrm flipH="1">
            <a:off x="1983662" y="4053179"/>
            <a:ext cx="434628" cy="31973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898F0E-F6F1-4F0E-A30F-A77762BA4B6D}"/>
              </a:ext>
            </a:extLst>
          </p:cNvPr>
          <p:cNvSpPr txBox="1"/>
          <p:nvPr/>
        </p:nvSpPr>
        <p:spPr>
          <a:xfrm>
            <a:off x="1618065" y="3881972"/>
            <a:ext cx="43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</a:rPr>
              <a:t>1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 Box 70">
            <a:extLst>
              <a:ext uri="{FF2B5EF4-FFF2-40B4-BE49-F238E27FC236}">
                <a16:creationId xmlns:a16="http://schemas.microsoft.com/office/drawing/2014/main" id="{5ABDAED4-2DBD-45B0-A7F4-F3422C7AF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181" y="3061812"/>
            <a:ext cx="2290754" cy="104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>
            <a:spAutoFit/>
          </a:bodyPr>
          <a:lstStyle>
            <a:lvl1pPr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omic Sans MS" panose="030F0702030302020204" pitchFamily="66" charset="0"/>
                <a:ea typeface="HG丸ｺﾞｼｯｸM-PRO" panose="020F0600000000000000" pitchFamily="50" charset="-128"/>
              </a:defRPr>
            </a:lvl9pPr>
          </a:lstStyle>
          <a:p>
            <a:pPr eaLnBrk="1" hangingPunct="1"/>
            <a:r>
              <a:rPr lang="ja-JP" altLang="en-US" sz="2100" dirty="0">
                <a:solidFill>
                  <a:srgbClr val="FF0000"/>
                </a:solidFill>
              </a:rPr>
              <a:t>２の補数では，</a:t>
            </a:r>
            <a:endParaRPr lang="en-US" altLang="ja-JP" sz="2100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100" dirty="0">
                <a:solidFill>
                  <a:srgbClr val="FF0000"/>
                </a:solidFill>
              </a:rPr>
              <a:t>マイナスの数は</a:t>
            </a:r>
            <a:endParaRPr lang="en-US" altLang="ja-JP" sz="2100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100" dirty="0">
                <a:solidFill>
                  <a:srgbClr val="FF0000"/>
                </a:solidFill>
              </a:rPr>
              <a:t>最上位ビットが１</a:t>
            </a:r>
            <a:endParaRPr lang="en-US" altLang="ja-JP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902A8F0D-A438-4827-89C5-22A241389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dirty="0"/>
              <a:t>デジタル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533D315E-D1EE-4D5B-B30C-915F4DC76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1371600"/>
          </a:xfrm>
        </p:spPr>
        <p:txBody>
          <a:bodyPr/>
          <a:lstStyle/>
          <a:p>
            <a:r>
              <a:rPr lang="ja-JP" altLang="en-US" dirty="0"/>
              <a:t>コンピュータでは，すべての</a:t>
            </a:r>
            <a:r>
              <a:rPr lang="ja-JP" altLang="en-US" b="1" dirty="0"/>
              <a:t>データ</a:t>
            </a:r>
            <a:r>
              <a:rPr lang="ja-JP" altLang="en-US" dirty="0"/>
              <a:t>，</a:t>
            </a:r>
            <a:r>
              <a:rPr lang="ja-JP" altLang="en-US" b="1" dirty="0"/>
              <a:t>プログラム</a:t>
            </a:r>
            <a:r>
              <a:rPr lang="ja-JP" altLang="en-US" dirty="0"/>
              <a:t>を，</a:t>
            </a:r>
            <a:r>
              <a:rPr lang="ja-JP" altLang="en-US" b="1" dirty="0">
                <a:solidFill>
                  <a:srgbClr val="C00000"/>
                </a:solidFill>
              </a:rPr>
              <a:t>０，１（デジタル）</a:t>
            </a:r>
            <a:r>
              <a:rPr lang="ja-JP" altLang="en-US" dirty="0"/>
              <a:t>で表現</a:t>
            </a:r>
          </a:p>
          <a:p>
            <a:pPr>
              <a:buFontTx/>
              <a:buNone/>
            </a:pPr>
            <a:endParaRPr lang="ja-JP" altLang="en-US" dirty="0"/>
          </a:p>
          <a:p>
            <a:pPr lvl="1"/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B3816B-7B14-4581-90D8-24CD3E9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1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26BD0CE7-3B5B-4720-AFAB-BAF87F4B2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ja-JP" altLang="en-US"/>
              <a:t>情報とデータ</a:t>
            </a:r>
          </a:p>
        </p:txBody>
      </p:sp>
      <p:sp>
        <p:nvSpPr>
          <p:cNvPr id="269315" name="Text Box 3">
            <a:extLst>
              <a:ext uri="{FF2B5EF4-FFF2-40B4-BE49-F238E27FC236}">
                <a16:creationId xmlns:a16="http://schemas.microsoft.com/office/drawing/2014/main" id="{E59914F6-A872-46AB-A87B-ADBF04BDC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</a:p>
        </p:txBody>
      </p:sp>
      <p:sp>
        <p:nvSpPr>
          <p:cNvPr id="269316" name="Text Box 4">
            <a:extLst>
              <a:ext uri="{FF2B5EF4-FFF2-40B4-BE49-F238E27FC236}">
                <a16:creationId xmlns:a16="http://schemas.microsoft.com/office/drawing/2014/main" id="{4DB308FB-15E1-4F7E-A6BD-751340AD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369" y="2277860"/>
            <a:ext cx="326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人間にとって意味の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ある意味内容そのもの</a:t>
            </a:r>
          </a:p>
        </p:txBody>
      </p:sp>
      <p:sp>
        <p:nvSpPr>
          <p:cNvPr id="269317" name="Text Box 5">
            <a:extLst>
              <a:ext uri="{FF2B5EF4-FFF2-40B4-BE49-F238E27FC236}">
                <a16:creationId xmlns:a16="http://schemas.microsoft.com/office/drawing/2014/main" id="{1679BD55-4EAE-47DB-A784-67B52F211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71" y="3608505"/>
            <a:ext cx="44935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あの人の電話番号は</a:t>
            </a: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「123-4567」だ</a:t>
            </a:r>
          </a:p>
          <a:p>
            <a:pPr algn="ctr"/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明日は晴れだ</a:t>
            </a:r>
          </a:p>
          <a:p>
            <a:pPr algn="ctr"/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気象情報，個人情報，にせ情報</a:t>
            </a: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情報活動，外交情報，情報機関</a:t>
            </a:r>
          </a:p>
        </p:txBody>
      </p:sp>
      <p:sp>
        <p:nvSpPr>
          <p:cNvPr id="269318" name="Text Box 6">
            <a:extLst>
              <a:ext uri="{FF2B5EF4-FFF2-40B4-BE49-F238E27FC236}">
                <a16:creationId xmlns:a16="http://schemas.microsoft.com/office/drawing/2014/main" id="{CCFE5AA2-8938-402A-9339-3574FEDF0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500" y="1442819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69319" name="Text Box 7">
            <a:extLst>
              <a:ext uri="{FF2B5EF4-FFF2-40B4-BE49-F238E27FC236}">
                <a16:creationId xmlns:a16="http://schemas.microsoft.com/office/drawing/2014/main" id="{0FC8CDFE-FAB6-49AE-8B0F-C3BBDBA2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409" y="2254378"/>
            <a:ext cx="4493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コンピュータの処理できるよう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に，情報をコード化したもの</a:t>
            </a:r>
          </a:p>
        </p:txBody>
      </p:sp>
      <p:sp>
        <p:nvSpPr>
          <p:cNvPr id="269320" name="Text Box 8">
            <a:extLst>
              <a:ext uri="{FF2B5EF4-FFF2-40B4-BE49-F238E27FC236}">
                <a16:creationId xmlns:a16="http://schemas.microsoft.com/office/drawing/2014/main" id="{BE113D1B-499E-424E-B7A3-5198EA8B2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873" y="3629143"/>
            <a:ext cx="38779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1234567 (数値データ）</a:t>
            </a:r>
          </a:p>
          <a:p>
            <a:pPr algn="ctr"/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晴れ(文字列データ）</a:t>
            </a:r>
          </a:p>
          <a:p>
            <a:pPr algn="ctr"/>
            <a:endParaRPr lang="ja-JP" altLang="en-US" sz="2400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データ通信，データベース</a:t>
            </a:r>
          </a:p>
          <a:p>
            <a:pPr algn="ctr"/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電子メールのデータ</a:t>
            </a:r>
          </a:p>
          <a:p>
            <a:pPr algn="ctr"/>
            <a:r>
              <a:rPr lang="en-US" altLang="ja-JP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WWW</a:t>
            </a:r>
            <a:r>
              <a:rPr lang="ja-JP" altLang="en-US" sz="24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F567704-C67B-485E-BBD6-1E10452C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62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デジタル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デジタルの世界では，すべてが，「０」，「１」の列</a:t>
            </a:r>
          </a:p>
          <a:p>
            <a:endParaRPr lang="ja-JP" altLang="en-US" dirty="0"/>
          </a:p>
          <a:p>
            <a:r>
              <a:rPr lang="ja-JP" altLang="en-US" dirty="0"/>
              <a:t>１個の「０」，「１」は，１ビット（ビットは情報の単位）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814" y="4553712"/>
            <a:ext cx="91101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００１０１１１０１００１０１００１０１００１０１０１００１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7797ADF-97B3-4005-A5CC-AE300B5F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08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B8389CB-BEB2-4FAB-BD4C-A43584108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087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２進数とビット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２進数では，「０」，「１」  だけを使う</a:t>
            </a:r>
          </a:p>
          <a:p>
            <a:pPr marL="0" indent="0">
              <a:buNone/>
            </a:pPr>
            <a:r>
              <a:rPr lang="ja-JP" altLang="en-US" dirty="0"/>
              <a:t>	例）  </a:t>
            </a:r>
            <a:r>
              <a:rPr lang="en-US" altLang="ja-JP" dirty="0"/>
              <a:t>0011010111101110101011 </a:t>
            </a:r>
          </a:p>
          <a:p>
            <a:pPr lvl="1"/>
            <a:endParaRPr lang="en-US" altLang="ja-JP" dirty="0"/>
          </a:p>
          <a:p>
            <a:r>
              <a:rPr lang="ja-JP" altLang="en-US" dirty="0"/>
              <a:t>ビット：  ２進数の１桁のこと</a:t>
            </a:r>
          </a:p>
          <a:p>
            <a:pPr marL="0" indent="0">
              <a:buNone/>
            </a:pPr>
            <a:r>
              <a:rPr lang="ja-JP" altLang="en-US" dirty="0"/>
              <a:t>	例）  </a:t>
            </a:r>
            <a:r>
              <a:rPr lang="en-US" altLang="ja-JP" dirty="0"/>
              <a:t>00110101 </a:t>
            </a:r>
            <a:r>
              <a:rPr lang="ja-JP" altLang="en-US" dirty="0"/>
              <a:t>の下から４ビット目は  ０     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3398C3A-88D2-431E-B36A-0258D31E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4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２進数と１０進数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8767654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２進数の  １００１ は１０進数でいくらか</a:t>
            </a:r>
          </a:p>
          <a:p>
            <a:pPr marL="0" indent="0">
              <a:buNone/>
            </a:pPr>
            <a:r>
              <a:rPr lang="ja-JP" altLang="en-US" dirty="0"/>
              <a:t>    １００１（２進）</a:t>
            </a:r>
            <a:r>
              <a:rPr lang="en-US" altLang="ja-JP" dirty="0"/>
              <a:t>=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１</a:t>
            </a:r>
            <a:r>
              <a:rPr lang="en-US" altLang="ja-JP" dirty="0"/>
              <a:t>×</a:t>
            </a:r>
            <a:r>
              <a:rPr lang="ja-JP" altLang="en-US" dirty="0"/>
              <a:t>８  ＋  ０</a:t>
            </a:r>
            <a:r>
              <a:rPr lang="en-US" altLang="ja-JP" dirty="0"/>
              <a:t>×</a:t>
            </a:r>
            <a:r>
              <a:rPr lang="ja-JP" altLang="en-US" dirty="0"/>
              <a:t>４  ＋  ０</a:t>
            </a:r>
            <a:r>
              <a:rPr lang="en-US" altLang="ja-JP" dirty="0"/>
              <a:t>×</a:t>
            </a:r>
            <a:r>
              <a:rPr lang="ja-JP" altLang="en-US" dirty="0"/>
              <a:t>２  ＋  １</a:t>
            </a:r>
            <a:r>
              <a:rPr lang="en-US" altLang="ja-JP" dirty="0"/>
              <a:t>×</a:t>
            </a:r>
            <a:r>
              <a:rPr lang="ja-JP" altLang="en-US" dirty="0"/>
              <a:t>１　</a:t>
            </a:r>
            <a:r>
              <a:rPr lang="en-US" altLang="ja-JP" dirty="0"/>
              <a:t>=</a:t>
            </a:r>
            <a:r>
              <a:rPr lang="ja-JP" altLang="en-US" dirty="0"/>
              <a:t>    ９　</a:t>
            </a:r>
          </a:p>
          <a:p>
            <a:endParaRPr lang="ja-JP" altLang="en-US" dirty="0"/>
          </a:p>
          <a:p>
            <a:r>
              <a:rPr lang="ja-JP" altLang="en-US" dirty="0"/>
              <a:t>１０進数の ４６ は２進数でいくらか</a:t>
            </a:r>
          </a:p>
          <a:p>
            <a:pPr marL="0" indent="0">
              <a:buNone/>
            </a:pPr>
            <a:r>
              <a:rPr lang="ja-JP" altLang="en-US" dirty="0"/>
              <a:t>　４６ ＝  １</a:t>
            </a:r>
            <a:r>
              <a:rPr lang="en-US" altLang="ja-JP" dirty="0"/>
              <a:t>×</a:t>
            </a:r>
            <a:r>
              <a:rPr lang="ja-JP" altLang="en-US" dirty="0"/>
              <a:t>３２  ＋  １</a:t>
            </a:r>
            <a:r>
              <a:rPr lang="en-US" altLang="ja-JP" dirty="0"/>
              <a:t>×</a:t>
            </a:r>
            <a:r>
              <a:rPr lang="ja-JP" altLang="en-US" dirty="0"/>
              <a:t>８  ＋  </a:t>
            </a:r>
            <a:r>
              <a:rPr lang="en-US" altLang="ja-JP" dirty="0"/>
              <a:t>1×</a:t>
            </a:r>
            <a:r>
              <a:rPr lang="ja-JP" altLang="en-US" dirty="0"/>
              <a:t>４  ＋  １</a:t>
            </a:r>
            <a:r>
              <a:rPr lang="en-US" altLang="ja-JP" dirty="0"/>
              <a:t>×</a:t>
            </a:r>
            <a:r>
              <a:rPr lang="ja-JP" altLang="en-US" dirty="0"/>
              <a:t>２</a:t>
            </a:r>
          </a:p>
          <a:p>
            <a:pPr marL="0" indent="0">
              <a:buNone/>
            </a:pPr>
            <a:r>
              <a:rPr lang="ja-JP" altLang="en-US" dirty="0"/>
              <a:t>            ＝  </a:t>
            </a:r>
            <a:r>
              <a:rPr lang="en-US" altLang="ja-JP" dirty="0"/>
              <a:t>101110</a:t>
            </a:r>
            <a:r>
              <a:rPr lang="ja-JP" altLang="en-US" dirty="0"/>
              <a:t>（２進）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83B983-F280-48A3-9F91-32D48D8E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67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１６進数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DF22BD93-B80C-4F3B-A29C-8077C52E1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79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１６進数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１６個の記号</a:t>
            </a:r>
            <a:r>
              <a:rPr lang="en-US" altLang="ja-JP" dirty="0" err="1"/>
              <a:t>0,1,2,3,4,5,6,7,8,9,A,B,C,D,E,F</a:t>
            </a:r>
            <a:r>
              <a:rPr lang="en-US" altLang="ja-JP" dirty="0"/>
              <a:t>  </a:t>
            </a:r>
            <a:r>
              <a:rPr lang="ja-JP" altLang="en-US" dirty="0"/>
              <a:t>を使う</a:t>
            </a:r>
          </a:p>
          <a:p>
            <a:pPr marL="0" indent="0">
              <a:buNone/>
            </a:pPr>
            <a:r>
              <a:rPr lang="ja-JP" altLang="en-US" dirty="0"/>
              <a:t>	例）  </a:t>
            </a:r>
            <a:r>
              <a:rPr lang="en-US" altLang="ja-JP" dirty="0" err="1"/>
              <a:t>0065FDF0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442B0C3-A197-4EA0-A707-5959F770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60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787</Words>
  <Application>Microsoft Office PowerPoint</Application>
  <PresentationFormat>画面に合わせる (4:3)</PresentationFormat>
  <Paragraphs>252</Paragraphs>
  <Slides>17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HG丸ｺﾞｼｯｸM-PRO</vt:lpstr>
      <vt:lpstr>メイリオ</vt:lpstr>
      <vt:lpstr>游ゴシック</vt:lpstr>
      <vt:lpstr>Arial</vt:lpstr>
      <vt:lpstr>Calibri</vt:lpstr>
      <vt:lpstr>Comic Sans MS</vt:lpstr>
      <vt:lpstr>Segoe UI</vt:lpstr>
      <vt:lpstr>Office テーマ</vt:lpstr>
      <vt:lpstr>２進数，１６進数，２の補数 </vt:lpstr>
      <vt:lpstr>デジタル</vt:lpstr>
      <vt:lpstr>情報とデータ</vt:lpstr>
      <vt:lpstr>デジタル</vt:lpstr>
      <vt:lpstr>２進数</vt:lpstr>
      <vt:lpstr>２進数とビット</vt:lpstr>
      <vt:lpstr>２進数と１０進数</vt:lpstr>
      <vt:lpstr>１６進数</vt:lpstr>
      <vt:lpstr>１６進数</vt:lpstr>
      <vt:lpstr>２進数と１６進数の対応</vt:lpstr>
      <vt:lpstr>２進数と１６進数の関係</vt:lpstr>
      <vt:lpstr>１０進数と１６進数の対応</vt:lpstr>
      <vt:lpstr>１０進数と16進数の関係</vt:lpstr>
      <vt:lpstr>２の補数</vt:lpstr>
      <vt:lpstr>２の補数</vt:lpstr>
      <vt:lpstr>２の補数での符号ビット</vt:lpstr>
      <vt:lpstr>－４５　と　４５　を足すと　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me</cp:lastModifiedBy>
  <cp:revision>40</cp:revision>
  <cp:lastPrinted>2020-05-07T12:29:12Z</cp:lastPrinted>
  <dcterms:created xsi:type="dcterms:W3CDTF">2020-05-07T08:06:06Z</dcterms:created>
  <dcterms:modified xsi:type="dcterms:W3CDTF">2021-12-23T00:06:44Z</dcterms:modified>
</cp:coreProperties>
</file>