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1038" r:id="rId2"/>
    <p:sldId id="624" r:id="rId3"/>
    <p:sldId id="567" r:id="rId4"/>
    <p:sldId id="556" r:id="rId5"/>
    <p:sldId id="547" r:id="rId6"/>
    <p:sldId id="557" r:id="rId7"/>
    <p:sldId id="568" r:id="rId8"/>
    <p:sldId id="627" r:id="rId9"/>
    <p:sldId id="628" r:id="rId1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01" autoAdjust="0"/>
    <p:restoredTop sz="94660"/>
  </p:normalViewPr>
  <p:slideViewPr>
    <p:cSldViewPr snapToGrid="0">
      <p:cViewPr varScale="1">
        <p:scale>
          <a:sx n="52" d="100"/>
          <a:sy n="52" d="100"/>
        </p:scale>
        <p:origin x="388" y="1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509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5A60F0-EC97-4152-A385-6A03FF734284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9509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34282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509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A245D0-A082-4262-BB5B-059B67DBAA79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9509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53973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cc/math/index.html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メモリ，メモリアドレス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854702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/>
              <a:t>（２進数，１６進数，メモリ，論理演算，画像と画素）</a:t>
            </a:r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https://www.kkaneko.jp/cc/math/index.html</a:t>
            </a:r>
            <a:endParaRPr lang="en-US" altLang="ja-JP" dirty="0"/>
          </a:p>
          <a:p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6194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メモリとは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479" y="1094448"/>
            <a:ext cx="7176235" cy="5333166"/>
          </a:xfrm>
        </p:spPr>
        <p:txBody>
          <a:bodyPr/>
          <a:lstStyle/>
          <a:p>
            <a:pPr eaLnBrk="1" hangingPunct="1"/>
            <a:r>
              <a:rPr lang="ja-JP" altLang="en-US" b="1" dirty="0">
                <a:solidFill>
                  <a:srgbClr val="C00000"/>
                </a:solidFill>
                <a:latin typeface="メイリオ" panose="020B0604030504040204" pitchFamily="50" charset="-128"/>
              </a:rPr>
              <a:t>メモリ</a:t>
            </a:r>
            <a:r>
              <a:rPr lang="ja-JP" altLang="en-US" dirty="0">
                <a:latin typeface="メイリオ" panose="020B0604030504040204" pitchFamily="50" charset="-128"/>
              </a:rPr>
              <a:t>は，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データの記憶を行うチップ</a:t>
            </a:r>
          </a:p>
          <a:p>
            <a:pPr eaLnBrk="1" hangingPunct="1"/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データを覚えさせたり（</a:t>
            </a:r>
            <a:r>
              <a:rPr lang="ja-JP" altLang="en-US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書き込み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），取り出したり（</a:t>
            </a:r>
            <a:r>
              <a:rPr lang="ja-JP" altLang="en-US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読み出し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）の機能がある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4171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メモリとアドレス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14F02B1-DBD2-4A08-A358-38153E359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476795" y="1144339"/>
            <a:ext cx="7308668" cy="362487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メモリ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は</a:t>
            </a:r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バイト</a:t>
            </a:r>
            <a:r>
              <a:rPr lang="ja-JP" altLang="en-US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（８ビット）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単位に</a:t>
            </a:r>
            <a:r>
              <a:rPr lang="ja-JP" altLang="en-US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区切られて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いる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各</a:t>
            </a:r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バイト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には</a:t>
            </a:r>
            <a:r>
              <a:rPr lang="ja-JP" altLang="en-US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０から始まる通し番号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が付けられている。これを</a:t>
            </a:r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アドレス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という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</a:t>
            </a:r>
            <a:r>
              <a:rPr lang="ja-JP" altLang="en-US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番地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ともいう）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ja-JP" altLang="en-US" sz="3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8" name="コンテンツ プレースホルダー 8"/>
          <p:cNvGraphicFramePr>
            <a:graphicFrameLocks/>
          </p:cNvGraphicFramePr>
          <p:nvPr/>
        </p:nvGraphicFramePr>
        <p:xfrm>
          <a:off x="1570427" y="4611207"/>
          <a:ext cx="5252600" cy="4895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5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52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52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52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52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52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52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895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01</a:t>
                      </a:r>
                      <a:endParaRPr kumimoji="1" lang="ja-JP" altLang="en-US" sz="2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00</a:t>
                      </a:r>
                      <a:endParaRPr kumimoji="1" lang="ja-JP" altLang="en-US" sz="2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00</a:t>
                      </a:r>
                      <a:endParaRPr kumimoji="1" lang="ja-JP" altLang="en-US" sz="2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00</a:t>
                      </a:r>
                      <a:endParaRPr kumimoji="1" lang="ja-JP" altLang="en-US" sz="2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02</a:t>
                      </a:r>
                      <a:endParaRPr kumimoji="1" lang="ja-JP" altLang="en-US" sz="2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00</a:t>
                      </a:r>
                      <a:endParaRPr kumimoji="1" lang="ja-JP" altLang="en-US" sz="2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00</a:t>
                      </a:r>
                      <a:endParaRPr kumimoji="1" lang="ja-JP" altLang="en-US" sz="2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00</a:t>
                      </a:r>
                      <a:endParaRPr kumimoji="1" lang="ja-JP" altLang="en-US" sz="2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03</a:t>
                      </a:r>
                      <a:endParaRPr kumimoji="1" lang="ja-JP" altLang="en-US" sz="2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00</a:t>
                      </a:r>
                      <a:endParaRPr kumimoji="1" lang="ja-JP" altLang="en-US" sz="2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2742985" y="4199306"/>
            <a:ext cx="2954655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kumimoji="1" lang="ja-JP" altLang="en-US" sz="2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メモリ内のデータは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12426" y="5658172"/>
            <a:ext cx="141577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アドレス</a:t>
            </a:r>
            <a:endParaRPr kumimoji="1" lang="ja-JP" altLang="en-US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894194" y="5181118"/>
            <a:ext cx="4652235" cy="47705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en-US" altLang="ja-JP" sz="2500" b="1" dirty="0">
                <a:latin typeface="Arial" panose="020B0604020202020204" pitchFamily="34" charset="0"/>
                <a:ea typeface="メイリオ" panose="020B0604030504040204" pitchFamily="50" charset="-128"/>
              </a:rPr>
              <a:t>0   1   2   3   4   5   6   7   8   9  </a:t>
            </a:r>
            <a:endParaRPr kumimoji="1" lang="ja-JP" altLang="en-US" sz="25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9233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メモリアドレス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メモリアドレスは，読み書きすべきデータの「場所」を示す</a:t>
            </a:r>
          </a:p>
          <a:p>
            <a:pPr marL="0" indent="0">
              <a:buNone/>
            </a:pPr>
            <a:r>
              <a:rPr lang="ja-JP" altLang="en-US" dirty="0"/>
              <a:t>（例） </a:t>
            </a:r>
            <a:r>
              <a:rPr lang="en-US" altLang="ja-JP" dirty="0"/>
              <a:t>0065FDF0 </a:t>
            </a:r>
            <a:r>
              <a:rPr lang="ja-JP" altLang="en-US" dirty="0"/>
              <a:t>（１６進）</a:t>
            </a:r>
          </a:p>
          <a:p>
            <a:pPr marL="0" indent="0">
              <a:buNone/>
            </a:pPr>
            <a:r>
              <a:rPr lang="ja-JP" altLang="en-US" dirty="0"/>
              <a:t>  →  メモリの先頭から</a:t>
            </a:r>
            <a:r>
              <a:rPr lang="en-US" altLang="ja-JP" dirty="0"/>
              <a:t>0065FDF0 </a:t>
            </a:r>
            <a:r>
              <a:rPr lang="ja-JP" altLang="en-US" dirty="0"/>
              <a:t>（１６進数）番目           という意味</a:t>
            </a:r>
          </a:p>
          <a:p>
            <a:endParaRPr lang="ja-JP" altLang="en-US" dirty="0"/>
          </a:p>
          <a:p>
            <a:r>
              <a:rPr lang="ja-JP" altLang="en-US" dirty="0"/>
              <a:t>メモリ内のデジタルデータは，８ビットずつ区切られて，メモリアドレスが付けられている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79413" y="5132388"/>
            <a:ext cx="7622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solidFill>
                  <a:schemeClr val="accent2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００１０１１１０１００１０１００１０１００１０１０１００１</a:t>
            </a:r>
          </a:p>
        </p:txBody>
      </p:sp>
      <p:sp>
        <p:nvSpPr>
          <p:cNvPr id="14341" name="AutoShape 5"/>
          <p:cNvSpPr>
            <a:spLocks/>
          </p:cNvSpPr>
          <p:nvPr/>
        </p:nvSpPr>
        <p:spPr bwMode="auto">
          <a:xfrm rot="5390088">
            <a:off x="1342995" y="4967696"/>
            <a:ext cx="229302" cy="1838935"/>
          </a:xfrm>
          <a:prstGeom prst="rightBrace">
            <a:avLst>
              <a:gd name="adj1" fmla="val 7952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4" name="Rectangle 11"/>
          <p:cNvSpPr>
            <a:spLocks noChangeArrowheads="1"/>
          </p:cNvSpPr>
          <p:nvPr/>
        </p:nvSpPr>
        <p:spPr bwMode="auto">
          <a:xfrm>
            <a:off x="454152" y="5181600"/>
            <a:ext cx="202842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7" name="Text Box 14"/>
          <p:cNvSpPr txBox="1">
            <a:spLocks noChangeArrowheads="1"/>
          </p:cNvSpPr>
          <p:nvPr/>
        </p:nvSpPr>
        <p:spPr bwMode="auto">
          <a:xfrm>
            <a:off x="810768" y="6059327"/>
            <a:ext cx="14157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８ビット</a:t>
            </a:r>
          </a:p>
        </p:txBody>
      </p:sp>
      <p:sp>
        <p:nvSpPr>
          <p:cNvPr id="14350" name="Line 17"/>
          <p:cNvSpPr>
            <a:spLocks noChangeShapeType="1"/>
          </p:cNvSpPr>
          <p:nvPr/>
        </p:nvSpPr>
        <p:spPr bwMode="auto">
          <a:xfrm>
            <a:off x="6600420" y="5181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51" name="Line 18"/>
          <p:cNvSpPr>
            <a:spLocks noChangeShapeType="1"/>
          </p:cNvSpPr>
          <p:nvPr/>
        </p:nvSpPr>
        <p:spPr bwMode="auto">
          <a:xfrm>
            <a:off x="6600420" y="5715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52" name="Line 19"/>
          <p:cNvSpPr>
            <a:spLocks noChangeShapeType="1"/>
          </p:cNvSpPr>
          <p:nvPr/>
        </p:nvSpPr>
        <p:spPr bwMode="auto">
          <a:xfrm flipV="1">
            <a:off x="6600420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2543580" y="5189537"/>
            <a:ext cx="202842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4572000" y="5188330"/>
            <a:ext cx="202842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AutoShape 5"/>
          <p:cNvSpPr>
            <a:spLocks/>
          </p:cNvSpPr>
          <p:nvPr/>
        </p:nvSpPr>
        <p:spPr bwMode="auto">
          <a:xfrm rot="5390088">
            <a:off x="3415635" y="4977920"/>
            <a:ext cx="229302" cy="1838935"/>
          </a:xfrm>
          <a:prstGeom prst="rightBrace">
            <a:avLst>
              <a:gd name="adj1" fmla="val 7952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2883408" y="6069551"/>
            <a:ext cx="14157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８ビット</a:t>
            </a:r>
          </a:p>
        </p:txBody>
      </p:sp>
      <p:sp>
        <p:nvSpPr>
          <p:cNvPr id="21" name="AutoShape 5"/>
          <p:cNvSpPr>
            <a:spLocks/>
          </p:cNvSpPr>
          <p:nvPr/>
        </p:nvSpPr>
        <p:spPr bwMode="auto">
          <a:xfrm rot="5390088">
            <a:off x="5488275" y="4988144"/>
            <a:ext cx="229302" cy="1838935"/>
          </a:xfrm>
          <a:prstGeom prst="rightBrace">
            <a:avLst>
              <a:gd name="adj1" fmla="val 7952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4956048" y="6079775"/>
            <a:ext cx="14157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８ビット</a:t>
            </a:r>
          </a:p>
        </p:txBody>
      </p:sp>
    </p:spTree>
    <p:extLst>
      <p:ext uri="{BB962C8B-B14F-4D97-AF65-F5344CB8AC3E}">
        <p14:creationId xmlns:p14="http://schemas.microsoft.com/office/powerpoint/2010/main" val="4034093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575" y="1625600"/>
            <a:ext cx="4289425" cy="467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3044825" y="6257925"/>
            <a:ext cx="2338388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実行結果の例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282825" y="5445125"/>
            <a:ext cx="1698625" cy="6921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 dirty="0">
              <a:solidFill>
                <a:schemeClr val="tx2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1795463" y="5281613"/>
            <a:ext cx="487362" cy="4540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30225" y="4681538"/>
            <a:ext cx="175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dirty="0">
                <a:solidFill>
                  <a:schemeClr val="tx2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１６進数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メモリアドレスは，ふつう１６進数表記する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DBC94F8-9100-44D1-9BF6-357F5FB11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9230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なぜ１６進数なのか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メモリアドレスそのものもデジタル（「０」，「１」の列）</a:t>
            </a:r>
          </a:p>
          <a:p>
            <a:r>
              <a:rPr lang="ja-JP" altLang="en-US" dirty="0"/>
              <a:t>といって，メモリアドレスを，「０」，「１」の並びで書くのは，長すぎて人間にとって分かりづらい</a:t>
            </a:r>
          </a:p>
          <a:p>
            <a:pPr marL="0" indent="0">
              <a:buNone/>
            </a:pPr>
            <a:r>
              <a:rPr lang="ja-JP" altLang="en-US" dirty="0"/>
              <a:t>	（例）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そこで，「１６進数」を使う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024785" y="3700070"/>
            <a:ext cx="7622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solidFill>
                  <a:schemeClr val="accent2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００１０１１１０１００１０１００１０１００１０１０１００１</a:t>
            </a:r>
          </a:p>
        </p:txBody>
      </p:sp>
    </p:spTree>
    <p:extLst>
      <p:ext uri="{BB962C8B-B14F-4D97-AF65-F5344CB8AC3E}">
        <p14:creationId xmlns:p14="http://schemas.microsoft.com/office/powerpoint/2010/main" val="1761377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メモリへの操作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読み出し</a:t>
            </a:r>
          </a:p>
          <a:p>
            <a:endParaRPr lang="ja-JP" altLang="en-US" dirty="0"/>
          </a:p>
        </p:txBody>
      </p:sp>
      <p:sp>
        <p:nvSpPr>
          <p:cNvPr id="15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/>
              <a:pPr/>
              <a:t>7</a:t>
            </a:fld>
            <a:endParaRPr lang="ja-JP" altLang="en-US" dirty="0"/>
          </a:p>
        </p:txBody>
      </p:sp>
      <p:sp>
        <p:nvSpPr>
          <p:cNvPr id="299012" name="Rectangle 4"/>
          <p:cNvSpPr>
            <a:spLocks noChangeArrowheads="1"/>
          </p:cNvSpPr>
          <p:nvPr/>
        </p:nvSpPr>
        <p:spPr bwMode="auto">
          <a:xfrm>
            <a:off x="2650212" y="2750253"/>
            <a:ext cx="1218009" cy="15740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defTabSz="685800" eaLnBrk="1" hangingPunct="1">
              <a:defRPr/>
            </a:pPr>
            <a:endParaRPr lang="ja-JP" altLang="en-US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9013" name="Text Box 5"/>
          <p:cNvSpPr txBox="1">
            <a:spLocks noChangeArrowheads="1"/>
          </p:cNvSpPr>
          <p:nvPr/>
        </p:nvSpPr>
        <p:spPr bwMode="auto">
          <a:xfrm>
            <a:off x="2705218" y="3309310"/>
            <a:ext cx="11079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defTabSz="685800" eaLnBrk="1" hangingPunct="1">
              <a:defRPr/>
            </a:pPr>
            <a:r>
              <a:rPr lang="ja-JP" altLang="en-US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メモリ</a:t>
            </a:r>
          </a:p>
        </p:txBody>
      </p:sp>
      <p:sp>
        <p:nvSpPr>
          <p:cNvPr id="299014" name="AutoShape 6"/>
          <p:cNvSpPr>
            <a:spLocks noChangeArrowheads="1"/>
          </p:cNvSpPr>
          <p:nvPr/>
        </p:nvSpPr>
        <p:spPr bwMode="auto">
          <a:xfrm>
            <a:off x="1434584" y="3087200"/>
            <a:ext cx="984647" cy="396478"/>
          </a:xfrm>
          <a:prstGeom prst="rightArrow">
            <a:avLst>
              <a:gd name="adj1" fmla="val 50000"/>
              <a:gd name="adj2" fmla="val 6208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defTabSz="685800" eaLnBrk="1" hangingPunct="1">
              <a:defRPr/>
            </a:pPr>
            <a:endParaRPr lang="ja-JP" altLang="en-US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9015" name="Text Box 7"/>
          <p:cNvSpPr txBox="1">
            <a:spLocks noChangeArrowheads="1"/>
          </p:cNvSpPr>
          <p:nvPr/>
        </p:nvSpPr>
        <p:spPr bwMode="auto">
          <a:xfrm>
            <a:off x="111145" y="2326537"/>
            <a:ext cx="264687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defTabSz="685800" eaLnBrk="1" hangingPunct="1">
              <a:defRPr/>
            </a:pPr>
            <a:r>
              <a:rPr lang="ja-JP" altLang="en-US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読み出したい</a:t>
            </a:r>
          </a:p>
          <a:p>
            <a:pPr defTabSz="685800" eaLnBrk="1" hangingPunct="1">
              <a:defRPr/>
            </a:pPr>
            <a:r>
              <a:rPr lang="ja-JP" altLang="en-US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データの</a:t>
            </a:r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アドレス</a:t>
            </a:r>
          </a:p>
        </p:txBody>
      </p:sp>
      <p:sp>
        <p:nvSpPr>
          <p:cNvPr id="299016" name="AutoShape 8"/>
          <p:cNvSpPr>
            <a:spLocks noChangeArrowheads="1"/>
          </p:cNvSpPr>
          <p:nvPr/>
        </p:nvSpPr>
        <p:spPr bwMode="auto">
          <a:xfrm flipH="1">
            <a:off x="1385768" y="3925400"/>
            <a:ext cx="1051322" cy="396478"/>
          </a:xfrm>
          <a:prstGeom prst="rightArrow">
            <a:avLst>
              <a:gd name="adj1" fmla="val 50000"/>
              <a:gd name="adj2" fmla="val 6629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defTabSz="685800" eaLnBrk="1" hangingPunct="1">
              <a:defRPr/>
            </a:pPr>
            <a:endParaRPr lang="ja-JP" altLang="en-US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9017" name="Text Box 9"/>
          <p:cNvSpPr txBox="1">
            <a:spLocks noChangeArrowheads="1"/>
          </p:cNvSpPr>
          <p:nvPr/>
        </p:nvSpPr>
        <p:spPr bwMode="auto">
          <a:xfrm>
            <a:off x="1265515" y="3624171"/>
            <a:ext cx="11079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defTabSz="685800" eaLnBrk="1" hangingPunct="1">
              <a:defRPr/>
            </a:pPr>
            <a:r>
              <a:rPr lang="ja-JP" altLang="en-US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データ</a:t>
            </a:r>
          </a:p>
        </p:txBody>
      </p:sp>
      <p:sp>
        <p:nvSpPr>
          <p:cNvPr id="299018" name="Rectangle 10"/>
          <p:cNvSpPr>
            <a:spLocks noChangeArrowheads="1"/>
          </p:cNvSpPr>
          <p:nvPr/>
        </p:nvSpPr>
        <p:spPr bwMode="auto">
          <a:xfrm>
            <a:off x="4874265" y="871112"/>
            <a:ext cx="2902744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257175" indent="-257175" defTabSz="6858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書き込み</a:t>
            </a:r>
          </a:p>
        </p:txBody>
      </p:sp>
      <p:sp>
        <p:nvSpPr>
          <p:cNvPr id="299019" name="Rectangle 11"/>
          <p:cNvSpPr>
            <a:spLocks noChangeArrowheads="1"/>
          </p:cNvSpPr>
          <p:nvPr/>
        </p:nvSpPr>
        <p:spPr bwMode="auto">
          <a:xfrm>
            <a:off x="7237641" y="2477900"/>
            <a:ext cx="1218010" cy="15740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defTabSz="685800" eaLnBrk="1" hangingPunct="1">
              <a:defRPr/>
            </a:pPr>
            <a:endParaRPr lang="ja-JP" altLang="en-US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9020" name="Text Box 12"/>
          <p:cNvSpPr txBox="1">
            <a:spLocks noChangeArrowheads="1"/>
          </p:cNvSpPr>
          <p:nvPr/>
        </p:nvSpPr>
        <p:spPr bwMode="auto">
          <a:xfrm>
            <a:off x="7327832" y="3064550"/>
            <a:ext cx="11079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defTabSz="685800" eaLnBrk="1" hangingPunct="1">
              <a:defRPr/>
            </a:pPr>
            <a:r>
              <a:rPr lang="ja-JP" altLang="en-US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メモリ</a:t>
            </a:r>
          </a:p>
        </p:txBody>
      </p:sp>
      <p:sp>
        <p:nvSpPr>
          <p:cNvPr id="299021" name="AutoShape 13"/>
          <p:cNvSpPr>
            <a:spLocks noChangeArrowheads="1"/>
          </p:cNvSpPr>
          <p:nvPr/>
        </p:nvSpPr>
        <p:spPr bwMode="auto">
          <a:xfrm>
            <a:off x="6002962" y="3220850"/>
            <a:ext cx="984647" cy="802481"/>
          </a:xfrm>
          <a:prstGeom prst="rightArrow">
            <a:avLst>
              <a:gd name="adj1" fmla="val 50000"/>
              <a:gd name="adj2" fmla="val 3067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defTabSz="685800" eaLnBrk="1" hangingPunct="1">
              <a:defRPr/>
            </a:pPr>
            <a:endParaRPr lang="ja-JP" altLang="en-US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9022" name="Text Box 14"/>
          <p:cNvSpPr txBox="1">
            <a:spLocks noChangeArrowheads="1"/>
          </p:cNvSpPr>
          <p:nvPr/>
        </p:nvSpPr>
        <p:spPr bwMode="auto">
          <a:xfrm>
            <a:off x="4623027" y="2251681"/>
            <a:ext cx="264687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defTabSz="685800" eaLnBrk="1" hangingPunct="1">
              <a:defRPr/>
            </a:pPr>
            <a:r>
              <a:rPr lang="ja-JP" altLang="en-US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書き込みたい</a:t>
            </a:r>
          </a:p>
          <a:p>
            <a:pPr defTabSz="685800" eaLnBrk="1" hangingPunct="1">
              <a:defRPr/>
            </a:pPr>
            <a:r>
              <a:rPr lang="ja-JP" altLang="en-US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データの</a:t>
            </a:r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アドレス</a:t>
            </a:r>
          </a:p>
          <a:p>
            <a:pPr defTabSz="685800" eaLnBrk="1" hangingPunct="1">
              <a:defRPr/>
            </a:pPr>
            <a:r>
              <a:rPr lang="ja-JP" altLang="en-US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とデータそのもの</a:t>
            </a:r>
          </a:p>
        </p:txBody>
      </p:sp>
    </p:spTree>
    <p:extLst>
      <p:ext uri="{BB962C8B-B14F-4D97-AF65-F5344CB8AC3E}">
        <p14:creationId xmlns:p14="http://schemas.microsoft.com/office/powerpoint/2010/main" val="250227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9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99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9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99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99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9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99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99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99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99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99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1" grpId="0" build="p"/>
      <p:bldP spid="299012" grpId="0" animBg="1"/>
      <p:bldP spid="299013" grpId="0"/>
      <p:bldP spid="299014" grpId="0" animBg="1"/>
      <p:bldP spid="299015" grpId="0"/>
      <p:bldP spid="299016" grpId="0" animBg="1"/>
      <p:bldP spid="299017" grpId="0"/>
      <p:bldP spid="299018" grpId="0"/>
      <p:bldP spid="299019" grpId="0" animBg="1"/>
      <p:bldP spid="299020" grpId="0"/>
      <p:bldP spid="299021" grpId="0" animBg="1"/>
      <p:bldP spid="2990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読み出し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25962" y="1499611"/>
            <a:ext cx="1296591" cy="21550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25962" y="1715113"/>
            <a:ext cx="1296591" cy="21550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525962" y="1930617"/>
            <a:ext cx="1296591" cy="21550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525962" y="2146119"/>
            <a:ext cx="1296591" cy="21550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530725" y="1493658"/>
            <a:ext cx="1285875" cy="279796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3114131" y="3535579"/>
            <a:ext cx="66675" cy="66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3115322" y="3697504"/>
            <a:ext cx="66675" cy="66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3116512" y="3859429"/>
            <a:ext cx="66675" cy="66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2527155" y="2361624"/>
            <a:ext cx="1296590" cy="21550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2528344" y="2577125"/>
            <a:ext cx="1296591" cy="21550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2529536" y="2792630"/>
            <a:ext cx="1296590" cy="21550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2530725" y="3008131"/>
            <a:ext cx="1285875" cy="21550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2521200" y="3223636"/>
            <a:ext cx="1296591" cy="21550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1337719" y="1471036"/>
            <a:ext cx="133882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アドレス　０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1332957" y="1686539"/>
            <a:ext cx="133882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アドレス　１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1328194" y="1902042"/>
            <a:ext cx="133882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アドレス　２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1327004" y="2117545"/>
            <a:ext cx="133882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アドレス　３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1325813" y="2333049"/>
            <a:ext cx="133882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アドレス　４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1328194" y="2548551"/>
            <a:ext cx="133882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アドレス　５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1330575" y="2764055"/>
            <a:ext cx="133882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アドレス　６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1332957" y="2979558"/>
            <a:ext cx="133882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アドレス　７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1335338" y="3195061"/>
            <a:ext cx="133882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アドレス　８</a:t>
            </a: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1271580" y="4357111"/>
            <a:ext cx="387798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メモリの各区画は１バイト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（１６進数で２桁）</a:t>
            </a: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4703616" y="3283167"/>
            <a:ext cx="264687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メモリの値は変化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しない</a:t>
            </a: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2908155" y="1456749"/>
            <a:ext cx="5693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？？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2908155" y="1685349"/>
            <a:ext cx="5693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？？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2908155" y="1904424"/>
            <a:ext cx="5693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？？</a:t>
            </a: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2908155" y="2113974"/>
            <a:ext cx="5693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？？</a:t>
            </a: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2908155" y="2323524"/>
            <a:ext cx="5693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？？</a:t>
            </a:r>
          </a:p>
        </p:txBody>
      </p:sp>
      <p:sp>
        <p:nvSpPr>
          <p:cNvPr id="34" name="Text Box 33"/>
          <p:cNvSpPr txBox="1">
            <a:spLocks noChangeArrowheads="1"/>
          </p:cNvSpPr>
          <p:nvPr/>
        </p:nvSpPr>
        <p:spPr bwMode="auto">
          <a:xfrm>
            <a:off x="2908155" y="2542599"/>
            <a:ext cx="5693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？？</a:t>
            </a:r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2908155" y="2752149"/>
            <a:ext cx="5693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？？</a:t>
            </a: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2908155" y="2961699"/>
            <a:ext cx="5693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？？</a:t>
            </a: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2908155" y="3190299"/>
            <a:ext cx="5693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？？</a:t>
            </a: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3880538" y="1840129"/>
            <a:ext cx="357020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アドレス４番地，５番地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から２バイト分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読み出す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とき</a:t>
            </a:r>
          </a:p>
        </p:txBody>
      </p:sp>
      <p:sp>
        <p:nvSpPr>
          <p:cNvPr id="39" name="Text Box 60"/>
          <p:cNvSpPr txBox="1">
            <a:spLocks noChangeArrowheads="1"/>
          </p:cNvSpPr>
          <p:nvPr/>
        </p:nvSpPr>
        <p:spPr bwMode="auto">
          <a:xfrm>
            <a:off x="4826250" y="3685598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0" name="Rectangle 61"/>
          <p:cNvSpPr>
            <a:spLocks noChangeArrowheads="1"/>
          </p:cNvSpPr>
          <p:nvPr/>
        </p:nvSpPr>
        <p:spPr bwMode="auto">
          <a:xfrm>
            <a:off x="2728369" y="2275898"/>
            <a:ext cx="952500" cy="619125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1" name="Line 63"/>
          <p:cNvSpPr>
            <a:spLocks noChangeShapeType="1"/>
          </p:cNvSpPr>
          <p:nvPr/>
        </p:nvSpPr>
        <p:spPr bwMode="auto">
          <a:xfrm flipH="1" flipV="1">
            <a:off x="3689204" y="2875972"/>
            <a:ext cx="645319" cy="4512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947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allAtOnce"/>
      <p:bldP spid="40" grpId="0" animBg="1"/>
      <p:bldP spid="4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書き込み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739370" y="1721679"/>
            <a:ext cx="1296591" cy="21550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39370" y="1937181"/>
            <a:ext cx="1296591" cy="21550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39370" y="2152685"/>
            <a:ext cx="1296591" cy="21550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739370" y="2368187"/>
            <a:ext cx="1296591" cy="21550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744133" y="1715726"/>
            <a:ext cx="1285875" cy="279796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2327539" y="3757647"/>
            <a:ext cx="66675" cy="66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2328730" y="3919572"/>
            <a:ext cx="66675" cy="66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2329920" y="4081497"/>
            <a:ext cx="66675" cy="66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740563" y="2583692"/>
            <a:ext cx="1296590" cy="21550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741752" y="2799193"/>
            <a:ext cx="1296591" cy="21550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1742944" y="3014698"/>
            <a:ext cx="1296590" cy="21550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1744133" y="3230199"/>
            <a:ext cx="1285875" cy="21550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1734608" y="3445704"/>
            <a:ext cx="1296591" cy="21550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51127" y="1693104"/>
            <a:ext cx="133882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アドレス　０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46365" y="1908607"/>
            <a:ext cx="133882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アドレス　１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541602" y="2124110"/>
            <a:ext cx="133882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アドレス　２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540412" y="2339613"/>
            <a:ext cx="133882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アドレス　３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539221" y="2555117"/>
            <a:ext cx="133882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アドレス　４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541602" y="2770619"/>
            <a:ext cx="133882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アドレス　５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543983" y="2986123"/>
            <a:ext cx="133882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アドレス　６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546365" y="3201626"/>
            <a:ext cx="133882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アドレス　７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548746" y="3417129"/>
            <a:ext cx="133882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アドレス　８</a:t>
            </a: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484988" y="4579179"/>
            <a:ext cx="387798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メモリの各区画は１バイト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（１６進数で２桁）</a:t>
            </a: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6087945" y="4631293"/>
            <a:ext cx="23391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前の値は消える</a:t>
            </a:r>
          </a:p>
        </p:txBody>
      </p:sp>
      <p:sp>
        <p:nvSpPr>
          <p:cNvPr id="29" name="AutoShape 27"/>
          <p:cNvSpPr>
            <a:spLocks noChangeArrowheads="1"/>
          </p:cNvSpPr>
          <p:nvPr/>
        </p:nvSpPr>
        <p:spPr bwMode="auto">
          <a:xfrm>
            <a:off x="4220839" y="2761622"/>
            <a:ext cx="869156" cy="635794"/>
          </a:xfrm>
          <a:prstGeom prst="rightArrow">
            <a:avLst>
              <a:gd name="adj1" fmla="val 50000"/>
              <a:gd name="adj2" fmla="val 3417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2121563" y="1678817"/>
            <a:ext cx="5693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？？</a:t>
            </a: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2121563" y="1907417"/>
            <a:ext cx="5693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？？</a:t>
            </a: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2121563" y="2126492"/>
            <a:ext cx="5693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？？</a:t>
            </a:r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2121563" y="2336042"/>
            <a:ext cx="5693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？？</a:t>
            </a:r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2121563" y="2545592"/>
            <a:ext cx="5693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？？</a:t>
            </a:r>
          </a:p>
        </p:txBody>
      </p:sp>
      <p:sp>
        <p:nvSpPr>
          <p:cNvPr id="35" name="Text Box 33"/>
          <p:cNvSpPr txBox="1">
            <a:spLocks noChangeArrowheads="1"/>
          </p:cNvSpPr>
          <p:nvPr/>
        </p:nvSpPr>
        <p:spPr bwMode="auto">
          <a:xfrm>
            <a:off x="2121563" y="2764667"/>
            <a:ext cx="5693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？？</a:t>
            </a:r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2121563" y="2974217"/>
            <a:ext cx="5693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？？</a:t>
            </a:r>
          </a:p>
        </p:txBody>
      </p:sp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2121563" y="3183767"/>
            <a:ext cx="5693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？？</a:t>
            </a:r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2121563" y="3412367"/>
            <a:ext cx="5693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？？</a:t>
            </a:r>
          </a:p>
        </p:txBody>
      </p:sp>
      <p:sp>
        <p:nvSpPr>
          <p:cNvPr id="39" name="Text Box 37"/>
          <p:cNvSpPr txBox="1">
            <a:spLocks noChangeArrowheads="1"/>
          </p:cNvSpPr>
          <p:nvPr/>
        </p:nvSpPr>
        <p:spPr bwMode="auto">
          <a:xfrm>
            <a:off x="3194178" y="1009024"/>
            <a:ext cx="264687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アドレス６番地，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７番地に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「０４００」を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書き込むと</a:t>
            </a:r>
          </a:p>
        </p:txBody>
      </p:sp>
      <p:sp>
        <p:nvSpPr>
          <p:cNvPr id="40" name="Rectangle 38"/>
          <p:cNvSpPr>
            <a:spLocks noChangeArrowheads="1"/>
          </p:cNvSpPr>
          <p:nvPr/>
        </p:nvSpPr>
        <p:spPr bwMode="auto">
          <a:xfrm>
            <a:off x="6266537" y="1755935"/>
            <a:ext cx="1296591" cy="21550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1" name="Rectangle 39"/>
          <p:cNvSpPr>
            <a:spLocks noChangeArrowheads="1"/>
          </p:cNvSpPr>
          <p:nvPr/>
        </p:nvSpPr>
        <p:spPr bwMode="auto">
          <a:xfrm>
            <a:off x="6266537" y="1971437"/>
            <a:ext cx="1296591" cy="21550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2" name="Rectangle 40"/>
          <p:cNvSpPr>
            <a:spLocks noChangeArrowheads="1"/>
          </p:cNvSpPr>
          <p:nvPr/>
        </p:nvSpPr>
        <p:spPr bwMode="auto">
          <a:xfrm>
            <a:off x="6266537" y="2186941"/>
            <a:ext cx="1296591" cy="21550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3" name="Rectangle 41"/>
          <p:cNvSpPr>
            <a:spLocks noChangeArrowheads="1"/>
          </p:cNvSpPr>
          <p:nvPr/>
        </p:nvSpPr>
        <p:spPr bwMode="auto">
          <a:xfrm>
            <a:off x="6266537" y="2402443"/>
            <a:ext cx="1296591" cy="21550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4" name="Rectangle 42"/>
          <p:cNvSpPr>
            <a:spLocks noChangeArrowheads="1"/>
          </p:cNvSpPr>
          <p:nvPr/>
        </p:nvSpPr>
        <p:spPr bwMode="auto">
          <a:xfrm>
            <a:off x="6271300" y="1749982"/>
            <a:ext cx="1285875" cy="279796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5" name="Oval 43"/>
          <p:cNvSpPr>
            <a:spLocks noChangeArrowheads="1"/>
          </p:cNvSpPr>
          <p:nvPr/>
        </p:nvSpPr>
        <p:spPr bwMode="auto">
          <a:xfrm>
            <a:off x="6854706" y="3791903"/>
            <a:ext cx="66675" cy="66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6" name="Oval 44"/>
          <p:cNvSpPr>
            <a:spLocks noChangeArrowheads="1"/>
          </p:cNvSpPr>
          <p:nvPr/>
        </p:nvSpPr>
        <p:spPr bwMode="auto">
          <a:xfrm>
            <a:off x="6855897" y="3953828"/>
            <a:ext cx="66675" cy="66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7" name="Oval 45"/>
          <p:cNvSpPr>
            <a:spLocks noChangeArrowheads="1"/>
          </p:cNvSpPr>
          <p:nvPr/>
        </p:nvSpPr>
        <p:spPr bwMode="auto">
          <a:xfrm>
            <a:off x="6857087" y="4115753"/>
            <a:ext cx="66675" cy="66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8" name="Rectangle 46"/>
          <p:cNvSpPr>
            <a:spLocks noChangeArrowheads="1"/>
          </p:cNvSpPr>
          <p:nvPr/>
        </p:nvSpPr>
        <p:spPr bwMode="auto">
          <a:xfrm>
            <a:off x="6267730" y="2617948"/>
            <a:ext cx="1296590" cy="21550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9" name="Rectangle 47"/>
          <p:cNvSpPr>
            <a:spLocks noChangeArrowheads="1"/>
          </p:cNvSpPr>
          <p:nvPr/>
        </p:nvSpPr>
        <p:spPr bwMode="auto">
          <a:xfrm>
            <a:off x="6268919" y="2833449"/>
            <a:ext cx="1296591" cy="21550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0" name="Rectangle 48"/>
          <p:cNvSpPr>
            <a:spLocks noChangeArrowheads="1"/>
          </p:cNvSpPr>
          <p:nvPr/>
        </p:nvSpPr>
        <p:spPr bwMode="auto">
          <a:xfrm>
            <a:off x="6270111" y="3048954"/>
            <a:ext cx="1296590" cy="21550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1" name="Rectangle 49"/>
          <p:cNvSpPr>
            <a:spLocks noChangeArrowheads="1"/>
          </p:cNvSpPr>
          <p:nvPr/>
        </p:nvSpPr>
        <p:spPr bwMode="auto">
          <a:xfrm>
            <a:off x="6271300" y="3264455"/>
            <a:ext cx="1285875" cy="21550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2" name="Rectangle 50"/>
          <p:cNvSpPr>
            <a:spLocks noChangeArrowheads="1"/>
          </p:cNvSpPr>
          <p:nvPr/>
        </p:nvSpPr>
        <p:spPr bwMode="auto">
          <a:xfrm>
            <a:off x="6261775" y="3479960"/>
            <a:ext cx="1296591" cy="21550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3" name="Text Box 51"/>
          <p:cNvSpPr txBox="1">
            <a:spLocks noChangeArrowheads="1"/>
          </p:cNvSpPr>
          <p:nvPr/>
        </p:nvSpPr>
        <p:spPr bwMode="auto">
          <a:xfrm>
            <a:off x="6648730" y="1713073"/>
            <a:ext cx="5693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？？</a:t>
            </a:r>
          </a:p>
        </p:txBody>
      </p:sp>
      <p:sp>
        <p:nvSpPr>
          <p:cNvPr id="54" name="Text Box 52"/>
          <p:cNvSpPr txBox="1">
            <a:spLocks noChangeArrowheads="1"/>
          </p:cNvSpPr>
          <p:nvPr/>
        </p:nvSpPr>
        <p:spPr bwMode="auto">
          <a:xfrm>
            <a:off x="6648730" y="1941673"/>
            <a:ext cx="5693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？？</a:t>
            </a:r>
          </a:p>
        </p:txBody>
      </p:sp>
      <p:sp>
        <p:nvSpPr>
          <p:cNvPr id="55" name="Text Box 53"/>
          <p:cNvSpPr txBox="1">
            <a:spLocks noChangeArrowheads="1"/>
          </p:cNvSpPr>
          <p:nvPr/>
        </p:nvSpPr>
        <p:spPr bwMode="auto">
          <a:xfrm>
            <a:off x="6648730" y="2160748"/>
            <a:ext cx="5693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？？</a:t>
            </a:r>
          </a:p>
        </p:txBody>
      </p:sp>
      <p:sp>
        <p:nvSpPr>
          <p:cNvPr id="56" name="Text Box 54"/>
          <p:cNvSpPr txBox="1">
            <a:spLocks noChangeArrowheads="1"/>
          </p:cNvSpPr>
          <p:nvPr/>
        </p:nvSpPr>
        <p:spPr bwMode="auto">
          <a:xfrm>
            <a:off x="6648730" y="2370298"/>
            <a:ext cx="5693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？？</a:t>
            </a:r>
          </a:p>
        </p:txBody>
      </p:sp>
      <p:sp>
        <p:nvSpPr>
          <p:cNvPr id="57" name="Text Box 55"/>
          <p:cNvSpPr txBox="1">
            <a:spLocks noChangeArrowheads="1"/>
          </p:cNvSpPr>
          <p:nvPr/>
        </p:nvSpPr>
        <p:spPr bwMode="auto">
          <a:xfrm>
            <a:off x="6648730" y="2579848"/>
            <a:ext cx="5693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？？</a:t>
            </a:r>
          </a:p>
        </p:txBody>
      </p:sp>
      <p:sp>
        <p:nvSpPr>
          <p:cNvPr id="58" name="Text Box 56"/>
          <p:cNvSpPr txBox="1">
            <a:spLocks noChangeArrowheads="1"/>
          </p:cNvSpPr>
          <p:nvPr/>
        </p:nvSpPr>
        <p:spPr bwMode="auto">
          <a:xfrm>
            <a:off x="6648730" y="2798923"/>
            <a:ext cx="5693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？？</a:t>
            </a:r>
          </a:p>
        </p:txBody>
      </p:sp>
      <p:sp>
        <p:nvSpPr>
          <p:cNvPr id="59" name="Text Box 57"/>
          <p:cNvSpPr txBox="1">
            <a:spLocks noChangeArrowheads="1"/>
          </p:cNvSpPr>
          <p:nvPr/>
        </p:nvSpPr>
        <p:spPr bwMode="auto">
          <a:xfrm>
            <a:off x="6648730" y="3446623"/>
            <a:ext cx="5693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？？</a:t>
            </a:r>
          </a:p>
        </p:txBody>
      </p:sp>
      <p:sp>
        <p:nvSpPr>
          <p:cNvPr id="60" name="Text Box 58"/>
          <p:cNvSpPr txBox="1">
            <a:spLocks noChangeArrowheads="1"/>
          </p:cNvSpPr>
          <p:nvPr/>
        </p:nvSpPr>
        <p:spPr bwMode="auto">
          <a:xfrm>
            <a:off x="6629679" y="2989422"/>
            <a:ext cx="76174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０　４</a:t>
            </a:r>
          </a:p>
        </p:txBody>
      </p:sp>
      <p:sp>
        <p:nvSpPr>
          <p:cNvPr id="61" name="Text Box 59"/>
          <p:cNvSpPr txBox="1">
            <a:spLocks noChangeArrowheads="1"/>
          </p:cNvSpPr>
          <p:nvPr/>
        </p:nvSpPr>
        <p:spPr bwMode="auto">
          <a:xfrm>
            <a:off x="6629679" y="3218022"/>
            <a:ext cx="76174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t>０　０</a:t>
            </a:r>
          </a:p>
        </p:txBody>
      </p:sp>
      <p:sp>
        <p:nvSpPr>
          <p:cNvPr id="62" name="Rectangle 60"/>
          <p:cNvSpPr>
            <a:spLocks noChangeArrowheads="1"/>
          </p:cNvSpPr>
          <p:nvPr/>
        </p:nvSpPr>
        <p:spPr bwMode="auto">
          <a:xfrm>
            <a:off x="6416556" y="2954893"/>
            <a:ext cx="952500" cy="619125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014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3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3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0" grpId="1"/>
      <p:bldP spid="61" grpId="0"/>
      <p:bldP spid="61" grpId="1"/>
      <p:bldP spid="62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429</Words>
  <Application>Microsoft Office PowerPoint</Application>
  <PresentationFormat>画面に合わせる (4:3)</PresentationFormat>
  <Paragraphs>126</Paragraphs>
  <Slides>9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メイリオ</vt:lpstr>
      <vt:lpstr>游ゴシック</vt:lpstr>
      <vt:lpstr>Arial</vt:lpstr>
      <vt:lpstr>Calibri</vt:lpstr>
      <vt:lpstr>Office テーマ</vt:lpstr>
      <vt:lpstr>メモリ，メモリアドレス </vt:lpstr>
      <vt:lpstr>メモリとは</vt:lpstr>
      <vt:lpstr>メモリとアドレス</vt:lpstr>
      <vt:lpstr>メモリアドレス</vt:lpstr>
      <vt:lpstr>メモリアドレスは，ふつう１６進数表記する</vt:lpstr>
      <vt:lpstr>なぜ１６進数なのか</vt:lpstr>
      <vt:lpstr>メモリへの操作</vt:lpstr>
      <vt:lpstr>読み出し</vt:lpstr>
      <vt:lpstr>書き込み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 今回の内容，無料ソフトウエア，無料データ，エコシステム</dc:title>
  <dc:creator>kunihiko</dc:creator>
  <cp:lastModifiedBy>金子　邦彦</cp:lastModifiedBy>
  <cp:revision>36</cp:revision>
  <cp:lastPrinted>2020-05-07T12:29:12Z</cp:lastPrinted>
  <dcterms:created xsi:type="dcterms:W3CDTF">2020-05-07T08:06:06Z</dcterms:created>
  <dcterms:modified xsi:type="dcterms:W3CDTF">2021-11-06T06:42:32Z</dcterms:modified>
</cp:coreProperties>
</file>