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947" r:id="rId2"/>
    <p:sldId id="948" r:id="rId3"/>
    <p:sldId id="489" r:id="rId4"/>
    <p:sldId id="486" r:id="rId5"/>
    <p:sldId id="487" r:id="rId6"/>
    <p:sldId id="488" r:id="rId7"/>
    <p:sldId id="490" r:id="rId8"/>
    <p:sldId id="492" r:id="rId9"/>
    <p:sldId id="494" r:id="rId10"/>
    <p:sldId id="493" r:id="rId11"/>
    <p:sldId id="495" r:id="rId12"/>
    <p:sldId id="570" r:id="rId13"/>
    <p:sldId id="496" r:id="rId14"/>
    <p:sldId id="571" r:id="rId15"/>
    <p:sldId id="575" r:id="rId16"/>
    <p:sldId id="498" r:id="rId17"/>
    <p:sldId id="567" r:id="rId18"/>
    <p:sldId id="568" r:id="rId19"/>
    <p:sldId id="569" r:id="rId20"/>
    <p:sldId id="504" r:id="rId21"/>
    <p:sldId id="514" r:id="rId22"/>
    <p:sldId id="515" r:id="rId23"/>
    <p:sldId id="519" r:id="rId24"/>
    <p:sldId id="520" r:id="rId25"/>
    <p:sldId id="521" r:id="rId26"/>
    <p:sldId id="524" r:id="rId27"/>
    <p:sldId id="525" r:id="rId28"/>
    <p:sldId id="526" r:id="rId29"/>
    <p:sldId id="573" r:id="rId30"/>
    <p:sldId id="574" r:id="rId31"/>
    <p:sldId id="527" r:id="rId32"/>
    <p:sldId id="528" r:id="rId33"/>
    <p:sldId id="529" r:id="rId34"/>
    <p:sldId id="530" r:id="rId35"/>
    <p:sldId id="531" r:id="rId36"/>
    <p:sldId id="532" r:id="rId37"/>
    <p:sldId id="533" r:id="rId38"/>
    <p:sldId id="534" r:id="rId39"/>
    <p:sldId id="535" r:id="rId40"/>
    <p:sldId id="536" r:id="rId41"/>
    <p:sldId id="537" r:id="rId42"/>
    <p:sldId id="538" r:id="rId43"/>
    <p:sldId id="539" r:id="rId44"/>
    <p:sldId id="540" r:id="rId45"/>
    <p:sldId id="541" r:id="rId46"/>
    <p:sldId id="542" r:id="rId47"/>
    <p:sldId id="544" r:id="rId48"/>
    <p:sldId id="547" r:id="rId49"/>
    <p:sldId id="548" r:id="rId50"/>
    <p:sldId id="549" r:id="rId51"/>
    <p:sldId id="550" r:id="rId52"/>
    <p:sldId id="551" r:id="rId53"/>
    <p:sldId id="552" r:id="rId54"/>
    <p:sldId id="553" r:id="rId55"/>
    <p:sldId id="554" r:id="rId56"/>
    <p:sldId id="555" r:id="rId57"/>
    <p:sldId id="556" r:id="rId58"/>
    <p:sldId id="557" r:id="rId59"/>
    <p:sldId id="558" r:id="rId60"/>
    <p:sldId id="559" r:id="rId61"/>
    <p:sldId id="561" r:id="rId62"/>
    <p:sldId id="562" r:id="rId6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601" autoAdjust="0"/>
    <p:restoredTop sz="94660"/>
  </p:normalViewPr>
  <p:slideViewPr>
    <p:cSldViewPr snapToGrid="0">
      <p:cViewPr varScale="1">
        <p:scale>
          <a:sx n="50" d="100"/>
          <a:sy n="50" d="100"/>
        </p:scale>
        <p:origin x="702" y="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2946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500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741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739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101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304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292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237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35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92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962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219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36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541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031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802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90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18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488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600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646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005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93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29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2022/6/7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or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8687" y="1122363"/>
            <a:ext cx="8285172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or-8. </a:t>
            </a:r>
            <a:r>
              <a:rPr lang="ja-JP" altLang="en-US" dirty="0"/>
              <a:t>ゲーム理論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（オペレーションズリサーチ）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https://www.kkaneko.jp/cc/or/index.html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非ゼロサムゲームの例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9550" y="2123457"/>
            <a:ext cx="2608406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醤油ラーメン屋さん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05619" y="2158808"/>
            <a:ext cx="2608406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味噌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ラーメン屋さん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9550" y="2792409"/>
            <a:ext cx="2339102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頑張って、客を</a:t>
            </a:r>
            <a:endParaRPr kumimoji="1"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１００人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増やした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75302" y="2827758"/>
            <a:ext cx="1800493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こちらも客が</a:t>
            </a:r>
            <a:endParaRPr kumimoji="1"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２０人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増えた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2855649" y="2923304"/>
            <a:ext cx="289874" cy="268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5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05574" y="2822636"/>
            <a:ext cx="3954929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非ゼロサムゲーム</a:t>
            </a:r>
            <a:endParaRPr kumimoji="1" lang="en-US" altLang="ja-JP" sz="21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競争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と</a:t>
            </a:r>
            <a:r>
              <a:rPr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協調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が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混在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する世界）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55649" y="4082176"/>
            <a:ext cx="5262979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隣の醤油ラーメン屋が宣伝になった！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醤油ラーメンを食べた客が「</a:t>
            </a:r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今度は味噌！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　と思った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201687" y="2293229"/>
            <a:ext cx="2339102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足しても０でない</a:t>
            </a:r>
          </a:p>
        </p:txBody>
      </p:sp>
    </p:spTree>
    <p:extLst>
      <p:ext uri="{BB962C8B-B14F-4D97-AF65-F5344CB8AC3E}">
        <p14:creationId xmlns:p14="http://schemas.microsoft.com/office/powerpoint/2010/main" val="56552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8-2 </a:t>
            </a:r>
            <a:r>
              <a:rPr lang="ja-JP" altLang="en-US" dirty="0"/>
              <a:t>利得表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699F2BEA-01F1-4DD7-BFEB-E540D19F94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536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8-2 </a:t>
            </a:r>
            <a:r>
              <a:rPr lang="ja-JP" altLang="en-US" dirty="0"/>
              <a:t>利得表</a:t>
            </a: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◆ 利得表は、自分の行動、相手の行動ごとの利得を書いた表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 利得表には、自分の利得と、相手の利得の両方を書く　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37980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利得表の形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13</a:t>
            </a:fld>
            <a:endParaRPr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779927"/>
              </p:ext>
            </p:extLst>
          </p:nvPr>
        </p:nvGraphicFramePr>
        <p:xfrm>
          <a:off x="1224922" y="2914089"/>
          <a:ext cx="7444815" cy="3215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8963">
                  <a:extLst>
                    <a:ext uri="{9D8B030D-6E8A-4147-A177-3AD203B41FA5}">
                      <a16:colId xmlns:a16="http://schemas.microsoft.com/office/drawing/2014/main" val="510414378"/>
                    </a:ext>
                  </a:extLst>
                </a:gridCol>
                <a:gridCol w="1488963">
                  <a:extLst>
                    <a:ext uri="{9D8B030D-6E8A-4147-A177-3AD203B41FA5}">
                      <a16:colId xmlns:a16="http://schemas.microsoft.com/office/drawing/2014/main" val="2618203413"/>
                    </a:ext>
                  </a:extLst>
                </a:gridCol>
                <a:gridCol w="1488963">
                  <a:extLst>
                    <a:ext uri="{9D8B030D-6E8A-4147-A177-3AD203B41FA5}">
                      <a16:colId xmlns:a16="http://schemas.microsoft.com/office/drawing/2014/main" val="10288591"/>
                    </a:ext>
                  </a:extLst>
                </a:gridCol>
                <a:gridCol w="1488963">
                  <a:extLst>
                    <a:ext uri="{9D8B030D-6E8A-4147-A177-3AD203B41FA5}">
                      <a16:colId xmlns:a16="http://schemas.microsoft.com/office/drawing/2014/main" val="3032823363"/>
                    </a:ext>
                  </a:extLst>
                </a:gridCol>
                <a:gridCol w="1488963">
                  <a:extLst>
                    <a:ext uri="{9D8B030D-6E8A-4147-A177-3AD203B41FA5}">
                      <a16:colId xmlns:a16="http://schemas.microsoft.com/office/drawing/2014/main" val="2901158622"/>
                    </a:ext>
                  </a:extLst>
                </a:gridCol>
              </a:tblGrid>
              <a:tr h="652215"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相手の行動</a:t>
                      </a:r>
                      <a:r>
                        <a:rPr kumimoji="1" lang="en-US" altLang="ja-JP" sz="21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1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相手の行動</a:t>
                      </a:r>
                      <a:r>
                        <a:rPr kumimoji="1" lang="en-US" altLang="ja-JP" sz="21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1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405089"/>
                  </a:ext>
                </a:extLst>
              </a:tr>
              <a:tr h="590831"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自分の利得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相手の利得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自分の利得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相手の利得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605129"/>
                  </a:ext>
                </a:extLst>
              </a:tr>
              <a:tr h="986031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自分の行動</a:t>
                      </a:r>
                      <a:r>
                        <a:rPr kumimoji="1" lang="en-US" altLang="ja-JP" sz="21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21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2171770"/>
                  </a:ext>
                </a:extLst>
              </a:tr>
              <a:tr h="986031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自分の行動</a:t>
                      </a:r>
                      <a:r>
                        <a:rPr kumimoji="1" lang="en-US" altLang="ja-JP" sz="21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21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1223958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4831729" y="2269211"/>
            <a:ext cx="999781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相手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9551" y="4665361"/>
            <a:ext cx="999781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自分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60577" y="901089"/>
            <a:ext cx="6070893" cy="13388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ゲームの参加者：自分、相手（２名）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自分の行動： 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X, Y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（２通り）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相手の行動： 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A, B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（２通り）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5028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ゼロサムゲームと非ゼロサムゲーム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30925"/>
              </p:ext>
            </p:extLst>
          </p:nvPr>
        </p:nvGraphicFramePr>
        <p:xfrm>
          <a:off x="803900" y="1502585"/>
          <a:ext cx="7290130" cy="1881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026">
                  <a:extLst>
                    <a:ext uri="{9D8B030D-6E8A-4147-A177-3AD203B41FA5}">
                      <a16:colId xmlns:a16="http://schemas.microsoft.com/office/drawing/2014/main" val="510414378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2618203413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10288591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3032823363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290115862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40508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自分の利得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相手の利得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自分の利得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相手の利得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60512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25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2171770"/>
                  </a:ext>
                </a:extLst>
              </a:tr>
              <a:tr h="5172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35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35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1223958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21845" y="1131422"/>
            <a:ext cx="277672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◆ 非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ゼロサムゲームの例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921374"/>
              </p:ext>
            </p:extLst>
          </p:nvPr>
        </p:nvGraphicFramePr>
        <p:xfrm>
          <a:off x="806251" y="4180514"/>
          <a:ext cx="7290130" cy="1781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026">
                  <a:extLst>
                    <a:ext uri="{9D8B030D-6E8A-4147-A177-3AD203B41FA5}">
                      <a16:colId xmlns:a16="http://schemas.microsoft.com/office/drawing/2014/main" val="510414378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2618203413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10288591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3032823363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290115862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40508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自分の利得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相手の利得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自分の利得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相手の利得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605129"/>
                  </a:ext>
                </a:extLst>
              </a:tr>
              <a:tr h="5172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2171770"/>
                  </a:ext>
                </a:extLst>
              </a:tr>
              <a:tr h="5172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1223958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324196" y="3809351"/>
            <a:ext cx="254589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◆ 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ゼロサムゲームの例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9757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ゼロサムゲームと非ゼロサムゲーム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15</a:t>
            </a:fld>
            <a:endParaRPr lang="ja-JP" altLang="en-US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917251"/>
              </p:ext>
            </p:extLst>
          </p:nvPr>
        </p:nvGraphicFramePr>
        <p:xfrm>
          <a:off x="803900" y="1502585"/>
          <a:ext cx="7290130" cy="1881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026">
                  <a:extLst>
                    <a:ext uri="{9D8B030D-6E8A-4147-A177-3AD203B41FA5}">
                      <a16:colId xmlns:a16="http://schemas.microsoft.com/office/drawing/2014/main" val="510414378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2618203413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10288591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3032823363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290115862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40508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自分の利得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相手の利得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自分の利得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相手の利得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60512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25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2171770"/>
                  </a:ext>
                </a:extLst>
              </a:tr>
              <a:tr h="5172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35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35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1223958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21845" y="1131422"/>
            <a:ext cx="277672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◆ 非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ゼロサムゲームの例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175019"/>
              </p:ext>
            </p:extLst>
          </p:nvPr>
        </p:nvGraphicFramePr>
        <p:xfrm>
          <a:off x="806251" y="4180514"/>
          <a:ext cx="7290130" cy="1781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026">
                  <a:extLst>
                    <a:ext uri="{9D8B030D-6E8A-4147-A177-3AD203B41FA5}">
                      <a16:colId xmlns:a16="http://schemas.microsoft.com/office/drawing/2014/main" val="510414378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2618203413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10288591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3032823363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290115862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40508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自分の利得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相手の利得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自分の利得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相手の利得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605129"/>
                  </a:ext>
                </a:extLst>
              </a:tr>
              <a:tr h="5172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2171770"/>
                  </a:ext>
                </a:extLst>
              </a:tr>
              <a:tr h="5172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1223958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324196" y="3809351"/>
            <a:ext cx="254589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◆ 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ゼロサムゲームの例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1059873" y="1617038"/>
            <a:ext cx="7730836" cy="1947071"/>
          </a:xfrm>
          <a:prstGeom prst="wedgeRoundRectCallout">
            <a:avLst>
              <a:gd name="adj1" fmla="val -2964"/>
              <a:gd name="adj2" fmla="val 9868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65342" y="1871111"/>
            <a:ext cx="6986208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どの場合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でも、足して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１００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(50+50=100, 100+0=100, …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4526129" y="2270552"/>
            <a:ext cx="662982" cy="280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45805" y="2628171"/>
            <a:ext cx="2069797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協調の余地なし</a:t>
            </a:r>
            <a:endParaRPr kumimoji="1" lang="ja-JP" altLang="en-US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65342" y="3121443"/>
            <a:ext cx="6441187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 </a:t>
            </a:r>
            <a:r>
              <a:rPr kumimoji="1"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利得表を見ただけで、ゼロサムゲームだと</a:t>
            </a: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分かる</a:t>
            </a:r>
            <a:endParaRPr kumimoji="1" lang="ja-JP" altLang="en-US" sz="21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0405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自分の利得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815814"/>
              </p:ext>
            </p:extLst>
          </p:nvPr>
        </p:nvGraphicFramePr>
        <p:xfrm>
          <a:off x="1713071" y="2884991"/>
          <a:ext cx="6200700" cy="217188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66900">
                  <a:extLst>
                    <a:ext uri="{9D8B030D-6E8A-4147-A177-3AD203B41FA5}">
                      <a16:colId xmlns:a16="http://schemas.microsoft.com/office/drawing/2014/main" val="3091806274"/>
                    </a:ext>
                  </a:extLst>
                </a:gridCol>
                <a:gridCol w="2066900">
                  <a:extLst>
                    <a:ext uri="{9D8B030D-6E8A-4147-A177-3AD203B41FA5}">
                      <a16:colId xmlns:a16="http://schemas.microsoft.com/office/drawing/2014/main" val="1695764812"/>
                    </a:ext>
                  </a:extLst>
                </a:gridCol>
                <a:gridCol w="2066900">
                  <a:extLst>
                    <a:ext uri="{9D8B030D-6E8A-4147-A177-3AD203B41FA5}">
                      <a16:colId xmlns:a16="http://schemas.microsoft.com/office/drawing/2014/main" val="1631081720"/>
                    </a:ext>
                  </a:extLst>
                </a:gridCol>
              </a:tblGrid>
              <a:tr h="723962">
                <a:tc>
                  <a:txBody>
                    <a:bodyPr/>
                    <a:lstStyle/>
                    <a:p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1419002"/>
                  </a:ext>
                </a:extLst>
              </a:tr>
              <a:tr h="723962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59474703"/>
                  </a:ext>
                </a:extLst>
              </a:tr>
              <a:tr h="723962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35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4054101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328816" y="2400243"/>
            <a:ext cx="902811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相手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1501" y="4098124"/>
            <a:ext cx="902811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自分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45633" y="1503332"/>
            <a:ext cx="5570756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ja-JP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自分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利得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」についての</a:t>
            </a:r>
            <a:r>
              <a:rPr kumimoji="1"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利得表</a:t>
            </a:r>
            <a:endParaRPr kumimoji="1" lang="en-US" altLang="ja-JP" sz="28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5938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自分の利得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17</a:t>
            </a:fld>
            <a:endParaRPr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576538"/>
              </p:ext>
            </p:extLst>
          </p:nvPr>
        </p:nvGraphicFramePr>
        <p:xfrm>
          <a:off x="1713071" y="2884991"/>
          <a:ext cx="6200700" cy="217188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66900">
                  <a:extLst>
                    <a:ext uri="{9D8B030D-6E8A-4147-A177-3AD203B41FA5}">
                      <a16:colId xmlns:a16="http://schemas.microsoft.com/office/drawing/2014/main" val="3091806274"/>
                    </a:ext>
                  </a:extLst>
                </a:gridCol>
                <a:gridCol w="2066900">
                  <a:extLst>
                    <a:ext uri="{9D8B030D-6E8A-4147-A177-3AD203B41FA5}">
                      <a16:colId xmlns:a16="http://schemas.microsoft.com/office/drawing/2014/main" val="1695764812"/>
                    </a:ext>
                  </a:extLst>
                </a:gridCol>
                <a:gridCol w="2066900">
                  <a:extLst>
                    <a:ext uri="{9D8B030D-6E8A-4147-A177-3AD203B41FA5}">
                      <a16:colId xmlns:a16="http://schemas.microsoft.com/office/drawing/2014/main" val="1631081720"/>
                    </a:ext>
                  </a:extLst>
                </a:gridCol>
              </a:tblGrid>
              <a:tr h="723962">
                <a:tc>
                  <a:txBody>
                    <a:bodyPr/>
                    <a:lstStyle/>
                    <a:p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1419002"/>
                  </a:ext>
                </a:extLst>
              </a:tr>
              <a:tr h="723962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59474703"/>
                  </a:ext>
                </a:extLst>
              </a:tr>
              <a:tr h="723962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35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4054101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328816" y="2400243"/>
            <a:ext cx="902811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相手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1501" y="4098124"/>
            <a:ext cx="902811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自分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45633" y="1503332"/>
            <a:ext cx="5570756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ja-JP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自分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利得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」についての</a:t>
            </a:r>
            <a:r>
              <a:rPr kumimoji="1"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利得表</a:t>
            </a:r>
            <a:endParaRPr kumimoji="1" lang="en-US" altLang="ja-JP" sz="28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3894005" y="4051796"/>
            <a:ext cx="336665" cy="35462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5990154" y="4077798"/>
            <a:ext cx="336665" cy="35462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18696" y="3671882"/>
            <a:ext cx="2318263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行動 </a:t>
            </a:r>
            <a:r>
              <a:rPr kumimoji="1" lang="en-US" altLang="ja-JP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</a:t>
            </a:r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より</a:t>
            </a:r>
            <a:endParaRPr kumimoji="1" lang="en-US" altLang="ja-JP" sz="28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行動 </a:t>
            </a:r>
            <a:r>
              <a:rPr kumimoji="1" lang="en-US" altLang="ja-JP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の方が</a:t>
            </a:r>
            <a:endParaRPr kumimoji="1" lang="en-US" altLang="ja-JP" sz="28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利得が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大</a:t>
            </a:r>
            <a:endParaRPr kumimoji="1" lang="en-US" altLang="ja-JP" sz="28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3353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自分の利得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46008"/>
              </p:ext>
            </p:extLst>
          </p:nvPr>
        </p:nvGraphicFramePr>
        <p:xfrm>
          <a:off x="1713071" y="2884991"/>
          <a:ext cx="6200700" cy="217188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66900">
                  <a:extLst>
                    <a:ext uri="{9D8B030D-6E8A-4147-A177-3AD203B41FA5}">
                      <a16:colId xmlns:a16="http://schemas.microsoft.com/office/drawing/2014/main" val="3091806274"/>
                    </a:ext>
                  </a:extLst>
                </a:gridCol>
                <a:gridCol w="2066900">
                  <a:extLst>
                    <a:ext uri="{9D8B030D-6E8A-4147-A177-3AD203B41FA5}">
                      <a16:colId xmlns:a16="http://schemas.microsoft.com/office/drawing/2014/main" val="1695764812"/>
                    </a:ext>
                  </a:extLst>
                </a:gridCol>
                <a:gridCol w="2066900">
                  <a:extLst>
                    <a:ext uri="{9D8B030D-6E8A-4147-A177-3AD203B41FA5}">
                      <a16:colId xmlns:a16="http://schemas.microsoft.com/office/drawing/2014/main" val="1631081720"/>
                    </a:ext>
                  </a:extLst>
                </a:gridCol>
              </a:tblGrid>
              <a:tr h="723962">
                <a:tc>
                  <a:txBody>
                    <a:bodyPr/>
                    <a:lstStyle/>
                    <a:p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1419002"/>
                  </a:ext>
                </a:extLst>
              </a:tr>
              <a:tr h="723962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59474703"/>
                  </a:ext>
                </a:extLst>
              </a:tr>
              <a:tr h="723962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35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4054101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328816" y="2400243"/>
            <a:ext cx="902811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相手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1501" y="4098124"/>
            <a:ext cx="902811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自分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45633" y="1503332"/>
            <a:ext cx="5570756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ja-JP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自分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利得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」についての</a:t>
            </a:r>
            <a:r>
              <a:rPr kumimoji="1"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利得表</a:t>
            </a:r>
            <a:endParaRPr kumimoji="1" lang="en-US" altLang="ja-JP" sz="28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下矢印 14"/>
          <p:cNvSpPr/>
          <p:nvPr/>
        </p:nvSpPr>
        <p:spPr>
          <a:xfrm rot="16200000">
            <a:off x="5091825" y="3772925"/>
            <a:ext cx="336665" cy="354620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22515" y="3671882"/>
            <a:ext cx="1980029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lang="ja-JP" altLang="en-US" sz="2800" b="1" u="sng" dirty="0">
                <a:solidFill>
                  <a:srgbClr val="7030A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相手</a:t>
            </a:r>
            <a:r>
              <a:rPr lang="ja-JP" altLang="en-US" sz="2800" dirty="0">
                <a:solidFill>
                  <a:srgbClr val="7030A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の行動</a:t>
            </a:r>
            <a:endParaRPr lang="en-US" altLang="ja-JP" sz="2800" dirty="0">
              <a:solidFill>
                <a:srgbClr val="7030A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rgbClr val="7030A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により、</a:t>
            </a:r>
            <a:endParaRPr lang="en-US" altLang="ja-JP" sz="2800" dirty="0">
              <a:solidFill>
                <a:srgbClr val="7030A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rgbClr val="7030A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利得が変化</a:t>
            </a:r>
            <a:endParaRPr lang="en-US" altLang="ja-JP" sz="2800" dirty="0">
              <a:solidFill>
                <a:srgbClr val="7030A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下矢印 16"/>
          <p:cNvSpPr/>
          <p:nvPr/>
        </p:nvSpPr>
        <p:spPr>
          <a:xfrm rot="16200000">
            <a:off x="5091825" y="4483836"/>
            <a:ext cx="336665" cy="354620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5943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相手の利得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45633" y="1503332"/>
            <a:ext cx="5570756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ja-JP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相手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利得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」についての</a:t>
            </a:r>
            <a:r>
              <a:rPr kumimoji="1" lang="ja-JP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利得表</a:t>
            </a:r>
            <a:endParaRPr kumimoji="1" lang="en-US" altLang="ja-JP" sz="28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382405"/>
              </p:ext>
            </p:extLst>
          </p:nvPr>
        </p:nvGraphicFramePr>
        <p:xfrm>
          <a:off x="1844291" y="3012181"/>
          <a:ext cx="6200700" cy="217188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66900">
                  <a:extLst>
                    <a:ext uri="{9D8B030D-6E8A-4147-A177-3AD203B41FA5}">
                      <a16:colId xmlns:a16="http://schemas.microsoft.com/office/drawing/2014/main" val="3091806274"/>
                    </a:ext>
                  </a:extLst>
                </a:gridCol>
                <a:gridCol w="2066900">
                  <a:extLst>
                    <a:ext uri="{9D8B030D-6E8A-4147-A177-3AD203B41FA5}">
                      <a16:colId xmlns:a16="http://schemas.microsoft.com/office/drawing/2014/main" val="1695764812"/>
                    </a:ext>
                  </a:extLst>
                </a:gridCol>
                <a:gridCol w="2066900">
                  <a:extLst>
                    <a:ext uri="{9D8B030D-6E8A-4147-A177-3AD203B41FA5}">
                      <a16:colId xmlns:a16="http://schemas.microsoft.com/office/drawing/2014/main" val="1631081720"/>
                    </a:ext>
                  </a:extLst>
                </a:gridCol>
              </a:tblGrid>
              <a:tr h="723962">
                <a:tc>
                  <a:txBody>
                    <a:bodyPr/>
                    <a:lstStyle/>
                    <a:p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1419002"/>
                  </a:ext>
                </a:extLst>
              </a:tr>
              <a:tr h="723962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40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59474703"/>
                  </a:ext>
                </a:extLst>
              </a:tr>
              <a:tr h="723962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35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4054101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5328816" y="2400243"/>
            <a:ext cx="902811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相手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1501" y="4098124"/>
            <a:ext cx="902811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自分</a:t>
            </a:r>
          </a:p>
        </p:txBody>
      </p:sp>
    </p:spTree>
    <p:extLst>
      <p:ext uri="{BB962C8B-B14F-4D97-AF65-F5344CB8AC3E}">
        <p14:creationId xmlns:p14="http://schemas.microsoft.com/office/powerpoint/2010/main" val="198984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1F9F1A-362A-4557-BEAF-CC9798EFD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811472-09B6-4013-A918-952EDF1BB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ゲーム理論と</a:t>
            </a:r>
            <a:r>
              <a:rPr lang="ja-JP" altLang="en-US" dirty="0"/>
              <a:t>非ゼロサムゲーム</a:t>
            </a:r>
            <a:endParaRPr lang="en-US" altLang="ja-JP" dirty="0"/>
          </a:p>
          <a:p>
            <a:r>
              <a:rPr lang="ja-JP" altLang="en-US" dirty="0"/>
              <a:t>利得表</a:t>
            </a:r>
            <a:endParaRPr lang="en-US" altLang="ja-JP" dirty="0"/>
          </a:p>
          <a:p>
            <a:r>
              <a:rPr kumimoji="1" lang="ja-JP" altLang="en-US" dirty="0"/>
              <a:t>ナッシュ均衡</a:t>
            </a:r>
            <a:endParaRPr kumimoji="1" lang="en-US" altLang="ja-JP" dirty="0"/>
          </a:p>
          <a:p>
            <a:r>
              <a:rPr lang="ja-JP" altLang="en-US" dirty="0"/>
              <a:t>利得表を用いた分析例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BAA0ED-FA82-41D7-A636-E2367C4E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449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利得表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798369"/>
              </p:ext>
            </p:extLst>
          </p:nvPr>
        </p:nvGraphicFramePr>
        <p:xfrm>
          <a:off x="414927" y="1533525"/>
          <a:ext cx="4171361" cy="14859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74597">
                  <a:extLst>
                    <a:ext uri="{9D8B030D-6E8A-4147-A177-3AD203B41FA5}">
                      <a16:colId xmlns:a16="http://schemas.microsoft.com/office/drawing/2014/main" val="3091806274"/>
                    </a:ext>
                  </a:extLst>
                </a:gridCol>
                <a:gridCol w="1187777">
                  <a:extLst>
                    <a:ext uri="{9D8B030D-6E8A-4147-A177-3AD203B41FA5}">
                      <a16:colId xmlns:a16="http://schemas.microsoft.com/office/drawing/2014/main" val="1695764812"/>
                    </a:ext>
                  </a:extLst>
                </a:gridCol>
                <a:gridCol w="1208987">
                  <a:extLst>
                    <a:ext uri="{9D8B030D-6E8A-4147-A177-3AD203B41FA5}">
                      <a16:colId xmlns:a16="http://schemas.microsoft.com/office/drawing/2014/main" val="1631081720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endParaRPr kumimoji="1" lang="ja-JP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1419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594747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35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4054101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689755" y="3168011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自分の利得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61838" y="3131666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相手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の利得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832760"/>
              </p:ext>
            </p:extLst>
          </p:nvPr>
        </p:nvGraphicFramePr>
        <p:xfrm>
          <a:off x="4791664" y="1514475"/>
          <a:ext cx="4171362" cy="14859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55596">
                  <a:extLst>
                    <a:ext uri="{9D8B030D-6E8A-4147-A177-3AD203B41FA5}">
                      <a16:colId xmlns:a16="http://schemas.microsoft.com/office/drawing/2014/main" val="3091806274"/>
                    </a:ext>
                  </a:extLst>
                </a:gridCol>
                <a:gridCol w="1180707">
                  <a:extLst>
                    <a:ext uri="{9D8B030D-6E8A-4147-A177-3AD203B41FA5}">
                      <a16:colId xmlns:a16="http://schemas.microsoft.com/office/drawing/2014/main" val="1695764812"/>
                    </a:ext>
                  </a:extLst>
                </a:gridCol>
                <a:gridCol w="1235059">
                  <a:extLst>
                    <a:ext uri="{9D8B030D-6E8A-4147-A177-3AD203B41FA5}">
                      <a16:colId xmlns:a16="http://schemas.microsoft.com/office/drawing/2014/main" val="1631081720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endParaRPr kumimoji="1" lang="ja-JP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1419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594747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35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4054101"/>
                  </a:ext>
                </a:extLst>
              </a:tr>
            </a:tbl>
          </a:graphicData>
        </a:graphic>
      </p:graphicFrame>
      <p:sp>
        <p:nvSpPr>
          <p:cNvPr id="9" name="下矢印 8"/>
          <p:cNvSpPr/>
          <p:nvPr/>
        </p:nvSpPr>
        <p:spPr>
          <a:xfrm>
            <a:off x="3966328" y="3795407"/>
            <a:ext cx="825336" cy="339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37118" y="3729267"/>
            <a:ext cx="2339102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まとめると</a:t>
            </a:r>
            <a:r>
              <a:rPr kumimoji="1" lang="ja-JP" alt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利得表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738306"/>
              </p:ext>
            </p:extLst>
          </p:nvPr>
        </p:nvGraphicFramePr>
        <p:xfrm>
          <a:off x="544400" y="4437639"/>
          <a:ext cx="7290130" cy="1820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026">
                  <a:extLst>
                    <a:ext uri="{9D8B030D-6E8A-4147-A177-3AD203B41FA5}">
                      <a16:colId xmlns:a16="http://schemas.microsoft.com/office/drawing/2014/main" val="510414378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2618203413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10288591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3032823363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290115862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18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18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40508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自分の利得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相手の利得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自分の利得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相手の利得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60512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18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25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2171770"/>
                  </a:ext>
                </a:extLst>
              </a:tr>
              <a:tr h="5172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18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35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35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1223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248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8-3 </a:t>
            </a:r>
            <a:r>
              <a:rPr lang="ja-JP" altLang="en-US" dirty="0"/>
              <a:t>ナッシュ均衡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117549D6-8D93-408E-8B9F-15765D6C7D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557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8-3 </a:t>
            </a:r>
            <a:r>
              <a:rPr lang="ja-JP" altLang="en-US" dirty="0"/>
              <a:t>ナッシュ均衡</a:t>
            </a: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◆ 利得表を用いて，相手の行動を深読みする．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◆ その結果，「</a:t>
            </a:r>
            <a:r>
              <a:rPr lang="ja-JP" altLang="en-US" b="1" dirty="0"/>
              <a:t>相手はきっと，この手を選ぶだろう</a:t>
            </a:r>
            <a:r>
              <a:rPr lang="ja-JP" altLang="en-US" dirty="0"/>
              <a:t>」と</a:t>
            </a:r>
            <a:r>
              <a:rPr lang="ja-JP" altLang="en-US" b="1" dirty="0"/>
              <a:t>結論できる</a:t>
            </a:r>
            <a:r>
              <a:rPr lang="ja-JP" altLang="en-US" dirty="0"/>
              <a:t>場合（ナッシュ均衡）がある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29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利得表を使って、相手の行動を予測</a:t>
            </a:r>
          </a:p>
        </p:txBody>
      </p: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9602A17F-2DD9-4476-BCD0-0462F7415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441772"/>
              </p:ext>
            </p:extLst>
          </p:nvPr>
        </p:nvGraphicFramePr>
        <p:xfrm>
          <a:off x="939601" y="1628463"/>
          <a:ext cx="7290130" cy="1881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026">
                  <a:extLst>
                    <a:ext uri="{9D8B030D-6E8A-4147-A177-3AD203B41FA5}">
                      <a16:colId xmlns:a16="http://schemas.microsoft.com/office/drawing/2014/main" val="510414378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2618203413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10288591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3032823363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290115862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40508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自分の利得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相手の利得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自分の利得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相手の利得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60512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25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2171770"/>
                  </a:ext>
                </a:extLst>
              </a:tr>
              <a:tr h="5172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35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35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1223958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054051" y="4248194"/>
            <a:ext cx="6056466" cy="8771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相手の行動： </a:t>
            </a:r>
            <a:r>
              <a:rPr kumimoji="1"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A </a:t>
            </a:r>
            <a:r>
              <a:rPr kumimoji="1" lang="ja-JP" altLang="en-US" sz="27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だろうか</a:t>
            </a:r>
            <a:r>
              <a:rPr kumimoji="1"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? B </a:t>
            </a:r>
            <a:r>
              <a:rPr kumimoji="1" lang="ja-JP" altLang="en-US" sz="27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だろうか</a:t>
            </a:r>
            <a:r>
              <a:rPr kumimoji="1"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?</a:t>
            </a:r>
          </a:p>
          <a:p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850325" y="1986900"/>
            <a:ext cx="1448342" cy="1522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822257" y="1986900"/>
            <a:ext cx="1448342" cy="1522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898367" y="1594485"/>
            <a:ext cx="2047875" cy="3924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5840204" y="1615737"/>
            <a:ext cx="2047875" cy="3924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7695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利得表を使って、相手の行動を予測</a:t>
            </a:r>
          </a:p>
        </p:txBody>
      </p:sp>
      <p:sp>
        <p:nvSpPr>
          <p:cNvPr id="14" name="コンテンツ プレースホルダー 13">
            <a:extLst>
              <a:ext uri="{FF2B5EF4-FFF2-40B4-BE49-F238E27FC236}">
                <a16:creationId xmlns:a16="http://schemas.microsoft.com/office/drawing/2014/main" id="{431322AE-6C83-4A99-A28E-3B7887794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331651"/>
              </p:ext>
            </p:extLst>
          </p:nvPr>
        </p:nvGraphicFramePr>
        <p:xfrm>
          <a:off x="939601" y="1628463"/>
          <a:ext cx="7290130" cy="1881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026">
                  <a:extLst>
                    <a:ext uri="{9D8B030D-6E8A-4147-A177-3AD203B41FA5}">
                      <a16:colId xmlns:a16="http://schemas.microsoft.com/office/drawing/2014/main" val="510414378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2618203413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10288591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3032823363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290115862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40508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自分の利得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相手の利得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自分の利得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相手の利得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60512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25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2171770"/>
                  </a:ext>
                </a:extLst>
              </a:tr>
              <a:tr h="5172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35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35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1223958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06681" y="3635189"/>
            <a:ext cx="6056466" cy="8771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相手の行動： </a:t>
            </a:r>
            <a:r>
              <a:rPr kumimoji="1"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A </a:t>
            </a:r>
            <a:r>
              <a:rPr kumimoji="1" lang="ja-JP" altLang="en-US" sz="27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だろうか</a:t>
            </a:r>
            <a:r>
              <a:rPr kumimoji="1"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? B </a:t>
            </a:r>
            <a:r>
              <a:rPr kumimoji="1" lang="ja-JP" altLang="en-US" sz="27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だろうか</a:t>
            </a:r>
            <a:r>
              <a:rPr kumimoji="1"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?</a:t>
            </a:r>
          </a:p>
          <a:p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809458" y="1925940"/>
            <a:ext cx="1448342" cy="1522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81390" y="1925940"/>
            <a:ext cx="1448342" cy="1522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857500" y="1533525"/>
            <a:ext cx="2047875" cy="3924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5799337" y="1554777"/>
            <a:ext cx="2047875" cy="3924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2336" y="4260778"/>
            <a:ext cx="7263527" cy="10387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○　相手は、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自分の行動が何になるのかを知らない</a:t>
            </a:r>
            <a:endParaRPr kumimoji="1" lang="en-US" altLang="ja-JP" sz="24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en-US" altLang="ja-JP" sz="24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3429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利得表を使って、相手の行動を予測</a:t>
            </a:r>
          </a:p>
        </p:txBody>
      </p:sp>
      <p:sp>
        <p:nvSpPr>
          <p:cNvPr id="19" name="コンテンツ プレースホルダー 18">
            <a:extLst>
              <a:ext uri="{FF2B5EF4-FFF2-40B4-BE49-F238E27FC236}">
                <a16:creationId xmlns:a16="http://schemas.microsoft.com/office/drawing/2014/main" id="{2A9CBAA3-9A04-42D9-B471-5EA5DCBDC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520852"/>
              </p:ext>
            </p:extLst>
          </p:nvPr>
        </p:nvGraphicFramePr>
        <p:xfrm>
          <a:off x="939601" y="1628463"/>
          <a:ext cx="7290130" cy="1881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026">
                  <a:extLst>
                    <a:ext uri="{9D8B030D-6E8A-4147-A177-3AD203B41FA5}">
                      <a16:colId xmlns:a16="http://schemas.microsoft.com/office/drawing/2014/main" val="510414378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2618203413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10288591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3032823363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290115862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40508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自分の利得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相手の利得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自分の利得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相手の利得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60512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25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2171770"/>
                  </a:ext>
                </a:extLst>
              </a:tr>
              <a:tr h="5172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35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35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1223958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06681" y="3635189"/>
            <a:ext cx="6056466" cy="8771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相手の行動： </a:t>
            </a:r>
            <a:r>
              <a:rPr kumimoji="1"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A </a:t>
            </a:r>
            <a:r>
              <a:rPr kumimoji="1" lang="ja-JP" altLang="en-US" sz="27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だろうか</a:t>
            </a:r>
            <a:r>
              <a:rPr kumimoji="1"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? B </a:t>
            </a:r>
            <a:r>
              <a:rPr kumimoji="1" lang="ja-JP" altLang="en-US" sz="27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だろうか</a:t>
            </a:r>
            <a:r>
              <a:rPr kumimoji="1"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?</a:t>
            </a:r>
          </a:p>
          <a:p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809458" y="1925940"/>
            <a:ext cx="1448342" cy="1522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81390" y="1925940"/>
            <a:ext cx="1448342" cy="1522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857500" y="1533525"/>
            <a:ext cx="2047875" cy="3924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5799337" y="1554777"/>
            <a:ext cx="2047875" cy="3924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左右矢印 9"/>
          <p:cNvSpPr/>
          <p:nvPr/>
        </p:nvSpPr>
        <p:spPr>
          <a:xfrm>
            <a:off x="4561012" y="2282676"/>
            <a:ext cx="2125538" cy="404644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69783" y="3217867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比べる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14726" y="4420354"/>
            <a:ext cx="7781297" cy="17774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相手の立場になり、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相手の行動を予測</a:t>
            </a:r>
            <a:endParaRPr kumimoji="1" lang="en-US" altLang="ja-JP" sz="24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「私の行動が </a:t>
            </a:r>
            <a:r>
              <a:rPr lang="en-US" altLang="ja-JP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としたら、</a:t>
            </a: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２５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対</a:t>
            </a: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４０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で、</a:t>
            </a:r>
            <a:r>
              <a:rPr lang="en-US" altLang="ja-JP" sz="2400" b="1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400" b="1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が有利</a:t>
            </a:r>
            <a:r>
              <a:rPr kumimoji="1"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en-US" altLang="ja-JP" sz="24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「私の行動が </a:t>
            </a:r>
            <a:r>
              <a:rPr lang="en-US" altLang="ja-JP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としたら、</a:t>
            </a: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２０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対</a:t>
            </a:r>
            <a:r>
              <a:rPr lang="ja-JP" altLang="en-US" sz="2400" b="1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３５</a:t>
            </a:r>
            <a:r>
              <a:rPr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で、</a:t>
            </a:r>
            <a:r>
              <a:rPr lang="en-US" altLang="ja-JP" sz="2400" b="1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 </a:t>
            </a:r>
            <a:r>
              <a:rPr kumimoji="1" lang="ja-JP" altLang="en-US" sz="2400" b="1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が有利</a:t>
            </a:r>
            <a:r>
              <a:rPr kumimoji="1"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en-US" altLang="ja-JP" sz="24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「どちらにしても、</a:t>
            </a:r>
            <a:r>
              <a:rPr kumimoji="1" lang="en-US" altLang="ja-JP" sz="2400" b="1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 </a:t>
            </a:r>
            <a:r>
              <a:rPr kumimoji="1" lang="ja-JP" altLang="en-US" sz="2400" b="1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が有利</a:t>
            </a:r>
            <a:r>
              <a:rPr kumimoji="1"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左右矢印 12"/>
          <p:cNvSpPr/>
          <p:nvPr/>
        </p:nvSpPr>
        <p:spPr>
          <a:xfrm>
            <a:off x="4584665" y="2885469"/>
            <a:ext cx="2125538" cy="404644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楕円 13"/>
          <p:cNvSpPr/>
          <p:nvPr/>
        </p:nvSpPr>
        <p:spPr>
          <a:xfrm>
            <a:off x="6757737" y="2188763"/>
            <a:ext cx="638175" cy="602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6794918" y="2781040"/>
            <a:ext cx="638175" cy="602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3505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利得表を使って、自分の行動を決定</a:t>
            </a:r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D622D687-7D1A-46B8-9CF1-79E2DFBD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00922"/>
              </p:ext>
            </p:extLst>
          </p:nvPr>
        </p:nvGraphicFramePr>
        <p:xfrm>
          <a:off x="939601" y="1628463"/>
          <a:ext cx="7290130" cy="1881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026">
                  <a:extLst>
                    <a:ext uri="{9D8B030D-6E8A-4147-A177-3AD203B41FA5}">
                      <a16:colId xmlns:a16="http://schemas.microsoft.com/office/drawing/2014/main" val="510414378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2618203413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10288591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3032823363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290115862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40508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自分の利得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相手の利得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自分の利得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相手の利得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60512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25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2171770"/>
                  </a:ext>
                </a:extLst>
              </a:tr>
              <a:tr h="5172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20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35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30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35</a:t>
                      </a:r>
                      <a:endParaRPr kumimoji="1" lang="ja-JP" altLang="en-US" sz="20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1223958"/>
                  </a:ext>
                </a:extLst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5295901" y="1925940"/>
            <a:ext cx="1485489" cy="1522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939601" y="2284798"/>
            <a:ext cx="1451174" cy="601277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08937" y="3849663"/>
            <a:ext cx="4336444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○　相手の行動の予測結果　</a:t>
            </a:r>
            <a:r>
              <a:rPr kumimoji="1" lang="en-US" altLang="ja-JP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939601" y="2876238"/>
            <a:ext cx="1451174" cy="601277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左右矢印 15"/>
          <p:cNvSpPr/>
          <p:nvPr/>
        </p:nvSpPr>
        <p:spPr>
          <a:xfrm rot="16200000">
            <a:off x="5282079" y="2647342"/>
            <a:ext cx="437630" cy="295685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799337" y="1554777"/>
            <a:ext cx="2047875" cy="3924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76711" y="2576369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7030A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比べる</a:t>
            </a:r>
          </a:p>
        </p:txBody>
      </p:sp>
      <p:sp>
        <p:nvSpPr>
          <p:cNvPr id="7" name="下矢印 6"/>
          <p:cNvSpPr/>
          <p:nvPr/>
        </p:nvSpPr>
        <p:spPr>
          <a:xfrm>
            <a:off x="4248360" y="4339713"/>
            <a:ext cx="672612" cy="349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42701" y="4816599"/>
            <a:ext cx="618150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○　自分の行動</a:t>
            </a:r>
            <a:r>
              <a:rPr kumimoji="1" lang="en-US" altLang="ja-JP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:</a:t>
            </a:r>
            <a:r>
              <a:rPr kumimoji="1"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 ? Y ?  </a:t>
            </a:r>
            <a:r>
              <a:rPr kumimoji="1"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・・・ </a:t>
            </a:r>
            <a:r>
              <a:rPr kumimoji="1" lang="en-US" altLang="ja-JP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kumimoji="1" lang="ja-JP" altLang="en-US" sz="24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の方が有利</a:t>
            </a:r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楕円 19"/>
          <p:cNvSpPr/>
          <p:nvPr/>
        </p:nvSpPr>
        <p:spPr>
          <a:xfrm>
            <a:off x="5217218" y="2871641"/>
            <a:ext cx="638175" cy="602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861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ナッシュ均衡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23B676FD-AC7A-46E2-BD2E-33EEC355A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2530" y="1010095"/>
            <a:ext cx="8416086" cy="415498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相手の行動の予測結果：　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　　↓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自分の行動を決定：　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Y</a:t>
            </a: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↓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相手は「自分の行動の決定結果が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」と分かっているはず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↓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「相手は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『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自分の行動の決定結果が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Y』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と分かっているはず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として、相手の行動を再び予測：　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↓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自分の行動を決定：　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</a:t>
            </a: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↓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2530" y="5412498"/>
            <a:ext cx="7571303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このような判断を、</a:t>
            </a:r>
            <a:r>
              <a:rPr kumimoji="1" lang="ja-JP" altLang="en-US" sz="2400" b="1" u="sng" dirty="0">
                <a:latin typeface="Arial" panose="020B0604020202020204" pitchFamily="34" charset="0"/>
                <a:ea typeface="メイリオ" panose="020B0604030504040204" pitchFamily="50" charset="-128"/>
              </a:rPr>
              <a:t>ずっと繰り返して得られる結論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ナッシュ均衡といいます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83180" y="1902191"/>
            <a:ext cx="14157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先がある</a:t>
            </a:r>
          </a:p>
        </p:txBody>
      </p:sp>
    </p:spTree>
    <p:extLst>
      <p:ext uri="{BB962C8B-B14F-4D97-AF65-F5344CB8AC3E}">
        <p14:creationId xmlns:p14="http://schemas.microsoft.com/office/powerpoint/2010/main" val="4222634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ナッシュ均衡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E517A54-1E2C-409A-87AA-B368F691F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09551" y="944738"/>
            <a:ext cx="8560505" cy="6104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合理的な判断：</a:t>
            </a:r>
            <a:endParaRPr lang="en-US" altLang="ja-JP" sz="30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自分は合理的に判断する。</a:t>
            </a:r>
            <a:endParaRPr lang="en-US" altLang="ja-JP" sz="30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相手も自分の行動を合理的に判断している</a:t>
            </a:r>
            <a:endParaRPr lang="en-US" altLang="ja-JP" sz="30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0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0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u="sng" dirty="0">
                <a:latin typeface="Arial" panose="020B0604020202020204" pitchFamily="34" charset="0"/>
                <a:ea typeface="メイリオ" panose="020B0604030504040204" pitchFamily="50" charset="-128"/>
              </a:rPr>
              <a:t>合理的でない例</a:t>
            </a:r>
            <a:endParaRPr lang="en-US" altLang="ja-JP" sz="3000" u="sng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dirty="0">
                <a:latin typeface="Arial" panose="020B0604020202020204" pitchFamily="34" charset="0"/>
                <a:ea typeface="メイリオ" panose="020B0604030504040204" pitchFamily="50" charset="-128"/>
              </a:rPr>
              <a:t>自分が損をしてでも、相手の</a:t>
            </a:r>
            <a:r>
              <a:rPr lang="ja-JP" altLang="en-US" sz="3000">
                <a:latin typeface="Arial" panose="020B0604020202020204" pitchFamily="34" charset="0"/>
                <a:ea typeface="メイリオ" panose="020B0604030504040204" pitchFamily="50" charset="-128"/>
              </a:rPr>
              <a:t>利得をもっと少なくしたい</a:t>
            </a:r>
            <a:endParaRPr lang="ja-JP" altLang="en-US" sz="3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9370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Excel </a:t>
            </a:r>
            <a:r>
              <a:rPr lang="ja-JP" altLang="en-US" dirty="0"/>
              <a:t>を起動．起動したら「空白のブック」を選ぶ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29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459" y="2488293"/>
            <a:ext cx="3823403" cy="293851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760527" y="3243133"/>
            <a:ext cx="1554634" cy="13699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5754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8-1 </a:t>
            </a:r>
            <a:r>
              <a:rPr lang="ja-JP" altLang="en-US" dirty="0"/>
              <a:t>ゲーム理論と</a:t>
            </a:r>
            <a:br>
              <a:rPr lang="en-US" altLang="ja-JP" dirty="0"/>
            </a:br>
            <a:r>
              <a:rPr lang="ja-JP" altLang="en-US" dirty="0"/>
              <a:t>非ゼロサムゲーム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80C8FDE4-7508-439B-8DB4-C27785F98F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066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2" y="2081066"/>
            <a:ext cx="8858182" cy="3221157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1545" y="1042920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次の値を書く．数字は半角で．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732883" y="2811765"/>
            <a:ext cx="8119784" cy="23412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CCCA0899-B1C0-422B-B41D-F55D560B7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864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08610" y="986929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次の式を書く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8610" y="2156062"/>
            <a:ext cx="8654415" cy="600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3300" b="1" dirty="0">
                <a:latin typeface="Arial" panose="020B0604020202020204" pitchFamily="34" charset="0"/>
                <a:ea typeface="メイリオ" panose="020B0604030504040204" pitchFamily="50" charset="-128"/>
              </a:rPr>
              <a:t>F3:  </a:t>
            </a:r>
            <a:r>
              <a:rPr kumimoji="1" lang="ja-JP" altLang="en-US" sz="3300" b="1" dirty="0">
                <a:latin typeface="Arial" panose="020B0604020202020204" pitchFamily="34" charset="0"/>
                <a:ea typeface="メイリオ" panose="020B0604030504040204" pitchFamily="50" charset="-128"/>
              </a:rPr>
              <a:t>式「</a:t>
            </a:r>
            <a:r>
              <a:rPr lang="en-US" altLang="ja-JP" sz="3300" b="1" dirty="0">
                <a:latin typeface="Arial" panose="020B0604020202020204" pitchFamily="34" charset="0"/>
                <a:ea typeface="メイリオ" panose="020B0604030504040204" pitchFamily="50" charset="-128"/>
              </a:rPr>
              <a:t>=MAX(C3, E3)</a:t>
            </a:r>
            <a:r>
              <a:rPr kumimoji="1" lang="ja-JP" altLang="en-US" sz="3300" b="1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8610" y="2855435"/>
            <a:ext cx="8654415" cy="600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3300" b="1" dirty="0">
                <a:latin typeface="Arial" panose="020B0604020202020204" pitchFamily="34" charset="0"/>
                <a:ea typeface="メイリオ" panose="020B0604030504040204" pitchFamily="50" charset="-128"/>
              </a:rPr>
              <a:t>F4:  </a:t>
            </a:r>
            <a:r>
              <a:rPr kumimoji="1" lang="ja-JP" altLang="en-US" sz="3300" b="1" dirty="0">
                <a:latin typeface="Arial" panose="020B0604020202020204" pitchFamily="34" charset="0"/>
                <a:ea typeface="メイリオ" panose="020B0604030504040204" pitchFamily="50" charset="-128"/>
              </a:rPr>
              <a:t>式「</a:t>
            </a:r>
            <a:r>
              <a:rPr lang="en-US" altLang="ja-JP" sz="3300" b="1" dirty="0">
                <a:latin typeface="Arial" panose="020B0604020202020204" pitchFamily="34" charset="0"/>
                <a:ea typeface="メイリオ" panose="020B0604030504040204" pitchFamily="50" charset="-128"/>
              </a:rPr>
              <a:t>=MAX(C4, E4)</a:t>
            </a:r>
            <a:r>
              <a:rPr kumimoji="1" lang="ja-JP" altLang="en-US" sz="3300" b="1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8610" y="4012009"/>
            <a:ext cx="8654415" cy="600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3300" b="1" dirty="0">
                <a:latin typeface="Arial" panose="020B0604020202020204" pitchFamily="34" charset="0"/>
                <a:ea typeface="メイリオ" panose="020B0604030504040204" pitchFamily="50" charset="-128"/>
              </a:rPr>
              <a:t>B5:  </a:t>
            </a:r>
            <a:r>
              <a:rPr kumimoji="1" lang="ja-JP" altLang="en-US" sz="3300" b="1" dirty="0">
                <a:latin typeface="Arial" panose="020B0604020202020204" pitchFamily="34" charset="0"/>
                <a:ea typeface="メイリオ" panose="020B0604030504040204" pitchFamily="50" charset="-128"/>
              </a:rPr>
              <a:t>式「</a:t>
            </a:r>
            <a:r>
              <a:rPr lang="en-US" altLang="ja-JP" sz="3300" b="1" dirty="0">
                <a:latin typeface="Arial" panose="020B0604020202020204" pitchFamily="34" charset="0"/>
                <a:ea typeface="メイリオ" panose="020B0604030504040204" pitchFamily="50" charset="-128"/>
              </a:rPr>
              <a:t>=MAX(B3, B4)</a:t>
            </a:r>
            <a:r>
              <a:rPr kumimoji="1" lang="ja-JP" altLang="en-US" sz="3300" b="1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8610" y="4708802"/>
            <a:ext cx="8654415" cy="600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3300" b="1" dirty="0">
                <a:latin typeface="Arial" panose="020B0604020202020204" pitchFamily="34" charset="0"/>
                <a:ea typeface="メイリオ" panose="020B0604030504040204" pitchFamily="50" charset="-128"/>
              </a:rPr>
              <a:t>D5:  </a:t>
            </a:r>
            <a:r>
              <a:rPr kumimoji="1" lang="ja-JP" altLang="en-US" sz="3300" b="1" dirty="0">
                <a:latin typeface="Arial" panose="020B0604020202020204" pitchFamily="34" charset="0"/>
                <a:ea typeface="メイリオ" panose="020B0604030504040204" pitchFamily="50" charset="-128"/>
              </a:rPr>
              <a:t>式「</a:t>
            </a:r>
            <a:r>
              <a:rPr lang="en-US" altLang="ja-JP" sz="3300" b="1" dirty="0">
                <a:latin typeface="Arial" panose="020B0604020202020204" pitchFamily="34" charset="0"/>
                <a:ea typeface="メイリオ" panose="020B0604030504040204" pitchFamily="50" charset="-128"/>
              </a:rPr>
              <a:t>=MAX(D3, D4)</a:t>
            </a:r>
            <a:r>
              <a:rPr kumimoji="1" lang="ja-JP" altLang="en-US" sz="3300" b="1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D1DC2DD-CC3E-4EB0-8D12-4157C3632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38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14658" y="1012471"/>
            <a:ext cx="7539863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 式を書いた結果、次のようになるので、確認する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0" y="2219325"/>
            <a:ext cx="8873393" cy="3042306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0AEFDD50-2649-402E-9D19-97B6DC5C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311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717" y="986928"/>
            <a:ext cx="7544780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 セル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B3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B4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を範囲選択し、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条件付き書式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をクリック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endParaRPr lang="ja-JP" altLang="en-US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" y="2271712"/>
            <a:ext cx="3486472" cy="2366963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032360" y="3473053"/>
            <a:ext cx="1291865" cy="8608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412" y="2356246"/>
            <a:ext cx="4258199" cy="176807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332044" y="2809875"/>
            <a:ext cx="773606" cy="742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25B0BC8-AA3A-492F-B9B7-681C6A26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549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210" y="3482002"/>
            <a:ext cx="5364113" cy="1528148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21" y="2704510"/>
            <a:ext cx="3178969" cy="291465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43020" y="3231367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671722" y="4199640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8442" y="932259"/>
            <a:ext cx="7770076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⑥ 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セルの強調表示ルール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」→「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指定の値に等しい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と操作．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=</a:t>
            </a:r>
            <a:r>
              <a:rPr kumimoji="1"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$B$5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」を指定し、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をクリック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829639" y="4086677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211567" y="4486292"/>
            <a:ext cx="959062" cy="4071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36C9EF79-3D31-40C8-BBD2-3ABD78CA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472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43141" y="992037"/>
            <a:ext cx="8639912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⑦ 今度は、セル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D3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D4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を範囲選択し、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条件付き書式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をクリック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endParaRPr lang="ja-JP" altLang="en-US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412" y="2356246"/>
            <a:ext cx="4258199" cy="176807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332044" y="2809875"/>
            <a:ext cx="773606" cy="742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66" y="2356247"/>
            <a:ext cx="3487670" cy="2730911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23159049-73A1-43BC-AC69-6B1038C7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285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934" y="3682614"/>
            <a:ext cx="5448503" cy="1565662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21" y="2704510"/>
            <a:ext cx="3178969" cy="291465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43020" y="3231367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671722" y="4199640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3020" y="932259"/>
            <a:ext cx="8461208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⑧ セルの強調表示ルール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」→「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指定の値に等しい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と操作．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=</a:t>
            </a:r>
            <a:r>
              <a:rPr kumimoji="1"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$D$5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」を指定し、</a:t>
            </a:r>
            <a:r>
              <a:rPr kumimoji="1"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をクリック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689631" y="4268398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31829" y="4719646"/>
            <a:ext cx="959062" cy="4071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7EE0C434-4B39-401F-8D62-7BEDA202D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426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9723" y="997145"/>
            <a:ext cx="81057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⑨ セル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C3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をクリック．その後、コントロールキーを押しながら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E3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をクリック（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C3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E3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の選択）．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条件付き書式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をクリック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endParaRPr lang="ja-JP" altLang="en-US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412" y="2356246"/>
            <a:ext cx="4258199" cy="176807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332044" y="2809875"/>
            <a:ext cx="773606" cy="742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63569"/>
            <a:ext cx="4132611" cy="1470256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E4D857F3-14EF-4D98-B2A0-03ACA9C9D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515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323" y="3521886"/>
            <a:ext cx="5329434" cy="1516839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21" y="2704510"/>
            <a:ext cx="3178969" cy="291465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43020" y="3231367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671722" y="4199640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9550" y="971687"/>
            <a:ext cx="8050602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⑩ </a:t>
            </a:r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「セルの強調表示ルール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」→「</a:t>
            </a:r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指定の値に等しい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と操作．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=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$F$3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」を指定し、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をクリック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829639" y="4086677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211567" y="4486292"/>
            <a:ext cx="959062" cy="4071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F312F7A0-05BF-4BE9-BB09-317EEFEE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735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14805" y="976711"/>
            <a:ext cx="81057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⑪ セル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C4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をクリック．その後、コントロールキーを押しながら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E4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をクリック（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C4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E4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の選択）．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条件付き書式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をクリック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endParaRPr lang="ja-JP" altLang="en-US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412" y="2356246"/>
            <a:ext cx="4258199" cy="176807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332044" y="2809875"/>
            <a:ext cx="773606" cy="742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2356246"/>
            <a:ext cx="4057152" cy="1358504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E436488E-A1A9-44D6-BD27-33AFEE0D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63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ゲーム理論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ゲームの参加者は、全員、「自分の利得」だけを考える</a:t>
            </a:r>
            <a:endParaRPr lang="en-US" altLang="ja-JP" dirty="0"/>
          </a:p>
          <a:p>
            <a:r>
              <a:rPr lang="ja-JP" altLang="en-US" dirty="0"/>
              <a:t>他の人も同じように「それぞれの利得を第一に考えている」はずである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　協調かもしれないし。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競争かもしれない。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6031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520" y="3351462"/>
            <a:ext cx="5395785" cy="1578214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21" y="2704510"/>
            <a:ext cx="3178969" cy="291465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43020" y="3231367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671722" y="4199640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6178" y="988708"/>
            <a:ext cx="8050602" cy="954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⑫ </a:t>
            </a:r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セルの強調表示ルール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」→「</a:t>
            </a:r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指定の値に等しい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と操作．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=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$F$4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」を指定し、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をクリック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585933" y="4035045"/>
            <a:ext cx="1619250" cy="451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142724" y="4447292"/>
            <a:ext cx="959062" cy="4071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705BF8DE-DDC7-4B6D-BB51-53CA7C1E1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2990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14659" y="1032750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⑬ 確認する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4" y="2100262"/>
            <a:ext cx="8914500" cy="309086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937157" y="5448310"/>
            <a:ext cx="3993401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相手は、きっと「</a:t>
            </a:r>
            <a:r>
              <a:rPr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出す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ja-JP" altLang="en-US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376321" y="3547635"/>
            <a:ext cx="1448342" cy="9654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084371" y="3523571"/>
            <a:ext cx="1448342" cy="9654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左右矢印 10"/>
          <p:cNvSpPr/>
          <p:nvPr/>
        </p:nvSpPr>
        <p:spPr>
          <a:xfrm>
            <a:off x="4751799" y="3700889"/>
            <a:ext cx="1332572" cy="25656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59730" y="4911807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比べる</a:t>
            </a:r>
          </a:p>
        </p:txBody>
      </p:sp>
      <p:sp>
        <p:nvSpPr>
          <p:cNvPr id="13" name="左右矢印 12"/>
          <p:cNvSpPr/>
          <p:nvPr/>
        </p:nvSpPr>
        <p:spPr>
          <a:xfrm>
            <a:off x="4683004" y="4134769"/>
            <a:ext cx="1401367" cy="25656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D8C011C3-4A70-45D0-BB6D-4A27C05E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263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45309" y="1022687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⑭ 結果を確認する</a:t>
            </a:r>
            <a:endParaRPr lang="ja-JP" altLang="en-US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4" y="2100262"/>
            <a:ext cx="8914500" cy="309086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758921" y="5448778"/>
            <a:ext cx="2954655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自分も「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出す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」！</a:t>
            </a:r>
          </a:p>
        </p:txBody>
      </p:sp>
      <p:sp>
        <p:nvSpPr>
          <p:cNvPr id="9" name="左右矢印 8"/>
          <p:cNvSpPr/>
          <p:nvPr/>
        </p:nvSpPr>
        <p:spPr>
          <a:xfrm rot="16200000">
            <a:off x="3234992" y="3884876"/>
            <a:ext cx="437630" cy="295685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25863" y="3815280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7030A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比べる</a:t>
            </a:r>
          </a:p>
        </p:txBody>
      </p:sp>
      <p:sp>
        <p:nvSpPr>
          <p:cNvPr id="11" name="左右矢印 10"/>
          <p:cNvSpPr/>
          <p:nvPr/>
        </p:nvSpPr>
        <p:spPr>
          <a:xfrm rot="16200000">
            <a:off x="5896549" y="3839328"/>
            <a:ext cx="437630" cy="295685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87420" y="3769732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7030A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比べる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982663" y="3558463"/>
            <a:ext cx="1425712" cy="95982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741237" y="3558463"/>
            <a:ext cx="1425712" cy="97091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AE7CB343-95A6-47DB-89F2-88135F7D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6382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5" y="1676266"/>
            <a:ext cx="8914500" cy="3090863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65742" y="969501"/>
            <a:ext cx="7696857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⑮ 結果を確認する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255" y="5178828"/>
            <a:ext cx="8494633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互いに深読みしあった結果、</a:t>
            </a:r>
            <a:r>
              <a:rPr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相手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も「</a:t>
            </a:r>
            <a:r>
              <a:rPr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出す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」、</a:t>
            </a:r>
            <a:r>
              <a:rPr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自分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も</a:t>
            </a:r>
            <a:endParaRPr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出す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」に決まり（</a:t>
            </a:r>
            <a:r>
              <a:rPr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ナッシュ均衡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084371" y="3099575"/>
            <a:ext cx="1448342" cy="9654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982663" y="3608722"/>
            <a:ext cx="1425712" cy="48557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741237" y="3619813"/>
            <a:ext cx="1425712" cy="48557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楕円 5"/>
          <p:cNvSpPr/>
          <p:nvPr/>
        </p:nvSpPr>
        <p:spPr>
          <a:xfrm>
            <a:off x="4455121" y="3537401"/>
            <a:ext cx="3451286" cy="7159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5AC59160-E19F-42B5-828E-59CE131B8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863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自主的に行う演習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8033638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1845" y="1223477"/>
            <a:ext cx="7519001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いまの</a:t>
            </a:r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Excel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ファイルで、セル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B3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E4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の値を次のように</a:t>
            </a:r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書き換えて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、結果を確認する（次ページに続く）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2972136"/>
            <a:ext cx="7950019" cy="273334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898963" y="4243218"/>
            <a:ext cx="4921765" cy="8853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8551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>
            <a:extLst>
              <a:ext uri="{FF2B5EF4-FFF2-40B4-BE49-F238E27FC236}">
                <a16:creationId xmlns:a16="http://schemas.microsoft.com/office/drawing/2014/main" id="{927A5A97-1D8E-4507-9616-1EF98547A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13" name="コンテンツ プレースホルダー 12">
            <a:extLst>
              <a:ext uri="{FF2B5EF4-FFF2-40B4-BE49-F238E27FC236}">
                <a16:creationId xmlns:a16="http://schemas.microsoft.com/office/drawing/2014/main" id="{1B6671B5-2FA3-4CF0-8666-1EBD2A000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45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3873"/>
            <a:ext cx="9112375" cy="3132976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3373633" y="3237939"/>
            <a:ext cx="1603574" cy="10792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776973" y="3201744"/>
            <a:ext cx="1603574" cy="601277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楕円 7"/>
          <p:cNvSpPr/>
          <p:nvPr/>
        </p:nvSpPr>
        <p:spPr>
          <a:xfrm>
            <a:off x="1374581" y="3012622"/>
            <a:ext cx="4149090" cy="10003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70853" y="5139764"/>
            <a:ext cx="7455887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互いに深読みしあった結果、相手も「</a:t>
            </a:r>
            <a:r>
              <a:rPr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勝負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」、</a:t>
            </a:r>
            <a:endParaRPr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自分も「</a:t>
            </a:r>
            <a:r>
              <a:rPr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勝負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」に決まり</a:t>
            </a:r>
            <a:endParaRPr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799477" y="3232493"/>
            <a:ext cx="1603574" cy="601277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54944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8-4 </a:t>
            </a:r>
            <a:r>
              <a:rPr lang="ja-JP" altLang="en-US" dirty="0"/>
              <a:t>利得表を用いた分析例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8B895635-22C8-4D8C-AFA4-9AC430409A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1068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非ゼロサムゲームの例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＜ゲームのルール＞</a:t>
            </a:r>
            <a:endParaRPr lang="en-US" altLang="ja-JP" dirty="0"/>
          </a:p>
          <a:p>
            <a:r>
              <a:rPr lang="ja-JP" altLang="en-US" dirty="0"/>
              <a:t>２人で遊ぶ</a:t>
            </a:r>
            <a:endParaRPr lang="en-US" altLang="ja-JP" dirty="0"/>
          </a:p>
          <a:p>
            <a:r>
              <a:rPr lang="ja-JP" altLang="en-US" dirty="0"/>
              <a:t>参加者は、掛けポイントを置いてもよいし、置かなくてもよい</a:t>
            </a:r>
            <a:endParaRPr lang="en-US" altLang="ja-JP" dirty="0"/>
          </a:p>
          <a:p>
            <a:r>
              <a:rPr lang="ja-JP" altLang="en-US" dirty="0"/>
              <a:t>掛けポイントは１００ポイント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自分が掛けポイントを置いていて、相手が掛けポイントを置かなければ</a:t>
            </a:r>
            <a:r>
              <a:rPr lang="ja-JP" altLang="en-US" b="1" dirty="0"/>
              <a:t>勝ち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/>
              <a:t>１０００ポイント得る</a:t>
            </a:r>
            <a:endParaRPr lang="en-US" altLang="ja-JP" b="1" dirty="0"/>
          </a:p>
          <a:p>
            <a:r>
              <a:rPr lang="ja-JP" altLang="en-US" dirty="0"/>
              <a:t>掛けポイントを置いたのに勝てないときは</a:t>
            </a:r>
            <a:r>
              <a:rPr lang="ja-JP" altLang="en-US" b="1" dirty="0"/>
              <a:t>負け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/>
              <a:t>１００ポイントを失う</a:t>
            </a:r>
            <a:endParaRPr lang="en-US" altLang="ja-JP" b="1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39540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自分の利得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65D21C8C-63A2-4055-B1C0-2FF0018EC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48</a:t>
            </a:fld>
            <a:endParaRPr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933829"/>
              </p:ext>
            </p:extLst>
          </p:nvPr>
        </p:nvGraphicFramePr>
        <p:xfrm>
          <a:off x="920090" y="2140565"/>
          <a:ext cx="7396596" cy="267462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465532">
                  <a:extLst>
                    <a:ext uri="{9D8B030D-6E8A-4147-A177-3AD203B41FA5}">
                      <a16:colId xmlns:a16="http://schemas.microsoft.com/office/drawing/2014/main" val="3091806274"/>
                    </a:ext>
                  </a:extLst>
                </a:gridCol>
                <a:gridCol w="2465532">
                  <a:extLst>
                    <a:ext uri="{9D8B030D-6E8A-4147-A177-3AD203B41FA5}">
                      <a16:colId xmlns:a16="http://schemas.microsoft.com/office/drawing/2014/main" val="1695764812"/>
                    </a:ext>
                  </a:extLst>
                </a:gridCol>
                <a:gridCol w="2465532">
                  <a:extLst>
                    <a:ext uri="{9D8B030D-6E8A-4147-A177-3AD203B41FA5}">
                      <a16:colId xmlns:a16="http://schemas.microsoft.com/office/drawing/2014/main" val="1631081720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endParaRPr kumimoji="1" lang="ja-JP" altLang="en-US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ポイント</a:t>
                      </a:r>
                      <a:endParaRPr kumimoji="1" lang="en-US" altLang="ja-JP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を出さない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ポイント</a:t>
                      </a:r>
                      <a:endParaRPr kumimoji="1" lang="en-US" altLang="ja-JP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を出す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141900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kumimoji="1" lang="ja-JP" alt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ポイント</a:t>
                      </a:r>
                      <a:endParaRPr kumimoji="1" lang="en-US" altLang="ja-JP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を出さない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3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5947470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kumimoji="1" lang="ja-JP" alt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ポイント</a:t>
                      </a:r>
                      <a:endParaRPr kumimoji="1" lang="en-US" altLang="ja-JP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を出す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1000</a:t>
                      </a:r>
                      <a:endParaRPr kumimoji="1" lang="ja-JP" altLang="en-US" sz="3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-100</a:t>
                      </a:r>
                      <a:endParaRPr kumimoji="1" lang="ja-JP" altLang="en-US" sz="3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4054101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4535835" y="1655818"/>
            <a:ext cx="877163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相手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" y="3353698"/>
            <a:ext cx="877163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自分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20883" y="5139764"/>
            <a:ext cx="6070893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ja-JP" alt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自分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利得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」について</a:t>
            </a:r>
          </a:p>
        </p:txBody>
      </p:sp>
    </p:spTree>
    <p:extLst>
      <p:ext uri="{BB962C8B-B14F-4D97-AF65-F5344CB8AC3E}">
        <p14:creationId xmlns:p14="http://schemas.microsoft.com/office/powerpoint/2010/main" val="20480350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相手の</a:t>
            </a:r>
            <a:r>
              <a:rPr lang="ja-JP" altLang="en-US" dirty="0"/>
              <a:t>利得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6AFD0452-2037-4AA0-BEED-49B3AA59E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49</a:t>
            </a:fld>
            <a:endParaRPr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358430"/>
              </p:ext>
            </p:extLst>
          </p:nvPr>
        </p:nvGraphicFramePr>
        <p:xfrm>
          <a:off x="920090" y="2140565"/>
          <a:ext cx="7396596" cy="26746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65532">
                  <a:extLst>
                    <a:ext uri="{9D8B030D-6E8A-4147-A177-3AD203B41FA5}">
                      <a16:colId xmlns:a16="http://schemas.microsoft.com/office/drawing/2014/main" val="3091806274"/>
                    </a:ext>
                  </a:extLst>
                </a:gridCol>
                <a:gridCol w="2465532">
                  <a:extLst>
                    <a:ext uri="{9D8B030D-6E8A-4147-A177-3AD203B41FA5}">
                      <a16:colId xmlns:a16="http://schemas.microsoft.com/office/drawing/2014/main" val="1695764812"/>
                    </a:ext>
                  </a:extLst>
                </a:gridCol>
                <a:gridCol w="2465532">
                  <a:extLst>
                    <a:ext uri="{9D8B030D-6E8A-4147-A177-3AD203B41FA5}">
                      <a16:colId xmlns:a16="http://schemas.microsoft.com/office/drawing/2014/main" val="1631081720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endParaRPr kumimoji="1" lang="ja-JP" altLang="en-US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ポイント</a:t>
                      </a:r>
                      <a:endParaRPr kumimoji="1" lang="en-US" altLang="ja-JP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を出さない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ポイント</a:t>
                      </a:r>
                      <a:endParaRPr kumimoji="1" lang="en-US" altLang="ja-JP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を出す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141900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kumimoji="1" lang="ja-JP" alt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ポイント</a:t>
                      </a:r>
                      <a:endParaRPr kumimoji="1" lang="en-US" altLang="ja-JP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を出さない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1000</a:t>
                      </a:r>
                      <a:endParaRPr kumimoji="1" lang="ja-JP" altLang="en-US" sz="3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5947470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kumimoji="1" lang="ja-JP" alt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ポイント</a:t>
                      </a:r>
                      <a:endParaRPr kumimoji="1" lang="en-US" altLang="ja-JP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を出す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3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3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-100</a:t>
                      </a:r>
                      <a:endParaRPr kumimoji="1" lang="ja-JP" altLang="en-US" sz="3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4054101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4535835" y="1655818"/>
            <a:ext cx="877163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相手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" y="3353698"/>
            <a:ext cx="877163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自分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20883" y="5139764"/>
            <a:ext cx="6070893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相手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利得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」について</a:t>
            </a:r>
          </a:p>
        </p:txBody>
      </p:sp>
    </p:spTree>
    <p:extLst>
      <p:ext uri="{BB962C8B-B14F-4D97-AF65-F5344CB8AC3E}">
        <p14:creationId xmlns:p14="http://schemas.microsoft.com/office/powerpoint/2010/main" val="99366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ゲーム理論でのゲームの例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ゲームの参加者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あなたはラーメン屋です．隣にもラーメン屋があります ．</a:t>
            </a:r>
            <a:endParaRPr lang="en-US" altLang="ja-JP" dirty="0"/>
          </a:p>
          <a:p>
            <a:r>
              <a:rPr lang="ja-JP" altLang="en-US" dirty="0"/>
              <a:t>ゲームのルール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自分の売り上げを多くしたい．値段は値上げ、値下げできる．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値上げ　→　隣の店に客が逃げるかも</a:t>
            </a:r>
            <a:endParaRPr lang="en-US" altLang="ja-JP" dirty="0"/>
          </a:p>
          <a:p>
            <a:r>
              <a:rPr lang="ja-JP" altLang="en-US" dirty="0"/>
              <a:t>値下げ　→　隣のラーメン屋も対抗して値下げするかも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07983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利得表</a:t>
            </a:r>
          </a:p>
        </p:txBody>
      </p:sp>
      <p:sp>
        <p:nvSpPr>
          <p:cNvPr id="14" name="コンテンツ プレースホルダー 13">
            <a:extLst>
              <a:ext uri="{FF2B5EF4-FFF2-40B4-BE49-F238E27FC236}">
                <a16:creationId xmlns:a16="http://schemas.microsoft.com/office/drawing/2014/main" id="{AA93E845-5D4E-41BB-954E-C31C83F6C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50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938977"/>
              </p:ext>
            </p:extLst>
          </p:nvPr>
        </p:nvGraphicFramePr>
        <p:xfrm>
          <a:off x="209551" y="1533525"/>
          <a:ext cx="4376739" cy="166878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80449">
                  <a:extLst>
                    <a:ext uri="{9D8B030D-6E8A-4147-A177-3AD203B41FA5}">
                      <a16:colId xmlns:a16="http://schemas.microsoft.com/office/drawing/2014/main" val="3091806274"/>
                    </a:ext>
                  </a:extLst>
                </a:gridCol>
                <a:gridCol w="1327778">
                  <a:extLst>
                    <a:ext uri="{9D8B030D-6E8A-4147-A177-3AD203B41FA5}">
                      <a16:colId xmlns:a16="http://schemas.microsoft.com/office/drawing/2014/main" val="1695764812"/>
                    </a:ext>
                  </a:extLst>
                </a:gridCol>
                <a:gridCol w="1268512">
                  <a:extLst>
                    <a:ext uri="{9D8B030D-6E8A-4147-A177-3AD203B41FA5}">
                      <a16:colId xmlns:a16="http://schemas.microsoft.com/office/drawing/2014/main" val="1631081720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ポイントを出さない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ポイントを出す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1419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ポイントを出さない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594747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ポイントを出す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-100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4054101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689755" y="3180383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自分の利得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36210" y="3186344"/>
            <a:ext cx="1338829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相手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の利得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745956"/>
              </p:ext>
            </p:extLst>
          </p:nvPr>
        </p:nvGraphicFramePr>
        <p:xfrm>
          <a:off x="4622890" y="1524000"/>
          <a:ext cx="4423140" cy="16687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61562">
                  <a:extLst>
                    <a:ext uri="{9D8B030D-6E8A-4147-A177-3AD203B41FA5}">
                      <a16:colId xmlns:a16="http://schemas.microsoft.com/office/drawing/2014/main" val="3091806274"/>
                    </a:ext>
                  </a:extLst>
                </a:gridCol>
                <a:gridCol w="1375035">
                  <a:extLst>
                    <a:ext uri="{9D8B030D-6E8A-4147-A177-3AD203B41FA5}">
                      <a16:colId xmlns:a16="http://schemas.microsoft.com/office/drawing/2014/main" val="1695764812"/>
                    </a:ext>
                  </a:extLst>
                </a:gridCol>
                <a:gridCol w="1186543">
                  <a:extLst>
                    <a:ext uri="{9D8B030D-6E8A-4147-A177-3AD203B41FA5}">
                      <a16:colId xmlns:a16="http://schemas.microsoft.com/office/drawing/2014/main" val="1631081720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ポイントを出さない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ポイントを出す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1419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ポイントを出さない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594747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ポイントを出す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-100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4054101"/>
                  </a:ext>
                </a:extLst>
              </a:tr>
            </a:tbl>
          </a:graphicData>
        </a:graphic>
      </p:graphicFrame>
      <p:sp>
        <p:nvSpPr>
          <p:cNvPr id="9" name="下矢印 8"/>
          <p:cNvSpPr/>
          <p:nvPr/>
        </p:nvSpPr>
        <p:spPr>
          <a:xfrm>
            <a:off x="3966328" y="3649941"/>
            <a:ext cx="825336" cy="339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73744" y="3593470"/>
            <a:ext cx="2339102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まとめると</a:t>
            </a:r>
            <a:r>
              <a:rPr kumimoji="1" lang="ja-JP" altLang="en-US" sz="21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利得表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283842"/>
              </p:ext>
            </p:extLst>
          </p:nvPr>
        </p:nvGraphicFramePr>
        <p:xfrm>
          <a:off x="544400" y="4074310"/>
          <a:ext cx="7290130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026">
                  <a:extLst>
                    <a:ext uri="{9D8B030D-6E8A-4147-A177-3AD203B41FA5}">
                      <a16:colId xmlns:a16="http://schemas.microsoft.com/office/drawing/2014/main" val="510414378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2618203413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10288591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3032823363"/>
                    </a:ext>
                  </a:extLst>
                </a:gridCol>
                <a:gridCol w="1458026">
                  <a:extLst>
                    <a:ext uri="{9D8B030D-6E8A-4147-A177-3AD203B41FA5}">
                      <a16:colId xmlns:a16="http://schemas.microsoft.com/office/drawing/2014/main" val="290115862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ポイントを出さない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ポイントを出す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40508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自分の利得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相手の利得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自分の利得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相手の利得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60512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ポイントを出さない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21717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ポイントを出す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-100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-100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1223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2067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1" y="2051971"/>
            <a:ext cx="8952188" cy="307247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98547" y="994062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次の値を書く．数字は半角で．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732883" y="2687940"/>
            <a:ext cx="8019233" cy="22732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4357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2911" y="983360"/>
            <a:ext cx="8753475" cy="46551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セル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F3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に式「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=MAX(C3,E3)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」を書く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1" y="2431426"/>
            <a:ext cx="9073655" cy="254062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738BCE70-2795-4D60-8242-538A5788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261ADB5-CC79-415C-9EF1-EC974A39A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5883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2911" y="1034444"/>
            <a:ext cx="8753475" cy="46551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セル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F4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に式「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=MAX(C4,E4)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」を書く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1" y="2453198"/>
            <a:ext cx="9034778" cy="2529738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80606B4C-2109-47DE-A9E8-E02360C7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997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0054" y="962925"/>
            <a:ext cx="8753475" cy="46551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セル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B5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に式「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=MAX(B3,B4)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」を書く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4" y="2342299"/>
            <a:ext cx="8992145" cy="3054294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6F0E23CE-03EA-427C-8A37-02D1B7A0D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556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8108" y="983359"/>
            <a:ext cx="8753475" cy="46551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 セル </a:t>
            </a:r>
            <a:r>
              <a:rPr lang="en-US" altLang="ja-JP" sz="3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D5</a:t>
            </a:r>
            <a:r>
              <a:rPr lang="en-US" altLang="ja-JP" sz="3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3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に式「</a:t>
            </a:r>
            <a:r>
              <a:rPr lang="en-US" altLang="ja-JP" sz="30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=MAX(D3,D4)</a:t>
            </a:r>
            <a:r>
              <a:rPr lang="ja-JP" altLang="en-US" sz="3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」を書く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1" y="2341959"/>
            <a:ext cx="8931186" cy="3077766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BD6FCA93-E14D-4645-A0BD-BC3BA1772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5255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2205" y="964752"/>
            <a:ext cx="7835568" cy="10623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 セル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B3,B4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を範囲選択し、条件付き書式を設定する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3" y="2388904"/>
            <a:ext cx="2580626" cy="1679632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2697450" y="3000119"/>
            <a:ext cx="3701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563" y="2264127"/>
            <a:ext cx="2762758" cy="1901931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7795" y="4226697"/>
            <a:ext cx="2834430" cy="41549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セル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 B3,B4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を範囲選択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117916" y="2233322"/>
            <a:ext cx="996884" cy="301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192631" y="2565405"/>
            <a:ext cx="1388796" cy="301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581427" y="3457319"/>
            <a:ext cx="1388796" cy="301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068948" y="4226697"/>
            <a:ext cx="3121367" cy="106182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条件付き書式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→セルの強調表示ルール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→指定の値に等しい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248" y="2735851"/>
            <a:ext cx="2968752" cy="872108"/>
          </a:xfrm>
          <a:prstGeom prst="rect">
            <a:avLst/>
          </a:prstGeom>
        </p:spPr>
      </p:pic>
      <p:sp>
        <p:nvSpPr>
          <p:cNvPr id="17" name="右矢印 16"/>
          <p:cNvSpPr/>
          <p:nvPr/>
        </p:nvSpPr>
        <p:spPr>
          <a:xfrm>
            <a:off x="5830321" y="2969800"/>
            <a:ext cx="3701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175248" y="4135348"/>
            <a:ext cx="3017173" cy="9233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=$B$5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を指定して「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6209015" y="3047761"/>
            <a:ext cx="1388796" cy="301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8101012" y="3285501"/>
            <a:ext cx="652463" cy="301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C5CF1F3-B8FC-491C-A1B9-D8250ED7D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9634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015" y="2726820"/>
            <a:ext cx="2929299" cy="81761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66245"/>
            <a:ext cx="2722636" cy="1228014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2204" y="968106"/>
            <a:ext cx="7636341" cy="95901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⑥ セル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D3,D4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を範囲選択し、条件付き書式を設定する</a:t>
            </a:r>
          </a:p>
        </p:txBody>
      </p:sp>
      <p:sp>
        <p:nvSpPr>
          <p:cNvPr id="7" name="右矢印 6"/>
          <p:cNvSpPr/>
          <p:nvPr/>
        </p:nvSpPr>
        <p:spPr>
          <a:xfrm>
            <a:off x="2697450" y="3000119"/>
            <a:ext cx="3701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7563" y="2264127"/>
            <a:ext cx="2762758" cy="1901931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7795" y="4226697"/>
            <a:ext cx="2872902" cy="41549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セル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 D3,D4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を範囲選択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117916" y="2233322"/>
            <a:ext cx="996884" cy="301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192631" y="2565405"/>
            <a:ext cx="1388796" cy="301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581427" y="3457319"/>
            <a:ext cx="1388796" cy="301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068948" y="4226697"/>
            <a:ext cx="3121367" cy="106182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条件付き書式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→セルの強調表示ルール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→指定の値に等しい</a:t>
            </a:r>
          </a:p>
        </p:txBody>
      </p:sp>
      <p:sp>
        <p:nvSpPr>
          <p:cNvPr id="17" name="右矢印 16"/>
          <p:cNvSpPr/>
          <p:nvPr/>
        </p:nvSpPr>
        <p:spPr>
          <a:xfrm>
            <a:off x="5830321" y="2969800"/>
            <a:ext cx="3701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175248" y="4135348"/>
            <a:ext cx="3017173" cy="9233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=$D$5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を指定して「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6209015" y="3047761"/>
            <a:ext cx="1388796" cy="301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8101012" y="3285501"/>
            <a:ext cx="652463" cy="301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41391FF-3FA9-4967-9A99-445F2616B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032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862" y="3497904"/>
            <a:ext cx="3030016" cy="832229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6626" y="935408"/>
            <a:ext cx="7708545" cy="13244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⑦ セル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C3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をクリックした後、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コントロールキー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を押しながら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E3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をクリック（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C3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E3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の選択）、条件付き書式を設定する</a:t>
            </a:r>
          </a:p>
        </p:txBody>
      </p:sp>
      <p:sp>
        <p:nvSpPr>
          <p:cNvPr id="7" name="右矢印 6"/>
          <p:cNvSpPr/>
          <p:nvPr/>
        </p:nvSpPr>
        <p:spPr>
          <a:xfrm>
            <a:off x="2642297" y="3735426"/>
            <a:ext cx="3701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411" y="2999434"/>
            <a:ext cx="2762758" cy="1901931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-27358" y="4962004"/>
            <a:ext cx="2268570" cy="41549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セル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 C3,E4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を選択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062764" y="2968629"/>
            <a:ext cx="996884" cy="301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137478" y="3300712"/>
            <a:ext cx="1388796" cy="301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526274" y="4192626"/>
            <a:ext cx="1388796" cy="301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013795" y="4962004"/>
            <a:ext cx="3121367" cy="106182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条件付き書式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→セルの強調表示ルール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→指定の値に等しい</a:t>
            </a:r>
          </a:p>
        </p:txBody>
      </p:sp>
      <p:sp>
        <p:nvSpPr>
          <p:cNvPr id="17" name="右矢印 16"/>
          <p:cNvSpPr/>
          <p:nvPr/>
        </p:nvSpPr>
        <p:spPr>
          <a:xfrm>
            <a:off x="5775168" y="3705107"/>
            <a:ext cx="3701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120096" y="4685211"/>
            <a:ext cx="3017173" cy="9233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=$F$3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を指定して「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6153862" y="3783068"/>
            <a:ext cx="1388796" cy="301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8045860" y="4020808"/>
            <a:ext cx="652463" cy="301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36355"/>
            <a:ext cx="2633717" cy="925013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F7B8BFB8-EDBE-4A98-9424-9B33F81A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4591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862" y="3489236"/>
            <a:ext cx="2926703" cy="832850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1519" y="1022250"/>
            <a:ext cx="8626804" cy="12684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⑧ セル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C4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をクリックした後、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コントロールキー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を押しながら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E4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をクリック（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C4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</a:t>
            </a:r>
            <a:r>
              <a:rPr lang="ja-JP" altLang="en-US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E4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の選択）、条件付き書式を設定する</a:t>
            </a:r>
          </a:p>
        </p:txBody>
      </p:sp>
      <p:sp>
        <p:nvSpPr>
          <p:cNvPr id="7" name="右矢印 6"/>
          <p:cNvSpPr/>
          <p:nvPr/>
        </p:nvSpPr>
        <p:spPr>
          <a:xfrm>
            <a:off x="2642297" y="3735426"/>
            <a:ext cx="3701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411" y="2999434"/>
            <a:ext cx="2762758" cy="1901931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-27358" y="4962004"/>
            <a:ext cx="2268570" cy="41549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セル</a:t>
            </a:r>
            <a:r>
              <a:rPr lang="en-US" altLang="ja-JP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 C4,E4</a:t>
            </a:r>
            <a:r>
              <a:rPr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を選択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062764" y="2968629"/>
            <a:ext cx="996884" cy="301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137478" y="3300712"/>
            <a:ext cx="1388796" cy="301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526274" y="4192626"/>
            <a:ext cx="1388796" cy="301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013795" y="4962004"/>
            <a:ext cx="3121367" cy="106182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条件付き書式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→セルの強調表示ルール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→指定の値に等しい</a:t>
            </a:r>
          </a:p>
        </p:txBody>
      </p:sp>
      <p:sp>
        <p:nvSpPr>
          <p:cNvPr id="17" name="右矢印 16"/>
          <p:cNvSpPr/>
          <p:nvPr/>
        </p:nvSpPr>
        <p:spPr>
          <a:xfrm>
            <a:off x="5775168" y="3705107"/>
            <a:ext cx="37011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120096" y="4685211"/>
            <a:ext cx="3017173" cy="9233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=$F$4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を指定して「</a:t>
            </a:r>
            <a:r>
              <a:rPr lang="en-US" altLang="ja-JP" sz="2700" dirty="0"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6153862" y="3783068"/>
            <a:ext cx="1388796" cy="301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8045860" y="4020808"/>
            <a:ext cx="652463" cy="301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" y="3421099"/>
            <a:ext cx="2670317" cy="900987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A4E3319B-6C13-40A1-8FED-83C93979F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75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ゲーム理論のゲーム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参加者とルールがあれば、なんでもゲーム</a:t>
            </a:r>
            <a:endParaRPr lang="en-US" altLang="ja-JP" dirty="0"/>
          </a:p>
          <a:p>
            <a:r>
              <a:rPr lang="ja-JP" altLang="en-US" dirty="0"/>
              <a:t>個々の参加者は、おのおの意思決定を行いながら行動する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72805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DEB11FBE-9FE3-4E40-8745-DF9B4C20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⑨ 結果を確認する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60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8781"/>
            <a:ext cx="8986838" cy="290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423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>
            <a:extLst>
              <a:ext uri="{FF2B5EF4-FFF2-40B4-BE49-F238E27FC236}">
                <a16:creationId xmlns:a16="http://schemas.microsoft.com/office/drawing/2014/main" id="{11715795-345C-48B0-8160-60D8D4E3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⑩ 結果を確認する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61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8781"/>
            <a:ext cx="8986838" cy="2907506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1914525" y="3286125"/>
            <a:ext cx="3143250" cy="842963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4645819" y="2828926"/>
            <a:ext cx="3143250" cy="8429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49013" y="4563653"/>
            <a:ext cx="3954929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b="1" dirty="0">
                <a:solidFill>
                  <a:srgbClr val="7030A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自分にとって、一番有利なのは</a:t>
            </a:r>
            <a:endParaRPr kumimoji="1" lang="en-US" altLang="ja-JP" sz="2100" b="1" dirty="0">
              <a:solidFill>
                <a:srgbClr val="7030A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solidFill>
                  <a:srgbClr val="7030A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自分：出す、相手：出さない</a:t>
            </a:r>
            <a:endParaRPr kumimoji="1" lang="ja-JP" altLang="en-US" sz="2100" b="1" dirty="0">
              <a:solidFill>
                <a:srgbClr val="7030A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35238" y="4278201"/>
            <a:ext cx="3954929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相手</a:t>
            </a:r>
            <a:r>
              <a:rPr kumimoji="1"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にとって、一番有利なのは</a:t>
            </a:r>
            <a:endParaRPr kumimoji="1" lang="en-US" altLang="ja-JP" sz="21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自分：出さない、相手：出す</a:t>
            </a:r>
            <a:endParaRPr kumimoji="1" lang="ja-JP" altLang="en-US" sz="21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0" y="5279233"/>
            <a:ext cx="8963025" cy="61912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52400" y="5382816"/>
            <a:ext cx="8134350" cy="37861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7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最善の行動が、</a:t>
            </a:r>
            <a:r>
              <a:rPr lang="en-US" altLang="ja-JP" sz="27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Excel </a:t>
            </a:r>
            <a:r>
              <a:rPr lang="ja-JP" altLang="en-US" sz="27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で自動で求まった</a:t>
            </a:r>
          </a:p>
        </p:txBody>
      </p:sp>
    </p:spTree>
    <p:extLst>
      <p:ext uri="{BB962C8B-B14F-4D97-AF65-F5344CB8AC3E}">
        <p14:creationId xmlns:p14="http://schemas.microsoft.com/office/powerpoint/2010/main" val="13158040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８－３は協調、８－４は競争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８－３の場合　　　　　　８－４の場合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62</a:t>
            </a:fld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910" y="2938710"/>
            <a:ext cx="4706771" cy="1522638"/>
          </a:xfrm>
          <a:prstGeom prst="rect">
            <a:avLst/>
          </a:prstGeom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4865870" y="4485439"/>
            <a:ext cx="3874851" cy="151531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7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自分</a:t>
            </a: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のとっての最善と、</a:t>
            </a:r>
            <a:endParaRPr lang="en-US" altLang="ja-JP" sz="27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7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相手</a:t>
            </a: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にとっての最善が</a:t>
            </a:r>
            <a:endParaRPr lang="en-US" altLang="ja-JP" sz="27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7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一致しない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2" y="2922176"/>
            <a:ext cx="4351533" cy="1407849"/>
          </a:xfrm>
          <a:prstGeom prst="rect">
            <a:avLst/>
          </a:prstGeom>
        </p:spPr>
      </p:pic>
      <p:sp>
        <p:nvSpPr>
          <p:cNvPr id="20" name="楕円 19"/>
          <p:cNvSpPr/>
          <p:nvPr/>
        </p:nvSpPr>
        <p:spPr>
          <a:xfrm>
            <a:off x="2215668" y="3758395"/>
            <a:ext cx="1599237" cy="44459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楕円 20"/>
          <p:cNvSpPr/>
          <p:nvPr/>
        </p:nvSpPr>
        <p:spPr>
          <a:xfrm>
            <a:off x="2215668" y="3821915"/>
            <a:ext cx="1599237" cy="4445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398443" y="4485439"/>
            <a:ext cx="3874851" cy="151531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7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自分</a:t>
            </a: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のとっての最善と、</a:t>
            </a:r>
            <a:endParaRPr lang="en-US" altLang="ja-JP" sz="27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7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相手</a:t>
            </a:r>
            <a:r>
              <a:rPr lang="ja-JP" altLang="en-US" sz="27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にとっての最善が</a:t>
            </a:r>
            <a:endParaRPr lang="en-US" altLang="ja-JP" sz="27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7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一致する</a:t>
            </a:r>
          </a:p>
        </p:txBody>
      </p:sp>
    </p:spTree>
    <p:extLst>
      <p:ext uri="{BB962C8B-B14F-4D97-AF65-F5344CB8AC3E}">
        <p14:creationId xmlns:p14="http://schemas.microsoft.com/office/powerpoint/2010/main" val="3531827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ゼロサムゲーム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　自分が得をすれば、他の人が同じだけ損をする（利得と損失が同じ）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（例）私が１００円得をすれば、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あなたは１００円損をする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足すとゼロ（ゼロサム）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21263" y="4850003"/>
            <a:ext cx="198002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サム＝総和</a:t>
            </a:r>
          </a:p>
        </p:txBody>
      </p:sp>
      <p:sp>
        <p:nvSpPr>
          <p:cNvPr id="6" name="角丸四角形吹き出し 5"/>
          <p:cNvSpPr/>
          <p:nvPr/>
        </p:nvSpPr>
        <p:spPr>
          <a:xfrm>
            <a:off x="1716758" y="5699313"/>
            <a:ext cx="5811625" cy="839600"/>
          </a:xfrm>
          <a:prstGeom prst="wedgeRoundRectCallout">
            <a:avLst>
              <a:gd name="adj1" fmla="val -20297"/>
              <a:gd name="adj2" fmla="val -4457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ja-JP" altLang="en-US" sz="33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競争</a:t>
            </a:r>
            <a:r>
              <a:rPr kumimoji="1" lang="ja-JP" altLang="en-US" sz="3300" b="1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だけ</a:t>
            </a:r>
            <a:r>
              <a:rPr kumimoji="1" lang="ja-JP" altLang="en-US" sz="33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の世界</a:t>
            </a:r>
          </a:p>
        </p:txBody>
      </p:sp>
    </p:spTree>
    <p:extLst>
      <p:ext uri="{BB962C8B-B14F-4D97-AF65-F5344CB8AC3E}">
        <p14:creationId xmlns:p14="http://schemas.microsoft.com/office/powerpoint/2010/main" val="190659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ゼロサムゲームの例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1845" y="2002949"/>
            <a:ext cx="295465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醤油ラーメン屋さん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17914" y="2013592"/>
            <a:ext cx="295465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味噌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ラーメン屋さん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1845" y="2671900"/>
            <a:ext cx="264687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頑張って、客を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１００人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増やした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87596" y="2707250"/>
            <a:ext cx="233910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その分、客が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１００人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減った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3028040" y="2826392"/>
            <a:ext cx="289874" cy="268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58692" y="3045771"/>
            <a:ext cx="295465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ゼロサムゲーム</a:t>
            </a:r>
            <a:endParaRPr kumimoji="1" lang="en-US" altLang="ja-JP" sz="24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（競争だけの世界）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30228" y="2395364"/>
            <a:ext cx="233910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足すと０になる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8062" y="3664016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＋１００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92607" y="3651056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－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１００</a:t>
            </a:r>
          </a:p>
        </p:txBody>
      </p:sp>
    </p:spTree>
    <p:extLst>
      <p:ext uri="{BB962C8B-B14F-4D97-AF65-F5344CB8AC3E}">
        <p14:creationId xmlns:p14="http://schemas.microsoft.com/office/powerpoint/2010/main" val="184984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非ゼロサムゲーム</a:t>
            </a:r>
          </a:p>
        </p:txBody>
      </p:sp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非ゼロサムゲームとは、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一方の利得が、そのまま他方の損失になる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とは限らないようなゲーム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061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2306</Words>
  <Application>Microsoft Office PowerPoint</Application>
  <PresentationFormat>画面に合わせる (4:3)</PresentationFormat>
  <Paragraphs>587</Paragraphs>
  <Slides>62</Slides>
  <Notes>25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62</vt:i4>
      </vt:variant>
    </vt:vector>
  </HeadingPairs>
  <TitlesOfParts>
    <vt:vector size="68" baseType="lpstr">
      <vt:lpstr>メイリオ</vt:lpstr>
      <vt:lpstr>游ゴシック</vt:lpstr>
      <vt:lpstr>Arial</vt:lpstr>
      <vt:lpstr>Calibri</vt:lpstr>
      <vt:lpstr>Segoe UI</vt:lpstr>
      <vt:lpstr>Office テーマ</vt:lpstr>
      <vt:lpstr>or-8. ゲーム理論 </vt:lpstr>
      <vt:lpstr>アウトライン</vt:lpstr>
      <vt:lpstr>8-1 ゲーム理論と 非ゼロサムゲーム </vt:lpstr>
      <vt:lpstr>ゲーム理論</vt:lpstr>
      <vt:lpstr>ゲーム理論でのゲームの例</vt:lpstr>
      <vt:lpstr>ゲーム理論のゲーム</vt:lpstr>
      <vt:lpstr>ゼロサムゲーム</vt:lpstr>
      <vt:lpstr>ゼロサムゲームの例</vt:lpstr>
      <vt:lpstr>非ゼロサムゲーム</vt:lpstr>
      <vt:lpstr>非ゼロサムゲームの例</vt:lpstr>
      <vt:lpstr>8-2 利得表 </vt:lpstr>
      <vt:lpstr>8-2 利得表</vt:lpstr>
      <vt:lpstr>利得表の形</vt:lpstr>
      <vt:lpstr>ゼロサムゲームと非ゼロサムゲーム</vt:lpstr>
      <vt:lpstr>ゼロサムゲームと非ゼロサムゲーム</vt:lpstr>
      <vt:lpstr>自分の利得</vt:lpstr>
      <vt:lpstr>自分の利得</vt:lpstr>
      <vt:lpstr>自分の利得</vt:lpstr>
      <vt:lpstr>相手の利得</vt:lpstr>
      <vt:lpstr>利得表</vt:lpstr>
      <vt:lpstr>8-3 ナッシュ均衡</vt:lpstr>
      <vt:lpstr>8-3 ナッシュ均衡</vt:lpstr>
      <vt:lpstr>利得表を使って、相手の行動を予測</vt:lpstr>
      <vt:lpstr>利得表を使って、相手の行動を予測</vt:lpstr>
      <vt:lpstr>利得表を使って、相手の行動を予測</vt:lpstr>
      <vt:lpstr>利得表を使って、自分の行動を決定</vt:lpstr>
      <vt:lpstr>ナッシュ均衡</vt:lpstr>
      <vt:lpstr>ナッシュ均衡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自主的に行う演習</vt:lpstr>
      <vt:lpstr>PowerPoint プレゼンテーション</vt:lpstr>
      <vt:lpstr>8-4 利得表を用いた分析例</vt:lpstr>
      <vt:lpstr>非ゼロサムゲームの例</vt:lpstr>
      <vt:lpstr>自分の利得</vt:lpstr>
      <vt:lpstr>相手の利得</vt:lpstr>
      <vt:lpstr>利得表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８－３は協調、８－４は競争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オペレーションズリサーチ</dc:title>
  <dc:creator>kaneko kunihiko</dc:creator>
  <cp:lastModifiedBy>金子　邦彦</cp:lastModifiedBy>
  <cp:revision>41</cp:revision>
  <dcterms:created xsi:type="dcterms:W3CDTF">2019-11-02T00:06:04Z</dcterms:created>
  <dcterms:modified xsi:type="dcterms:W3CDTF">2022-06-07T02:40:09Z</dcterms:modified>
</cp:coreProperties>
</file>