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1261" r:id="rId2"/>
    <p:sldId id="1272" r:id="rId3"/>
    <p:sldId id="1267" r:id="rId4"/>
    <p:sldId id="1273" r:id="rId5"/>
    <p:sldId id="408" r:id="rId6"/>
    <p:sldId id="854" r:id="rId7"/>
    <p:sldId id="1176" r:id="rId8"/>
    <p:sldId id="1274" r:id="rId9"/>
    <p:sldId id="1275" r:id="rId10"/>
    <p:sldId id="1248" r:id="rId11"/>
    <p:sldId id="410" r:id="rId12"/>
    <p:sldId id="1279" r:id="rId13"/>
    <p:sldId id="1276" r:id="rId14"/>
    <p:sldId id="1278" r:id="rId15"/>
    <p:sldId id="279" r:id="rId16"/>
    <p:sldId id="1269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FCC-E7B9-4D79-B158-EAEDCA2E771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0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データ型にはたくさんの種類があります．</a:t>
            </a:r>
            <a:endParaRPr kumimoji="1" lang="en-US" altLang="ja-JP" dirty="0"/>
          </a:p>
          <a:p>
            <a:r>
              <a:rPr kumimoji="1" lang="ja-JP" altLang="en-US" dirty="0"/>
              <a:t>短いテキスト，長いテキスト，数値型，自動インクリメント型，</a:t>
            </a:r>
            <a:endParaRPr kumimoji="1" lang="en-US" altLang="ja-JP" dirty="0"/>
          </a:p>
          <a:p>
            <a:r>
              <a:rPr kumimoji="1" lang="ja-JP" altLang="en-US" dirty="0"/>
              <a:t>日付／時刻型，</a:t>
            </a:r>
            <a:r>
              <a:rPr kumimoji="1" lang="en-US" altLang="ja-JP" dirty="0"/>
              <a:t>Yes</a:t>
            </a:r>
            <a:r>
              <a:rPr kumimoji="1" lang="ja-JP" altLang="en-US" dirty="0"/>
              <a:t>や</a:t>
            </a:r>
            <a:r>
              <a:rPr kumimoji="1" lang="en-US" altLang="ja-JP" dirty="0"/>
              <a:t>No</a:t>
            </a:r>
            <a:r>
              <a:rPr kumimoji="1" lang="ja-JP" altLang="en-US" dirty="0"/>
              <a:t>を示す型などがあります．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37C5812-DD7C-49E7-8994-19384E66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869DBE-BECB-4CCA-8E99-3CF781EBAAAF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5E02A5E-EA2E-4893-957E-B841C1827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A1CA038-FA0A-4C26-BDB0-18B0859D1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0646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B7E1AC-5D83-4E22-A89B-4EA658865555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769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6A1FC33-609B-49D0-9B5A-25425DA50D75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582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2780BB3-3365-45B0-B98C-B38585366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933AE-140A-49C2-949A-4E590EF5012C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E46606B-DD81-4075-900D-9B2426114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0E3EBAA-76BB-4FF2-BFA7-59725E0DF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778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36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92BC-94B2-4BF7-90DC-47A397F2814E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4B00B-85B3-4B6B-BD07-F0CB60FF24E3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4E18-4880-4494-AE55-9D19E49F7B18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592B-108D-450E-B210-7654BDBEA184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CEC5-E7B6-4339-A797-9290F7529B6C}" type="datetime1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8" y="575000"/>
            <a:ext cx="5131884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 err="1">
                <a:solidFill>
                  <a:schemeClr val="tx1"/>
                </a:solidFill>
                <a:latin typeface="メイリオ" panose="020B0604030504040204" pitchFamily="50" charset="-128"/>
              </a:rPr>
              <a:t>si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-2.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テーブル定義，データ型，主キー，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</a:t>
            </a:r>
            <a:endParaRPr lang="ja-JP" altLang="en-US" sz="20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6" y="3126508"/>
            <a:ext cx="5384805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入門演習（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</a:rPr>
              <a:t>SQLite3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を利用）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（全３回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</a:rPr>
              <a:t>SQL</a:t>
            </a:r>
            <a:r>
              <a:rPr lang="ja-JP" altLang="en-US" b="1" dirty="0">
                <a:solidFill>
                  <a:schemeClr val="tx1"/>
                </a:solidFill>
              </a:rPr>
              <a:t> の入門者へ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https://www.kkaneko.jp/</a:t>
            </a:r>
            <a:r>
              <a:rPr lang="en-US" altLang="ja-JP" sz="2000" dirty="0">
                <a:solidFill>
                  <a:schemeClr val="tx1"/>
                </a:solidFill>
              </a:rPr>
              <a:t>cc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/sqlite3/index.html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4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862A077-1284-4ED3-BE2D-2C22E20A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85" y="1130601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F036CB8-4C88-4D67-BFBA-97C28010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274" y="1597034"/>
            <a:ext cx="6927451" cy="201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F2FFD35-5CF4-4AE6-9C24-AA2BFD6E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74" y="3917754"/>
            <a:ext cx="6919604" cy="28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新しいレコードの挿入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127584" y="2159914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値の並び．半角のカンマ「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」で区切る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文字列は半角の「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」で囲む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INSERT INTO </a:t>
            </a:r>
            <a:r>
              <a:rPr lang="en-US" altLang="ja-JP" sz="3000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VALUES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4, 'apple', 150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);</a:t>
            </a:r>
            <a:endParaRPr kumimoji="1" lang="ja-JP" altLang="en-US" sz="3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96948"/>
              </p:ext>
            </p:extLst>
          </p:nvPr>
        </p:nvGraphicFramePr>
        <p:xfrm>
          <a:off x="635618" y="1712296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7160"/>
              </p:ext>
            </p:extLst>
          </p:nvPr>
        </p:nvGraphicFramePr>
        <p:xfrm>
          <a:off x="4992028" y="1712295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635618" y="1204597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98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データの種類ごとに分かれた，たくさんの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結果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22" y="3856554"/>
            <a:ext cx="2491295" cy="921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48" y="2867964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7483" y="1646585"/>
            <a:ext cx="8345570" cy="20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( 1, 'orange', 50 );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( 2, 'apple', 100 );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( 3, 'melon', 500 );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* FROM </a:t>
            </a:r>
            <a:r>
              <a:rPr lang="en-US" altLang="ja-JP" sz="2800" dirty="0">
                <a:latin typeface="Arial" panose="020B0604020202020204" pitchFamily="34" charset="0"/>
              </a:rPr>
              <a:t>products;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FA565CD-A265-4CF1-A141-38638AE4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レコードの挿入</a:t>
            </a:r>
            <a:r>
              <a:rPr lang="ja-JP" altLang="en-US" dirty="0"/>
              <a:t>，</a:t>
            </a:r>
            <a:r>
              <a:rPr lang="en-US" altLang="ja-JP" dirty="0"/>
              <a:t>SQL </a:t>
            </a:r>
            <a:r>
              <a:rPr lang="ja-JP" altLang="en-US" dirty="0"/>
              <a:t>問い合わせ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87711" y="1127473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25B221-A816-4F5C-BFED-56DA9401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3" y="3962201"/>
            <a:ext cx="8100008" cy="23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09244" y="1785095"/>
            <a:ext cx="8272744" cy="511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WHERE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price &gt; 90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CD13C45-EDE1-4F33-B436-81F54737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6652" y="1239665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20D95C-9CFA-4665-8D63-9A33CDA6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4" y="2595712"/>
            <a:ext cx="8263476" cy="14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A6CFF89-2F78-4E65-9AC4-879BAF92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/>
              <a:t>SQL </a:t>
            </a:r>
            <a:r>
              <a:rPr lang="ja-JP" altLang="en-US"/>
              <a:t>を用いたテーブルの削除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DD822F-F214-460C-8833-48062630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CD4CB22-D755-44A1-8A51-2C922FBD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46348"/>
            <a:ext cx="66611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/>
              <a:t>drop table </a:t>
            </a:r>
            <a:r>
              <a:rPr lang="en-US" altLang="ja-JP" dirty="0"/>
              <a:t>products;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224ABBC-88E2-4A5E-BCB6-5093CE1B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2022473"/>
            <a:ext cx="3562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BD06EE3B-782A-4ACB-86F8-F27B8EEE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71538"/>
            <a:ext cx="68945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1" dirty="0"/>
              <a:t>テーブル </a:t>
            </a:r>
            <a:r>
              <a:rPr lang="en-US" altLang="ja-JP" b="1" dirty="0"/>
              <a:t>products </a:t>
            </a:r>
            <a:r>
              <a:rPr lang="ja-JP" altLang="en-US" b="1" dirty="0"/>
              <a:t>の削除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9F8831-204B-44B0-B215-85E5FF2AD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19637"/>
            <a:ext cx="6939394" cy="8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レコードの挿入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テーブル</a:t>
            </a:r>
            <a:endParaRPr kumimoji="1" lang="en-US" altLang="ja-JP" dirty="0"/>
          </a:p>
          <a:p>
            <a:r>
              <a:rPr kumimoji="1" lang="ja-JP" altLang="en-US" dirty="0"/>
              <a:t>テーブル定義</a:t>
            </a:r>
            <a:endParaRPr kumimoji="1" lang="en-US" altLang="ja-JP" dirty="0"/>
          </a:p>
          <a:p>
            <a:r>
              <a:rPr kumimoji="1" lang="ja-JP" altLang="en-US" dirty="0"/>
              <a:t>データ型</a:t>
            </a:r>
            <a:endParaRPr kumimoji="1" lang="en-US" altLang="ja-JP" dirty="0"/>
          </a:p>
          <a:p>
            <a:r>
              <a:rPr lang="ja-JP" altLang="en-US" dirty="0"/>
              <a:t>主キー</a:t>
            </a:r>
            <a:endParaRPr kumimoji="1" lang="en-US" altLang="ja-JP" dirty="0"/>
          </a:p>
          <a:p>
            <a:r>
              <a:rPr lang="en-US" altLang="ja-JP" dirty="0"/>
              <a:t>NULL</a:t>
            </a:r>
          </a:p>
          <a:p>
            <a:r>
              <a:rPr kumimoji="1" lang="ja-JP" altLang="en-US" dirty="0"/>
              <a:t>テーブルへのレコードの挿入</a:t>
            </a:r>
            <a:endParaRPr kumimoji="1" lang="en-US" altLang="ja-JP" dirty="0"/>
          </a:p>
          <a:p>
            <a:r>
              <a:rPr lang="en-US" altLang="ja-JP" dirty="0"/>
              <a:t>SQL</a:t>
            </a:r>
            <a:r>
              <a:rPr lang="ja-JP" altLang="en-US" dirty="0"/>
              <a:t> 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7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2718017" y="13876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4FDFCB1-4E17-492E-8E2B-BB391BEFB19A}"/>
              </a:ext>
            </a:extLst>
          </p:cNvPr>
          <p:cNvGraphicFramePr>
            <a:graphicFrameLocks noGrp="1"/>
          </p:cNvGraphicFramePr>
          <p:nvPr/>
        </p:nvGraphicFramePr>
        <p:xfrm>
          <a:off x="2718016" y="1895373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9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992395" y="1196487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では，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を設定して，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定義</a:t>
            </a:r>
            <a:r>
              <a:rPr lang="ja-JP" altLang="en-US" dirty="0"/>
              <a:t>する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95" y="4356379"/>
            <a:ext cx="6927451" cy="2109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761697" y="644893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B1513-449C-44E8-9CC0-DE682F399D15}"/>
              </a:ext>
            </a:extLst>
          </p:cNvPr>
          <p:cNvGraphicFramePr>
            <a:graphicFrameLocks noGrp="1"/>
          </p:cNvGraphicFramePr>
          <p:nvPr/>
        </p:nvGraphicFramePr>
        <p:xfrm>
          <a:off x="5761697" y="1152592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5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0277" y="5129704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それぞれの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23640" y="3652462"/>
            <a:ext cx="6489685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  　　長いテキスト　浮動小数点数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6515" y="4065101"/>
            <a:ext cx="243451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←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のキーワード</a:t>
            </a:r>
            <a:endParaRPr kumimoji="1" lang="ja-JP" altLang="en-US" sz="135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6589" y="4176726"/>
            <a:ext cx="2153707" cy="470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18033" y="4012297"/>
            <a:ext cx="3262626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64583" y="40253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6" name="右中かっこ 5"/>
          <p:cNvSpPr/>
          <p:nvPr/>
        </p:nvSpPr>
        <p:spPr>
          <a:xfrm rot="5400000">
            <a:off x="3296640" y="1622990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150876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3594615" y="326299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680470" y="327469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7E80C97C-5FE1-4379-8B71-244D7E1669BA}"/>
              </a:ext>
            </a:extLst>
          </p:cNvPr>
          <p:cNvGraphicFramePr>
            <a:graphicFrameLocks noGrp="1"/>
          </p:cNvGraphicFramePr>
          <p:nvPr/>
        </p:nvGraphicFramePr>
        <p:xfrm>
          <a:off x="790461" y="1161643"/>
          <a:ext cx="5790198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790461" y="1160537"/>
            <a:ext cx="5928146" cy="42995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27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/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Access</a:t>
                      </a:r>
                      <a:r>
                        <a:rPr kumimoji="1" lang="en-US" altLang="ja-JP" sz="24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24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の主なデータ型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NULL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空値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CHAR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INTEGER, REAL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Yes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／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No 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BIT, BOOL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ブール値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593186" y="5164191"/>
            <a:ext cx="810855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593186" y="5843388"/>
            <a:ext cx="79357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77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A8773A7-C70E-4EB4-9E03-BFCE01482A4C}"/>
              </a:ext>
            </a:extLst>
          </p:cNvPr>
          <p:cNvGraphicFramePr>
            <a:graphicFrameLocks noGrp="1"/>
          </p:cNvGraphicFramePr>
          <p:nvPr/>
        </p:nvGraphicFramePr>
        <p:xfrm>
          <a:off x="2491037" y="2438400"/>
          <a:ext cx="3365012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9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63992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17FED47F-E4BA-418A-BD62-E0A60BEB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主キー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C0E617-79D0-4B01-8D0B-25B9CE73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442495-2F63-4E52-9091-5FC321A4CBE0}"/>
              </a:ext>
            </a:extLst>
          </p:cNvPr>
          <p:cNvSpPr txBox="1">
            <a:spLocks/>
          </p:cNvSpPr>
          <p:nvPr/>
        </p:nvSpPr>
        <p:spPr>
          <a:xfrm>
            <a:off x="789076" y="907213"/>
            <a:ext cx="7730083" cy="2842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/>
              <a:t>通し番号，学生番号のように，</a:t>
            </a:r>
            <a:r>
              <a:rPr lang="ja-JP" altLang="en-US" sz="2400" u="sng" dirty="0">
                <a:solidFill>
                  <a:srgbClr val="FF0000"/>
                </a:solidFill>
              </a:rPr>
              <a:t>１つのテーブルの中で</a:t>
            </a:r>
            <a:r>
              <a:rPr lang="ja-JP" altLang="en-US" sz="2400" b="1" u="sng" dirty="0">
                <a:solidFill>
                  <a:srgbClr val="FF0000"/>
                </a:solidFill>
              </a:rPr>
              <a:t>同じ値が２回以上出ない</a:t>
            </a:r>
            <a:r>
              <a:rPr lang="ja-JP" altLang="en-US" sz="2400" dirty="0"/>
              <a:t>と前もって分かっている</a:t>
            </a:r>
            <a:r>
              <a:rPr lang="ja-JP" altLang="en-US" sz="2400" b="1" dirty="0">
                <a:solidFill>
                  <a:srgbClr val="C00000"/>
                </a:solidFill>
              </a:rPr>
              <a:t>属性</a:t>
            </a:r>
            <a:endParaRPr lang="ja-JP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BD023A-EA6A-4441-ACA6-E7017E72BC3F}"/>
              </a:ext>
            </a:extLst>
          </p:cNvPr>
          <p:cNvSpPr txBox="1"/>
          <p:nvPr/>
        </p:nvSpPr>
        <p:spPr>
          <a:xfrm>
            <a:off x="2315424" y="4624134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主キー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6CAC4C-C574-4AEE-AF91-139824E11967}"/>
              </a:ext>
            </a:extLst>
          </p:cNvPr>
          <p:cNvSpPr/>
          <p:nvPr/>
        </p:nvSpPr>
        <p:spPr>
          <a:xfrm>
            <a:off x="2416025" y="2274663"/>
            <a:ext cx="950656" cy="231180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35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3DF2CD5-BBE7-420B-B829-480845DA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リレーショナルデータベースの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NULL</a:t>
            </a:r>
            <a:endParaRPr lang="ja-JP" altLang="en-US" dirty="0"/>
          </a:p>
        </p:txBody>
      </p:sp>
      <p:sp>
        <p:nvSpPr>
          <p:cNvPr id="358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は「ヌル」あるいは「ナル」と読む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で </a:t>
            </a:r>
            <a:r>
              <a:rPr lang="en-US" altLang="ja-JP" b="1" dirty="0">
                <a:solidFill>
                  <a:srgbClr val="C00000"/>
                </a:solidFill>
              </a:rPr>
              <a:t>NULL</a:t>
            </a:r>
            <a:r>
              <a:rPr lang="en-US" altLang="ja-JP" dirty="0"/>
              <a:t> </a:t>
            </a:r>
            <a:r>
              <a:rPr lang="ja-JP" altLang="en-US" dirty="0"/>
              <a:t>は，次の場合に使う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1. </a:t>
            </a:r>
            <a:r>
              <a:rPr lang="ja-JP" altLang="en-US" b="1" dirty="0"/>
              <a:t>未定，未知，不明（</a:t>
            </a:r>
            <a:r>
              <a:rPr lang="ja-JP" altLang="en-US" dirty="0"/>
              <a:t>分からない場合）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2. </a:t>
            </a:r>
            <a:r>
              <a:rPr lang="ja-JP" altLang="en-US" b="1" dirty="0"/>
              <a:t>非存在</a:t>
            </a:r>
            <a:r>
              <a:rPr lang="ja-JP" altLang="en-US" dirty="0"/>
              <a:t>（もともと存在しない場合）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0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F338E75-2A93-4AA7-B3C6-BA6B717C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テーブル定義と一貫性制約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0882D3-72B0-41D9-8688-894BE23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A19D837A-B904-4EC0-964C-EA8B78A2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85" y="712113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6C8FCFCC-29B9-4D23-BABC-D14EBFEA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094" y="3750052"/>
            <a:ext cx="8829884" cy="91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id: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主キー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(PRIMARY KEY)</a:t>
            </a:r>
            <a:r>
              <a:rPr lang="ja-JP" altLang="en-US" sz="2400" dirty="0"/>
              <a:t>，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name: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 NULL </a:t>
            </a:r>
            <a:r>
              <a:rPr lang="ja-JP" altLang="en-US" sz="2400" b="1" dirty="0">
                <a:solidFill>
                  <a:srgbClr val="FF0000"/>
                </a:solidFill>
              </a:rPr>
              <a:t>になることはない </a:t>
            </a:r>
            <a:r>
              <a:rPr lang="en-US" altLang="ja-JP" sz="2400" dirty="0"/>
              <a:t>(NOT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テーブルの制約について記述．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データベースの一貫性を維持するのに役立つ．</a:t>
            </a:r>
            <a:endParaRPr lang="en-US" altLang="ja-JP" sz="24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D6908EE-BBD1-425B-8982-6BF25FBE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274" y="1341576"/>
            <a:ext cx="6927451" cy="2087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47852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820</Words>
  <Application>Microsoft Office PowerPoint</Application>
  <PresentationFormat>画面に合わせる (4:3)</PresentationFormat>
  <Paragraphs>231</Paragraphs>
  <Slides>16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第２回のアウトライン</vt:lpstr>
      <vt:lpstr>テーブルの例</vt:lpstr>
      <vt:lpstr>テーブル定義</vt:lpstr>
      <vt:lpstr>属性のデータ型</vt:lpstr>
      <vt:lpstr>属性のデータ型</vt:lpstr>
      <vt:lpstr>主キー</vt:lpstr>
      <vt:lpstr>リレーショナルデータベースの NULL</vt:lpstr>
      <vt:lpstr>テーブル定義と一貫性制約</vt:lpstr>
      <vt:lpstr>PowerPoint プレゼンテーション</vt:lpstr>
      <vt:lpstr>新しいレコードの挿入</vt:lpstr>
      <vt:lpstr>問い合わせ（クエリ）の仕組み</vt:lpstr>
      <vt:lpstr>レコードの挿入，SQL 問い合わせ</vt:lpstr>
      <vt:lpstr>SQL 問い合わせ</vt:lpstr>
      <vt:lpstr>SQL を用いたテーブルの削除</vt:lpstr>
      <vt:lpstr>ここで使用した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リレーショナルデータベースを使ってみよう</dc:title>
  <dc:creator>kaneko kunihiko</dc:creator>
  <cp:lastModifiedBy>金子　邦彦</cp:lastModifiedBy>
  <cp:revision>83</cp:revision>
  <dcterms:created xsi:type="dcterms:W3CDTF">2019-11-02T00:06:04Z</dcterms:created>
  <dcterms:modified xsi:type="dcterms:W3CDTF">2022-02-24T12:03:06Z</dcterms:modified>
</cp:coreProperties>
</file>