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9" r:id="rId3"/>
  </p:sldMasterIdLst>
  <p:notesMasterIdLst>
    <p:notesMasterId r:id="rId37"/>
  </p:notesMasterIdLst>
  <p:sldIdLst>
    <p:sldId id="1037" r:id="rId4"/>
    <p:sldId id="1127" r:id="rId5"/>
    <p:sldId id="1357" r:id="rId6"/>
    <p:sldId id="1450" r:id="rId7"/>
    <p:sldId id="1456" r:id="rId8"/>
    <p:sldId id="1457" r:id="rId9"/>
    <p:sldId id="1458" r:id="rId10"/>
    <p:sldId id="1211" r:id="rId11"/>
    <p:sldId id="1222" r:id="rId12"/>
    <p:sldId id="1221" r:id="rId13"/>
    <p:sldId id="1223" r:id="rId14"/>
    <p:sldId id="1224" r:id="rId15"/>
    <p:sldId id="1225" r:id="rId16"/>
    <p:sldId id="1226" r:id="rId17"/>
    <p:sldId id="1459" r:id="rId18"/>
    <p:sldId id="352" r:id="rId19"/>
    <p:sldId id="353" r:id="rId20"/>
    <p:sldId id="367" r:id="rId21"/>
    <p:sldId id="368" r:id="rId22"/>
    <p:sldId id="369" r:id="rId23"/>
    <p:sldId id="1219" r:id="rId24"/>
    <p:sldId id="1460" r:id="rId25"/>
    <p:sldId id="1227" r:id="rId26"/>
    <p:sldId id="1229" r:id="rId27"/>
    <p:sldId id="1461" r:id="rId28"/>
    <p:sldId id="1231" r:id="rId29"/>
    <p:sldId id="1232" r:id="rId30"/>
    <p:sldId id="1234" r:id="rId31"/>
    <p:sldId id="1244" r:id="rId32"/>
    <p:sldId id="1245" r:id="rId33"/>
    <p:sldId id="1243" r:id="rId34"/>
    <p:sldId id="1242" r:id="rId35"/>
    <p:sldId id="1246" r:id="rId3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86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45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17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2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3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1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0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5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43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0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2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28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1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056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kkaneko.jp/de/de/e12.accdb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kaneko.jp/de/de/jusyo.xls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15. </a:t>
            </a:r>
            <a:r>
              <a:rPr lang="ja-JP" altLang="en-US" sz="4400" dirty="0"/>
              <a:t>リレーショナルデータベース活用演習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8EA6A-7426-4743-A7A5-6E4F8227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41285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ja-JP" altLang="en-US" b="1" dirty="0"/>
              <a:t>参照</a:t>
            </a:r>
            <a:r>
              <a:rPr kumimoji="1" lang="ja-JP" altLang="en-US" dirty="0"/>
              <a:t>」をクリック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ダウンロードしたファイルのフォルダ（ディレクトリ）にある</a:t>
            </a:r>
            <a:r>
              <a:rPr lang="ja-JP" altLang="en-US" b="1" dirty="0"/>
              <a:t>エクセルファイルを選ぶ．</a:t>
            </a:r>
            <a:r>
              <a:rPr lang="ja-JP" altLang="en-US" dirty="0"/>
              <a:t>「</a:t>
            </a:r>
            <a:r>
              <a:rPr lang="en-US" altLang="ja-JP" b="1" dirty="0"/>
              <a:t>OK</a:t>
            </a:r>
            <a:r>
              <a:rPr lang="ja-JP" altLang="en-US" dirty="0"/>
              <a:t>」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614D8-60B3-4777-9AFC-A04ABFD7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8278A7-90B6-47E8-83AC-B7331857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6" y="946160"/>
            <a:ext cx="4979141" cy="131073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57DA4B-8794-442E-AB87-4E01110F4FA7}"/>
              </a:ext>
            </a:extLst>
          </p:cNvPr>
          <p:cNvSpPr/>
          <p:nvPr/>
        </p:nvSpPr>
        <p:spPr>
          <a:xfrm>
            <a:off x="5526001" y="1615998"/>
            <a:ext cx="1206528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547B81-05ED-4297-A72A-F7D47C86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25" y="3789762"/>
            <a:ext cx="4329621" cy="252610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BECB80F-8B69-4BBB-BB45-0C74665B2DD8}"/>
              </a:ext>
            </a:extLst>
          </p:cNvPr>
          <p:cNvSpPr/>
          <p:nvPr/>
        </p:nvSpPr>
        <p:spPr>
          <a:xfrm>
            <a:off x="911119" y="4387968"/>
            <a:ext cx="1182141" cy="13566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32234A-53DC-4E90-B9C2-F826ED736ADB}"/>
              </a:ext>
            </a:extLst>
          </p:cNvPr>
          <p:cNvSpPr/>
          <p:nvPr/>
        </p:nvSpPr>
        <p:spPr>
          <a:xfrm>
            <a:off x="2228066" y="4869241"/>
            <a:ext cx="1032077" cy="247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D8481DF-4768-4FF7-9962-5DBEB380DB16}"/>
              </a:ext>
            </a:extLst>
          </p:cNvPr>
          <p:cNvSpPr/>
          <p:nvPr/>
        </p:nvSpPr>
        <p:spPr>
          <a:xfrm>
            <a:off x="4018964" y="6068252"/>
            <a:ext cx="735609" cy="247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46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913A6-0435-45CC-A663-CB58EE9E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45" y="427153"/>
            <a:ext cx="8461208" cy="5333166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ja-JP" altLang="en-US" b="1" dirty="0"/>
              <a:t>先頭行をフィールド名として使う</a:t>
            </a:r>
            <a:r>
              <a:rPr lang="ja-JP" altLang="en-US" dirty="0"/>
              <a:t>」を</a:t>
            </a:r>
            <a:r>
              <a:rPr lang="ja-JP" altLang="en-US" b="1" dirty="0"/>
              <a:t>チェック</a:t>
            </a:r>
            <a:r>
              <a:rPr lang="ja-JP" altLang="en-US" dirty="0"/>
              <a:t>。「</a:t>
            </a:r>
            <a:r>
              <a:rPr lang="ja-JP" altLang="en-US" b="1" dirty="0"/>
              <a:t>次へ</a:t>
            </a:r>
            <a:r>
              <a:rPr lang="ja-JP" altLang="en-US" dirty="0"/>
              <a:t>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35DDB-6948-488C-9B41-A2ADD4AD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445D84-3115-4AE9-8E23-395CE871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17" y="1644721"/>
            <a:ext cx="7189264" cy="48941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BB5C83-8E99-4967-A2F5-1726BEEAFCA8}"/>
              </a:ext>
            </a:extLst>
          </p:cNvPr>
          <p:cNvSpPr/>
          <p:nvPr/>
        </p:nvSpPr>
        <p:spPr>
          <a:xfrm>
            <a:off x="1035018" y="2402827"/>
            <a:ext cx="1952021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CCD15A-BC7B-408E-8278-4679B4362729}"/>
              </a:ext>
            </a:extLst>
          </p:cNvPr>
          <p:cNvSpPr/>
          <p:nvPr/>
        </p:nvSpPr>
        <p:spPr>
          <a:xfrm>
            <a:off x="5935980" y="6129801"/>
            <a:ext cx="1257299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77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913A6-0435-45CC-A663-CB58EE9E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45" y="427153"/>
            <a:ext cx="8461208" cy="5333166"/>
          </a:xfrm>
        </p:spPr>
        <p:txBody>
          <a:bodyPr/>
          <a:lstStyle/>
          <a:p>
            <a:r>
              <a:rPr lang="ja-JP" altLang="en-US" b="1" dirty="0"/>
              <a:t>インポートのオプション</a:t>
            </a:r>
            <a:r>
              <a:rPr lang="ja-JP" altLang="en-US" dirty="0"/>
              <a:t>は既定（デフォルト）のままでよい。設定を変えずに「</a:t>
            </a:r>
            <a:r>
              <a:rPr lang="ja-JP" altLang="en-US" b="1" dirty="0"/>
              <a:t>完了</a:t>
            </a:r>
            <a:r>
              <a:rPr lang="ja-JP" altLang="en-US" dirty="0"/>
              <a:t>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35DDB-6948-488C-9B41-A2ADD4AD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6B48EA-C373-46E0-8014-45F4F4A6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1592840"/>
            <a:ext cx="7449432" cy="505942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A8E895-62F9-4FF8-80BD-8E3945BAA6B1}"/>
              </a:ext>
            </a:extLst>
          </p:cNvPr>
          <p:cNvSpPr/>
          <p:nvPr/>
        </p:nvSpPr>
        <p:spPr>
          <a:xfrm>
            <a:off x="6912142" y="6288716"/>
            <a:ext cx="1333499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9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10D17B9-9452-48CE-ABD6-452CDACA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71" y="1410209"/>
            <a:ext cx="6991956" cy="512870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913A6-0435-45CC-A663-CB58EE9E5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45" y="427153"/>
            <a:ext cx="8461208" cy="5333166"/>
          </a:xfrm>
        </p:spPr>
        <p:txBody>
          <a:bodyPr/>
          <a:lstStyle/>
          <a:p>
            <a:r>
              <a:rPr lang="ja-JP" altLang="en-US" dirty="0"/>
              <a:t>インポート操作の保存は</a:t>
            </a:r>
            <a:r>
              <a:rPr lang="ja-JP" altLang="en-US" b="1" dirty="0"/>
              <a:t>行わない</a:t>
            </a:r>
            <a:r>
              <a:rPr lang="ja-JP" altLang="en-US" dirty="0"/>
              <a:t>。「</a:t>
            </a:r>
            <a:r>
              <a:rPr lang="ja-JP" altLang="en-US" b="1" dirty="0"/>
              <a:t>閉じる</a:t>
            </a:r>
            <a:r>
              <a:rPr lang="ja-JP" altLang="en-US" dirty="0"/>
              <a:t>」をクリック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F35DDB-6948-488C-9B41-A2ADD4AD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FA8E895-62F9-4FF8-80BD-8E3945BAA6B1}"/>
              </a:ext>
            </a:extLst>
          </p:cNvPr>
          <p:cNvSpPr/>
          <p:nvPr/>
        </p:nvSpPr>
        <p:spPr>
          <a:xfrm>
            <a:off x="6885071" y="6106154"/>
            <a:ext cx="1333499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09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FB31C9-190C-4708-8123-B8D1143A2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05" y="404293"/>
            <a:ext cx="8461208" cy="1104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en-US" altLang="ja-JP" dirty="0"/>
              <a:t>Sheet1 </a:t>
            </a:r>
            <a:r>
              <a:rPr kumimoji="1" lang="ja-JP" altLang="en-US" dirty="0"/>
              <a:t>というテーブル名で</a:t>
            </a:r>
            <a:r>
              <a:rPr kumimoji="1" lang="ja-JP" altLang="en-US" b="1" dirty="0"/>
              <a:t>インポート</a:t>
            </a:r>
            <a:r>
              <a:rPr kumimoji="1" lang="ja-JP" altLang="en-US" dirty="0"/>
              <a:t>された</a:t>
            </a:r>
            <a:r>
              <a:rPr lang="ja-JP" altLang="en-US" dirty="0"/>
              <a:t>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Sheet1</a:t>
            </a:r>
            <a:r>
              <a:rPr kumimoji="1" lang="ja-JP" altLang="en-US" dirty="0"/>
              <a:t>」をダブルクリック</a:t>
            </a:r>
            <a:r>
              <a:rPr kumimoji="1" lang="ja-JP" altLang="en-US"/>
              <a:t>して、テーブルの</a:t>
            </a:r>
            <a:r>
              <a:rPr kumimoji="1" lang="ja-JP" altLang="en-US" dirty="0"/>
              <a:t>中身を確認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1EA706-6E4C-44AA-AFEB-34345A58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E6D320-3619-4657-904C-4D3B524A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6" y="2207802"/>
            <a:ext cx="8212045" cy="210220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67503E-BBC0-4C62-B437-DF552A446E72}"/>
              </a:ext>
            </a:extLst>
          </p:cNvPr>
          <p:cNvSpPr/>
          <p:nvPr/>
        </p:nvSpPr>
        <p:spPr>
          <a:xfrm>
            <a:off x="412352" y="3429000"/>
            <a:ext cx="2428452" cy="5003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49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15-3.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住所録のフォーム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33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950" y="427038"/>
            <a:ext cx="8753475" cy="507206"/>
          </a:xfrm>
        </p:spPr>
        <p:txBody>
          <a:bodyPr>
            <a:noAutofit/>
          </a:bodyPr>
          <a:lstStyle/>
          <a:p>
            <a:r>
              <a:rPr lang="ja-JP" altLang="en-US" sz="3000" dirty="0"/>
              <a:t>いまから作成する単票形式フォーム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4BECF4-1C4D-8F4B-32D0-2C1E65AA4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71" y="1285744"/>
            <a:ext cx="7022857" cy="54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6166E0-6C77-0262-3E19-FA3394DD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3" y="1054015"/>
            <a:ext cx="8217493" cy="398470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Rectangle 3"/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」→「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」と操作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D52D608-DE88-4584-A7D0-22EC3D79E5A1}"/>
              </a:ext>
            </a:extLst>
          </p:cNvPr>
          <p:cNvSpPr/>
          <p:nvPr/>
        </p:nvSpPr>
        <p:spPr>
          <a:xfrm>
            <a:off x="1786350" y="1493006"/>
            <a:ext cx="746755" cy="49150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E273FA6-DD45-49B2-9FF2-F8708713C0E6}"/>
              </a:ext>
            </a:extLst>
          </p:cNvPr>
          <p:cNvSpPr/>
          <p:nvPr/>
        </p:nvSpPr>
        <p:spPr>
          <a:xfrm>
            <a:off x="6565737" y="1984515"/>
            <a:ext cx="638667" cy="3821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08336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A73B609-812D-4134-BF38-C7F76DC7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49" y="1450645"/>
            <a:ext cx="4275070" cy="314290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4D4DABA-F0F0-4667-BDE6-98ABE6706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" y="1527331"/>
            <a:ext cx="4275070" cy="314290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7757" y="2631239"/>
            <a:ext cx="2172014" cy="2755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05" y="4888862"/>
            <a:ext cx="878681" cy="321469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30225" y="4760335"/>
            <a:ext cx="3533775" cy="135999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を作成したい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1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１つ</a:t>
            </a:r>
            <a:r>
              <a:rPr lang="ja-JP" altLang="en-US" sz="21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選ぶ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ここでは「</a:t>
            </a:r>
            <a:r>
              <a:rPr lang="en-US" altLang="ja-JP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Sheet1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100" b="1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595951" y="2769022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972370" y="4725595"/>
            <a:ext cx="3686175" cy="1126757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　　ボタンをクリックし、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全属性を一括追加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u="sng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549" y="5912583"/>
            <a:ext cx="878681" cy="32146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209588" y="5912582"/>
            <a:ext cx="36856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ボタンで個別に追加もできる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356350" y="3251200"/>
            <a:ext cx="419100" cy="21295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7553018" y="4206218"/>
            <a:ext cx="835332" cy="3559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6DFC2AEB-C0DE-491A-BE13-553D335E2C59}"/>
              </a:ext>
            </a:extLst>
          </p:cNvPr>
          <p:cNvSpPr txBox="1">
            <a:spLocks/>
          </p:cNvSpPr>
          <p:nvPr/>
        </p:nvSpPr>
        <p:spPr>
          <a:xfrm>
            <a:off x="437527" y="274503"/>
            <a:ext cx="7862844" cy="11312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②フォームウイザード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での設定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14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987D234-2C16-44C2-9AD6-CC49C91F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003" y="1212352"/>
            <a:ext cx="4018554" cy="295448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D86F44A-5881-485A-92D1-303553B37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4" y="949018"/>
            <a:ext cx="4589754" cy="339870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691394" y="4810639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単票形式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」を選び、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次へ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711849" y="2549353"/>
            <a:ext cx="250677" cy="69513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118183" y="4772935"/>
            <a:ext cx="3533775" cy="96947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　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フォーム名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は変えなくてもよい．「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完了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33391" y="1640450"/>
            <a:ext cx="1142917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/>
          <p:cNvSpPr/>
          <p:nvPr/>
        </p:nvSpPr>
        <p:spPr>
          <a:xfrm>
            <a:off x="2495551" y="1701800"/>
            <a:ext cx="774700" cy="2412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/>
          <p:cNvSpPr/>
          <p:nvPr/>
        </p:nvSpPr>
        <p:spPr>
          <a:xfrm>
            <a:off x="3183082" y="4017994"/>
            <a:ext cx="774700" cy="29768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正方形/長方形 19"/>
          <p:cNvSpPr/>
          <p:nvPr/>
        </p:nvSpPr>
        <p:spPr>
          <a:xfrm>
            <a:off x="8392796" y="3851229"/>
            <a:ext cx="695283" cy="3026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168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2152650"/>
            <a:ext cx="6355868" cy="3930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Access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の便利な機能を活用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Access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 を便利で身近なツールとして実感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データベースシステムの総合スキル向上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6FBE1DA-4C5A-46AC-82F9-149D1540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74" y="1250500"/>
            <a:ext cx="7593586" cy="549187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174" y="357708"/>
            <a:ext cx="8257251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③単票形式のフォームが作成されるので確認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56425" y="6349207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52693" y="1745961"/>
            <a:ext cx="5664068" cy="386153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312317" y="3597687"/>
            <a:ext cx="1014922" cy="3987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22378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E925EF-9CA5-4811-B008-B55F387C1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40" y="1582449"/>
            <a:ext cx="6065374" cy="469463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4B5D6F-82DB-4457-B353-211A2E13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C7CA-978A-4FAC-B5C7-18A491285E31}"/>
              </a:ext>
            </a:extLst>
          </p:cNvPr>
          <p:cNvSpPr/>
          <p:nvPr/>
        </p:nvSpPr>
        <p:spPr>
          <a:xfrm>
            <a:off x="2315172" y="5687358"/>
            <a:ext cx="320736" cy="38604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448AC9-8CC4-48A0-830B-2D4E32552451}"/>
              </a:ext>
            </a:extLst>
          </p:cNvPr>
          <p:cNvSpPr/>
          <p:nvPr/>
        </p:nvSpPr>
        <p:spPr>
          <a:xfrm>
            <a:off x="3395062" y="573764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186D17-7B77-4463-BC31-304D64588A87}"/>
              </a:ext>
            </a:extLst>
          </p:cNvPr>
          <p:cNvSpPr/>
          <p:nvPr/>
        </p:nvSpPr>
        <p:spPr>
          <a:xfrm>
            <a:off x="1674885" y="5713608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E59BC9-B16D-43E1-8948-D8E3B6F428F3}"/>
              </a:ext>
            </a:extLst>
          </p:cNvPr>
          <p:cNvSpPr/>
          <p:nvPr/>
        </p:nvSpPr>
        <p:spPr>
          <a:xfrm>
            <a:off x="2837610" y="5737641"/>
            <a:ext cx="355750" cy="3860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D912A7-5AD8-4417-8FED-A7AEABCDE708}"/>
              </a:ext>
            </a:extLst>
          </p:cNvPr>
          <p:cNvSpPr txBox="1"/>
          <p:nvPr/>
        </p:nvSpPr>
        <p:spPr>
          <a:xfrm>
            <a:off x="1399954" y="621166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前の</a:t>
            </a:r>
            <a:endParaRPr kumimoji="1" lang="en-US" altLang="ja-JP" dirty="0"/>
          </a:p>
          <a:p>
            <a:r>
              <a:rPr kumimoji="1" lang="ja-JP" altLang="en-US" dirty="0"/>
              <a:t>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56D5FD-E5E2-4C5A-920D-B7B897094FD9}"/>
              </a:ext>
            </a:extLst>
          </p:cNvPr>
          <p:cNvSpPr txBox="1"/>
          <p:nvPr/>
        </p:nvSpPr>
        <p:spPr>
          <a:xfrm>
            <a:off x="2870195" y="615430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</a:t>
            </a:r>
            <a:endParaRPr kumimoji="1" lang="en-US" altLang="ja-JP" dirty="0"/>
          </a:p>
          <a:p>
            <a:r>
              <a:rPr kumimoji="1" lang="ja-JP" altLang="en-US" dirty="0"/>
              <a:t>行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90F616-111E-4F35-AED9-D36B44C9DD26}"/>
              </a:ext>
            </a:extLst>
          </p:cNvPr>
          <p:cNvSpPr txBox="1"/>
          <p:nvPr/>
        </p:nvSpPr>
        <p:spPr>
          <a:xfrm>
            <a:off x="3362751" y="5060701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</a:t>
            </a:r>
            <a:endParaRPr kumimoji="1" lang="en-US" altLang="ja-JP" dirty="0"/>
          </a:p>
          <a:p>
            <a:r>
              <a:rPr kumimoji="1" lang="ja-JP" altLang="en-US" dirty="0"/>
              <a:t>の追加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717CF1-175D-410D-B04A-A3426B149E73}"/>
              </a:ext>
            </a:extLst>
          </p:cNvPr>
          <p:cNvSpPr txBox="1"/>
          <p:nvPr/>
        </p:nvSpPr>
        <p:spPr>
          <a:xfrm>
            <a:off x="2138322" y="495238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行</a:t>
            </a:r>
            <a:endParaRPr kumimoji="1" lang="en-US" altLang="ja-JP" dirty="0"/>
          </a:p>
          <a:p>
            <a:r>
              <a:rPr kumimoji="1" lang="ja-JP" altLang="en-US" dirty="0"/>
              <a:t>の総数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41621CA-A9A8-A911-B7FE-B562A2629B7C}"/>
              </a:ext>
            </a:extLst>
          </p:cNvPr>
          <p:cNvSpPr txBox="1">
            <a:spLocks/>
          </p:cNvSpPr>
          <p:nvPr/>
        </p:nvSpPr>
        <p:spPr>
          <a:xfrm>
            <a:off x="233139" y="129606"/>
            <a:ext cx="8257251" cy="1785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④下側のボタンを操作して、</a:t>
            </a:r>
            <a:r>
              <a:rPr lang="en-US" altLang="ja-JP" sz="2400" dirty="0">
                <a:latin typeface="メイリオ" panose="020B0604030504040204" pitchFamily="50" charset="-128"/>
              </a:rPr>
              <a:t>1</a:t>
            </a:r>
            <a:r>
              <a:rPr lang="ja-JP" altLang="en-US" sz="2400" dirty="0">
                <a:latin typeface="メイリオ" panose="020B0604030504040204" pitchFamily="50" charset="-128"/>
              </a:rPr>
              <a:t>行目から４行目まで移動できることを確認。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行の総数が表示されていることを確認。行の追加も試してみる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17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15-4.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住所録での情報検索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58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83F080-CC9B-4552-9E08-1D2AB627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を実行してみる。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select * from Sheet1 where address like '*</a:t>
            </a:r>
            <a:r>
              <a:rPr lang="ja-JP" altLang="en-US" b="1" dirty="0"/>
              <a:t>松永</a:t>
            </a:r>
            <a:r>
              <a:rPr lang="en-US" altLang="ja-JP" b="1" dirty="0"/>
              <a:t>*'; 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address </a:t>
            </a:r>
            <a:r>
              <a:rPr lang="ja-JP" altLang="en-US" b="1" dirty="0"/>
              <a:t>に「松永」を含むもの</a:t>
            </a:r>
            <a:r>
              <a:rPr lang="ja-JP" altLang="en-US" dirty="0"/>
              <a:t>を知る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like '*</a:t>
            </a:r>
            <a:r>
              <a:rPr lang="ja-JP" altLang="en-US" dirty="0"/>
              <a:t>〇〇</a:t>
            </a:r>
            <a:r>
              <a:rPr lang="en-US" altLang="ja-JP" dirty="0"/>
              <a:t>*' </a:t>
            </a:r>
            <a:r>
              <a:rPr lang="ja-JP" altLang="en-US" dirty="0"/>
              <a:t> 　 </a:t>
            </a:r>
            <a:r>
              <a:rPr lang="en-US" altLang="ja-JP" dirty="0"/>
              <a:t>Access </a:t>
            </a:r>
            <a:r>
              <a:rPr lang="ja-JP" altLang="en-US" dirty="0"/>
              <a:t>独自の書き方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en-US" altLang="ja-JP" dirty="0"/>
              <a:t> like ‘%</a:t>
            </a:r>
            <a:r>
              <a:rPr lang="ja-JP" altLang="en-US" dirty="0"/>
              <a:t>〇〇</a:t>
            </a:r>
            <a:r>
              <a:rPr lang="en-US" altLang="ja-JP" dirty="0"/>
              <a:t>%’ </a:t>
            </a:r>
            <a:r>
              <a:rPr lang="ja-JP" altLang="en-US" dirty="0"/>
              <a:t> 　 </a:t>
            </a:r>
            <a:r>
              <a:rPr lang="en-US" altLang="ja-JP" dirty="0"/>
              <a:t>SQL </a:t>
            </a:r>
            <a:r>
              <a:rPr lang="ja-JP" altLang="en-US" dirty="0"/>
              <a:t>の世界標準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B62E86-90D5-4A32-AEFE-B36E586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7BDF17-D547-4EA8-BB63-2FACB582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3" y="4434468"/>
            <a:ext cx="8523313" cy="14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05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83F080-CC9B-4552-9E08-1D2AB6275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を実行してみる。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select * from Sheet1 where address like '*</a:t>
            </a:r>
            <a:r>
              <a:rPr lang="ja-JP" altLang="en-US" b="1" dirty="0"/>
              <a:t>深</a:t>
            </a:r>
            <a:r>
              <a:rPr lang="en-US" altLang="ja-JP" b="1" dirty="0"/>
              <a:t>*';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address </a:t>
            </a:r>
            <a:r>
              <a:rPr lang="ja-JP" altLang="en-US" b="1" dirty="0"/>
              <a:t>に「深」を含むもの</a:t>
            </a:r>
            <a:r>
              <a:rPr lang="ja-JP" altLang="en-US" dirty="0"/>
              <a:t>を知る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B62E86-90D5-4A32-AEFE-B36E5860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D1D9F3C-8A2E-4F4D-B026-73A7E9B2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36" y="3605778"/>
            <a:ext cx="8697727" cy="11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15-5.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自習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91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664D3-14E9-483B-85A4-59592E4D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図書は、次の３冊とする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赤本、青本、緑本</a:t>
            </a:r>
            <a:endParaRPr kumimoji="1" lang="en-US" altLang="ja-JP" b="1" dirty="0"/>
          </a:p>
          <a:p>
            <a:r>
              <a:rPr kumimoji="1" lang="ja-JP" altLang="en-US" b="1" dirty="0"/>
              <a:t>貸出者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貸出日時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返却者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返却日時</a:t>
            </a:r>
            <a:r>
              <a:rPr kumimoji="1" lang="ja-JP" altLang="en-US" dirty="0"/>
              <a:t>を記録する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（過去の貸出と返却の記録を残す）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20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5619-31AB-4608-BBF5-33AEF8BD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テーブル定義の</a:t>
            </a:r>
            <a:r>
              <a:rPr kumimoji="1" lang="en-US" altLang="ja-JP" dirty="0"/>
              <a:t>SQL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24359-98B9-494B-B5D3-D83864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3571975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c</a:t>
            </a:r>
            <a:r>
              <a:rPr kumimoji="1" lang="en-US" altLang="ja-JP" dirty="0"/>
              <a:t>reate table </a:t>
            </a:r>
            <a:r>
              <a:rPr kumimoji="1" lang="en-US" altLang="ja-JP" dirty="0" err="1"/>
              <a:t>tosyo</a:t>
            </a:r>
            <a:r>
              <a:rPr kumimoji="1" lang="en-US" altLang="ja-JP" dirty="0"/>
              <a:t> (</a:t>
            </a:r>
          </a:p>
          <a:p>
            <a:pPr marL="0" indent="0">
              <a:buNone/>
            </a:pPr>
            <a:r>
              <a:rPr lang="en-US" altLang="ja-JP" dirty="0"/>
              <a:t>    book text,</a:t>
            </a:r>
          </a:p>
          <a:p>
            <a:pPr marL="0" indent="0">
              <a:buNone/>
            </a:pPr>
            <a:r>
              <a:rPr lang="en-US" altLang="ja-JP" dirty="0"/>
              <a:t>    who text,</a:t>
            </a:r>
          </a:p>
          <a:p>
            <a:pPr marL="0" indent="0">
              <a:buNone/>
            </a:pPr>
            <a:r>
              <a:rPr lang="en-US" altLang="ja-JP" dirty="0"/>
              <a:t>    what text,</a:t>
            </a:r>
          </a:p>
          <a:p>
            <a:pPr marL="0" indent="0">
              <a:buNone/>
            </a:pPr>
            <a:r>
              <a:rPr lang="en-US" altLang="ja-JP" dirty="0"/>
              <a:t>    at datetime</a:t>
            </a:r>
          </a:p>
          <a:p>
            <a:pPr marL="0" indent="0">
              <a:buNone/>
            </a:pPr>
            <a:r>
              <a:rPr lang="en-US" altLang="ja-JP" dirty="0"/>
              <a:t>);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228CAF-E605-4E5A-9689-F5EBC8B5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D8FD5B1-2AC3-4436-80AC-37E186614EE3}"/>
              </a:ext>
            </a:extLst>
          </p:cNvPr>
          <p:cNvSpPr txBox="1">
            <a:spLocks/>
          </p:cNvSpPr>
          <p:nvPr/>
        </p:nvSpPr>
        <p:spPr>
          <a:xfrm>
            <a:off x="3720361" y="933738"/>
            <a:ext cx="5009420" cy="3059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赤本</a:t>
            </a:r>
            <a:r>
              <a:rPr lang="ja-JP" altLang="en-US" b="1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青本</a:t>
            </a:r>
            <a:r>
              <a:rPr lang="ja-JP" altLang="en-US" b="1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緑本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貸出者の名前</a:t>
            </a:r>
            <a:r>
              <a:rPr lang="ja-JP" altLang="en-US" dirty="0"/>
              <a:t>、</a:t>
            </a:r>
            <a:r>
              <a:rPr lang="ja-JP" altLang="en-US" b="1" dirty="0"/>
              <a:t>返却者の名前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貸出</a:t>
            </a:r>
            <a:r>
              <a:rPr lang="ja-JP" altLang="en-US" b="1" dirty="0"/>
              <a:t>、</a:t>
            </a:r>
            <a:r>
              <a:rPr lang="ja-JP" altLang="en-US" b="1" dirty="0">
                <a:solidFill>
                  <a:srgbClr val="FF0000"/>
                </a:solidFill>
              </a:rPr>
              <a:t>返却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貸出日時、返却日時</a:t>
            </a:r>
            <a:endParaRPr lang="en-US" altLang="ja-JP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744D8F-1258-9B1A-DD24-755593236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80" y="4494173"/>
            <a:ext cx="7996607" cy="21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B2893-4F5A-48E6-B03C-FB9E44AB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41799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Access </a:t>
            </a:r>
            <a:r>
              <a:rPr lang="ja-JP" altLang="en-US" dirty="0">
                <a:solidFill>
                  <a:srgbClr val="FF0000"/>
                </a:solidFill>
              </a:rPr>
              <a:t>を用いて</a:t>
            </a:r>
            <a:r>
              <a:rPr lang="ja-JP" altLang="en-US" b="1" dirty="0">
                <a:solidFill>
                  <a:srgbClr val="FF0000"/>
                </a:solidFill>
              </a:rPr>
              <a:t>演習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Access</a:t>
            </a:r>
            <a:r>
              <a:rPr lang="ja-JP" altLang="en-US" dirty="0"/>
              <a:t> データベースファイル </a:t>
            </a:r>
            <a:r>
              <a:rPr lang="en-US" altLang="ja-JP" dirty="0">
                <a:hlinkClick r:id="rId2"/>
              </a:rPr>
              <a:t>e12.accdb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大学のセレッソ</a:t>
            </a:r>
            <a:r>
              <a:rPr lang="ja-JP" altLang="en-US" dirty="0"/>
              <a:t>が利用できる人は，セレッソからダウンロードできる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テーブル </a:t>
            </a:r>
            <a:r>
              <a:rPr lang="en-US" altLang="ja-JP" b="1" dirty="0" err="1"/>
              <a:t>tosyo</a:t>
            </a:r>
            <a:r>
              <a:rPr lang="en-US" altLang="ja-JP" dirty="0"/>
              <a:t> 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52BD6C-0314-4DD3-876A-2A7D5D18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59FFB6-D70E-4706-B31E-B4FDD83A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00" y="3836600"/>
            <a:ext cx="8466447" cy="16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3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B2893-4F5A-48E6-B03C-FB9E44ABD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417990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b="1" dirty="0"/>
              <a:t>SQL </a:t>
            </a:r>
            <a:r>
              <a:rPr lang="ja-JP" altLang="en-US" b="1" dirty="0"/>
              <a:t>を実行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insert into </a:t>
            </a:r>
            <a:r>
              <a:rPr lang="en-US" altLang="ja-JP" dirty="0" err="1"/>
              <a:t>tosyo</a:t>
            </a:r>
            <a:r>
              <a:rPr lang="en-US" altLang="ja-JP" dirty="0"/>
              <a:t> values('</a:t>
            </a:r>
            <a:r>
              <a:rPr lang="ja-JP" altLang="en-US" dirty="0"/>
              <a:t>緑</a:t>
            </a:r>
            <a:r>
              <a:rPr lang="en-US" altLang="ja-JP" dirty="0"/>
              <a:t>', 'ZZ', '</a:t>
            </a:r>
            <a:r>
              <a:rPr lang="ja-JP" altLang="en-US" dirty="0"/>
              <a:t>返却</a:t>
            </a:r>
            <a:r>
              <a:rPr lang="en-US" altLang="ja-JP" dirty="0"/>
              <a:t>', now());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１行挿入する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である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lang="en-US" altLang="ja-JP" dirty="0"/>
              <a:t>now()</a:t>
            </a:r>
            <a:r>
              <a:rPr lang="ja-JP" altLang="en-US" dirty="0"/>
              <a:t>」は現在時刻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52BD6C-0314-4DD3-876A-2A7D5D18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C4EC5EC-A3D7-492A-BE4E-792575EE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19" y="1867317"/>
            <a:ext cx="4738429" cy="13487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81979AB-2C1D-4420-94A2-CA4347C6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282" y="4924352"/>
            <a:ext cx="3762568" cy="143199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3E3586-E96E-4847-A154-72969077ECF3}"/>
              </a:ext>
            </a:extLst>
          </p:cNvPr>
          <p:cNvSpPr/>
          <p:nvPr/>
        </p:nvSpPr>
        <p:spPr>
          <a:xfrm>
            <a:off x="3102796" y="5907640"/>
            <a:ext cx="924673" cy="40583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348690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Access </a:t>
            </a:r>
            <a:r>
              <a:rPr lang="ja-JP" altLang="en-US" dirty="0"/>
              <a:t>での注意点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70072-C1AD-4785-9FD9-4C89EDCC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975A3-899B-47D5-BE34-16A9E1E89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１行増えたことを確認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8B739D-B1AD-4696-8EDA-BBE609EA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7732BD-5B76-4760-A970-9406113EEC56}"/>
              </a:ext>
            </a:extLst>
          </p:cNvPr>
          <p:cNvSpPr txBox="1"/>
          <p:nvPr/>
        </p:nvSpPr>
        <p:spPr>
          <a:xfrm>
            <a:off x="1242889" y="4135349"/>
            <a:ext cx="6619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１行増えると，このようになる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→　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増えていない</a:t>
            </a:r>
            <a:r>
              <a:rPr kumimoji="1" lang="ja-JP" altLang="en-US" sz="2400" dirty="0">
                <a:solidFill>
                  <a:srgbClr val="FF0000"/>
                </a:solidFill>
              </a:rPr>
              <a:t>という人は，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次ページ</a:t>
            </a:r>
            <a:r>
              <a:rPr kumimoji="1" lang="ja-JP" altLang="en-US" sz="2400" dirty="0">
                <a:solidFill>
                  <a:srgbClr val="FF0000"/>
                </a:solidFill>
              </a:rPr>
              <a:t>を確認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868B96-945A-4BC7-A4A4-AC1A4E6D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39" y="1505205"/>
            <a:ext cx="7864308" cy="192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975A3-899B-47D5-BE34-16A9E1E8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31" y="365695"/>
            <a:ext cx="8709139" cy="5333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Access</a:t>
            </a:r>
            <a:r>
              <a:rPr lang="ja-JP" altLang="en-US" dirty="0"/>
              <a:t>では、</a:t>
            </a:r>
            <a:r>
              <a:rPr lang="ja-JP" altLang="en-US" b="1" dirty="0"/>
              <a:t>最新データ</a:t>
            </a:r>
            <a:r>
              <a:rPr lang="ja-JP" altLang="en-US" dirty="0"/>
              <a:t>が</a:t>
            </a:r>
            <a:r>
              <a:rPr lang="ja-JP" altLang="en-US" b="1" dirty="0">
                <a:solidFill>
                  <a:srgbClr val="FF0000"/>
                </a:solidFill>
              </a:rPr>
              <a:t>表示されない</a:t>
            </a:r>
            <a:r>
              <a:rPr lang="ja-JP" altLang="en-US" dirty="0"/>
              <a:t>場合がある。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最新データの表示を行うために、</a:t>
            </a:r>
          </a:p>
          <a:p>
            <a:pPr marL="0" indent="0">
              <a:buNone/>
            </a:pPr>
            <a:r>
              <a:rPr lang="ja-JP" altLang="en-US" dirty="0"/>
              <a:t>　・まず，テーブルを閉じる操作を行う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・そして、テーブルを表示させる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8B739D-B1AD-4696-8EDA-BBE609EA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FEFB6F-538D-4933-AB99-A120C84F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76" y="1061829"/>
            <a:ext cx="5877227" cy="11589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D04FE74-7CF6-4275-81D2-FDAAE77BE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091" y="4158478"/>
            <a:ext cx="1898817" cy="7624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25DBA9-CA19-4369-8AAF-A4C0C7670F35}"/>
              </a:ext>
            </a:extLst>
          </p:cNvPr>
          <p:cNvSpPr txBox="1"/>
          <p:nvPr/>
        </p:nvSpPr>
        <p:spPr>
          <a:xfrm>
            <a:off x="3637052" y="4492263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右クリックメニューで，「閉じる」が便利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7669135-C4C9-4FAC-87D9-6F9E50AEC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185" y="5781620"/>
            <a:ext cx="1320868" cy="107638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E4C7AC-484D-47FB-9912-E8BB1B7C76B1}"/>
              </a:ext>
            </a:extLst>
          </p:cNvPr>
          <p:cNvSpPr txBox="1"/>
          <p:nvPr/>
        </p:nvSpPr>
        <p:spPr>
          <a:xfrm>
            <a:off x="3270607" y="61229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ダブルクリック</a:t>
            </a:r>
          </a:p>
        </p:txBody>
      </p:sp>
    </p:spTree>
    <p:extLst>
      <p:ext uri="{BB962C8B-B14F-4D97-AF65-F5344CB8AC3E}">
        <p14:creationId xmlns:p14="http://schemas.microsoft.com/office/powerpoint/2010/main" val="1048314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FAFAF-316A-4644-8FCE-D6BA3EC0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④ </a:t>
            </a:r>
            <a:r>
              <a:rPr lang="ja-JP" altLang="en-US" b="1" dirty="0">
                <a:solidFill>
                  <a:schemeClr val="tx1"/>
                </a:solidFill>
              </a:rPr>
              <a:t>集計集約を行う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9E01B0-C254-4327-B936-967C0087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誰が何回貸出、返却したか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を実行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select  who, count(*) from </a:t>
            </a:r>
            <a:r>
              <a:rPr kumimoji="1" lang="en-US" altLang="ja-JP" dirty="0" err="1"/>
              <a:t>tosyo</a:t>
            </a:r>
            <a:r>
              <a:rPr kumimoji="1" lang="en-US" altLang="ja-JP" dirty="0"/>
              <a:t> group by who;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55030-001E-4345-B485-39DC60DC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5135F7-4A73-42CB-86A5-FCF5D9E0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18" y="2948764"/>
            <a:ext cx="4438716" cy="14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3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FAFAF-316A-4644-8FCE-D6BA3EC0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⑤ </a:t>
            </a:r>
            <a:r>
              <a:rPr lang="ja-JP" altLang="en-US" b="1" dirty="0">
                <a:solidFill>
                  <a:schemeClr val="tx1"/>
                </a:solidFill>
              </a:rPr>
              <a:t>別の集計集約を行う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9E01B0-C254-4327-B936-967C0087E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貸出の回数は全部で何回か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次の </a:t>
            </a:r>
            <a:r>
              <a:rPr kumimoji="1" lang="en-US" altLang="ja-JP" b="1" dirty="0"/>
              <a:t>SQL</a:t>
            </a:r>
            <a:r>
              <a:rPr lang="ja-JP" altLang="en-US" b="1" dirty="0"/>
              <a:t> を実行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select count(*) from </a:t>
            </a:r>
            <a:r>
              <a:rPr kumimoji="1" lang="en-US" altLang="ja-JP" dirty="0" err="1"/>
              <a:t>tosyo</a:t>
            </a:r>
            <a:r>
              <a:rPr kumimoji="1" lang="en-US" altLang="ja-JP" dirty="0"/>
              <a:t> where what='</a:t>
            </a:r>
            <a:r>
              <a:rPr kumimoji="1" lang="ja-JP" altLang="en-US" dirty="0"/>
              <a:t>貸出</a:t>
            </a:r>
            <a:r>
              <a:rPr lang="en-US" altLang="ja-JP" dirty="0"/>
              <a:t>';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55030-001E-4345-B485-39DC60DC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A33A48-3353-4266-9371-868627238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268" y="2935498"/>
            <a:ext cx="3389187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137A74-C21C-02B9-1600-29E7E3B2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でのテーブルデータの確認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35EF0C-02A6-D832-4453-BB8BDB5C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SQL </a:t>
            </a:r>
            <a:r>
              <a:rPr kumimoji="1" lang="ja-JP" altLang="en-US" sz="2400" dirty="0"/>
              <a:t>で確認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SELECT * FROM T;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テーブルビューで、「テーブル名」をダブルクリック</a:t>
            </a:r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F3F3FD-C12A-BB56-D366-3B9F93DC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F5AFFE-4C93-DAC1-C268-92215D1C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13" y="2118178"/>
            <a:ext cx="4958390" cy="155557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BA278B-F64E-20E2-6F83-31B31F1D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13" y="4311519"/>
            <a:ext cx="4521432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56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9F6846-1A80-43AF-A431-3B7B0B57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マイクロソフト </a:t>
            </a:r>
            <a:r>
              <a:rPr lang="en-US" altLang="ja-JP" dirty="0"/>
              <a:t>Access </a:t>
            </a:r>
            <a:r>
              <a:rPr lang="ja-JP" altLang="en-US" dirty="0"/>
              <a:t>のビジュアルな機能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1F5AD-6CCB-4E3A-9C5A-32FAF6E2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822155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テーブル定義</a:t>
            </a:r>
            <a:r>
              <a:rPr lang="ja-JP" altLang="en-US" dirty="0"/>
              <a:t>（テーブルツールを利用）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問い合わせ（クエリ）</a:t>
            </a:r>
            <a:r>
              <a:rPr lang="ja-JP" altLang="en-US" dirty="0"/>
              <a:t>（クエリのデザインビュー）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〇</a:t>
            </a:r>
            <a:r>
              <a:rPr lang="ja-JP" altLang="en-US" b="1" dirty="0"/>
              <a:t>フォーム</a:t>
            </a:r>
            <a:r>
              <a:rPr lang="ja-JP" altLang="en-US" dirty="0"/>
              <a:t>　　　　　　　　　</a:t>
            </a:r>
            <a:r>
              <a:rPr lang="ja-JP" altLang="en-US" b="1" dirty="0"/>
              <a:t>レポート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3EDFB-735A-46F9-90B2-3FBE326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6F3661-2037-419F-AF6B-22CFC614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25" y="1387226"/>
            <a:ext cx="4748438" cy="9396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CAE715A-1D6D-4DFF-AC8D-C6BC7CD11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2" y="4677284"/>
            <a:ext cx="3754508" cy="18031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B42FC92-4FBC-4D35-A574-3CEC47B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04" y="4661924"/>
            <a:ext cx="3241244" cy="1833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DBA09F-10DF-48F4-8F1D-FC171AC43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397" y="2927239"/>
            <a:ext cx="2176703" cy="12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15-2.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住所録とエクセルからのインポート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9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414EC0-712D-4061-A52A-F917A7E1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89052"/>
            <a:ext cx="8461208" cy="6571305"/>
          </a:xfrm>
        </p:spPr>
        <p:txBody>
          <a:bodyPr>
            <a:normAutofit/>
          </a:bodyPr>
          <a:lstStyle/>
          <a:p>
            <a:r>
              <a:rPr lang="en-US" altLang="ja-JP" dirty="0"/>
              <a:t>Access </a:t>
            </a:r>
            <a:r>
              <a:rPr lang="ja-JP" altLang="en-US" dirty="0"/>
              <a:t>を用いて</a:t>
            </a:r>
            <a:r>
              <a:rPr lang="ja-JP" altLang="en-US" b="1" dirty="0"/>
              <a:t>演習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lang="ja-JP" altLang="en-US" dirty="0"/>
              <a:t>エクセル</a:t>
            </a:r>
            <a:r>
              <a:rPr kumimoji="1" lang="ja-JP" altLang="en-US" dirty="0"/>
              <a:t>ファイル　</a:t>
            </a:r>
            <a:r>
              <a:rPr lang="en-US" altLang="ja-JP" dirty="0">
                <a:hlinkClick r:id="rId2"/>
              </a:rPr>
              <a:t>jusyo.xlsx</a:t>
            </a:r>
            <a:r>
              <a:rPr kumimoji="1" lang="en-US" altLang="ja-JP" dirty="0">
                <a:hlinkClick r:id="rId2"/>
              </a:rPr>
              <a:t> 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大学のセレッソ</a:t>
            </a:r>
            <a:r>
              <a:rPr lang="ja-JP" altLang="en-US" dirty="0"/>
              <a:t>が利用できる人はセレッソから</a:t>
            </a:r>
            <a:r>
              <a:rPr kumimoji="1" lang="ja-JP" altLang="en-US" dirty="0"/>
              <a:t>ダウンロードできる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ダウンロードしたら、</a:t>
            </a:r>
            <a:r>
              <a:rPr lang="ja-JP" altLang="en-US" b="1" dirty="0"/>
              <a:t>ファイル名</a:t>
            </a:r>
            <a:r>
              <a:rPr lang="ja-JP" altLang="en-US" dirty="0"/>
              <a:t>、</a:t>
            </a:r>
            <a:r>
              <a:rPr lang="ja-JP" altLang="en-US" b="1" dirty="0"/>
              <a:t>そして、そのファイルがあるフォルダ（ディレクトリ）</a:t>
            </a:r>
            <a:r>
              <a:rPr lang="ja-JP" altLang="en-US" dirty="0"/>
              <a:t>を確認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3D6243-AE11-4B20-99B7-30999A29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1863C4-B013-4D95-A456-ED6C5EB4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6" y="2739323"/>
            <a:ext cx="8058858" cy="25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414EC0-712D-4061-A52A-F917A7E1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389053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②</a:t>
            </a:r>
            <a:r>
              <a:rPr kumimoji="1" lang="ja-JP" altLang="en-US" dirty="0"/>
              <a:t> </a:t>
            </a:r>
            <a:r>
              <a:rPr kumimoji="1" lang="en-US" altLang="ja-JP" dirty="0"/>
              <a:t>Access </a:t>
            </a:r>
            <a:r>
              <a:rPr kumimoji="1" lang="ja-JP" altLang="en-US" dirty="0"/>
              <a:t>を起動，</a:t>
            </a:r>
            <a:r>
              <a:rPr kumimoji="1" lang="en-US" altLang="ja-JP" dirty="0"/>
              <a:t>Access</a:t>
            </a:r>
            <a:r>
              <a:rPr kumimoji="1" lang="ja-JP" altLang="en-US" dirty="0"/>
              <a:t> でエクセルファイルをインポート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ja-JP" altLang="en-US" b="1" dirty="0"/>
              <a:t>外部データ</a:t>
            </a:r>
            <a:r>
              <a:rPr lang="ja-JP" altLang="en-US" dirty="0"/>
              <a:t>」、「</a:t>
            </a:r>
            <a:r>
              <a:rPr lang="ja-JP" altLang="en-US" b="1" dirty="0"/>
              <a:t>新しいデータソース</a:t>
            </a:r>
            <a:r>
              <a:rPr lang="ja-JP" altLang="en-US" dirty="0"/>
              <a:t>」、「</a:t>
            </a:r>
            <a:r>
              <a:rPr lang="ja-JP" altLang="en-US" b="1" dirty="0"/>
              <a:t>ファイルから</a:t>
            </a:r>
            <a:r>
              <a:rPr lang="ja-JP" altLang="en-US" dirty="0"/>
              <a:t>」、「</a:t>
            </a:r>
            <a:r>
              <a:rPr lang="en-US" altLang="ja-JP" b="1" dirty="0"/>
              <a:t>Excel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3D6243-AE11-4B20-99B7-30999A29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8074292-4A49-4B7C-8CD4-8628E69D9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222" y="2477308"/>
            <a:ext cx="6425556" cy="4133106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156F3A-E4DE-4848-A0C1-F83CE159099F}"/>
              </a:ext>
            </a:extLst>
          </p:cNvPr>
          <p:cNvSpPr/>
          <p:nvPr/>
        </p:nvSpPr>
        <p:spPr>
          <a:xfrm>
            <a:off x="3756546" y="2428284"/>
            <a:ext cx="1630908" cy="766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E63044-79AF-42F9-A31A-3EE393E041C3}"/>
              </a:ext>
            </a:extLst>
          </p:cNvPr>
          <p:cNvSpPr/>
          <p:nvPr/>
        </p:nvSpPr>
        <p:spPr>
          <a:xfrm>
            <a:off x="1330556" y="3037884"/>
            <a:ext cx="1042885" cy="11889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EB82420-3FA7-48F1-BE22-26BAF74C2A85}"/>
              </a:ext>
            </a:extLst>
          </p:cNvPr>
          <p:cNvSpPr/>
          <p:nvPr/>
        </p:nvSpPr>
        <p:spPr>
          <a:xfrm>
            <a:off x="1359222" y="4356472"/>
            <a:ext cx="2877138" cy="479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1672CCA-89C7-4BEE-8C81-26D9E506CFDE}"/>
              </a:ext>
            </a:extLst>
          </p:cNvPr>
          <p:cNvSpPr/>
          <p:nvPr/>
        </p:nvSpPr>
        <p:spPr>
          <a:xfrm>
            <a:off x="4265026" y="4356472"/>
            <a:ext cx="2209567" cy="479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737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896</Words>
  <Application>Microsoft Office PowerPoint</Application>
  <PresentationFormat>画面に合わせる (4:3)</PresentationFormat>
  <Paragraphs>190</Paragraphs>
  <Slides>33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33</vt:i4>
      </vt:variant>
    </vt:vector>
  </HeadingPairs>
  <TitlesOfParts>
    <vt:vector size="42" baseType="lpstr">
      <vt:lpstr>Söhne</vt:lpstr>
      <vt:lpstr>メイリオ</vt:lpstr>
      <vt:lpstr>游ゴシック</vt:lpstr>
      <vt:lpstr>Abadi</vt:lpstr>
      <vt:lpstr>Arial</vt:lpstr>
      <vt:lpstr>Calibri</vt:lpstr>
      <vt:lpstr>Office テーマ</vt:lpstr>
      <vt:lpstr>1_Office テーマ</vt:lpstr>
      <vt:lpstr>5_Office テーマ</vt:lpstr>
      <vt:lpstr>15. リレーショナルデータベース活用演習 </vt:lpstr>
      <vt:lpstr>PowerPoint プレゼンテーション</vt:lpstr>
      <vt:lpstr>Access での注意点</vt:lpstr>
      <vt:lpstr>Access でのテーブルデータの確認</vt:lpstr>
      <vt:lpstr>15-1. イントロダクション</vt:lpstr>
      <vt:lpstr>マイクロソフト Access のビジュアルな機能</vt:lpstr>
      <vt:lpstr>15-2.住所録とエクセルからのインポート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15-3. 住所録のフォーム</vt:lpstr>
      <vt:lpstr>いまから作成する単票形式フォーム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15-4. 住所録での情報検索</vt:lpstr>
      <vt:lpstr>PowerPoint プレゼンテーション</vt:lpstr>
      <vt:lpstr>PowerPoint プレゼンテーション</vt:lpstr>
      <vt:lpstr>15-5. 自習 </vt:lpstr>
      <vt:lpstr>PowerPoint プレゼンテーション</vt:lpstr>
      <vt:lpstr>テーブル定義のSQL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④ 集計集約を行う</vt:lpstr>
      <vt:lpstr>⑤ 別の集計集約を行う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355</cp:revision>
  <dcterms:created xsi:type="dcterms:W3CDTF">2019-11-02T00:06:04Z</dcterms:created>
  <dcterms:modified xsi:type="dcterms:W3CDTF">2024-01-26T01:36:52Z</dcterms:modified>
</cp:coreProperties>
</file>