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72"/>
  </p:notesMasterIdLst>
  <p:sldIdLst>
    <p:sldId id="907" r:id="rId4"/>
    <p:sldId id="1376" r:id="rId5"/>
    <p:sldId id="1377" r:id="rId6"/>
    <p:sldId id="1077" r:id="rId7"/>
    <p:sldId id="1078" r:id="rId8"/>
    <p:sldId id="1067" r:id="rId9"/>
    <p:sldId id="1068" r:id="rId10"/>
    <p:sldId id="1371" r:id="rId11"/>
    <p:sldId id="1379" r:id="rId12"/>
    <p:sldId id="1202" r:id="rId13"/>
    <p:sldId id="513" r:id="rId14"/>
    <p:sldId id="1490" r:id="rId15"/>
    <p:sldId id="1491" r:id="rId16"/>
    <p:sldId id="1492" r:id="rId17"/>
    <p:sldId id="1387" r:id="rId18"/>
    <p:sldId id="1390" r:id="rId19"/>
    <p:sldId id="1493" r:id="rId20"/>
    <p:sldId id="1392" r:id="rId21"/>
    <p:sldId id="1382" r:id="rId22"/>
    <p:sldId id="1494" r:id="rId23"/>
    <p:sldId id="1384" r:id="rId24"/>
    <p:sldId id="1385" r:id="rId25"/>
    <p:sldId id="1402" r:id="rId26"/>
    <p:sldId id="1495" r:id="rId27"/>
    <p:sldId id="1405" r:id="rId28"/>
    <p:sldId id="1406" r:id="rId29"/>
    <p:sldId id="1502" r:id="rId30"/>
    <p:sldId id="1498" r:id="rId31"/>
    <p:sldId id="1499" r:id="rId32"/>
    <p:sldId id="1500" r:id="rId33"/>
    <p:sldId id="1200" r:id="rId34"/>
    <p:sldId id="1501" r:id="rId35"/>
    <p:sldId id="1507" r:id="rId36"/>
    <p:sldId id="1508" r:id="rId37"/>
    <p:sldId id="1509" r:id="rId38"/>
    <p:sldId id="1510" r:id="rId39"/>
    <p:sldId id="1503" r:id="rId40"/>
    <p:sldId id="1504" r:id="rId41"/>
    <p:sldId id="1505" r:id="rId42"/>
    <p:sldId id="1506" r:id="rId43"/>
    <p:sldId id="1511" r:id="rId44"/>
    <p:sldId id="1512" r:id="rId45"/>
    <p:sldId id="1514" r:id="rId46"/>
    <p:sldId id="1515" r:id="rId47"/>
    <p:sldId id="1221" r:id="rId48"/>
    <p:sldId id="1222" r:id="rId49"/>
    <p:sldId id="1220" r:id="rId50"/>
    <p:sldId id="1516" r:id="rId51"/>
    <p:sldId id="1517" r:id="rId52"/>
    <p:sldId id="1518" r:id="rId53"/>
    <p:sldId id="1519" r:id="rId54"/>
    <p:sldId id="1520" r:id="rId55"/>
    <p:sldId id="1521" r:id="rId56"/>
    <p:sldId id="1522" r:id="rId57"/>
    <p:sldId id="1523" r:id="rId58"/>
    <p:sldId id="1524" r:id="rId59"/>
    <p:sldId id="1525" r:id="rId60"/>
    <p:sldId id="1466" r:id="rId61"/>
    <p:sldId id="1526" r:id="rId62"/>
    <p:sldId id="1527" r:id="rId63"/>
    <p:sldId id="1529" r:id="rId64"/>
    <p:sldId id="1528" r:id="rId65"/>
    <p:sldId id="1475" r:id="rId66"/>
    <p:sldId id="1476" r:id="rId67"/>
    <p:sldId id="1470" r:id="rId68"/>
    <p:sldId id="1474" r:id="rId69"/>
    <p:sldId id="1471" r:id="rId70"/>
    <p:sldId id="1530" r:id="rId7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9" autoAdjust="0"/>
    <p:restoredTop sz="94660"/>
  </p:normalViewPr>
  <p:slideViewPr>
    <p:cSldViewPr snapToGrid="0">
      <p:cViewPr varScale="1">
        <p:scale>
          <a:sx n="57" d="100"/>
          <a:sy n="57" d="100"/>
        </p:scale>
        <p:origin x="508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83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1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9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921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25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23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629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7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88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18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61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80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49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74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59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e/d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7984273" cy="2387600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13. </a:t>
            </a:r>
            <a:r>
              <a:rPr lang="ja-JP" altLang="en-US" sz="3600" dirty="0"/>
              <a:t>データ管理とデータウエアハウス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64319" y="3963945"/>
            <a:ext cx="849222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>
                <a:latin typeface="Arial" panose="020B0604020202020204" pitchFamily="34" charset="0"/>
              </a:rPr>
              <a:t>URL: </a:t>
            </a:r>
            <a:r>
              <a:rPr lang="en-US" altLang="ja-JP" sz="2800" dirty="0">
                <a:latin typeface="Arial" panose="020B0604020202020204" pitchFamily="34" charset="0"/>
                <a:hlinkClick r:id="rId3"/>
              </a:rPr>
              <a:t>https://</a:t>
            </a:r>
            <a:r>
              <a:rPr lang="en-US" altLang="ja-JP" sz="2800" dirty="0" err="1">
                <a:latin typeface="Arial" panose="020B0604020202020204" pitchFamily="34" charset="0"/>
                <a:hlinkClick r:id="rId3"/>
              </a:rPr>
              <a:t>www.kkaneko.jp</a:t>
            </a:r>
            <a:r>
              <a:rPr lang="en-US" altLang="ja-JP" sz="2800" dirty="0">
                <a:latin typeface="Arial" panose="020B0604020202020204" pitchFamily="34" charset="0"/>
                <a:hlinkClick r:id="rId3"/>
              </a:rPr>
              <a:t>/de/ds/</a:t>
            </a:r>
            <a:r>
              <a:rPr lang="en-US" altLang="ja-JP" sz="2800" dirty="0" err="1">
                <a:latin typeface="Arial" panose="020B0604020202020204" pitchFamily="34" charset="0"/>
                <a:hlinkClick r:id="rId3"/>
              </a:rPr>
              <a:t>index.html</a:t>
            </a:r>
            <a:endParaRPr lang="en-US" altLang="ja-JP" sz="2800" dirty="0">
              <a:latin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</a:rPr>
              <a:t>金子邦彦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5C1B8-0607-4859-B5AC-11C66348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42" y="4606947"/>
            <a:ext cx="1095375" cy="809625"/>
          </a:xfrm>
          <a:prstGeom prst="rect">
            <a:avLst/>
          </a:prstGeom>
        </p:spPr>
      </p:pic>
      <p:pic>
        <p:nvPicPr>
          <p:cNvPr id="5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3C58B151-00BC-4B03-B890-5D23E58B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4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3C51FE-3BAB-482B-A9F8-01DBD2DFE5FA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72497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248583" y="152400"/>
            <a:ext cx="8643804" cy="3879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dirty="0">
                <a:latin typeface="メイリオ" panose="020B0604030504040204" pitchFamily="50" charset="-128"/>
              </a:rPr>
              <a:t>テーブル「商品」からデータを取得する</a:t>
            </a:r>
            <a:r>
              <a:rPr lang="en-US" altLang="ja-JP" dirty="0">
                <a:latin typeface="メイリオ" panose="020B0604030504040204" pitchFamily="50" charset="-128"/>
              </a:rPr>
              <a:t>SQL</a:t>
            </a:r>
            <a:r>
              <a:rPr lang="ja-JP" altLang="en-US" dirty="0">
                <a:latin typeface="メイリオ" panose="020B0604030504040204" pitchFamily="50" charset="-128"/>
              </a:rPr>
              <a:t>の例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8977" y="959370"/>
            <a:ext cx="9041769" cy="5396981"/>
          </a:xfrm>
        </p:spPr>
        <p:txBody>
          <a:bodyPr>
            <a:noAutofit/>
          </a:bodyPr>
          <a:lstStyle/>
          <a:p>
            <a:pPr defTabSz="457200">
              <a:spcBef>
                <a:spcPts val="600"/>
              </a:spcBef>
              <a:defRPr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*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FROM </a:t>
            </a:r>
            <a:r>
              <a:rPr kumimoji="0" lang="ja-JP" altLang="en-US" sz="2400" dirty="0">
                <a:latin typeface="+mn-lt"/>
              </a:rPr>
              <a:t>商品</a:t>
            </a:r>
            <a:r>
              <a:rPr kumimoji="0" lang="en-US" altLang="ja-JP" sz="2400" dirty="0">
                <a:latin typeface="+mn-lt"/>
              </a:rPr>
              <a:t>;</a:t>
            </a:r>
          </a:p>
          <a:p>
            <a:pPr defTabSz="457200">
              <a:spcBef>
                <a:spcPts val="600"/>
              </a:spcBef>
              <a:defRPr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商品名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FROM </a:t>
            </a:r>
            <a:r>
              <a:rPr kumimoji="0" lang="ja-JP" altLang="en-US" sz="2400" dirty="0">
                <a:latin typeface="+mn-lt"/>
              </a:rPr>
              <a:t>商品</a:t>
            </a:r>
            <a:r>
              <a:rPr kumimoji="0" lang="en-US" altLang="ja-JP" sz="2400" dirty="0">
                <a:latin typeface="+mn-lt"/>
              </a:rPr>
              <a:t>;</a:t>
            </a:r>
          </a:p>
          <a:p>
            <a:pPr defTabSz="457200">
              <a:spcBef>
                <a:spcPts val="600"/>
              </a:spcBef>
              <a:defRPr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SELECT DISTINCT </a:t>
            </a:r>
            <a:r>
              <a:rPr kumimoji="0" lang="ja-JP" altLang="en-US" sz="2400" dirty="0">
                <a:solidFill>
                  <a:prstClr val="black"/>
                </a:solidFill>
              </a:rPr>
              <a:t>商品名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FROM </a:t>
            </a:r>
            <a:r>
              <a:rPr kumimoji="0" lang="ja-JP" altLang="en-US" sz="2400" dirty="0">
                <a:latin typeface="+mn-lt"/>
              </a:rPr>
              <a:t>商品</a:t>
            </a:r>
            <a:r>
              <a:rPr kumimoji="0" lang="en-US" altLang="ja-JP" sz="2400" dirty="0">
                <a:latin typeface="+mn-lt"/>
              </a:rPr>
              <a:t>;</a:t>
            </a:r>
          </a:p>
          <a:p>
            <a:pPr defTabSz="457200">
              <a:spcBef>
                <a:spcPts val="600"/>
              </a:spcBef>
              <a:defRPr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kumimoji="0" lang="ja-JP" alt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</a:rPr>
              <a:t>商品名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,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単価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ja-JP" altLang="en-US" sz="2400" dirty="0"/>
              <a:t>商品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WHERE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</a:rPr>
              <a:t>単価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&gt; 80;</a:t>
            </a:r>
          </a:p>
          <a:p>
            <a:pPr defTabSz="457200">
              <a:spcBef>
                <a:spcPts val="600"/>
              </a:spcBef>
              <a:defRPr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SELECT </a:t>
            </a:r>
            <a:r>
              <a:rPr kumimoji="0" lang="ja-JP" altLang="en-US" sz="2400" dirty="0">
                <a:solidFill>
                  <a:prstClr val="black"/>
                </a:solidFill>
              </a:rPr>
              <a:t>商品名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, </a:t>
            </a:r>
            <a:r>
              <a:rPr kumimoji="0" lang="ja-JP" altLang="en-US" sz="2400" dirty="0">
                <a:solidFill>
                  <a:prstClr val="black"/>
                </a:solidFill>
              </a:rPr>
              <a:t>単価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ja-JP" altLang="en-US" sz="2400" dirty="0"/>
              <a:t>商品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WHERE </a:t>
            </a:r>
            <a:r>
              <a:rPr kumimoji="0" lang="ja-JP" altLang="en-US" sz="2400" dirty="0">
                <a:solidFill>
                  <a:prstClr val="black"/>
                </a:solidFill>
              </a:rPr>
              <a:t>単価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BETWEEN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80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AND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85;</a:t>
            </a:r>
          </a:p>
          <a:p>
            <a:pPr defTabSz="457200">
              <a:spcBef>
                <a:spcPts val="600"/>
              </a:spcBef>
              <a:defRPr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AVG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(</a:t>
            </a:r>
            <a:r>
              <a:rPr kumimoji="0" lang="ja-JP" altLang="en-US" sz="2400" dirty="0">
                <a:solidFill>
                  <a:prstClr val="black"/>
                </a:solidFill>
              </a:rPr>
              <a:t>単価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)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FROM </a:t>
            </a:r>
            <a:r>
              <a:rPr kumimoji="0" lang="ja-JP" altLang="en-US" sz="2400" dirty="0"/>
              <a:t>商品</a:t>
            </a:r>
            <a:r>
              <a:rPr kumimoji="0" lang="en-US" altLang="ja-JP" sz="2400" dirty="0"/>
              <a:t>;</a:t>
            </a:r>
            <a:endParaRPr kumimoji="0" lang="en-US" altLang="ja-JP" sz="2400" dirty="0">
              <a:solidFill>
                <a:prstClr val="black"/>
              </a:solidFill>
              <a:latin typeface="+mn-lt"/>
            </a:endParaRPr>
          </a:p>
          <a:p>
            <a:pPr marL="0" indent="0" defTabSz="457200">
              <a:spcBef>
                <a:spcPts val="600"/>
              </a:spcBef>
              <a:buNone/>
              <a:defRPr/>
            </a:pPr>
            <a:r>
              <a:rPr lang="ja-JP" altLang="en-US" sz="2400" b="1" dirty="0">
                <a:latin typeface="+mn-lt"/>
              </a:rPr>
              <a:t>　　</a:t>
            </a:r>
            <a:r>
              <a:rPr lang="en-US" altLang="ja-JP" sz="2400" b="1" dirty="0">
                <a:latin typeface="+mn-lt"/>
              </a:rPr>
              <a:t>AVG, MAX, MIN, SUM</a:t>
            </a:r>
            <a:r>
              <a:rPr lang="en-US" altLang="ja-JP" sz="2400" dirty="0">
                <a:latin typeface="+mn-lt"/>
              </a:rPr>
              <a:t>: </a:t>
            </a:r>
            <a:r>
              <a:rPr lang="ja-JP" altLang="en-US" sz="2400" dirty="0">
                <a:latin typeface="+mn-lt"/>
              </a:rPr>
              <a:t>平均、最大、最小、合計</a:t>
            </a:r>
            <a:endParaRPr lang="en-US" altLang="ja-JP" sz="2400" dirty="0">
              <a:latin typeface="+mn-lt"/>
            </a:endParaRPr>
          </a:p>
          <a:p>
            <a:pPr marL="0" indent="0" defTabSz="457200">
              <a:spcBef>
                <a:spcPts val="600"/>
              </a:spcBef>
              <a:buNone/>
              <a:defRPr/>
            </a:pPr>
            <a:r>
              <a:rPr lang="ja-JP" altLang="en-US" sz="2400" dirty="0">
                <a:latin typeface="+mn-lt"/>
              </a:rPr>
              <a:t>　　</a:t>
            </a:r>
            <a:r>
              <a:rPr lang="en-US" altLang="ja-JP" sz="2400" b="1" dirty="0">
                <a:latin typeface="+mn-lt"/>
              </a:rPr>
              <a:t>COUNT</a:t>
            </a:r>
            <a:r>
              <a:rPr lang="en-US" altLang="ja-JP" sz="2400" dirty="0">
                <a:latin typeface="+mn-lt"/>
              </a:rPr>
              <a:t>: </a:t>
            </a:r>
            <a:r>
              <a:rPr lang="ja-JP" altLang="en-US" sz="2400" dirty="0">
                <a:latin typeface="+mn-lt"/>
              </a:rPr>
              <a:t>行数</a:t>
            </a:r>
            <a:endParaRPr lang="en-US" altLang="ja-JP" sz="24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lang="en-US" altLang="ja-JP" sz="2400" dirty="0">
                <a:latin typeface="+mn-lt"/>
              </a:rPr>
              <a:t> *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kumimoji="0" lang="ja-JP" altLang="en-US" sz="2400" dirty="0"/>
              <a:t>商品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WHERE</a:t>
            </a:r>
            <a:r>
              <a:rPr lang="en-US" altLang="ja-JP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</a:rPr>
              <a:t>商品名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LIKE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400" dirty="0">
                <a:latin typeface="+mn-lt"/>
              </a:rPr>
              <a:t>'</a:t>
            </a:r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%</a:t>
            </a:r>
            <a:r>
              <a:rPr lang="ja-JP" altLang="en-US" sz="2400" dirty="0">
                <a:solidFill>
                  <a:srgbClr val="C00000"/>
                </a:solidFill>
                <a:latin typeface="+mn-lt"/>
              </a:rPr>
              <a:t>ん</a:t>
            </a:r>
            <a:r>
              <a:rPr lang="en-US" altLang="ja-JP" sz="2400" dirty="0">
                <a:solidFill>
                  <a:schemeClr val="tx1"/>
                </a:solidFill>
                <a:latin typeface="+mn-lt"/>
              </a:rPr>
              <a:t>';</a:t>
            </a:r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sz="2400" dirty="0">
                <a:latin typeface="+mn-lt"/>
              </a:rPr>
              <a:t>　</a:t>
            </a:r>
            <a:r>
              <a:rPr lang="ja-JP" altLang="en-US" sz="2400" dirty="0">
                <a:latin typeface="+mn-lt"/>
              </a:rPr>
              <a:t>　「</a:t>
            </a:r>
            <a:r>
              <a:rPr lang="en-US" altLang="ja-JP" sz="2400" dirty="0">
                <a:latin typeface="+mn-lt"/>
              </a:rPr>
              <a:t>*</a:t>
            </a:r>
            <a:r>
              <a:rPr lang="ja-JP" altLang="en-US" sz="2400" dirty="0">
                <a:latin typeface="+mn-lt"/>
              </a:rPr>
              <a:t>ん」、「</a:t>
            </a:r>
            <a:r>
              <a:rPr lang="ja-JP" altLang="en-US" sz="2400" dirty="0" err="1"/>
              <a:t>ん</a:t>
            </a:r>
            <a:r>
              <a:rPr lang="en-US" altLang="ja-JP" sz="2400" dirty="0">
                <a:latin typeface="+mn-lt"/>
              </a:rPr>
              <a:t>*</a:t>
            </a:r>
            <a:r>
              <a:rPr lang="ja-JP" altLang="en-US" sz="2400" dirty="0">
                <a:latin typeface="+mn-lt"/>
              </a:rPr>
              <a:t>」「</a:t>
            </a:r>
            <a:r>
              <a:rPr lang="en-US" altLang="ja-JP" sz="2400" dirty="0">
                <a:latin typeface="+mn-lt"/>
              </a:rPr>
              <a:t>*</a:t>
            </a:r>
            <a:r>
              <a:rPr lang="ja-JP" altLang="en-US" sz="2400" dirty="0"/>
              <a:t>ん</a:t>
            </a:r>
            <a:r>
              <a:rPr lang="en-US" altLang="ja-JP" sz="2400" dirty="0">
                <a:latin typeface="+mn-lt"/>
              </a:rPr>
              <a:t>*</a:t>
            </a:r>
            <a:r>
              <a:rPr lang="ja-JP" altLang="en-US" sz="2400" dirty="0">
                <a:latin typeface="+mn-lt"/>
              </a:rPr>
              <a:t>」のように</a:t>
            </a:r>
            <a:r>
              <a:rPr kumimoji="1" lang="ja-JP" altLang="en-US" sz="2400" dirty="0">
                <a:latin typeface="+mn-lt"/>
              </a:rPr>
              <a:t>書くことができる</a:t>
            </a:r>
            <a:endParaRPr kumimoji="1" lang="en-US" altLang="ja-JP" sz="2400" dirty="0"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>
                <a:latin typeface="+mn-lt"/>
              </a:rPr>
              <a:t>　　</a:t>
            </a:r>
            <a:r>
              <a:rPr lang="en-US" altLang="ja-JP" sz="2400" dirty="0"/>
              <a:t> Access </a:t>
            </a:r>
            <a:r>
              <a:rPr lang="ja-JP" altLang="en-US" sz="2400" dirty="0"/>
              <a:t>では </a:t>
            </a:r>
            <a:r>
              <a:rPr lang="en-US" altLang="ja-JP" sz="2400" dirty="0"/>
              <a:t>% </a:t>
            </a:r>
            <a:r>
              <a:rPr lang="ja-JP" altLang="en-US" sz="2400" dirty="0"/>
              <a:t>でなく </a:t>
            </a:r>
            <a:r>
              <a:rPr lang="en-US" altLang="ja-JP" sz="2400" dirty="0"/>
              <a:t>*</a:t>
            </a:r>
            <a:endParaRPr kumimoji="1" lang="ja-JP" altLang="en-US" sz="24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lang="en-US" altLang="ja-JP" sz="2400" dirty="0">
                <a:latin typeface="+mn-lt"/>
              </a:rPr>
              <a:t> *</a:t>
            </a:r>
            <a:r>
              <a:rPr lang="ja-JP" altLang="en-US" sz="2400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</a:rPr>
              <a:t>商品</a:t>
            </a:r>
            <a:r>
              <a:rPr lang="ja-JP" altLang="en-US" sz="2400" b="1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WHERE</a:t>
            </a:r>
            <a:r>
              <a:rPr lang="en-US" altLang="ja-JP" sz="2400" dirty="0"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</a:rPr>
              <a:t>商品名</a:t>
            </a:r>
            <a:r>
              <a:rPr lang="en-US" altLang="ja-JP" sz="2400" b="1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IN</a:t>
            </a:r>
            <a:r>
              <a:rPr lang="en-US" altLang="ja-JP" sz="2400" b="1" dirty="0">
                <a:latin typeface="+mn-lt"/>
              </a:rPr>
              <a:t> </a:t>
            </a:r>
            <a:r>
              <a:rPr lang="en-US" altLang="ja-JP" sz="2400" dirty="0">
                <a:latin typeface="+mn-lt"/>
              </a:rPr>
              <a:t>('</a:t>
            </a:r>
            <a:r>
              <a:rPr lang="ja-JP" altLang="en-US" sz="2400" dirty="0">
                <a:latin typeface="+mn-lt"/>
              </a:rPr>
              <a:t>みかん</a:t>
            </a:r>
            <a:r>
              <a:rPr lang="en-US" altLang="ja-JP" sz="2400" dirty="0">
                <a:latin typeface="+mn-lt"/>
              </a:rPr>
              <a:t>', '</a:t>
            </a:r>
            <a:r>
              <a:rPr lang="ja-JP" altLang="en-US" sz="2400" dirty="0">
                <a:latin typeface="+mn-lt"/>
              </a:rPr>
              <a:t>りんご</a:t>
            </a:r>
            <a:r>
              <a:rPr lang="en-US" altLang="ja-JP" sz="2400" dirty="0">
                <a:latin typeface="+mn-lt"/>
              </a:rPr>
              <a:t>');</a:t>
            </a:r>
          </a:p>
        </p:txBody>
      </p:sp>
    </p:spTree>
    <p:extLst>
      <p:ext uri="{BB962C8B-B14F-4D97-AF65-F5344CB8AC3E}">
        <p14:creationId xmlns:p14="http://schemas.microsoft.com/office/powerpoint/2010/main" val="144419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8676" name="Rectangle 2"/>
          <p:cNvSpPr>
            <a:spLocks noGrp="1"/>
          </p:cNvSpPr>
          <p:nvPr>
            <p:ph type="title" idx="4294967295"/>
          </p:nvPr>
        </p:nvSpPr>
        <p:spPr>
          <a:xfrm>
            <a:off x="121015" y="117203"/>
            <a:ext cx="7792756" cy="2755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2400" dirty="0">
                <a:latin typeface="Segoe UI" panose="020B0502040204020203" pitchFamily="34" charset="0"/>
              </a:rPr>
              <a:t>リレーショナルデータベースシステムの機能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258904" y="648414"/>
          <a:ext cx="8626192" cy="5888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441">
                  <a:extLst>
                    <a:ext uri="{9D8B030D-6E8A-4147-A177-3AD203B41FA5}">
                      <a16:colId xmlns:a16="http://schemas.microsoft.com/office/drawing/2014/main" val="4132402819"/>
                    </a:ext>
                  </a:extLst>
                </a:gridCol>
                <a:gridCol w="2708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dirty="0"/>
                        <a:t>機能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dirty="0"/>
                        <a:t>SQL</a:t>
                      </a:r>
                      <a:r>
                        <a:rPr kumimoji="1" lang="ja-JP" altLang="en-US" sz="1800" baseline="0" dirty="0"/>
                        <a:t> のキーワード</a:t>
                      </a:r>
                      <a:endParaRPr kumimoji="1" lang="en-US" altLang="ja-JP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7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テーブル定義</a:t>
                      </a:r>
                      <a:endParaRPr lang="en-US" altLang="ja-JP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テーブル定義</a:t>
                      </a:r>
                      <a:endParaRPr lang="en-US" altLang="ja-JP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1" dirty="0"/>
                        <a:t>CREATE</a:t>
                      </a:r>
                      <a:r>
                        <a:rPr kumimoji="1" lang="en-US" altLang="ja-JP" sz="1800" b="1" baseline="0" dirty="0"/>
                        <a:t> TABLE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1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データ型</a:t>
                      </a:r>
                      <a:endParaRPr lang="en-US" altLang="ja-JP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1" dirty="0"/>
                        <a:t>CHAR, TEXT, INTEGER, REAL, DATETIME, BIT, NULL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87557897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オートナンバー</a:t>
                      </a:r>
                      <a:endParaRPr lang="en-US" altLang="ja-JP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1" dirty="0"/>
                        <a:t>MySQL </a:t>
                      </a:r>
                      <a:r>
                        <a:rPr kumimoji="1" lang="ja-JP" altLang="en-US" sz="1800" b="1" dirty="0"/>
                        <a:t>では </a:t>
                      </a:r>
                      <a:r>
                        <a:rPr kumimoji="1" lang="en-US" altLang="ja-JP" sz="1800" b="1" dirty="0"/>
                        <a:t>AUTO_INCREMENT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1" dirty="0"/>
                        <a:t>Access</a:t>
                      </a:r>
                      <a:r>
                        <a:rPr kumimoji="1" lang="ja-JP" altLang="en-US" sz="1800" b="1" dirty="0"/>
                        <a:t> では </a:t>
                      </a:r>
                      <a:r>
                        <a:rPr kumimoji="1" lang="en-US" altLang="ja-JP" sz="1800" b="1" dirty="0"/>
                        <a:t>AUTOINCREMENT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7047488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主キー</a:t>
                      </a:r>
                      <a:endParaRPr lang="en-US" altLang="ja-JP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1" dirty="0"/>
                        <a:t>PRIMARY</a:t>
                      </a:r>
                      <a:r>
                        <a:rPr kumimoji="1" lang="en-US" altLang="ja-JP" sz="1800" b="1" baseline="0" dirty="0"/>
                        <a:t> KEY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065665"/>
                  </a:ext>
                </a:extLst>
              </a:tr>
              <a:tr h="223614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参照整合性制約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1" baseline="0" dirty="0"/>
                        <a:t>FOREIGN</a:t>
                      </a:r>
                      <a:r>
                        <a:rPr kumimoji="1" lang="ja-JP" altLang="en-US" sz="1800" b="1" baseline="0" dirty="0"/>
                        <a:t> </a:t>
                      </a:r>
                      <a:r>
                        <a:rPr kumimoji="1" lang="en-US" altLang="ja-JP" sz="1800" b="1" baseline="0" dirty="0"/>
                        <a:t>KEY, REFERENCES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77">
                <a:tc rowSpan="6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</a:rPr>
                        <a:t>問い合わせ（クエリ）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</a:rPr>
                        <a:t>射影、選択、結合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1" dirty="0"/>
                        <a:t>SELECT FROM WHERE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</a:rPr>
                        <a:t>重複行除去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1" dirty="0"/>
                        <a:t>DISTINCT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1371302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</a:rPr>
                        <a:t>比較，範囲指定，パターンマッチ，</a:t>
                      </a:r>
                      <a:r>
                        <a:rPr kumimoji="1" lang="en-US" altLang="ja-JP" sz="1800" b="1" dirty="0">
                          <a:solidFill>
                            <a:srgbClr val="C00000"/>
                          </a:solidFill>
                        </a:rPr>
                        <a:t>AND/OR</a:t>
                      </a:r>
                      <a:endParaRPr kumimoji="1" lang="ja-JP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1" dirty="0"/>
                        <a:t>=, &lt;, &gt;, &lt;&gt;, !=, &lt;=, &gt;=, BETWEEN, LIKE, AND, OR,</a:t>
                      </a:r>
                      <a:r>
                        <a:rPr kumimoji="1" lang="ja-JP" altLang="en-US" sz="1800" b="1" dirty="0"/>
                        <a:t> </a:t>
                      </a:r>
                      <a:r>
                        <a:rPr kumimoji="1" lang="en-US" altLang="ja-JP" sz="1800" b="1" dirty="0"/>
                        <a:t>IS</a:t>
                      </a:r>
                      <a:r>
                        <a:rPr kumimoji="1" lang="ja-JP" altLang="en-US" sz="1800" b="1" dirty="0"/>
                        <a:t> </a:t>
                      </a:r>
                      <a:r>
                        <a:rPr kumimoji="1" lang="en-US" altLang="ja-JP" sz="1800" b="1" dirty="0"/>
                        <a:t>NULL, IS NOT NULL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32176978"/>
                  </a:ext>
                </a:extLst>
              </a:tr>
              <a:tr h="3276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</a:rPr>
                        <a:t>集計・集約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1" dirty="0"/>
                        <a:t>GROUP BY,</a:t>
                      </a:r>
                      <a:r>
                        <a:rPr kumimoji="1" lang="en-US" altLang="ja-JP" sz="1800" b="1" baseline="0" dirty="0"/>
                        <a:t> MAX, MIN, COUNT, AVG, SUM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</a:rPr>
                        <a:t>並べ替え（ソート）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1" baseline="0" dirty="0"/>
                        <a:t>ORDER BY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2626400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</a:rPr>
                        <a:t>副問い合わせ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1" dirty="0"/>
                        <a:t>IN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5793324"/>
                  </a:ext>
                </a:extLst>
              </a:tr>
              <a:tr h="394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データ操作</a:t>
                      </a:r>
                      <a:endParaRPr lang="en-US" altLang="ja-JP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挿入</a:t>
                      </a:r>
                      <a:r>
                        <a:rPr lang="ja-JP" altLang="en-US" sz="1800" b="1" dirty="0"/>
                        <a:t>、</a:t>
                      </a: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削除</a:t>
                      </a:r>
                      <a:r>
                        <a:rPr lang="ja-JP" altLang="en-US" sz="1800" b="1" dirty="0"/>
                        <a:t>、</a:t>
                      </a: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更新</a:t>
                      </a:r>
                      <a:endParaRPr lang="en-US" altLang="ja-JP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1" dirty="0"/>
                        <a:t>INSERT INTO,</a:t>
                      </a:r>
                      <a:r>
                        <a:rPr kumimoji="1" lang="en-US" altLang="ja-JP" sz="1800" b="1" baseline="0" dirty="0"/>
                        <a:t> DELETE FROM WHERE, UPDATE SET WHERE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トランザクション</a:t>
                      </a:r>
                      <a:endParaRPr lang="en-US" altLang="ja-JP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開始</a:t>
                      </a:r>
                      <a:r>
                        <a:rPr lang="ja-JP" altLang="en-US" sz="1800" b="1" dirty="0"/>
                        <a:t>、</a:t>
                      </a: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コミット</a:t>
                      </a:r>
                      <a:r>
                        <a:rPr lang="ja-JP" altLang="en-US" sz="1800" b="1" dirty="0"/>
                        <a:t>、</a:t>
                      </a: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ロールバック</a:t>
                      </a:r>
                      <a:endParaRPr lang="en-US" altLang="ja-JP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1" dirty="0"/>
                        <a:t>BEGIN TRANSACTION</a:t>
                      </a:r>
                      <a:r>
                        <a:rPr kumimoji="1" lang="ja-JP" altLang="en-US" sz="1800" b="1" dirty="0"/>
                        <a:t>（</a:t>
                      </a:r>
                      <a:r>
                        <a:rPr kumimoji="1" lang="en-US" altLang="ja-JP" sz="1800" b="1" dirty="0"/>
                        <a:t>MySQL </a:t>
                      </a:r>
                      <a:r>
                        <a:rPr kumimoji="1" lang="ja-JP" altLang="en-US" sz="1800" b="1" dirty="0"/>
                        <a:t>では </a:t>
                      </a:r>
                      <a:r>
                        <a:rPr kumimoji="1" lang="en-US" altLang="ja-JP" sz="1800" b="1" dirty="0"/>
                        <a:t>START TRANSACTION</a:t>
                      </a:r>
                      <a:r>
                        <a:rPr kumimoji="1" lang="ja-JP" altLang="en-US" sz="1800" b="1" dirty="0"/>
                        <a:t>）</a:t>
                      </a:r>
                      <a:r>
                        <a:rPr kumimoji="1" lang="en-US" altLang="ja-JP" sz="1800" b="1" dirty="0"/>
                        <a:t>, COMMIT, ROLLBACK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352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34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32926D-7F29-78D4-DB76-CF892DE1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テーブルと属性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C1518A-5728-7DAE-7407-91BD1B33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角丸四角形吹き出し 11">
            <a:extLst>
              <a:ext uri="{FF2B5EF4-FFF2-40B4-BE49-F238E27FC236}">
                <a16:creationId xmlns:a16="http://schemas.microsoft.com/office/drawing/2014/main" id="{493124D7-107B-82D4-32F6-4F03116AC4F5}"/>
              </a:ext>
            </a:extLst>
          </p:cNvPr>
          <p:cNvSpPr/>
          <p:nvPr/>
        </p:nvSpPr>
        <p:spPr>
          <a:xfrm>
            <a:off x="1759867" y="4861499"/>
            <a:ext cx="4442412" cy="1160306"/>
          </a:xfrm>
          <a:prstGeom prst="wedgeRoundRectCallout">
            <a:avLst>
              <a:gd name="adj1" fmla="val -26758"/>
              <a:gd name="adj2" fmla="val -126647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D3C1D9-BEAC-A491-8927-C05646829F67}"/>
              </a:ext>
            </a:extLst>
          </p:cNvPr>
          <p:cNvSpPr txBox="1"/>
          <p:nvPr/>
        </p:nvSpPr>
        <p:spPr>
          <a:xfrm>
            <a:off x="1475232" y="120108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角丸四角形吹き出し 15">
            <a:extLst>
              <a:ext uri="{FF2B5EF4-FFF2-40B4-BE49-F238E27FC236}">
                <a16:creationId xmlns:a16="http://schemas.microsoft.com/office/drawing/2014/main" id="{4B0EBA5E-0AE3-7156-0D78-B0A621FE3582}"/>
              </a:ext>
            </a:extLst>
          </p:cNvPr>
          <p:cNvSpPr/>
          <p:nvPr/>
        </p:nvSpPr>
        <p:spPr>
          <a:xfrm>
            <a:off x="1273385" y="1076094"/>
            <a:ext cx="1957094" cy="642395"/>
          </a:xfrm>
          <a:prstGeom prst="wedgeRoundRectCallout">
            <a:avLst>
              <a:gd name="adj1" fmla="val 21660"/>
              <a:gd name="adj2" fmla="val 10429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62D88D6-22A4-7D9D-98A2-55C2E55FED03}"/>
              </a:ext>
            </a:extLst>
          </p:cNvPr>
          <p:cNvSpPr txBox="1"/>
          <p:nvPr/>
        </p:nvSpPr>
        <p:spPr>
          <a:xfrm>
            <a:off x="1759867" y="4971042"/>
            <a:ext cx="3828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ID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r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と「</a:t>
            </a:r>
            <a:r>
              <a:rPr kumimoji="0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商品名</a:t>
            </a:r>
            <a:r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と「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単価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属性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562C9344-F0F6-9339-2843-093AD613DE64}"/>
              </a:ext>
            </a:extLst>
          </p:cNvPr>
          <p:cNvSpPr txBox="1">
            <a:spLocks/>
          </p:cNvSpPr>
          <p:nvPr/>
        </p:nvSpPr>
        <p:spPr>
          <a:xfrm>
            <a:off x="3426348" y="1156229"/>
            <a:ext cx="4352589" cy="696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名：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商品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D62A051A-C2F3-71FE-9017-7591AB7F9A3D}"/>
              </a:ext>
            </a:extLst>
          </p:cNvPr>
          <p:cNvGraphicFramePr>
            <a:graphicFrameLocks noGrp="1"/>
          </p:cNvGraphicFramePr>
          <p:nvPr/>
        </p:nvGraphicFramePr>
        <p:xfrm>
          <a:off x="1759867" y="2142793"/>
          <a:ext cx="347142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283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2CC057-5AA8-3B6C-2DEE-15EBB2F2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属性のデータ型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2BD916-13AA-479B-BFCF-A5CD548F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FFAB57EB-9850-A9A4-7648-2694B5AFF019}"/>
              </a:ext>
            </a:extLst>
          </p:cNvPr>
          <p:cNvSpPr/>
          <p:nvPr/>
        </p:nvSpPr>
        <p:spPr>
          <a:xfrm>
            <a:off x="6981423" y="1721116"/>
            <a:ext cx="238153" cy="13006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4000339-BD35-1CFB-4519-04C77A0A6B8B}"/>
              </a:ext>
            </a:extLst>
          </p:cNvPr>
          <p:cNvSpPr txBox="1"/>
          <p:nvPr/>
        </p:nvSpPr>
        <p:spPr>
          <a:xfrm>
            <a:off x="7443249" y="2066281"/>
            <a:ext cx="1700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の本体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D1364A-8CF2-A797-BB37-078ECB6EC427}"/>
              </a:ext>
            </a:extLst>
          </p:cNvPr>
          <p:cNvSpPr txBox="1"/>
          <p:nvPr/>
        </p:nvSpPr>
        <p:spPr>
          <a:xfrm>
            <a:off x="6905868" y="1199901"/>
            <a:ext cx="20366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属性名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369B22-3A72-361E-E8CD-FB99A36BD8FE}"/>
              </a:ext>
            </a:extLst>
          </p:cNvPr>
          <p:cNvSpPr txBox="1"/>
          <p:nvPr/>
        </p:nvSpPr>
        <p:spPr>
          <a:xfrm>
            <a:off x="628650" y="3611695"/>
            <a:ext cx="64896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整数、主キー　　　　テキスト　　　    整数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27B6D61-0F67-FC1F-295C-84E0679A732E}"/>
              </a:ext>
            </a:extLst>
          </p:cNvPr>
          <p:cNvSpPr txBox="1"/>
          <p:nvPr/>
        </p:nvSpPr>
        <p:spPr>
          <a:xfrm>
            <a:off x="600596" y="4277551"/>
            <a:ext cx="32626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INTEGER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PRIMARY KEY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F6573A-B631-F52D-7A55-36DE34CDFFEE}"/>
              </a:ext>
            </a:extLst>
          </p:cNvPr>
          <p:cNvSpPr txBox="1"/>
          <p:nvPr/>
        </p:nvSpPr>
        <p:spPr>
          <a:xfrm>
            <a:off x="3455981" y="4277551"/>
            <a:ext cx="32626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TEXT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E632348-4945-C943-7515-7AD0C83D7005}"/>
              </a:ext>
            </a:extLst>
          </p:cNvPr>
          <p:cNvSpPr txBox="1"/>
          <p:nvPr/>
        </p:nvSpPr>
        <p:spPr>
          <a:xfrm>
            <a:off x="5197642" y="4277551"/>
            <a:ext cx="1460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INTEGER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上矢印 6">
            <a:extLst>
              <a:ext uri="{FF2B5EF4-FFF2-40B4-BE49-F238E27FC236}">
                <a16:creationId xmlns:a16="http://schemas.microsoft.com/office/drawing/2014/main" id="{C30BF814-80DD-98A6-2183-16A9CE40879C}"/>
              </a:ext>
            </a:extLst>
          </p:cNvPr>
          <p:cNvSpPr/>
          <p:nvPr/>
        </p:nvSpPr>
        <p:spPr>
          <a:xfrm>
            <a:off x="1508760" y="3274695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上矢印 20">
            <a:extLst>
              <a:ext uri="{FF2B5EF4-FFF2-40B4-BE49-F238E27FC236}">
                <a16:creationId xmlns:a16="http://schemas.microsoft.com/office/drawing/2014/main" id="{75898181-D203-07FD-43AD-48165DC74DF2}"/>
              </a:ext>
            </a:extLst>
          </p:cNvPr>
          <p:cNvSpPr/>
          <p:nvPr/>
        </p:nvSpPr>
        <p:spPr>
          <a:xfrm>
            <a:off x="3594615" y="3262991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上矢印 21">
            <a:extLst>
              <a:ext uri="{FF2B5EF4-FFF2-40B4-BE49-F238E27FC236}">
                <a16:creationId xmlns:a16="http://schemas.microsoft.com/office/drawing/2014/main" id="{1847D019-9B4C-2202-CE89-40B9BA0CDE6F}"/>
              </a:ext>
            </a:extLst>
          </p:cNvPr>
          <p:cNvSpPr/>
          <p:nvPr/>
        </p:nvSpPr>
        <p:spPr>
          <a:xfrm>
            <a:off x="5680470" y="3274695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692B9097-1312-38B1-1AC7-7F64FABAC2FC}"/>
              </a:ext>
            </a:extLst>
          </p:cNvPr>
          <p:cNvGraphicFramePr>
            <a:graphicFrameLocks noGrp="1"/>
          </p:cNvGraphicFramePr>
          <p:nvPr/>
        </p:nvGraphicFramePr>
        <p:xfrm>
          <a:off x="790461" y="1161643"/>
          <a:ext cx="579019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73F2836-6585-D2FA-F136-D567C9724B2B}"/>
              </a:ext>
            </a:extLst>
          </p:cNvPr>
          <p:cNvSpPr/>
          <p:nvPr/>
        </p:nvSpPr>
        <p:spPr>
          <a:xfrm>
            <a:off x="790461" y="1160537"/>
            <a:ext cx="5928146" cy="429957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3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5A194B-8D18-396A-BF1F-A079E007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データ型と </a:t>
            </a:r>
            <a:r>
              <a:rPr kumimoji="1" lang="en-US" altLang="ja-JP" dirty="0"/>
              <a:t>SQL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0D1F03-9819-1102-5230-9BB22543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F38F6D0A-6405-5809-491B-237130944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28926"/>
              </p:ext>
            </p:extLst>
          </p:nvPr>
        </p:nvGraphicFramePr>
        <p:xfrm>
          <a:off x="764564" y="951160"/>
          <a:ext cx="7175103" cy="3534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894">
                <a:tc>
                  <a:txBody>
                    <a:bodyPr/>
                    <a:lstStyle/>
                    <a:p>
                      <a:r>
                        <a:rPr kumimoji="1" lang="ja-JP" altLang="en-US" sz="2400" baseline="0" dirty="0"/>
                        <a:t>データ型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 </a:t>
                      </a:r>
                      <a:r>
                        <a:rPr kumimoji="1" lang="ja-JP" altLang="en-US" sz="2400" dirty="0"/>
                        <a:t>のキーワードのうち</a:t>
                      </a:r>
                      <a:endParaRPr kumimoji="1" lang="en-US" altLang="ja-JP" sz="2400" dirty="0"/>
                    </a:p>
                    <a:p>
                      <a:r>
                        <a:rPr kumimoji="1" lang="ja-JP" altLang="en-US" sz="2400" dirty="0"/>
                        <a:t>主なもの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未定・未知・非存在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NULL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714666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短いテキスト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char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text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数値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integer, real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日付，時刻，日時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err="1"/>
                        <a:t>datetime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ブール値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bit, bool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7C6D96-8DD7-7402-E2C8-E5D7E2E8745A}"/>
              </a:ext>
            </a:extLst>
          </p:cNvPr>
          <p:cNvSpPr txBox="1"/>
          <p:nvPr/>
        </p:nvSpPr>
        <p:spPr>
          <a:xfrm>
            <a:off x="940661" y="5046977"/>
            <a:ext cx="7262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整数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integer,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浮動小数点数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（小数付きの数）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real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ECC8D6-B95D-CF85-D3DA-992CFDF0245A}"/>
              </a:ext>
            </a:extLst>
          </p:cNvPr>
          <p:cNvSpPr txBox="1"/>
          <p:nvPr/>
        </p:nvSpPr>
        <p:spPr>
          <a:xfrm>
            <a:off x="940661" y="5726174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短いテキスト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半角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255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文字分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までが目安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それ以上になる可能性があるときは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長いテキスト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767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C739A-9DAF-680C-7B90-5DDDE1C5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主キー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9A5AD5-202F-F55E-5E37-8D146711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主キー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テーブルの各行を識別する</a:t>
            </a:r>
            <a:r>
              <a:rPr kumimoji="1" lang="ja-JP" altLang="en-US" dirty="0"/>
              <a:t>ためのキー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163E12-91B0-7A2E-1F40-744521ED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83DD05-131F-3E27-A013-A1A7E1C1D933}"/>
              </a:ext>
            </a:extLst>
          </p:cNvPr>
          <p:cNvSpPr txBox="1"/>
          <p:nvPr/>
        </p:nvSpPr>
        <p:spPr>
          <a:xfrm>
            <a:off x="2384317" y="462172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F8D7B304-D8A9-B978-4F5A-072ABC899EA1}"/>
              </a:ext>
            </a:extLst>
          </p:cNvPr>
          <p:cNvGraphicFramePr>
            <a:graphicFrameLocks noGrp="1"/>
          </p:cNvGraphicFramePr>
          <p:nvPr/>
        </p:nvGraphicFramePr>
        <p:xfrm>
          <a:off x="1697276" y="1898179"/>
          <a:ext cx="378912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ID</a:t>
                      </a:r>
                      <a:endParaRPr kumimoji="1"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40D6461-BAC8-0A97-5470-32F003A685EE}"/>
              </a:ext>
            </a:extLst>
          </p:cNvPr>
          <p:cNvSpPr/>
          <p:nvPr/>
        </p:nvSpPr>
        <p:spPr>
          <a:xfrm>
            <a:off x="1681930" y="1833844"/>
            <a:ext cx="950656" cy="231180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808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A33F01-7D84-5337-0231-EB2011E2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PRIMARY KEY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EC5C50-07B9-5748-4DA5-024E3494A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28750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PRIMARY KEY </a:t>
            </a:r>
            <a:r>
              <a:rPr kumimoji="1" lang="ja-JP" altLang="en-US" dirty="0"/>
              <a:t>はテーブル定義時に使用し、「</a:t>
            </a:r>
            <a:r>
              <a:rPr kumimoji="1" lang="ja-JP" altLang="en-US" b="1" dirty="0"/>
              <a:t>主キー制約</a:t>
            </a:r>
            <a:r>
              <a:rPr kumimoji="1" lang="ja-JP" altLang="en-US" dirty="0"/>
              <a:t>」を示す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07EBB0-DE77-BF0E-B9F0-BD542E8D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522065AC-70FF-F0B6-4A9D-E5010651F8BC}"/>
              </a:ext>
            </a:extLst>
          </p:cNvPr>
          <p:cNvGraphicFramePr>
            <a:graphicFrameLocks noGrp="1"/>
          </p:cNvGraphicFramePr>
          <p:nvPr/>
        </p:nvGraphicFramePr>
        <p:xfrm>
          <a:off x="121428" y="3980716"/>
          <a:ext cx="378912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ID</a:t>
                      </a:r>
                      <a:endParaRPr kumimoji="1"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378FAB-C634-855E-C5EB-23B82CDBF797}"/>
              </a:ext>
            </a:extLst>
          </p:cNvPr>
          <p:cNvSpPr/>
          <p:nvPr/>
        </p:nvSpPr>
        <p:spPr>
          <a:xfrm>
            <a:off x="121428" y="3847205"/>
            <a:ext cx="950656" cy="231180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411269-6A29-0778-EF02-08628FECF869}"/>
              </a:ext>
            </a:extLst>
          </p:cNvPr>
          <p:cNvSpPr txBox="1"/>
          <p:nvPr/>
        </p:nvSpPr>
        <p:spPr>
          <a:xfrm>
            <a:off x="1311603" y="1513353"/>
            <a:ext cx="45720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テーブル名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列名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データ型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PRIMARY KEY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列名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データ型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);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66DAEA-1718-0871-1ECF-A696EA93514E}"/>
              </a:ext>
            </a:extLst>
          </p:cNvPr>
          <p:cNvSpPr txBox="1"/>
          <p:nvPr/>
        </p:nvSpPr>
        <p:spPr>
          <a:xfrm>
            <a:off x="4239127" y="4218278"/>
            <a:ext cx="474434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PRIMAY 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653A9D-4028-4EEB-EC80-E0DB243753E9}"/>
              </a:ext>
            </a:extLst>
          </p:cNvPr>
          <p:cNvSpPr txBox="1"/>
          <p:nvPr/>
        </p:nvSpPr>
        <p:spPr>
          <a:xfrm>
            <a:off x="6331907" y="2229633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の書き方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DF6DA7-CB91-A5B4-A09F-B684C62852BD}"/>
              </a:ext>
            </a:extLst>
          </p:cNvPr>
          <p:cNvSpPr txBox="1"/>
          <p:nvPr/>
        </p:nvSpPr>
        <p:spPr>
          <a:xfrm>
            <a:off x="42758" y="633055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</a:p>
        </p:txBody>
      </p:sp>
    </p:spTree>
    <p:extLst>
      <p:ext uri="{BB962C8B-B14F-4D97-AF65-F5344CB8AC3E}">
        <p14:creationId xmlns:p14="http://schemas.microsoft.com/office/powerpoint/2010/main" val="3087336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商品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 err="1">
                <a:solidFill>
                  <a:srgbClr val="C00000"/>
                </a:solidFill>
              </a:rPr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商品名、単価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数値、テキスト、数値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u="sng" dirty="0">
                <a:solidFill>
                  <a:srgbClr val="C00000"/>
                </a:solidFill>
              </a:rPr>
              <a:t>主キー制約</a:t>
            </a:r>
            <a:endParaRPr kumimoji="1" lang="en-US" altLang="ja-JP" sz="2400" b="1" u="sng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90" y="3244214"/>
            <a:ext cx="604054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 KEY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60202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908" y="186603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データ追加の</a:t>
            </a:r>
            <a:r>
              <a:rPr lang="en-US" altLang="ja-JP" dirty="0"/>
              <a:t>SQL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6134" y="636792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91027" y="205666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91027" y="3474234"/>
            <a:ext cx="8461208" cy="246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みかん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りんご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メロン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1732009" y="1266561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907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演習１．テーブル定義とデータの追加、主キー制約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によるテーブル定義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主キー制約 </a:t>
            </a:r>
            <a:r>
              <a:rPr lang="en-US" altLang="ja-JP" b="1" dirty="0"/>
              <a:t>PRIMARY KEY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によるデータの追加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問い合わせ（クエリ）による確認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9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85766" y="2168525"/>
            <a:ext cx="6355868" cy="1666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反復練習による上達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データの整理や分析に関するスキルの向上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理解度の確認、難易度の高い演習に挑戦することによる成長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806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31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ja-JP" altLang="en-US" sz="2400" b="1" dirty="0"/>
              <a:t>ウェブブラウザを使用、</a:t>
            </a:r>
            <a:r>
              <a:rPr kumimoji="1" lang="en-US" altLang="ja-JP" sz="2400" b="1" dirty="0" err="1"/>
              <a:t>SQLFiddle</a:t>
            </a:r>
            <a:r>
              <a:rPr kumimoji="1" lang="en-US" altLang="ja-JP" sz="2400" b="1" dirty="0"/>
              <a:t> </a:t>
            </a:r>
            <a:r>
              <a:rPr kumimoji="1" lang="ja-JP" altLang="en-US" sz="2400" b="1" dirty="0"/>
              <a:t>の </a:t>
            </a:r>
            <a:r>
              <a:rPr kumimoji="1" lang="en-US" altLang="ja-JP" sz="2400" b="1" dirty="0"/>
              <a:t>MySQL </a:t>
            </a:r>
            <a:r>
              <a:rPr kumimoji="1" lang="ja-JP" altLang="en-US" sz="2400" b="1" dirty="0"/>
              <a:t>を選ぶ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https://sqlfiddle.com/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3. </a:t>
            </a:r>
            <a:r>
              <a:rPr lang="ja-JP" altLang="en-US" sz="2400" dirty="0"/>
              <a:t>この授業では「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」を使用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MySQL</a:t>
            </a:r>
            <a:r>
              <a:rPr kumimoji="1" lang="ja-JP" altLang="en-US" sz="2400" dirty="0"/>
              <a:t>」をクリック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7F32A70-63E0-8F7A-CF0E-9CDDB3E74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235" y="5371630"/>
            <a:ext cx="2752866" cy="131134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893ADD0-F18F-4397-257E-B51738281F04}"/>
              </a:ext>
            </a:extLst>
          </p:cNvPr>
          <p:cNvSpPr/>
          <p:nvPr/>
        </p:nvSpPr>
        <p:spPr>
          <a:xfrm>
            <a:off x="6462169" y="6356351"/>
            <a:ext cx="681197" cy="148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040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1394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u="sng" dirty="0"/>
              <a:t>元からある </a:t>
            </a:r>
            <a:r>
              <a:rPr lang="en-US" altLang="ja-JP" sz="2400" u="sng" dirty="0"/>
              <a:t>SQL </a:t>
            </a:r>
            <a:r>
              <a:rPr lang="ja-JP" altLang="en-US" sz="2400" u="sng" dirty="0"/>
              <a:t>は不要なので消す</a:t>
            </a:r>
            <a:endParaRPr lang="en-US" altLang="ja-JP" sz="2400" u="sng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720840"/>
            <a:ext cx="8509334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dirty="0">
              <a:solidFill>
                <a:prstClr val="black"/>
              </a:solidFill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624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20A4574-EA76-CD7F-52F4-EC976BE20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340" y="1049768"/>
            <a:ext cx="6708259" cy="414916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620626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」（または「</a:t>
            </a:r>
            <a:r>
              <a:rPr lang="en-US" altLang="ja-JP" sz="2400" b="1" dirty="0"/>
              <a:t>Submit</a:t>
            </a:r>
            <a:r>
              <a:rPr lang="ja-JP" altLang="en-US" sz="2400" dirty="0"/>
              <a:t>」）をクリック。</a:t>
            </a:r>
            <a:r>
              <a:rPr lang="en-US" altLang="ja-JP" sz="2400" dirty="0"/>
              <a:t>SQL</a:t>
            </a:r>
            <a:r>
              <a:rPr lang="ja-JP" altLang="en-US" sz="2400" dirty="0"/>
              <a:t>が実行され、下側のウインドウに結果が表示される。結果を確認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446319" y="1860550"/>
            <a:ext cx="3125681" cy="1568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46319" y="4593880"/>
            <a:ext cx="1518087" cy="315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3EE2A1F-4EC2-855D-67AA-49AB3959C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342" y="5238405"/>
            <a:ext cx="6708258" cy="1471206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B631135-B73E-EAD9-C8A8-A45381F4A40F}"/>
              </a:ext>
            </a:extLst>
          </p:cNvPr>
          <p:cNvSpPr/>
          <p:nvPr/>
        </p:nvSpPr>
        <p:spPr>
          <a:xfrm>
            <a:off x="1325669" y="5554207"/>
            <a:ext cx="2109681" cy="1106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176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C739A-9DAF-680C-7B90-5DDDE1C5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外部</a:t>
            </a:r>
            <a:r>
              <a:rPr kumimoji="1" lang="ja-JP" altLang="en-US" dirty="0"/>
              <a:t>キー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9A5AD5-202F-F55E-5E37-8D146711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/>
              <a:t>外部</a:t>
            </a:r>
            <a:r>
              <a:rPr kumimoji="1" lang="ja-JP" altLang="en-US" b="1" dirty="0"/>
              <a:t>キー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他のテーブルの主キーを参照する</a:t>
            </a:r>
            <a:r>
              <a:rPr kumimoji="1" lang="ja-JP" altLang="en-US" dirty="0"/>
              <a:t>キー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163E12-91B0-7A2E-1F40-744521ED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7413ADF-58BB-F77A-04BA-EA290DA76BA5}"/>
              </a:ext>
            </a:extLst>
          </p:cNvPr>
          <p:cNvGraphicFramePr>
            <a:graphicFrameLocks noGrp="1"/>
          </p:cNvGraphicFramePr>
          <p:nvPr/>
        </p:nvGraphicFramePr>
        <p:xfrm>
          <a:off x="5289699" y="3171701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5C27FC2-8194-A513-DD9A-CAB0F95A9F74}"/>
              </a:ext>
            </a:extLst>
          </p:cNvPr>
          <p:cNvSpPr/>
          <p:nvPr/>
        </p:nvSpPr>
        <p:spPr>
          <a:xfrm>
            <a:off x="5211413" y="3208194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542CEFE9-4C2C-C04F-DC54-E034BA35A89F}"/>
              </a:ext>
            </a:extLst>
          </p:cNvPr>
          <p:cNvGraphicFramePr>
            <a:graphicFrameLocks noGrp="1"/>
          </p:cNvGraphicFramePr>
          <p:nvPr/>
        </p:nvGraphicFramePr>
        <p:xfrm>
          <a:off x="321845" y="2476009"/>
          <a:ext cx="4341530" cy="146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87E62FE-A5F7-DE63-E1BA-A821BECB7ADF}"/>
              </a:ext>
            </a:extLst>
          </p:cNvPr>
          <p:cNvSpPr/>
          <p:nvPr/>
        </p:nvSpPr>
        <p:spPr>
          <a:xfrm>
            <a:off x="2285045" y="2509271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屈折矢印 1">
            <a:extLst>
              <a:ext uri="{FF2B5EF4-FFF2-40B4-BE49-F238E27FC236}">
                <a16:creationId xmlns:a16="http://schemas.microsoft.com/office/drawing/2014/main" id="{352D3DEF-212A-C309-F87C-6D2364AA1B47}"/>
              </a:ext>
            </a:extLst>
          </p:cNvPr>
          <p:cNvSpPr/>
          <p:nvPr/>
        </p:nvSpPr>
        <p:spPr>
          <a:xfrm flipH="1">
            <a:off x="2822484" y="4035555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EC4179A-4523-8186-C84E-16292A5E9290}"/>
              </a:ext>
            </a:extLst>
          </p:cNvPr>
          <p:cNvSpPr txBox="1">
            <a:spLocks/>
          </p:cNvSpPr>
          <p:nvPr/>
        </p:nvSpPr>
        <p:spPr>
          <a:xfrm>
            <a:off x="272340" y="5001584"/>
            <a:ext cx="4565892" cy="17198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外部キー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「商品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」は、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参照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D80C085-5104-1D51-E5FE-40E1777282E5}"/>
              </a:ext>
            </a:extLst>
          </p:cNvPr>
          <p:cNvSpPr txBox="1">
            <a:spLocks/>
          </p:cNvSpPr>
          <p:nvPr/>
        </p:nvSpPr>
        <p:spPr>
          <a:xfrm>
            <a:off x="5158694" y="5281180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B9B1F58-5D70-97B4-E6E3-60AEDF28FACC}"/>
              </a:ext>
            </a:extLst>
          </p:cNvPr>
          <p:cNvSpPr txBox="1">
            <a:spLocks/>
          </p:cNvSpPr>
          <p:nvPr/>
        </p:nvSpPr>
        <p:spPr>
          <a:xfrm>
            <a:off x="2214719" y="1994039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外部キー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9E4496B-35E3-2963-6305-E9AE137BA1A0}"/>
              </a:ext>
            </a:extLst>
          </p:cNvPr>
          <p:cNvSpPr txBox="1">
            <a:spLocks/>
          </p:cNvSpPr>
          <p:nvPr/>
        </p:nvSpPr>
        <p:spPr>
          <a:xfrm>
            <a:off x="1428040" y="1575488"/>
            <a:ext cx="2686760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C3F9FD-CBD2-8A55-94A6-05408B3165F3}"/>
              </a:ext>
            </a:extLst>
          </p:cNvPr>
          <p:cNvSpPr txBox="1">
            <a:spLocks/>
          </p:cNvSpPr>
          <p:nvPr/>
        </p:nvSpPr>
        <p:spPr>
          <a:xfrm>
            <a:off x="5677891" y="2596880"/>
            <a:ext cx="2686760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23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購入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>
                <a:solidFill>
                  <a:srgbClr val="C00000"/>
                </a:solidFill>
              </a:rPr>
              <a:t>、購入者、商品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>
                <a:solidFill>
                  <a:srgbClr val="C00000"/>
                </a:solidFill>
              </a:rPr>
              <a:t>、数量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数値、テキスト、数値、数値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u="sng" dirty="0">
                <a:solidFill>
                  <a:srgbClr val="C00000"/>
                </a:solidFill>
              </a:rPr>
              <a:t>主キー制約、参照整合性制約</a:t>
            </a:r>
            <a:endParaRPr kumimoji="1" lang="en-US" altLang="ja-JP" sz="2400" b="1" u="sng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89" y="3244214"/>
            <a:ext cx="7490963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 PRIMARY KEY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購入者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TEXT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FOREIGN KEY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ID)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REFERENCES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19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A33F01-7D84-5337-0231-EB2011E2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FOREIGN KEY … REFERENCES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EC5C50-07B9-5748-4DA5-024E3494A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28750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/>
              <a:t>PRIMARY KEY … REFERENCES </a:t>
            </a:r>
            <a:r>
              <a:rPr kumimoji="1" lang="ja-JP" altLang="en-US" sz="2400" dirty="0"/>
              <a:t>はテーブル定義時に使用し、</a:t>
            </a:r>
            <a:r>
              <a:rPr lang="ja-JP" altLang="en-US" sz="2400" dirty="0"/>
              <a:t>あるテーブルの</a:t>
            </a:r>
            <a:r>
              <a:rPr lang="ja-JP" altLang="en-US" sz="2400" b="1" dirty="0"/>
              <a:t>外部キー</a:t>
            </a:r>
            <a:r>
              <a:rPr lang="ja-JP" altLang="en-US" sz="2400" dirty="0"/>
              <a:t>が別のテーブルの</a:t>
            </a:r>
            <a:r>
              <a:rPr lang="ja-JP" altLang="en-US" sz="2400" b="1" dirty="0"/>
              <a:t>主キー</a:t>
            </a:r>
            <a:r>
              <a:rPr lang="ja-JP" altLang="en-US" sz="2400" dirty="0"/>
              <a:t>を</a:t>
            </a:r>
            <a:r>
              <a:rPr lang="ja-JP" altLang="en-US" sz="2400" b="1" dirty="0"/>
              <a:t>参照</a:t>
            </a:r>
            <a:r>
              <a:rPr lang="ja-JP" altLang="en-US" sz="2400" dirty="0"/>
              <a:t>する「</a:t>
            </a:r>
            <a:r>
              <a:rPr lang="ja-JP" altLang="en-US" sz="2400" b="1" dirty="0"/>
              <a:t>参照整合性制約</a:t>
            </a:r>
            <a:r>
              <a:rPr kumimoji="1" lang="ja-JP" altLang="en-US" sz="2400" dirty="0"/>
              <a:t>」を示す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07EBB0-DE77-BF0E-B9F0-BD542E8D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653A9D-4028-4EEB-EC80-E0DB243753E9}"/>
              </a:ext>
            </a:extLst>
          </p:cNvPr>
          <p:cNvSpPr txBox="1"/>
          <p:nvPr/>
        </p:nvSpPr>
        <p:spPr>
          <a:xfrm>
            <a:off x="6331907" y="2229633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の書き方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01C646DD-1F65-2091-BB07-77673EDB05D5}"/>
              </a:ext>
            </a:extLst>
          </p:cNvPr>
          <p:cNvGraphicFramePr>
            <a:graphicFrameLocks noGrp="1"/>
          </p:cNvGraphicFramePr>
          <p:nvPr/>
        </p:nvGraphicFramePr>
        <p:xfrm>
          <a:off x="5396559" y="4438198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B7A4469-DD24-8484-EEA9-6E8BF0F6EB63}"/>
              </a:ext>
            </a:extLst>
          </p:cNvPr>
          <p:cNvSpPr/>
          <p:nvPr/>
        </p:nvSpPr>
        <p:spPr>
          <a:xfrm>
            <a:off x="5318273" y="4474691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14E3D66E-E3BD-F365-3E08-9B5D50EE9B1A}"/>
              </a:ext>
            </a:extLst>
          </p:cNvPr>
          <p:cNvGraphicFramePr>
            <a:graphicFrameLocks noGrp="1"/>
          </p:cNvGraphicFramePr>
          <p:nvPr/>
        </p:nvGraphicFramePr>
        <p:xfrm>
          <a:off x="437295" y="4460227"/>
          <a:ext cx="4341530" cy="146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FE7A780-134B-98EF-8584-657F0A3A41CE}"/>
              </a:ext>
            </a:extLst>
          </p:cNvPr>
          <p:cNvSpPr/>
          <p:nvPr/>
        </p:nvSpPr>
        <p:spPr>
          <a:xfrm>
            <a:off x="2400495" y="4493489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屈折矢印 1">
            <a:extLst>
              <a:ext uri="{FF2B5EF4-FFF2-40B4-BE49-F238E27FC236}">
                <a16:creationId xmlns:a16="http://schemas.microsoft.com/office/drawing/2014/main" id="{85A92602-5ADE-C583-4E3D-DADB277864C1}"/>
              </a:ext>
            </a:extLst>
          </p:cNvPr>
          <p:cNvSpPr/>
          <p:nvPr/>
        </p:nvSpPr>
        <p:spPr>
          <a:xfrm flipH="1">
            <a:off x="2937934" y="6019773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4A875DA-F454-B3E8-DBA6-FC9A6DEF35D3}"/>
              </a:ext>
            </a:extLst>
          </p:cNvPr>
          <p:cNvSpPr txBox="1">
            <a:spLocks/>
          </p:cNvSpPr>
          <p:nvPr/>
        </p:nvSpPr>
        <p:spPr>
          <a:xfrm>
            <a:off x="5318273" y="6423618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D75D517-C1B4-4847-A996-C9234BAEC8AB}"/>
              </a:ext>
            </a:extLst>
          </p:cNvPr>
          <p:cNvSpPr txBox="1">
            <a:spLocks/>
          </p:cNvSpPr>
          <p:nvPr/>
        </p:nvSpPr>
        <p:spPr>
          <a:xfrm>
            <a:off x="2330169" y="4041676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外部キー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8C955698-70E1-365E-949E-36EB8DC3FF76}"/>
              </a:ext>
            </a:extLst>
          </p:cNvPr>
          <p:cNvSpPr txBox="1">
            <a:spLocks/>
          </p:cNvSpPr>
          <p:nvPr/>
        </p:nvSpPr>
        <p:spPr>
          <a:xfrm>
            <a:off x="1353630" y="1805400"/>
            <a:ext cx="6290555" cy="223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ID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 PRIMARY 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購入者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FOREIGN KEY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ID)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REFERENCES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(ID));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1EA9AEE-6B6A-080E-7B41-B5C2383FAAB6}"/>
              </a:ext>
            </a:extLst>
          </p:cNvPr>
          <p:cNvSpPr/>
          <p:nvPr/>
        </p:nvSpPr>
        <p:spPr>
          <a:xfrm>
            <a:off x="427253" y="4438198"/>
            <a:ext cx="782915" cy="146437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88C9232-0E86-B74D-9F97-A1E01061C34C}"/>
              </a:ext>
            </a:extLst>
          </p:cNvPr>
          <p:cNvSpPr txBox="1">
            <a:spLocks/>
          </p:cNvSpPr>
          <p:nvPr/>
        </p:nvSpPr>
        <p:spPr>
          <a:xfrm>
            <a:off x="394315" y="5948037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394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演習２．外部キー，参照整合性制約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主キー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外部キー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参照整合性制約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PRIMARY KEY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FOREIGN KEY … REFERENCES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031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31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ja-JP" altLang="en-US" sz="2400" b="1" dirty="0"/>
              <a:t>ウェブブラウザを使用、</a:t>
            </a:r>
            <a:r>
              <a:rPr kumimoji="1" lang="en-US" altLang="ja-JP" sz="2400" b="1" dirty="0" err="1"/>
              <a:t>SQLFiddle</a:t>
            </a:r>
            <a:r>
              <a:rPr kumimoji="1" lang="en-US" altLang="ja-JP" sz="2400" b="1" dirty="0"/>
              <a:t> </a:t>
            </a:r>
            <a:r>
              <a:rPr kumimoji="1" lang="ja-JP" altLang="en-US" sz="2400" b="1" dirty="0"/>
              <a:t>の </a:t>
            </a:r>
            <a:r>
              <a:rPr kumimoji="1" lang="en-US" altLang="ja-JP" sz="2400" b="1" dirty="0"/>
              <a:t>MySQL </a:t>
            </a:r>
            <a:r>
              <a:rPr kumimoji="1" lang="ja-JP" altLang="en-US" sz="2400" b="1" dirty="0"/>
              <a:t>を選ぶ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https://sqlfiddle.com/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3. </a:t>
            </a:r>
            <a:r>
              <a:rPr lang="ja-JP" altLang="en-US" sz="2400" dirty="0"/>
              <a:t>この授業では「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」を使用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MySQL</a:t>
            </a:r>
            <a:r>
              <a:rPr kumimoji="1" lang="ja-JP" altLang="en-US" sz="2400" dirty="0"/>
              <a:t>」をクリック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7F32A70-63E0-8F7A-CF0E-9CDDB3E74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235" y="5371630"/>
            <a:ext cx="2752866" cy="131134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893ADD0-F18F-4397-257E-B51738281F04}"/>
              </a:ext>
            </a:extLst>
          </p:cNvPr>
          <p:cNvSpPr/>
          <p:nvPr/>
        </p:nvSpPr>
        <p:spPr>
          <a:xfrm>
            <a:off x="6462169" y="6356351"/>
            <a:ext cx="681197" cy="148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611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1355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u="sng" dirty="0">
                <a:solidFill>
                  <a:srgbClr val="FF0000"/>
                </a:solidFill>
              </a:rPr>
              <a:t>前の演習で用いた </a:t>
            </a:r>
            <a:r>
              <a:rPr lang="en-US" altLang="ja-JP" sz="2400" u="sng" dirty="0">
                <a:solidFill>
                  <a:srgbClr val="FF0000"/>
                </a:solidFill>
              </a:rPr>
              <a:t>SQL </a:t>
            </a:r>
            <a:r>
              <a:rPr lang="ja-JP" altLang="en-US" sz="2400" u="sng" dirty="0">
                <a:solidFill>
                  <a:srgbClr val="FF0000"/>
                </a:solidFill>
              </a:rPr>
              <a:t>は不要である</a:t>
            </a:r>
            <a:endParaRPr lang="en-US" altLang="ja-JP" sz="24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444565"/>
            <a:ext cx="8509334" cy="532453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ID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PRIMARY KEY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購入者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数量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FOREIGN KEY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ID)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REFERENCES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'X', 1, 10);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'Y', 2, 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lang="ja-JP" altLang="en-US" sz="20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49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D3FA244-0F71-776B-4524-D9130F014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318" y="1131593"/>
            <a:ext cx="5779981" cy="568113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8900"/>
            <a:ext cx="8574505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」（または「</a:t>
            </a:r>
            <a:r>
              <a:rPr lang="en-US" altLang="ja-JP" sz="2400" b="1" dirty="0"/>
              <a:t>Submit</a:t>
            </a:r>
            <a:r>
              <a:rPr lang="ja-JP" altLang="en-US" sz="2400" dirty="0"/>
              <a:t>」）をクリック。</a:t>
            </a:r>
            <a:r>
              <a:rPr lang="en-US" altLang="ja-JP" sz="2400" dirty="0"/>
              <a:t>SQL</a:t>
            </a:r>
            <a:r>
              <a:rPr lang="ja-JP" altLang="en-US" sz="2400" dirty="0"/>
              <a:t>が実行され、下側のウインドウに結果が表示される。結果を確認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554269" y="1358900"/>
            <a:ext cx="3144731" cy="2425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03469" y="4198497"/>
            <a:ext cx="788881" cy="310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B631135-B73E-EAD9-C8A8-A45381F4A40F}"/>
              </a:ext>
            </a:extLst>
          </p:cNvPr>
          <p:cNvSpPr/>
          <p:nvPr/>
        </p:nvSpPr>
        <p:spPr>
          <a:xfrm>
            <a:off x="1446318" y="4997722"/>
            <a:ext cx="2465282" cy="18150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25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4" y="2477311"/>
            <a:ext cx="5281985" cy="40515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イントロダクション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日時の扱い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データ管理とデータウエアハウス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演習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591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13-2.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日時の扱い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532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051C96-FA3E-4AFE-B3A5-1D2EA4C9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現在日時</a:t>
            </a:r>
            <a:r>
              <a:rPr lang="ja-JP" altLang="en-US" dirty="0"/>
              <a:t>の表示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BA35BE-4581-4272-9A36-1C697F572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現在日時の取得に </a:t>
            </a:r>
            <a:r>
              <a:rPr lang="en-US" altLang="ja-JP" dirty="0"/>
              <a:t>now() </a:t>
            </a:r>
            <a:r>
              <a:rPr lang="ja-JP" altLang="en-US" dirty="0"/>
              <a:t>を使用</a:t>
            </a:r>
            <a:endParaRPr lang="en-US" altLang="ja-JP" dirty="0"/>
          </a:p>
          <a:p>
            <a:r>
              <a:rPr kumimoji="1" lang="en-US" altLang="ja-JP" b="1" dirty="0"/>
              <a:t>SQL Fiddle </a:t>
            </a:r>
            <a:r>
              <a:rPr kumimoji="1" lang="ja-JP" altLang="en-US" b="1" dirty="0"/>
              <a:t>の </a:t>
            </a:r>
            <a:r>
              <a:rPr kumimoji="1" lang="en-US" altLang="ja-JP" b="1" dirty="0"/>
              <a:t>MySQL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b="1" dirty="0"/>
              <a:t>Access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D57DB1-F9A9-47B9-A0DA-C1A452C0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52AE5B5-EF25-35D1-1D65-F9DD80BFD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433" y="1955792"/>
            <a:ext cx="4854620" cy="88265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06C0307-FE54-3305-A1CB-B8572985B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33" y="3001709"/>
            <a:ext cx="4854620" cy="92176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993ACC4-94FE-99E1-5A82-3CD557C3F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432" y="4705338"/>
            <a:ext cx="4854619" cy="100034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0E9773D-DB3A-57B0-EA17-92DDADC1A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432" y="5910855"/>
            <a:ext cx="4854619" cy="9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98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購入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>
                <a:solidFill>
                  <a:srgbClr val="C00000"/>
                </a:solidFill>
              </a:rPr>
              <a:t>、購入者、商品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>
                <a:solidFill>
                  <a:srgbClr val="C00000"/>
                </a:solidFill>
              </a:rPr>
              <a:t>、数量、</a:t>
            </a:r>
            <a:r>
              <a:rPr lang="ja-JP" altLang="en-US" sz="2400" b="1" u="sng" dirty="0">
                <a:solidFill>
                  <a:srgbClr val="C00000"/>
                </a:solidFill>
              </a:rPr>
              <a:t>購入日時</a:t>
            </a:r>
            <a:endParaRPr lang="en-US" altLang="ja-JP" sz="2400" b="1" u="sng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数値、テキスト、数値、数値、</a:t>
            </a:r>
            <a:r>
              <a:rPr lang="ja-JP" altLang="en-US" sz="2400" b="1" u="sng" dirty="0">
                <a:solidFill>
                  <a:srgbClr val="C00000"/>
                </a:solidFill>
              </a:rPr>
              <a:t>日時</a:t>
            </a:r>
            <a:endParaRPr lang="en-US" altLang="ja-JP" sz="2400" b="1" u="sng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u="sng" dirty="0">
                <a:solidFill>
                  <a:srgbClr val="C00000"/>
                </a:solidFill>
              </a:rPr>
              <a:t>主キー制約、参照整合性制約</a:t>
            </a:r>
            <a:endParaRPr kumimoji="1" lang="en-US" altLang="ja-JP" sz="2400" b="1" u="sng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89" y="3244214"/>
            <a:ext cx="7490963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 PRIMARY KEY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購入者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TEXT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注文日時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DATETIME,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FOREIGN KEY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ID)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REFERENCES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59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演習３．</a:t>
            </a:r>
            <a:r>
              <a:rPr lang="en-US" altLang="ja-JP" dirty="0"/>
              <a:t>now() </a:t>
            </a:r>
            <a:r>
              <a:rPr lang="ja-JP" altLang="en-US" dirty="0"/>
              <a:t>による現在日時の取得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now()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986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31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ja-JP" altLang="en-US" sz="2400" b="1" dirty="0"/>
              <a:t>ウェブブラウザを使用、</a:t>
            </a:r>
            <a:r>
              <a:rPr kumimoji="1" lang="en-US" altLang="ja-JP" sz="2400" b="1" dirty="0" err="1"/>
              <a:t>SQLFiddle</a:t>
            </a:r>
            <a:r>
              <a:rPr kumimoji="1" lang="en-US" altLang="ja-JP" sz="2400" b="1" dirty="0"/>
              <a:t> </a:t>
            </a:r>
            <a:r>
              <a:rPr kumimoji="1" lang="ja-JP" altLang="en-US" sz="2400" b="1" dirty="0"/>
              <a:t>の </a:t>
            </a:r>
            <a:r>
              <a:rPr kumimoji="1" lang="en-US" altLang="ja-JP" sz="2400" b="1" dirty="0"/>
              <a:t>MySQL </a:t>
            </a:r>
            <a:r>
              <a:rPr kumimoji="1" lang="ja-JP" altLang="en-US" sz="2400" b="1" dirty="0"/>
              <a:t>を選ぶ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https://sqlfiddle.com/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3. </a:t>
            </a:r>
            <a:r>
              <a:rPr lang="ja-JP" altLang="en-US" sz="2400" dirty="0"/>
              <a:t>この授業では「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」を使用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MySQL</a:t>
            </a:r>
            <a:r>
              <a:rPr kumimoji="1" lang="ja-JP" altLang="en-US" sz="2400" dirty="0"/>
              <a:t>」をクリック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7F32A70-63E0-8F7A-CF0E-9CDDB3E74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235" y="5371630"/>
            <a:ext cx="2752866" cy="131134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893ADD0-F18F-4397-257E-B51738281F04}"/>
              </a:ext>
            </a:extLst>
          </p:cNvPr>
          <p:cNvSpPr/>
          <p:nvPr/>
        </p:nvSpPr>
        <p:spPr>
          <a:xfrm>
            <a:off x="6462169" y="6356351"/>
            <a:ext cx="681197" cy="148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274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12659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u="sng" dirty="0">
                <a:solidFill>
                  <a:srgbClr val="FF0000"/>
                </a:solidFill>
              </a:rPr>
              <a:t>前の演習で用いた </a:t>
            </a:r>
            <a:r>
              <a:rPr lang="en-US" altLang="ja-JP" sz="2400" u="sng" dirty="0">
                <a:solidFill>
                  <a:srgbClr val="FF0000"/>
                </a:solidFill>
              </a:rPr>
              <a:t>SQL </a:t>
            </a:r>
            <a:r>
              <a:rPr lang="ja-JP" altLang="en-US" sz="2400" u="sng" dirty="0">
                <a:solidFill>
                  <a:srgbClr val="FF0000"/>
                </a:solidFill>
              </a:rPr>
              <a:t>は不要である</a:t>
            </a:r>
            <a:endParaRPr lang="en-US" altLang="ja-JP" sz="24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444565"/>
            <a:ext cx="8509334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now();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291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8E20E99-7FBF-EC44-C9FD-1BD695A75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87" y="1417478"/>
            <a:ext cx="7892266" cy="427847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620626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」（または「</a:t>
            </a:r>
            <a:r>
              <a:rPr lang="en-US" altLang="ja-JP" sz="2400" b="1" dirty="0"/>
              <a:t>Submit</a:t>
            </a:r>
            <a:r>
              <a:rPr lang="ja-JP" altLang="en-US" sz="2400" dirty="0"/>
              <a:t>」）をクリック。</a:t>
            </a:r>
            <a:r>
              <a:rPr lang="en-US" altLang="ja-JP" sz="2400" dirty="0"/>
              <a:t>SQL</a:t>
            </a:r>
            <a:r>
              <a:rPr lang="ja-JP" altLang="en-US" sz="2400" dirty="0"/>
              <a:t>が実行され、下側のウインドウに結果が表示される。結果を確認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06593" y="2572022"/>
            <a:ext cx="3065357" cy="5204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06593" y="3778252"/>
            <a:ext cx="788881" cy="310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B631135-B73E-EAD9-C8A8-A45381F4A40F}"/>
              </a:ext>
            </a:extLst>
          </p:cNvPr>
          <p:cNvSpPr/>
          <p:nvPr/>
        </p:nvSpPr>
        <p:spPr>
          <a:xfrm>
            <a:off x="979387" y="4774059"/>
            <a:ext cx="2465282" cy="782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44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演習４．日時を扱うテーブル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日時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DATETIME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117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31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ja-JP" altLang="en-US" sz="2400" b="1" dirty="0"/>
              <a:t>ウェブブラウザを使用、</a:t>
            </a:r>
            <a:r>
              <a:rPr kumimoji="1" lang="en-US" altLang="ja-JP" sz="2400" b="1" dirty="0" err="1"/>
              <a:t>SQLFiddle</a:t>
            </a:r>
            <a:r>
              <a:rPr kumimoji="1" lang="en-US" altLang="ja-JP" sz="2400" b="1" dirty="0"/>
              <a:t> </a:t>
            </a:r>
            <a:r>
              <a:rPr kumimoji="1" lang="ja-JP" altLang="en-US" sz="2400" b="1" dirty="0"/>
              <a:t>の </a:t>
            </a:r>
            <a:r>
              <a:rPr kumimoji="1" lang="en-US" altLang="ja-JP" sz="2400" b="1" dirty="0"/>
              <a:t>MySQL </a:t>
            </a:r>
            <a:r>
              <a:rPr kumimoji="1" lang="ja-JP" altLang="en-US" sz="2400" b="1" dirty="0"/>
              <a:t>を選ぶ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https://sqlfiddle.com/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3. </a:t>
            </a:r>
            <a:r>
              <a:rPr lang="ja-JP" altLang="en-US" sz="2400" dirty="0"/>
              <a:t>この授業では「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」を使用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MySQL</a:t>
            </a:r>
            <a:r>
              <a:rPr kumimoji="1" lang="ja-JP" altLang="en-US" sz="2400" dirty="0"/>
              <a:t>」をクリック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7F32A70-63E0-8F7A-CF0E-9CDDB3E74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235" y="5371630"/>
            <a:ext cx="2752866" cy="131134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893ADD0-F18F-4397-257E-B51738281F04}"/>
              </a:ext>
            </a:extLst>
          </p:cNvPr>
          <p:cNvSpPr/>
          <p:nvPr/>
        </p:nvSpPr>
        <p:spPr>
          <a:xfrm>
            <a:off x="6462169" y="6356351"/>
            <a:ext cx="681197" cy="148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514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0"/>
            <a:ext cx="8461208" cy="135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u="sng" dirty="0">
                <a:solidFill>
                  <a:srgbClr val="FF0000"/>
                </a:solidFill>
              </a:rPr>
              <a:t>前の演習で用いた </a:t>
            </a:r>
            <a:r>
              <a:rPr lang="en-US" altLang="ja-JP" sz="2400" u="sng" dirty="0">
                <a:solidFill>
                  <a:srgbClr val="FF0000"/>
                </a:solidFill>
              </a:rPr>
              <a:t>SQL </a:t>
            </a:r>
            <a:r>
              <a:rPr lang="ja-JP" altLang="en-US" sz="2400" u="sng" dirty="0">
                <a:solidFill>
                  <a:srgbClr val="FF0000"/>
                </a:solidFill>
              </a:rPr>
              <a:t>は不要である</a:t>
            </a:r>
            <a:endParaRPr lang="en-US" altLang="ja-JP" sz="24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8425" y="1352689"/>
            <a:ext cx="8947150" cy="507831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ID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PRIMARY KEY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購入者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数量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購入日時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DATETIME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FOREIGN KEY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ID)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REFERENCES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'X', 1, 10, '2023-01-04 09:00:00');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'Y', 2, 5, '2023-01-04 10:00:00');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>
              <a:defRPr/>
            </a:pP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lang="ja-JP" altLang="en-US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03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31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ウェブブラウザを使用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https://sqlfiddle.com/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3. </a:t>
            </a:r>
            <a:r>
              <a:rPr lang="ja-JP" altLang="en-US" sz="2400" dirty="0"/>
              <a:t>この授業では「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」を使用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MySQL</a:t>
            </a:r>
            <a:r>
              <a:rPr kumimoji="1" lang="ja-JP" altLang="en-US" sz="2400" dirty="0"/>
              <a:t>」をクリック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7F32A70-63E0-8F7A-CF0E-9CDDB3E74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235" y="5371630"/>
            <a:ext cx="2752866" cy="131134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893ADD0-F18F-4397-257E-B51738281F04}"/>
              </a:ext>
            </a:extLst>
          </p:cNvPr>
          <p:cNvSpPr/>
          <p:nvPr/>
        </p:nvSpPr>
        <p:spPr>
          <a:xfrm>
            <a:off x="6462169" y="6356351"/>
            <a:ext cx="681197" cy="148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024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81266F4-1BC3-7950-F7D6-ABB5A1F4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12" y="1204803"/>
            <a:ext cx="5138837" cy="562865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8900"/>
            <a:ext cx="8771355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」（または「</a:t>
            </a:r>
            <a:r>
              <a:rPr lang="en-US" altLang="ja-JP" sz="2400" b="1" dirty="0"/>
              <a:t>Submit</a:t>
            </a:r>
            <a:r>
              <a:rPr lang="ja-JP" altLang="en-US" sz="2400" dirty="0"/>
              <a:t>」）をクリック。</a:t>
            </a:r>
            <a:r>
              <a:rPr lang="en-US" altLang="ja-JP" sz="2400" dirty="0"/>
              <a:t>SQL</a:t>
            </a:r>
            <a:r>
              <a:rPr lang="ja-JP" altLang="en-US" sz="2400" dirty="0"/>
              <a:t>が実行され、下側のウインドウに結果が表示される。結果を確認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427269" y="1784349"/>
            <a:ext cx="3144731" cy="2331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82612" y="4407990"/>
            <a:ext cx="788881" cy="310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B631135-B73E-EAD9-C8A8-A45381F4A40F}"/>
              </a:ext>
            </a:extLst>
          </p:cNvPr>
          <p:cNvSpPr/>
          <p:nvPr/>
        </p:nvSpPr>
        <p:spPr>
          <a:xfrm>
            <a:off x="1382612" y="5160492"/>
            <a:ext cx="2567088" cy="1642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410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259134-F853-9ED6-4431-AA7B9143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ここまでのまとめ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F8229C-3332-F0BB-99B4-EFA2EF7D8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en-US" altLang="ja-JP" sz="2400" b="1" dirty="0"/>
              <a:t>SQL </a:t>
            </a:r>
            <a:r>
              <a:rPr kumimoji="1" lang="ja-JP" altLang="en-US" sz="2400" b="1" dirty="0"/>
              <a:t>を用いた現在日時の表示 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MySQL </a:t>
            </a:r>
            <a:r>
              <a:rPr kumimoji="1" lang="ja-JP" altLang="en-US" sz="2400" dirty="0"/>
              <a:t>や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などで動く）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	select now();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en-US" altLang="ja-JP" sz="2400" b="1" dirty="0"/>
              <a:t>SQL </a:t>
            </a:r>
            <a:r>
              <a:rPr lang="ja-JP" altLang="en-US" sz="2400" b="1" dirty="0"/>
              <a:t>での日時の書き方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	'2023-01-04 09:00:00'</a:t>
            </a:r>
          </a:p>
          <a:p>
            <a:pPr marL="0" indent="0">
              <a:buNone/>
            </a:pPr>
            <a:endParaRPr lang="en-US" altLang="ja-JP" sz="2400" b="1" dirty="0"/>
          </a:p>
          <a:p>
            <a:r>
              <a:rPr lang="ja-JP" altLang="en-US" sz="2400" b="1" dirty="0"/>
              <a:t>日時を扱うテーブル定義</a:t>
            </a:r>
            <a:endParaRPr lang="en-US" altLang="ja-JP" sz="2400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ID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PRIMARY KEY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購入者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数量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購入日時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DATETIME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FOREIGN KEY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ID)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REFERENCES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(ID));</a:t>
            </a:r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747977-2177-B310-1264-6A2E233F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849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13-3.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データウエアハウス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9540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978EFA-9314-85A3-B0CC-5C14760B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データの一元管理と保存の利点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4524A4-CAAA-0837-9D89-32B7D5D6C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データの一元管理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さまざまな種類のデータを一か所で管理することで、データアクセスと利用が容易になる。</a:t>
            </a:r>
            <a:endParaRPr lang="en-US" altLang="ja-JP" dirty="0"/>
          </a:p>
          <a:p>
            <a:r>
              <a:rPr lang="ja-JP" altLang="en-US" b="1" dirty="0"/>
              <a:t>データの長期保存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長期間にわたるデータの安全な保存（バックアップなど）が容易になる</a:t>
            </a:r>
            <a:endParaRPr lang="en-US" altLang="ja-JP" dirty="0"/>
          </a:p>
          <a:p>
            <a:r>
              <a:rPr lang="ja-JP" altLang="en-US" b="1" dirty="0"/>
              <a:t>データ分析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さまざまな種類のデータを組み合わせた分析が可能になる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99B549-CF68-9758-7C02-D4837935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209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73BF7F-79E7-F3F1-9488-2A10BDD8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データの一元管理と保存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5F5E8C-3572-88DF-8AC0-8DE4C00D8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783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２つの異なるアプローチ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F992B9-B9DD-9F43-46E6-DE3B0C10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81B6F5A-F915-7D4B-96C6-6BCE1C54E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075063"/>
              </p:ext>
            </p:extLst>
          </p:nvPr>
        </p:nvGraphicFramePr>
        <p:xfrm>
          <a:off x="464634" y="1514088"/>
          <a:ext cx="8461209" cy="522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917">
                  <a:extLst>
                    <a:ext uri="{9D8B030D-6E8A-4147-A177-3AD203B41FA5}">
                      <a16:colId xmlns:a16="http://schemas.microsoft.com/office/drawing/2014/main" val="4105160823"/>
                    </a:ext>
                  </a:extLst>
                </a:gridCol>
                <a:gridCol w="3323064">
                  <a:extLst>
                    <a:ext uri="{9D8B030D-6E8A-4147-A177-3AD203B41FA5}">
                      <a16:colId xmlns:a16="http://schemas.microsoft.com/office/drawing/2014/main" val="3933980026"/>
                    </a:ext>
                  </a:extLst>
                </a:gridCol>
                <a:gridCol w="3534228">
                  <a:extLst>
                    <a:ext uri="{9D8B030D-6E8A-4147-A177-3AD203B41FA5}">
                      <a16:colId xmlns:a16="http://schemas.microsoft.com/office/drawing/2014/main" val="278531053"/>
                    </a:ext>
                  </a:extLst>
                </a:gridCol>
              </a:tblGrid>
              <a:tr h="949464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データウエアハウス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オンライントランザクション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595138"/>
                  </a:ext>
                </a:extLst>
              </a:tr>
              <a:tr h="949464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主な目的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データ分析、データからのルール発見</a:t>
                      </a:r>
                    </a:p>
                    <a:p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銀行の取引、オンライン予約、販売管理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362098"/>
                  </a:ext>
                </a:extLst>
              </a:tr>
              <a:tr h="949464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長期間のデータを用いたデータ分析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トランザクション処理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236124"/>
                  </a:ext>
                </a:extLst>
              </a:tr>
              <a:tr h="949464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使用される技術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SQL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、データの挿入、結合、グループ化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SQL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、データの挿入と削除と更新、単純な問い合わせ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250240"/>
                  </a:ext>
                </a:extLst>
              </a:tr>
              <a:tr h="949464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主な理念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履歴データ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正規化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508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560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6E94A2-2C99-4AC6-8EA8-0B6EE7FA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データウエアハウスの活用例 ①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2DC900-F2F9-4D6B-B26A-0598FE24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71D50D-D437-4E15-B886-686B97F61678}"/>
              </a:ext>
            </a:extLst>
          </p:cNvPr>
          <p:cNvSpPr txBox="1"/>
          <p:nvPr/>
        </p:nvSpPr>
        <p:spPr>
          <a:xfrm>
            <a:off x="225615" y="4623264"/>
            <a:ext cx="73755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>
                <a:latin typeface="+mn-ea"/>
              </a:rPr>
              <a:t>出典</a:t>
            </a:r>
            <a:r>
              <a:rPr lang="en-US" altLang="ja-JP" sz="1500" dirty="0">
                <a:latin typeface="+mn-ea"/>
              </a:rPr>
              <a:t>: Teradata </a:t>
            </a:r>
            <a:r>
              <a:rPr lang="ja-JP" altLang="en-US" sz="1500" dirty="0">
                <a:latin typeface="+mn-ea"/>
              </a:rPr>
              <a:t>社 </a:t>
            </a:r>
            <a:r>
              <a:rPr lang="en-US" altLang="ja-JP" sz="1500" dirty="0">
                <a:latin typeface="+mn-ea"/>
              </a:rPr>
              <a:t>Web </a:t>
            </a:r>
            <a:r>
              <a:rPr lang="ja-JP" altLang="en-US" sz="1500" dirty="0">
                <a:latin typeface="+mn-ea"/>
              </a:rPr>
              <a:t>ページ</a:t>
            </a:r>
            <a:endParaRPr lang="en-US" altLang="ja-JP" sz="1500" dirty="0">
              <a:latin typeface="+mn-ea"/>
            </a:endParaRPr>
          </a:p>
          <a:p>
            <a:r>
              <a:rPr kumimoji="1" lang="ja-JP" altLang="en-US" sz="1500" dirty="0">
                <a:latin typeface="+mn-ea"/>
              </a:rPr>
              <a:t>　　</a:t>
            </a:r>
            <a:r>
              <a:rPr lang="en-US" altLang="ja-JP" sz="1500" dirty="0">
                <a:latin typeface="+mn-ea"/>
              </a:rPr>
              <a:t>http://jpn.teradata.jp/library/nyumon/ins_1904.html</a:t>
            </a:r>
            <a:endParaRPr kumimoji="1" lang="en-US" altLang="ja-JP" sz="1500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7BC9F0-2364-47D4-B861-A7FC564D26CF}"/>
              </a:ext>
            </a:extLst>
          </p:cNvPr>
          <p:cNvSpPr txBox="1"/>
          <p:nvPr/>
        </p:nvSpPr>
        <p:spPr>
          <a:xfrm>
            <a:off x="225615" y="1197188"/>
            <a:ext cx="6003926" cy="263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ja-JP" altLang="en-US" sz="2400" dirty="0">
                <a:latin typeface="+mn-ea"/>
              </a:rPr>
              <a:t>◆大量の商品が出品され、購入されるオークションサイト</a:t>
            </a:r>
            <a:endParaRPr kumimoji="1" lang="en-US" altLang="ja-JP" sz="2400" dirty="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ja-JP" altLang="en-US" sz="2400" dirty="0">
                <a:latin typeface="+mn-ea"/>
              </a:rPr>
              <a:t>　・不正行動の監視</a:t>
            </a:r>
            <a:endParaRPr lang="en-US" altLang="ja-JP" sz="2400" dirty="0">
              <a:latin typeface="+mn-ea"/>
            </a:endParaRPr>
          </a:p>
          <a:p>
            <a:pPr>
              <a:lnSpc>
                <a:spcPct val="140000"/>
              </a:lnSpc>
            </a:pPr>
            <a:r>
              <a:rPr kumimoji="1" lang="ja-JP" altLang="en-US" sz="2400" dirty="0">
                <a:latin typeface="+mn-ea"/>
              </a:rPr>
              <a:t>　</a:t>
            </a:r>
            <a:r>
              <a:rPr lang="ja-JP" altLang="en-US" sz="2400" dirty="0">
                <a:latin typeface="+mn-ea"/>
              </a:rPr>
              <a:t>・出品者、購入者が「どうすればより満</a:t>
            </a:r>
            <a:endParaRPr lang="en-US" altLang="ja-JP" sz="2400" dirty="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ja-JP" altLang="en-US" sz="2400" dirty="0">
                <a:latin typeface="+mn-ea"/>
              </a:rPr>
              <a:t>　　</a:t>
            </a:r>
            <a:r>
              <a:rPr lang="ja-JP" altLang="en-US" sz="2400" dirty="0" err="1">
                <a:latin typeface="+mn-ea"/>
              </a:rPr>
              <a:t>足するか</a:t>
            </a:r>
            <a:r>
              <a:rPr lang="ja-JP" altLang="en-US" sz="2400" dirty="0">
                <a:latin typeface="+mn-ea"/>
              </a:rPr>
              <a:t>」の分析</a:t>
            </a:r>
            <a:endParaRPr kumimoji="1" lang="en-US" altLang="ja-JP" sz="2400" dirty="0">
              <a:latin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E07BDA8-EB51-4A01-8FFF-35C4F2323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571" y="1819363"/>
            <a:ext cx="2609744" cy="203239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FAF6A0-E35D-427A-853E-90BEA4A5470D}"/>
              </a:ext>
            </a:extLst>
          </p:cNvPr>
          <p:cNvSpPr txBox="1"/>
          <p:nvPr/>
        </p:nvSpPr>
        <p:spPr>
          <a:xfrm>
            <a:off x="6474015" y="3927442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>
                <a:latin typeface="+mn-ea"/>
              </a:rPr>
              <a:t>eBay Web </a:t>
            </a:r>
            <a:r>
              <a:rPr lang="ja-JP" altLang="en-US" sz="1500" dirty="0">
                <a:latin typeface="+mn-ea"/>
              </a:rPr>
              <a:t>ページ</a:t>
            </a:r>
            <a:endParaRPr lang="en-US" altLang="ja-JP" sz="1500" dirty="0">
              <a:latin typeface="+mn-ea"/>
            </a:endParaRPr>
          </a:p>
          <a:p>
            <a:r>
              <a:rPr lang="en-US" altLang="ja-JP" sz="1500" dirty="0">
                <a:latin typeface="+mn-ea"/>
              </a:rPr>
              <a:t>http://www.ebay.co.jp/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E14F71-3523-469A-906A-A2DC7FC5CF39}"/>
              </a:ext>
            </a:extLst>
          </p:cNvPr>
          <p:cNvSpPr txBox="1"/>
          <p:nvPr/>
        </p:nvSpPr>
        <p:spPr>
          <a:xfrm>
            <a:off x="225615" y="3996692"/>
            <a:ext cx="39549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chemeClr val="accent6">
                    <a:lumMod val="75000"/>
                  </a:schemeClr>
                </a:solidFill>
              </a:rPr>
              <a:t>出品、購入の状況を丸ごと記録</a:t>
            </a:r>
          </a:p>
        </p:txBody>
      </p:sp>
    </p:spTree>
    <p:extLst>
      <p:ext uri="{BB962C8B-B14F-4D97-AF65-F5344CB8AC3E}">
        <p14:creationId xmlns:p14="http://schemas.microsoft.com/office/powerpoint/2010/main" val="28102964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6E94A2-2C99-4AC6-8EA8-0B6EE7FA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95500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データウエアハウスの活用例 ②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2DC900-F2F9-4D6B-B26A-0598FE24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382A06-7F3F-4BB3-81E4-04017719EE6B}"/>
              </a:ext>
            </a:extLst>
          </p:cNvPr>
          <p:cNvSpPr txBox="1"/>
          <p:nvPr/>
        </p:nvSpPr>
        <p:spPr>
          <a:xfrm>
            <a:off x="325014" y="4879526"/>
            <a:ext cx="73755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>
                <a:latin typeface="+mn-ea"/>
              </a:rPr>
              <a:t>出典</a:t>
            </a:r>
            <a:r>
              <a:rPr lang="en-US" altLang="ja-JP" sz="1500" dirty="0">
                <a:latin typeface="+mn-ea"/>
              </a:rPr>
              <a:t>: Teradata </a:t>
            </a:r>
            <a:r>
              <a:rPr lang="ja-JP" altLang="en-US" sz="1500" dirty="0">
                <a:latin typeface="+mn-ea"/>
              </a:rPr>
              <a:t>社 </a:t>
            </a:r>
            <a:r>
              <a:rPr lang="en-US" altLang="ja-JP" sz="1500" dirty="0">
                <a:latin typeface="+mn-ea"/>
              </a:rPr>
              <a:t>Web </a:t>
            </a:r>
            <a:r>
              <a:rPr lang="ja-JP" altLang="en-US" sz="1500" dirty="0">
                <a:latin typeface="+mn-ea"/>
              </a:rPr>
              <a:t>ページ</a:t>
            </a:r>
            <a:endParaRPr lang="en-US" altLang="ja-JP" sz="1500" dirty="0">
              <a:latin typeface="+mn-ea"/>
            </a:endParaRPr>
          </a:p>
          <a:p>
            <a:r>
              <a:rPr kumimoji="1" lang="ja-JP" altLang="en-US" sz="1500" dirty="0">
                <a:latin typeface="+mn-ea"/>
              </a:rPr>
              <a:t>　　</a:t>
            </a:r>
            <a:r>
              <a:rPr lang="en-US" altLang="ja-JP" sz="1500" dirty="0">
                <a:latin typeface="+mn-ea"/>
              </a:rPr>
              <a:t>http://jpn.teradata.jp/library/nyumon/ins_1904.html</a:t>
            </a:r>
            <a:endParaRPr kumimoji="1" lang="en-US" altLang="ja-JP" sz="1500" dirty="0"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9D40C02-C0D9-48CB-9421-28766381D1BF}"/>
              </a:ext>
            </a:extLst>
          </p:cNvPr>
          <p:cNvSpPr txBox="1"/>
          <p:nvPr/>
        </p:nvSpPr>
        <p:spPr>
          <a:xfrm>
            <a:off x="325014" y="1144520"/>
            <a:ext cx="6003926" cy="315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ja-JP" altLang="en-US" sz="2400" dirty="0">
                <a:latin typeface="+mn-ea"/>
              </a:rPr>
              <a:t>◆</a:t>
            </a:r>
            <a:r>
              <a:rPr lang="ja-JP" altLang="en-US" sz="2400" dirty="0">
                <a:latin typeface="+mn-ea"/>
              </a:rPr>
              <a:t>「空席で飛ばすくらいなら、安値でも売りたい」と思っている航空会社</a:t>
            </a:r>
            <a:endParaRPr lang="en-US" altLang="ja-JP" sz="2400" dirty="0">
              <a:latin typeface="+mn-ea"/>
            </a:endParaRPr>
          </a:p>
          <a:p>
            <a:pPr>
              <a:lnSpc>
                <a:spcPct val="140000"/>
              </a:lnSpc>
            </a:pPr>
            <a:r>
              <a:rPr kumimoji="1" lang="ja-JP" altLang="en-US" sz="2400" dirty="0">
                <a:latin typeface="+mn-ea"/>
              </a:rPr>
              <a:t>　・満席になりそうか、空席はいくつに</a:t>
            </a:r>
            <a:r>
              <a:rPr kumimoji="1" lang="ja-JP" altLang="en-US" sz="2400" dirty="0" err="1">
                <a:latin typeface="+mn-ea"/>
              </a:rPr>
              <a:t>な</a:t>
            </a:r>
            <a:endParaRPr kumimoji="1" lang="en-US" altLang="ja-JP" sz="2400" dirty="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ja-JP" altLang="en-US" sz="2400" dirty="0">
                <a:latin typeface="+mn-ea"/>
              </a:rPr>
              <a:t>　　</a:t>
            </a:r>
            <a:r>
              <a:rPr kumimoji="1" lang="ja-JP" altLang="en-US" sz="2400" dirty="0" err="1">
                <a:latin typeface="+mn-ea"/>
              </a:rPr>
              <a:t>り</a:t>
            </a:r>
            <a:r>
              <a:rPr kumimoji="1" lang="ja-JP" altLang="en-US" sz="2400" dirty="0">
                <a:latin typeface="+mn-ea"/>
              </a:rPr>
              <a:t>そうかを的確に予測</a:t>
            </a:r>
            <a:endParaRPr kumimoji="1" lang="en-US" altLang="ja-JP" sz="2400" dirty="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ja-JP" altLang="en-US" sz="2400" dirty="0">
                <a:latin typeface="+mn-ea"/>
              </a:rPr>
              <a:t>　・空席をぴったり埋めるために、ダイナ</a:t>
            </a:r>
            <a:endParaRPr lang="en-US" altLang="ja-JP" sz="2400" dirty="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ja-JP" altLang="en-US" sz="2400" dirty="0">
                <a:latin typeface="+mn-ea"/>
              </a:rPr>
              <a:t>　　ミックに</a:t>
            </a:r>
            <a:r>
              <a:rPr kumimoji="1" lang="ja-JP" altLang="en-US" sz="2400" dirty="0">
                <a:latin typeface="+mn-ea"/>
              </a:rPr>
              <a:t>値下げ／値上げ</a:t>
            </a:r>
            <a:endParaRPr kumimoji="1" lang="en-US" altLang="ja-JP" sz="2400" dirty="0">
              <a:latin typeface="+mn-ea"/>
            </a:endParaRPr>
          </a:p>
        </p:txBody>
      </p:sp>
      <p:pic>
        <p:nvPicPr>
          <p:cNvPr id="12" name="Picture 2" descr="http://3.bp.blogspot.com/-y3Z2YmSBo7c/UWyk2oEAvtI/AAAAAAAAQnQ/tsiRPYg6jMA/s1600/kuukou.png">
            <a:extLst>
              <a:ext uri="{FF2B5EF4-FFF2-40B4-BE49-F238E27FC236}">
                <a16:creationId xmlns:a16="http://schemas.microsoft.com/office/drawing/2014/main" id="{609F8E66-EA6B-467E-A04F-615791C4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554" y="1577911"/>
            <a:ext cx="2389917" cy="215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244201-BFEF-4289-943D-DA14C8633279}"/>
              </a:ext>
            </a:extLst>
          </p:cNvPr>
          <p:cNvSpPr txBox="1"/>
          <p:nvPr/>
        </p:nvSpPr>
        <p:spPr>
          <a:xfrm>
            <a:off x="325014" y="4316158"/>
            <a:ext cx="47628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chemeClr val="accent6">
                    <a:lumMod val="75000"/>
                  </a:schemeClr>
                </a:solidFill>
              </a:rPr>
              <a:t>予約、キャンセルの状況を丸ごと記録</a:t>
            </a:r>
          </a:p>
        </p:txBody>
      </p:sp>
    </p:spTree>
    <p:extLst>
      <p:ext uri="{BB962C8B-B14F-4D97-AF65-F5344CB8AC3E}">
        <p14:creationId xmlns:p14="http://schemas.microsoft.com/office/powerpoint/2010/main" val="381079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F4C7D9-70B5-4061-93F0-45ECCA1A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4" y="175028"/>
            <a:ext cx="8699325" cy="63519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データウエアハウス</a:t>
            </a:r>
            <a:r>
              <a:rPr lang="ja-JP" altLang="en-US" dirty="0"/>
              <a:t>とオンライントランザクション</a:t>
            </a:r>
            <a:r>
              <a:rPr kumimoji="1" lang="ja-JP" altLang="en-US" dirty="0"/>
              <a:t>の比較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1A812F-9722-4178-9971-FC348152C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オンライントランザクション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最新情報</a:t>
            </a:r>
            <a:r>
              <a:rPr lang="ja-JP" altLang="en-US" sz="2400" b="1" dirty="0">
                <a:solidFill>
                  <a:srgbClr val="FF0000"/>
                </a:solidFill>
              </a:rPr>
              <a:t>を使用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b="1" dirty="0"/>
              <a:t>データウエアハウス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FF0000"/>
                </a:solidFill>
              </a:rPr>
              <a:t>データは一度格納されると消えることなく残り続ける。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 「履歴データ」</a:t>
            </a:r>
            <a:r>
              <a:rPr lang="ja-JP" altLang="en-US" sz="2400" dirty="0"/>
              <a:t>の概念を重視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5172AF-185E-483F-9CC2-1201D81D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10817A4-AE04-4120-99A0-D94630BEF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876051"/>
              </p:ext>
            </p:extLst>
          </p:nvPr>
        </p:nvGraphicFramePr>
        <p:xfrm>
          <a:off x="5042119" y="4843547"/>
          <a:ext cx="357439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価格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価格改定日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12000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2023-11-10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10000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2023-11-20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aseline="0" dirty="0"/>
                        <a:t> 5000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2023-11-10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402782B-9C97-4720-9EF1-557DCAB48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341285"/>
              </p:ext>
            </p:extLst>
          </p:nvPr>
        </p:nvGraphicFramePr>
        <p:xfrm>
          <a:off x="201528" y="4823382"/>
          <a:ext cx="4537739" cy="198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予約内容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予約日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キャンセル日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XX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2023-12-01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YY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2023-12-04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ZZ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2023-12-05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2023-12-06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ZZ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2023-12-06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CD1D00-7430-40AF-B2FB-901223462073}"/>
              </a:ext>
            </a:extLst>
          </p:cNvPr>
          <p:cNvSpPr txBox="1"/>
          <p:nvPr/>
        </p:nvSpPr>
        <p:spPr>
          <a:xfrm>
            <a:off x="1624159" y="449854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予約テーブル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DC60BD-F91B-4FBC-8BDE-5C481985910C}"/>
              </a:ext>
            </a:extLst>
          </p:cNvPr>
          <p:cNvSpPr txBox="1"/>
          <p:nvPr/>
        </p:nvSpPr>
        <p:spPr>
          <a:xfrm>
            <a:off x="5833646" y="448095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価格テーブル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53C13A1A-7B04-486C-A047-219EB82DA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976738"/>
              </p:ext>
            </p:extLst>
          </p:nvPr>
        </p:nvGraphicFramePr>
        <p:xfrm>
          <a:off x="1308909" y="1861379"/>
          <a:ext cx="253013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予約内容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XX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YY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ZZ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CD93A610-A0A2-491B-87E9-EA456CBAA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631807"/>
              </p:ext>
            </p:extLst>
          </p:nvPr>
        </p:nvGraphicFramePr>
        <p:xfrm>
          <a:off x="4342086" y="1861379"/>
          <a:ext cx="2276390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10000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aseline="0" dirty="0"/>
                        <a:t> 5000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E2F4840-A161-41A1-94C3-BD529AB48FF2}"/>
              </a:ext>
            </a:extLst>
          </p:cNvPr>
          <p:cNvSpPr txBox="1"/>
          <p:nvPr/>
        </p:nvSpPr>
        <p:spPr>
          <a:xfrm>
            <a:off x="1702123" y="13906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予約テーブル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66E7CBD-35FF-4556-A9DE-FBBE30E76CD1}"/>
              </a:ext>
            </a:extLst>
          </p:cNvPr>
          <p:cNvSpPr txBox="1"/>
          <p:nvPr/>
        </p:nvSpPr>
        <p:spPr>
          <a:xfrm>
            <a:off x="4695451" y="14188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価格テーブル</a:t>
            </a:r>
          </a:p>
        </p:txBody>
      </p:sp>
    </p:spTree>
    <p:extLst>
      <p:ext uri="{BB962C8B-B14F-4D97-AF65-F5344CB8AC3E}">
        <p14:creationId xmlns:p14="http://schemas.microsoft.com/office/powerpoint/2010/main" val="10553996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FB8D4-5FE0-C1BD-2E20-B7E4CC4E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オンライントランザクションの特性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D6A0A4-92E0-0C9B-4CB1-5A77680CD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724650"/>
            <a:ext cx="8461208" cy="5231092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データの値の変更や削除</a:t>
            </a:r>
            <a:r>
              <a:rPr kumimoji="1" lang="ja-JP" altLang="en-US" sz="2400" dirty="0"/>
              <a:t>を行う</a:t>
            </a:r>
            <a:r>
              <a:rPr kumimoji="1" lang="ja-JP" altLang="en-US" sz="2400" b="1" dirty="0"/>
              <a:t>オンラントランザクションシステム</a:t>
            </a:r>
            <a:r>
              <a:rPr kumimoji="1" lang="ja-JP" altLang="en-US" sz="2400" dirty="0"/>
              <a:t>では、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正規化は欠かせない</a:t>
            </a:r>
            <a:endParaRPr kumimoji="1" lang="en-US" altLang="ja-JP" sz="2400" b="1" u="sng" dirty="0">
              <a:solidFill>
                <a:srgbClr val="FF0000"/>
              </a:solidFill>
            </a:endParaRPr>
          </a:p>
          <a:p>
            <a:r>
              <a:rPr lang="ja-JP" altLang="en-US" sz="2400" b="1" dirty="0"/>
              <a:t>正規化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リレーショナルデータベースのテーブルを適切な形に再構成</a:t>
            </a:r>
            <a:r>
              <a:rPr lang="ja-JP" altLang="en-US" sz="2400" dirty="0"/>
              <a:t>することで、</a:t>
            </a:r>
            <a:r>
              <a:rPr lang="ja-JP" altLang="en-US" sz="2400" b="1" dirty="0"/>
              <a:t>データの冗長性を排除</a:t>
            </a:r>
            <a:r>
              <a:rPr lang="ja-JP" altLang="en-US" sz="2400" dirty="0"/>
              <a:t>し、</a:t>
            </a:r>
            <a:r>
              <a:rPr lang="ja-JP" altLang="en-US" sz="2400" b="1" dirty="0"/>
              <a:t>データの整合性</a:t>
            </a:r>
            <a:r>
              <a:rPr lang="ja-JP" altLang="en-US" sz="2400" dirty="0"/>
              <a:t>を向上させるプロセス</a:t>
            </a:r>
            <a:endParaRPr lang="en-US" altLang="ja-JP" sz="2400" dirty="0"/>
          </a:p>
          <a:p>
            <a:endParaRPr kumimoji="1" lang="ja-JP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562C61-87A6-9FE9-584E-0DA7130E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5" name="テキスト ボックス 8">
            <a:extLst>
              <a:ext uri="{FF2B5EF4-FFF2-40B4-BE49-F238E27FC236}">
                <a16:creationId xmlns:a16="http://schemas.microsoft.com/office/drawing/2014/main" id="{F25506C2-6523-B66E-5839-A23EB0F6251A}"/>
              </a:ext>
            </a:extLst>
          </p:cNvPr>
          <p:cNvSpPr txBox="1"/>
          <p:nvPr/>
        </p:nvSpPr>
        <p:spPr>
          <a:xfrm>
            <a:off x="2046767" y="294105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正規化前</a:t>
            </a:r>
          </a:p>
        </p:txBody>
      </p:sp>
      <p:sp>
        <p:nvSpPr>
          <p:cNvPr id="6" name="テキスト ボックス 10">
            <a:extLst>
              <a:ext uri="{FF2B5EF4-FFF2-40B4-BE49-F238E27FC236}">
                <a16:creationId xmlns:a16="http://schemas.microsoft.com/office/drawing/2014/main" id="{8FC5EF94-834D-B143-F3D7-E76C8780FB39}"/>
              </a:ext>
            </a:extLst>
          </p:cNvPr>
          <p:cNvSpPr txBox="1"/>
          <p:nvPr/>
        </p:nvSpPr>
        <p:spPr>
          <a:xfrm>
            <a:off x="6087938" y="265892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正規化後</a:t>
            </a:r>
          </a:p>
        </p:txBody>
      </p:sp>
      <p:sp>
        <p:nvSpPr>
          <p:cNvPr id="10" name="テキスト ボックス 12">
            <a:extLst>
              <a:ext uri="{FF2B5EF4-FFF2-40B4-BE49-F238E27FC236}">
                <a16:creationId xmlns:a16="http://schemas.microsoft.com/office/drawing/2014/main" id="{55137E6D-2F1A-0888-0167-84D74ED4E72D}"/>
              </a:ext>
            </a:extLst>
          </p:cNvPr>
          <p:cNvSpPr txBox="1"/>
          <p:nvPr/>
        </p:nvSpPr>
        <p:spPr>
          <a:xfrm>
            <a:off x="852553" y="6374091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正規化により、元のテーブルにあった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冗長性を排除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3">
            <a:extLst>
              <a:ext uri="{FF2B5EF4-FFF2-40B4-BE49-F238E27FC236}">
                <a16:creationId xmlns:a16="http://schemas.microsoft.com/office/drawing/2014/main" id="{AFDDD1B5-B0D1-85A9-F906-4CF1DABD8E02}"/>
              </a:ext>
            </a:extLst>
          </p:cNvPr>
          <p:cNvSpPr txBox="1"/>
          <p:nvPr/>
        </p:nvSpPr>
        <p:spPr>
          <a:xfrm>
            <a:off x="1503324" y="5107939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冗長なデータがある</a:t>
            </a:r>
          </a:p>
        </p:txBody>
      </p:sp>
      <p:sp>
        <p:nvSpPr>
          <p:cNvPr id="12" name="テキスト ボックス 14">
            <a:extLst>
              <a:ext uri="{FF2B5EF4-FFF2-40B4-BE49-F238E27FC236}">
                <a16:creationId xmlns:a16="http://schemas.microsoft.com/office/drawing/2014/main" id="{78CC826C-4589-2E28-4726-E21D571A98D1}"/>
              </a:ext>
            </a:extLst>
          </p:cNvPr>
          <p:cNvSpPr txBox="1"/>
          <p:nvPr/>
        </p:nvSpPr>
        <p:spPr>
          <a:xfrm>
            <a:off x="5469201" y="5671685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冗長なデータがない</a:t>
            </a: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CF8280BD-9776-8B09-BA20-1DE5DE640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72230"/>
              </p:ext>
            </p:extLst>
          </p:nvPr>
        </p:nvGraphicFramePr>
        <p:xfrm>
          <a:off x="5681463" y="3077277"/>
          <a:ext cx="253013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予約内容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XX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YY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ZZ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07D00A60-8092-E007-869F-57084A819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858696"/>
              </p:ext>
            </p:extLst>
          </p:nvPr>
        </p:nvGraphicFramePr>
        <p:xfrm>
          <a:off x="5746876" y="4508693"/>
          <a:ext cx="2276390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10000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aseline="0" dirty="0"/>
                        <a:t> 5000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C0918F52-AB2D-B383-5486-AEB9E031F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201645"/>
              </p:ext>
            </p:extLst>
          </p:nvPr>
        </p:nvGraphicFramePr>
        <p:xfrm>
          <a:off x="992493" y="3554389"/>
          <a:ext cx="374371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904">
                  <a:extLst>
                    <a:ext uri="{9D8B030D-6E8A-4147-A177-3AD203B41FA5}">
                      <a16:colId xmlns:a16="http://schemas.microsoft.com/office/drawing/2014/main" val="354356119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予約内容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XX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10000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YY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5000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ZZ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10000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675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FB46DC-2EB0-23AB-29A7-BF35DC71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データウエアハウスの特性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EC11A9-D89C-A417-5100-2E98E9805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データウエアハウス</a:t>
            </a:r>
            <a:r>
              <a:rPr lang="ja-JP" altLang="en-US" sz="2400" dirty="0"/>
              <a:t>では、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 「履歴データ」</a:t>
            </a:r>
            <a:r>
              <a:rPr lang="ja-JP" altLang="en-US" sz="2400" dirty="0"/>
              <a:t>の概念を重視</a:t>
            </a:r>
            <a:endParaRPr lang="en-US" altLang="ja-JP" sz="2400" dirty="0"/>
          </a:p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データの各行に、日時情報を付加</a:t>
            </a:r>
            <a:r>
              <a:rPr kumimoji="1" lang="ja-JP" altLang="en-US" sz="2400" dirty="0"/>
              <a:t>し、</a:t>
            </a:r>
            <a:r>
              <a:rPr lang="ja-JP" altLang="en-US" sz="2400" b="1" u="sng" dirty="0">
                <a:solidFill>
                  <a:srgbClr val="FF0000"/>
                </a:solidFill>
              </a:rPr>
              <a:t>時間の経過に応じたデータの変化を保持する</a:t>
            </a:r>
            <a:endParaRPr kumimoji="1" lang="ja-JP" altLang="en-US" sz="2400" dirty="0"/>
          </a:p>
          <a:p>
            <a:r>
              <a:rPr lang="ja-JP" altLang="en-US" sz="2400" b="1" dirty="0"/>
              <a:t>一度保存されたデータ</a:t>
            </a:r>
            <a:r>
              <a:rPr lang="ja-JP" altLang="en-US" sz="2400" dirty="0"/>
              <a:t>は、原則として</a:t>
            </a:r>
            <a:r>
              <a:rPr lang="ja-JP" altLang="en-US" sz="2400" b="1" dirty="0"/>
              <a:t>削除されることはない</a:t>
            </a:r>
            <a:endParaRPr lang="en-US" altLang="ja-JP" sz="2400" b="1" dirty="0"/>
          </a:p>
          <a:p>
            <a:r>
              <a:rPr kumimoji="1" lang="ja-JP" altLang="en-US" sz="2400" dirty="0"/>
              <a:t>データの</a:t>
            </a:r>
            <a:r>
              <a:rPr kumimoji="1" lang="ja-JP" altLang="en-US" sz="2400" b="1" dirty="0"/>
              <a:t>値の変更</a:t>
            </a:r>
            <a:r>
              <a:rPr kumimoji="1" lang="ja-JP" altLang="en-US" sz="2400" dirty="0"/>
              <a:t>は、原則として</a:t>
            </a:r>
            <a:r>
              <a:rPr kumimoji="1" lang="ja-JP" altLang="en-US" sz="2400" b="1" dirty="0"/>
              <a:t>行われない．データの値の変更等に伴う異状が発生しない</a:t>
            </a:r>
            <a:endParaRPr lang="en-US" altLang="ja-JP" sz="2400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3AC972-E3C6-272A-2279-1B02E430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5" name="テキスト ボックス 12">
            <a:extLst>
              <a:ext uri="{FF2B5EF4-FFF2-40B4-BE49-F238E27FC236}">
                <a16:creationId xmlns:a16="http://schemas.microsoft.com/office/drawing/2014/main" id="{3DB3FA3C-15AF-97F4-B64A-7DCB9FD3C983}"/>
              </a:ext>
            </a:extLst>
          </p:cNvPr>
          <p:cNvSpPr txBox="1"/>
          <p:nvPr/>
        </p:nvSpPr>
        <p:spPr>
          <a:xfrm>
            <a:off x="5128236" y="5550082"/>
            <a:ext cx="4231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「商品の価格は１つに決まっている」</a:t>
            </a: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という考え方ではなく、</a:t>
            </a:r>
            <a:endParaRPr kumimoji="1" lang="en-US" altLang="ja-JP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商品の価格の履歴データ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を保持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B49B6AA8-DC00-765A-7218-E747F7BB4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586848"/>
              </p:ext>
            </p:extLst>
          </p:nvPr>
        </p:nvGraphicFramePr>
        <p:xfrm>
          <a:off x="5296762" y="4128017"/>
          <a:ext cx="357439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価格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価格改定日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12000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2023-11-10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10000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2023-11-20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aseline="0" dirty="0"/>
                        <a:t> 5000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2023-11-10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B269A070-B297-6294-CDF8-5C0CA38DB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97429"/>
              </p:ext>
            </p:extLst>
          </p:nvPr>
        </p:nvGraphicFramePr>
        <p:xfrm>
          <a:off x="456171" y="4107852"/>
          <a:ext cx="4537739" cy="198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予約内容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予約日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キャンセル日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XX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2023-12-01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YY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2023-12-04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ZZ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2023-12-05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2023-12-06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ZZ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2023-12-06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CEC28AD-5C21-B0F4-8DD6-60F86C2C6C58}"/>
              </a:ext>
            </a:extLst>
          </p:cNvPr>
          <p:cNvSpPr txBox="1"/>
          <p:nvPr/>
        </p:nvSpPr>
        <p:spPr>
          <a:xfrm>
            <a:off x="1878802" y="378301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予約テーブル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63ADB3-C166-51B7-4B7A-3B49C500E454}"/>
              </a:ext>
            </a:extLst>
          </p:cNvPr>
          <p:cNvSpPr txBox="1"/>
          <p:nvPr/>
        </p:nvSpPr>
        <p:spPr>
          <a:xfrm>
            <a:off x="6088289" y="37654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価格テーブル</a:t>
            </a:r>
          </a:p>
        </p:txBody>
      </p:sp>
    </p:spTree>
    <p:extLst>
      <p:ext uri="{BB962C8B-B14F-4D97-AF65-F5344CB8AC3E}">
        <p14:creationId xmlns:p14="http://schemas.microsoft.com/office/powerpoint/2010/main" val="351448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9A4402FF-721C-BB23-209E-A8845D09B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121" y="1776690"/>
            <a:ext cx="4288704" cy="496126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の画面（</a:t>
            </a:r>
            <a:r>
              <a:rPr lang="en-US" altLang="ja-JP" dirty="0"/>
              <a:t>2024</a:t>
            </a:r>
            <a:r>
              <a:rPr lang="ja-JP" altLang="en-US" dirty="0"/>
              <a:t>年</a:t>
            </a:r>
            <a:r>
              <a:rPr lang="en-US" altLang="ja-JP" dirty="0"/>
              <a:t>1</a:t>
            </a:r>
            <a:r>
              <a:rPr lang="ja-JP" altLang="en-US" dirty="0"/>
              <a:t>月に更新）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6769" y="820231"/>
            <a:ext cx="4166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を編集するパネル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ja-JP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SQL</a:t>
            </a:r>
            <a:r>
              <a: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問い合わせ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テーブル定義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、データの追加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244685" y="1559743"/>
            <a:ext cx="243068" cy="671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725353" y="3934154"/>
            <a:ext cx="1662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実行ボタン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90353" y="519838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結果ウィンドウ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4" name="直線矢印コネクタ 13"/>
          <p:cNvCxnSpPr>
            <a:cxnSpLocks/>
            <a:stCxn id="13" idx="3"/>
          </p:cNvCxnSpPr>
          <p:nvPr/>
        </p:nvCxnSpPr>
        <p:spPr>
          <a:xfrm flipV="1">
            <a:off x="1890846" y="5271943"/>
            <a:ext cx="353839" cy="1111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2088309" y="3993886"/>
            <a:ext cx="875073" cy="2947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02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4FD4FA-BA63-2637-211E-F6E28FD9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0822FB-3001-E2CB-5F6B-9F26C382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3"/>
            <a:ext cx="8620626" cy="614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データの一元管理</a:t>
            </a:r>
            <a:endParaRPr kumimoji="1" lang="en-US" altLang="ja-JP" sz="2400" b="1" dirty="0"/>
          </a:p>
          <a:p>
            <a:r>
              <a:rPr lang="ja-JP" altLang="en-US" sz="2400" dirty="0"/>
              <a:t>さまざまな</a:t>
            </a:r>
            <a:r>
              <a:rPr kumimoji="1" lang="ja-JP" altLang="en-US" sz="2400" dirty="0"/>
              <a:t>のデータを一元管理。管理と利用を容易に。</a:t>
            </a:r>
          </a:p>
          <a:p>
            <a:r>
              <a:rPr kumimoji="1" lang="ja-JP" altLang="en-US" sz="2400" dirty="0"/>
              <a:t>複数のデータを組み合わせた分析が可能に</a:t>
            </a:r>
          </a:p>
          <a:p>
            <a:pPr marL="0" indent="0">
              <a:buNone/>
            </a:pPr>
            <a:r>
              <a:rPr kumimoji="1" lang="ja-JP" altLang="en-US" sz="2400" b="1" dirty="0"/>
              <a:t>データウエアハウス</a:t>
            </a:r>
            <a:endParaRPr kumimoji="1" lang="en-US" altLang="ja-JP" sz="2400" b="1" dirty="0"/>
          </a:p>
          <a:p>
            <a:r>
              <a:rPr kumimoji="1" lang="ja-JP" altLang="en-US" sz="2400" dirty="0"/>
              <a:t>「履歴データ」の概念。データの時間に基づく変化を保持。</a:t>
            </a:r>
            <a:r>
              <a:rPr kumimoji="1" lang="ja-JP" altLang="en-US" sz="2400" b="1" dirty="0"/>
              <a:t>長期間のデータを用いた分析を可能に</a:t>
            </a:r>
            <a:r>
              <a:rPr kumimoji="1" lang="ja-JP" altLang="en-US" sz="2400" dirty="0"/>
              <a:t>。</a:t>
            </a:r>
          </a:p>
          <a:p>
            <a:r>
              <a:rPr kumimoji="1" lang="ja-JP" altLang="en-US" sz="2400" b="1" dirty="0"/>
              <a:t>一度保存されたデータは恒久的に保持</a:t>
            </a:r>
            <a:r>
              <a:rPr kumimoji="1" lang="ja-JP" altLang="en-US" sz="2400" dirty="0"/>
              <a:t>され、削除や変更は原則として行われない。</a:t>
            </a:r>
          </a:p>
          <a:p>
            <a:pPr marL="0" indent="0">
              <a:buNone/>
            </a:pPr>
            <a:r>
              <a:rPr kumimoji="1" lang="ja-JP" altLang="en-US" sz="2400" b="1" dirty="0"/>
              <a:t>オンライントランザクション</a:t>
            </a:r>
            <a:endParaRPr kumimoji="1" lang="en-US" altLang="ja-JP" sz="2400" b="1" dirty="0"/>
          </a:p>
          <a:p>
            <a:r>
              <a:rPr kumimoji="1" lang="ja-JP" altLang="en-US" sz="2400" dirty="0"/>
              <a:t>トランザクションをリアルタイム処理。</a:t>
            </a:r>
            <a:r>
              <a:rPr kumimoji="1" lang="ja-JP" altLang="en-US" sz="2400" b="1" dirty="0"/>
              <a:t>最新のデータをオンラインで共有</a:t>
            </a:r>
            <a:r>
              <a:rPr kumimoji="1" lang="ja-JP" altLang="en-US" sz="2400" dirty="0"/>
              <a:t>。</a:t>
            </a:r>
          </a:p>
          <a:p>
            <a:r>
              <a:rPr lang="ja-JP" altLang="en-US" sz="2400" dirty="0"/>
              <a:t>データの値の変更等に伴い</a:t>
            </a:r>
            <a:r>
              <a:rPr lang="ja-JP" altLang="en-US" sz="2400" b="1" dirty="0"/>
              <a:t>異状が発生</a:t>
            </a:r>
            <a:r>
              <a:rPr lang="ja-JP" altLang="en-US" sz="2400" dirty="0"/>
              <a:t>する可能性がある。そのため、</a:t>
            </a:r>
            <a:r>
              <a:rPr kumimoji="1" lang="ja-JP" altLang="en-US" sz="2400" b="1" dirty="0"/>
              <a:t>正規化</a:t>
            </a:r>
            <a:r>
              <a:rPr kumimoji="1" lang="ja-JP" altLang="en-US" sz="2400" dirty="0"/>
              <a:t>によりデータの冗長性を排除し、整合性を保つ。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88944F-0782-09C4-97D0-1B6094E8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297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13-4.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663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D88122-A3F0-C8BD-6D7B-D31EE629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863066-BE8D-65A8-0901-53929B3F4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ある商店は「</a:t>
            </a:r>
            <a:r>
              <a:rPr kumimoji="1" lang="ja-JP" altLang="en-US" b="1" dirty="0"/>
              <a:t>みかん</a:t>
            </a:r>
            <a:r>
              <a:rPr kumimoji="1" lang="ja-JP" altLang="en-US" dirty="0"/>
              <a:t>」、「りんご」、「</a:t>
            </a:r>
            <a:r>
              <a:rPr kumimoji="1" lang="ja-JP" altLang="en-US" b="1" dirty="0"/>
              <a:t>メロン</a:t>
            </a:r>
            <a:r>
              <a:rPr kumimoji="1" lang="ja-JP" altLang="en-US" dirty="0"/>
              <a:t>」の３商品を扱っている</a:t>
            </a:r>
            <a:endParaRPr kumimoji="1" lang="en-US" altLang="ja-JP" dirty="0"/>
          </a:p>
          <a:p>
            <a:r>
              <a:rPr lang="ja-JP" altLang="en-US" dirty="0"/>
              <a:t>それぞれの商品の単価は変化する。その履歴を次のようなテーブルで扱う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7B8E07-C00D-F06E-E625-3F8A6791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B5C9CE3B-13C5-F9DA-2DB4-2473982A2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23462"/>
              </p:ext>
            </p:extLst>
          </p:nvPr>
        </p:nvGraphicFramePr>
        <p:xfrm>
          <a:off x="685800" y="3658553"/>
          <a:ext cx="7103327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0333">
                  <a:extLst>
                    <a:ext uri="{9D8B030D-6E8A-4147-A177-3AD203B41FA5}">
                      <a16:colId xmlns:a16="http://schemas.microsoft.com/office/drawing/2014/main" val="22116759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改訂日時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2023-12-01 09:00:00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700" dirty="0"/>
                        <a:t>2023-12-01 09:00:00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700" dirty="0"/>
                        <a:t>2023-12-01 09:00:00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4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700" dirty="0"/>
                        <a:t>2024-01-01 09:00:00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21883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400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700" dirty="0"/>
                        <a:t>2024-01-01 09:00:00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51220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6E79664C-FACC-D456-C889-9FF5109CA8EC}"/>
              </a:ext>
            </a:extLst>
          </p:cNvPr>
          <p:cNvSpPr txBox="1">
            <a:spLocks/>
          </p:cNvSpPr>
          <p:nvPr/>
        </p:nvSpPr>
        <p:spPr>
          <a:xfrm>
            <a:off x="3209069" y="3123491"/>
            <a:ext cx="2686760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6111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863066-BE8D-65A8-0901-53929B3F4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購入を次のようなテーブルで扱う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7B8E07-C00D-F06E-E625-3F8A6791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E79664C-FACC-D456-C889-9FF5109CA8EC}"/>
              </a:ext>
            </a:extLst>
          </p:cNvPr>
          <p:cNvSpPr txBox="1">
            <a:spLocks/>
          </p:cNvSpPr>
          <p:nvPr/>
        </p:nvSpPr>
        <p:spPr>
          <a:xfrm>
            <a:off x="3295527" y="1657503"/>
            <a:ext cx="2686760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4582791A-C768-BF15-48C4-3273C08F2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02827"/>
              </p:ext>
            </p:extLst>
          </p:nvPr>
        </p:nvGraphicFramePr>
        <p:xfrm>
          <a:off x="727227" y="2192565"/>
          <a:ext cx="7998602" cy="247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40151">
                  <a:extLst>
                    <a:ext uri="{9D8B030D-6E8A-4147-A177-3AD203B41FA5}">
                      <a16:colId xmlns:a16="http://schemas.microsoft.com/office/drawing/2014/main" val="623831779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購入日時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700" dirty="0"/>
                        <a:t>2023-12-10 10:00:00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700" dirty="0"/>
                        <a:t>2023-12-20 12:00:00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4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700" dirty="0"/>
                        <a:t>2024-01-05 09:00:00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188063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4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Z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700" dirty="0"/>
                        <a:t>2024-01-05 11:00:00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79711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8059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演習５．データウエアは渦の構築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日時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DATETIME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履歴データ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7559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31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ja-JP" altLang="en-US" sz="2400" b="1" dirty="0"/>
              <a:t>ウェブブラウザを使用、</a:t>
            </a:r>
            <a:r>
              <a:rPr kumimoji="1" lang="en-US" altLang="ja-JP" sz="2400" b="1" dirty="0" err="1"/>
              <a:t>SQLFiddle</a:t>
            </a:r>
            <a:r>
              <a:rPr kumimoji="1" lang="en-US" altLang="ja-JP" sz="2400" b="1" dirty="0"/>
              <a:t> </a:t>
            </a:r>
            <a:r>
              <a:rPr kumimoji="1" lang="ja-JP" altLang="en-US" sz="2400" b="1" dirty="0"/>
              <a:t>の </a:t>
            </a:r>
            <a:r>
              <a:rPr kumimoji="1" lang="en-US" altLang="ja-JP" sz="2400" b="1" dirty="0"/>
              <a:t>MySQL </a:t>
            </a:r>
            <a:r>
              <a:rPr kumimoji="1" lang="ja-JP" altLang="en-US" sz="2400" b="1" dirty="0"/>
              <a:t>を選ぶ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https://sqlfiddle.com/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3. </a:t>
            </a:r>
            <a:r>
              <a:rPr lang="ja-JP" altLang="en-US" sz="2400" dirty="0"/>
              <a:t>この授業では「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」を使用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MySQL</a:t>
            </a:r>
            <a:r>
              <a:rPr kumimoji="1" lang="ja-JP" altLang="en-US" sz="2400" dirty="0"/>
              <a:t>」をクリック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7F32A70-63E0-8F7A-CF0E-9CDDB3E74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235" y="5371630"/>
            <a:ext cx="2752866" cy="131134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893ADD0-F18F-4397-257E-B51738281F04}"/>
              </a:ext>
            </a:extLst>
          </p:cNvPr>
          <p:cNvSpPr/>
          <p:nvPr/>
        </p:nvSpPr>
        <p:spPr>
          <a:xfrm>
            <a:off x="6462169" y="6356351"/>
            <a:ext cx="681197" cy="148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231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"/>
            <a:ext cx="8461208" cy="134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/>
              <a:t>② </a:t>
            </a:r>
            <a:r>
              <a:rPr lang="ja-JP" altLang="en-US" sz="2000" b="1" dirty="0"/>
              <a:t>パネル</a:t>
            </a:r>
            <a:r>
              <a:rPr lang="ja-JP" altLang="en-US" sz="2000" dirty="0"/>
              <a:t>に、</a:t>
            </a:r>
            <a:r>
              <a:rPr lang="ja-JP" altLang="en-US" sz="2000" b="1" dirty="0"/>
              <a:t>テーブル定義</a:t>
            </a:r>
            <a:r>
              <a:rPr lang="ja-JP" altLang="en-US" sz="2000" dirty="0"/>
              <a:t>と</a:t>
            </a:r>
            <a:r>
              <a:rPr lang="ja-JP" altLang="en-US" sz="2000" b="1" dirty="0"/>
              <a:t>データの追加</a:t>
            </a:r>
            <a:r>
              <a:rPr lang="ja-JP" altLang="en-US" sz="2000" dirty="0"/>
              <a:t>と</a:t>
            </a:r>
            <a:r>
              <a:rPr lang="ja-JP" altLang="en-US" sz="2000" b="1" dirty="0"/>
              <a:t>問い合わせ（クエリ）</a:t>
            </a:r>
            <a:r>
              <a:rPr lang="ja-JP" altLang="en-US" sz="2000" dirty="0"/>
              <a:t>を行う </a:t>
            </a:r>
            <a:r>
              <a:rPr lang="en-US" altLang="ja-JP" sz="2000" dirty="0"/>
              <a:t>SQL </a:t>
            </a:r>
            <a:r>
              <a:rPr lang="ja-JP" altLang="en-US" sz="2000" dirty="0"/>
              <a:t>を入れる。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u="sng" dirty="0">
                <a:solidFill>
                  <a:srgbClr val="FF0000"/>
                </a:solidFill>
              </a:rPr>
              <a:t>前の演習で用いた </a:t>
            </a:r>
            <a:r>
              <a:rPr lang="en-US" altLang="ja-JP" sz="2000" u="sng" dirty="0">
                <a:solidFill>
                  <a:srgbClr val="FF0000"/>
                </a:solidFill>
              </a:rPr>
              <a:t>SQL </a:t>
            </a:r>
            <a:r>
              <a:rPr lang="ja-JP" altLang="en-US" sz="2000" u="sng" dirty="0">
                <a:solidFill>
                  <a:srgbClr val="FF0000"/>
                </a:solidFill>
              </a:rPr>
              <a:t>は不要である</a:t>
            </a:r>
            <a:endParaRPr lang="en-US" altLang="ja-JP" sz="20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2484" y="1102577"/>
            <a:ext cx="9071516" cy="57554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</a:t>
            </a:r>
            <a:r>
              <a:rPr kumimoji="1" lang="en-US" altLang="ja-JP" sz="1600" b="1" dirty="0"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1600" b="1" dirty="0"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16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INTEGER,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改訂日時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DATETIME);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50, '2023-12-01 09:00:00');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100, '2023-12-01 09:00:00');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500, '2023-12-01 09:00:00');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(4,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150, '2024-01-01 09:00:00');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(5,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400, '2024-01-01 09:00:00');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PRIMARY KEY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購入者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数量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購入日時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DATETIME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FOREIGN KEY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ID)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REFERENCES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'X', 1, 10, '2023-12-10 10:00:00');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'Y', 2, 5, '2023-12-20 12:00:00');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'Y', 4, 20, '2024-01-05 09:00:00');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(4, 'Z', 5, 3, '2024-01-05 11:00:00');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lang="ja-JP" altLang="en-US" sz="16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1108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2FBC583-9BBE-F7FD-7931-2A1914AA8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17" y="979854"/>
            <a:ext cx="4565912" cy="586065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8900"/>
            <a:ext cx="8771355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」（または「</a:t>
            </a:r>
            <a:r>
              <a:rPr lang="en-US" altLang="ja-JP" sz="2400" b="1" dirty="0"/>
              <a:t>Submit</a:t>
            </a:r>
            <a:r>
              <a:rPr lang="ja-JP" altLang="en-US" sz="2400" dirty="0"/>
              <a:t>」）をクリック。</a:t>
            </a:r>
            <a:r>
              <a:rPr lang="en-US" altLang="ja-JP" sz="2400" dirty="0"/>
              <a:t>SQL</a:t>
            </a:r>
            <a:r>
              <a:rPr lang="ja-JP" altLang="en-US" sz="2400" dirty="0"/>
              <a:t>が実行され、下側のウインドウに結果が表示される。結果を確認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65577" y="1496959"/>
            <a:ext cx="3345452" cy="2640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65577" y="4232983"/>
            <a:ext cx="788881" cy="310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B631135-B73E-EAD9-C8A8-A45381F4A40F}"/>
              </a:ext>
            </a:extLst>
          </p:cNvPr>
          <p:cNvSpPr/>
          <p:nvPr/>
        </p:nvSpPr>
        <p:spPr>
          <a:xfrm>
            <a:off x="1265577" y="4954194"/>
            <a:ext cx="2567088" cy="1886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6862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824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</a:t>
            </a:r>
            <a:r>
              <a:rPr lang="ja-JP" altLang="en-US" sz="2400" b="1" u="sng" dirty="0"/>
              <a:t>追加</a:t>
            </a:r>
            <a:r>
              <a:rPr lang="ja-JP" altLang="en-US" sz="2400" dirty="0"/>
              <a:t>。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」（または「</a:t>
            </a:r>
            <a:r>
              <a:rPr lang="en-US" altLang="ja-JP" sz="2400" b="1" dirty="0"/>
              <a:t>Submit</a:t>
            </a:r>
            <a:r>
              <a:rPr lang="ja-JP" altLang="en-US" sz="2400" dirty="0"/>
              <a:t>」）をクリックして実行し、結果を確認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10653" y="930208"/>
            <a:ext cx="77724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JOIN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.ID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ID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0917F21-5D6C-634E-5F0E-70103B512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58" y="2622185"/>
            <a:ext cx="6729910" cy="128374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CF34642-9A62-0A86-E630-C303BFAA4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58" y="4146631"/>
            <a:ext cx="8111684" cy="19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078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824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⑤ 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</a:t>
            </a:r>
            <a:r>
              <a:rPr lang="ja-JP" altLang="en-US" sz="2400" b="1" u="sng" dirty="0"/>
              <a:t>追加</a:t>
            </a:r>
            <a:r>
              <a:rPr lang="ja-JP" altLang="en-US" sz="2400" dirty="0"/>
              <a:t>。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」（または「</a:t>
            </a:r>
            <a:r>
              <a:rPr lang="en-US" altLang="ja-JP" sz="2400" b="1" dirty="0"/>
              <a:t>Submit</a:t>
            </a:r>
            <a:r>
              <a:rPr lang="ja-JP" altLang="en-US" sz="2400" dirty="0"/>
              <a:t>」）をクリックして実行し、結果を確認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10653" y="930208"/>
            <a:ext cx="7931818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lang="ja-JP" altLang="en-US" sz="2400" b="1" dirty="0"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lang="en-US" altLang="ja-JP" sz="2400" b="1" dirty="0">
                <a:latin typeface="Calibri" panose="020F0502020204030204"/>
                <a:ea typeface="游ゴシック" panose="020B0400000000000000" pitchFamily="50" charset="-128"/>
              </a:rPr>
              <a:t>.</a:t>
            </a:r>
            <a:r>
              <a:rPr lang="ja-JP" altLang="en-US" sz="2400" b="1" dirty="0">
                <a:latin typeface="Calibri" panose="020F0502020204030204"/>
                <a:ea typeface="游ゴシック" panose="020B0400000000000000" pitchFamily="50" charset="-128"/>
              </a:rPr>
              <a:t>購入日時</a:t>
            </a:r>
            <a:r>
              <a:rPr lang="en-US" altLang="ja-JP" sz="2400" b="1" dirty="0">
                <a:latin typeface="Calibri" panose="020F0502020204030204"/>
                <a:ea typeface="游ゴシック" panose="020B0400000000000000" pitchFamily="50" charset="-128"/>
              </a:rPr>
              <a:t>, </a:t>
            </a:r>
            <a:r>
              <a:rPr lang="ja-JP" altLang="en-US" sz="2400" b="1" dirty="0"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lang="en-US" altLang="ja-JP" sz="2400" b="1" dirty="0">
                <a:latin typeface="Calibri" panose="020F0502020204030204"/>
                <a:ea typeface="游ゴシック" panose="020B0400000000000000" pitchFamily="50" charset="-128"/>
              </a:rPr>
              <a:t>.</a:t>
            </a:r>
            <a:r>
              <a:rPr lang="ja-JP" altLang="en-US" sz="2400" b="1" dirty="0">
                <a:latin typeface="Calibri" panose="020F0502020204030204"/>
                <a:ea typeface="游ゴシック" panose="020B0400000000000000" pitchFamily="50" charset="-128"/>
              </a:rPr>
              <a:t>購入者</a:t>
            </a:r>
            <a:r>
              <a:rPr lang="en-US" altLang="ja-JP" sz="2400" b="1" dirty="0">
                <a:latin typeface="Calibri" panose="020F0502020204030204"/>
                <a:ea typeface="游ゴシック" panose="020B0400000000000000" pitchFamily="50" charset="-128"/>
              </a:rPr>
              <a:t>, </a:t>
            </a:r>
            <a:r>
              <a:rPr lang="ja-JP" altLang="en-US" sz="2400" b="1" dirty="0"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lang="en-US" altLang="ja-JP" sz="2400" b="1" dirty="0">
                <a:latin typeface="Calibri" panose="020F0502020204030204"/>
                <a:ea typeface="游ゴシック" panose="020B0400000000000000" pitchFamily="50" charset="-128"/>
              </a:rPr>
              <a:t>.</a:t>
            </a:r>
            <a:r>
              <a:rPr lang="ja-JP" altLang="en-US" sz="2400" b="1" dirty="0">
                <a:latin typeface="Calibri" panose="020F0502020204030204"/>
                <a:ea typeface="游ゴシック" panose="020B0400000000000000" pitchFamily="50" charset="-128"/>
              </a:rPr>
              <a:t>数量 </a:t>
            </a:r>
            <a:r>
              <a:rPr lang="en-US" altLang="ja-JP" sz="2400" b="1" dirty="0">
                <a:latin typeface="Calibri" panose="020F0502020204030204"/>
                <a:ea typeface="游ゴシック" panose="020B0400000000000000" pitchFamily="50" charset="-128"/>
              </a:rPr>
              <a:t>* </a:t>
            </a:r>
            <a:r>
              <a:rPr lang="ja-JP" altLang="en-US" sz="2400" b="1" dirty="0"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r>
              <a:rPr lang="en-US" altLang="ja-JP" sz="2400" b="1" dirty="0">
                <a:latin typeface="Calibri" panose="020F0502020204030204"/>
                <a:ea typeface="游ゴシック" panose="020B0400000000000000" pitchFamily="50" charset="-128"/>
              </a:rPr>
              <a:t>.</a:t>
            </a:r>
            <a:r>
              <a:rPr lang="ja-JP" altLang="en-US" sz="2400" b="1" dirty="0">
                <a:latin typeface="Calibri" panose="020F0502020204030204"/>
                <a:ea typeface="游ゴシック" panose="020B0400000000000000" pitchFamily="50" charset="-128"/>
              </a:rPr>
              <a:t>単価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JOIN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.ID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ID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AFF5AA8-4568-9F0E-7BF5-E6AABDF5A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" y="2638036"/>
            <a:ext cx="7071278" cy="130346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BE93998-9B5F-304E-D35D-BDAB4F999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53" y="4133684"/>
            <a:ext cx="5172698" cy="26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3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13-1.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613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824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</a:t>
            </a:r>
            <a:r>
              <a:rPr lang="ja-JP" altLang="en-US" sz="2400" b="1" u="sng" dirty="0"/>
              <a:t>追加</a:t>
            </a:r>
            <a:r>
              <a:rPr lang="ja-JP" altLang="en-US" sz="2400" dirty="0"/>
              <a:t>。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」（または「</a:t>
            </a:r>
            <a:r>
              <a:rPr lang="en-US" altLang="ja-JP" sz="2400" b="1" dirty="0"/>
              <a:t>Submit</a:t>
            </a:r>
            <a:r>
              <a:rPr lang="ja-JP" altLang="en-US" sz="2400" dirty="0"/>
              <a:t>」）をクリックして実行し、結果を確認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1249C63-86BA-7009-6D66-550003D529BE}"/>
              </a:ext>
            </a:extLst>
          </p:cNvPr>
          <p:cNvSpPr/>
          <p:nvPr/>
        </p:nvSpPr>
        <p:spPr>
          <a:xfrm>
            <a:off x="321845" y="862820"/>
            <a:ext cx="8732253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.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購入者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SUM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単価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JOIN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.ID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GROUP BY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.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購入者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311522-262E-184C-3D8C-B000B7C19C33}"/>
              </a:ext>
            </a:extLst>
          </p:cNvPr>
          <p:cNvSpPr txBox="1"/>
          <p:nvPr/>
        </p:nvSpPr>
        <p:spPr>
          <a:xfrm>
            <a:off x="5530307" y="2482661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２つのテーブルを使い、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購入者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ごとに申し込みの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合計金額を求める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9EB8AD8-4A2C-820D-CC5A-04A267A08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70" y="3175895"/>
            <a:ext cx="4389774" cy="120032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177D2F2-9C74-C97F-A613-C2299B578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70" y="4527458"/>
            <a:ext cx="4679828" cy="226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232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824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⑦ 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</a:t>
            </a:r>
            <a:r>
              <a:rPr lang="ja-JP" altLang="en-US" sz="2400" b="1" u="sng" dirty="0"/>
              <a:t>追加</a:t>
            </a:r>
            <a:r>
              <a:rPr lang="ja-JP" altLang="en-US" sz="2400" dirty="0"/>
              <a:t>。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」（または「</a:t>
            </a:r>
            <a:r>
              <a:rPr lang="en-US" altLang="ja-JP" sz="2400" b="1" dirty="0"/>
              <a:t>Submit</a:t>
            </a:r>
            <a:r>
              <a:rPr lang="ja-JP" altLang="en-US" sz="2400" dirty="0"/>
              <a:t>」）をクリックして実行し、結果を確認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1249C63-86BA-7009-6D66-550003D529BE}"/>
              </a:ext>
            </a:extLst>
          </p:cNvPr>
          <p:cNvSpPr/>
          <p:nvPr/>
        </p:nvSpPr>
        <p:spPr>
          <a:xfrm>
            <a:off x="321845" y="862820"/>
            <a:ext cx="8732253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MAX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(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改訂日時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endParaRPr lang="en-US" altLang="ja-JP" sz="24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GROUP BY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商品名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;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311522-262E-184C-3D8C-B000B7C19C33}"/>
              </a:ext>
            </a:extLst>
          </p:cNvPr>
          <p:cNvSpPr txBox="1"/>
          <p:nvPr/>
        </p:nvSpPr>
        <p:spPr>
          <a:xfrm>
            <a:off x="5580485" y="2236903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各商品の最新の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改訂日時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を得ている。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E82560B-CB74-AAAD-C0BB-214F3275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70" y="4621433"/>
            <a:ext cx="4283959" cy="199403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17260E8-3DE7-C256-7AF4-0ABE0BAB4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70" y="3239428"/>
            <a:ext cx="3991795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118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824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⑧ 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</a:t>
            </a:r>
            <a:r>
              <a:rPr lang="ja-JP" altLang="en-US" sz="2400" b="1" u="sng" dirty="0"/>
              <a:t>追加</a:t>
            </a:r>
            <a:r>
              <a:rPr lang="ja-JP" altLang="en-US" sz="2400" dirty="0"/>
              <a:t>。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」（または「</a:t>
            </a:r>
            <a:r>
              <a:rPr lang="en-US" altLang="ja-JP" sz="2400" b="1" dirty="0"/>
              <a:t>Submit</a:t>
            </a:r>
            <a:r>
              <a:rPr lang="ja-JP" altLang="en-US" sz="2400" dirty="0"/>
              <a:t>」）をクリックして実行し、結果を確認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1249C63-86BA-7009-6D66-550003D529BE}"/>
              </a:ext>
            </a:extLst>
          </p:cNvPr>
          <p:cNvSpPr/>
          <p:nvPr/>
        </p:nvSpPr>
        <p:spPr>
          <a:xfrm>
            <a:off x="321845" y="862820"/>
            <a:ext cx="8732253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単価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改訂日時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WHERE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改訂日時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)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</a:t>
            </a: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SELECT</a:t>
            </a:r>
            <a:r>
              <a:rPr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MAX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(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改訂日時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endParaRPr lang="en-US" altLang="ja-JP" sz="24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GROUP BY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商品名</a:t>
            </a: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)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;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311522-262E-184C-3D8C-B000B7C19C33}"/>
              </a:ext>
            </a:extLst>
          </p:cNvPr>
          <p:cNvSpPr txBox="1"/>
          <p:nvPr/>
        </p:nvSpPr>
        <p:spPr>
          <a:xfrm>
            <a:off x="5530305" y="3171144"/>
            <a:ext cx="35702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副問い合わせで、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最新の改訂日時である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行を得る。その結果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を用いて最新価格を得る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7224E2A-74EC-D110-6D00-FF75F9D0E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56" y="5023624"/>
            <a:ext cx="3695323" cy="180761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33506A8-8B29-8F57-0D1E-A7A09F1AC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56" y="3429000"/>
            <a:ext cx="3695322" cy="15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255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CA5243-6208-D988-267A-52A454727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29411"/>
            <a:ext cx="8461208" cy="585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自習１．</a:t>
            </a:r>
            <a:r>
              <a:rPr lang="en-US" altLang="ja-JP" sz="2400" dirty="0"/>
              <a:t>Y</a:t>
            </a:r>
            <a:r>
              <a:rPr kumimoji="1" lang="ja-JP" altLang="en-US" sz="2400" dirty="0"/>
              <a:t>による購入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購入</a:t>
            </a:r>
            <a:r>
              <a:rPr lang="ja-JP" altLang="en-US" sz="2400" dirty="0"/>
              <a:t>テーブルを用いて、購入者が 「</a:t>
            </a:r>
            <a:r>
              <a:rPr lang="en-US" altLang="ja-JP" sz="2400" dirty="0"/>
              <a:t>Y</a:t>
            </a:r>
            <a:r>
              <a:rPr lang="ja-JP" altLang="en-US" sz="2400" dirty="0"/>
              <a:t>」</a:t>
            </a:r>
            <a:r>
              <a:rPr lang="en-US" altLang="ja-JP" sz="2400" dirty="0"/>
              <a:t> </a:t>
            </a:r>
            <a:r>
              <a:rPr lang="ja-JP" altLang="en-US" sz="2400" dirty="0"/>
              <a:t>のすべての購入情報を得る</a:t>
            </a:r>
            <a:r>
              <a:rPr lang="en-US" altLang="ja-JP" sz="2400" dirty="0"/>
              <a:t>SQL</a:t>
            </a:r>
            <a:r>
              <a:rPr lang="ja-JP" altLang="en-US" sz="2400" dirty="0"/>
              <a:t>を作成しなさい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ヒント：</a:t>
            </a:r>
            <a:r>
              <a:rPr lang="en-US" altLang="ja-JP" sz="2400" dirty="0"/>
              <a:t>SELECT </a:t>
            </a:r>
            <a:r>
              <a:rPr lang="ja-JP" altLang="en-US" sz="2400" dirty="0"/>
              <a:t>を使用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BC7284-C8C7-18FD-7C72-81453113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EFC37FA-5CD5-7A34-F13D-50BDB39DD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54" y="2132290"/>
            <a:ext cx="3683610" cy="135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590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CA5243-6208-D988-267A-52A454727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29411"/>
            <a:ext cx="8461208" cy="585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自習２．商品</a:t>
            </a:r>
            <a:r>
              <a:rPr lang="ja-JP" altLang="en-US" sz="2400" dirty="0"/>
              <a:t>「りんご」</a:t>
            </a:r>
            <a:r>
              <a:rPr kumimoji="1" lang="ja-JP" altLang="en-US" sz="2400" dirty="0"/>
              <a:t>を購入した人の取得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商品名が 「</a:t>
            </a:r>
            <a:r>
              <a:rPr lang="ja-JP" altLang="en-US" sz="2400" b="1" dirty="0"/>
              <a:t>りんご</a:t>
            </a:r>
            <a:r>
              <a:rPr lang="ja-JP" altLang="en-US" sz="2400" dirty="0"/>
              <a:t>」である商品を購入したすべての購入者を得る</a:t>
            </a:r>
            <a:r>
              <a:rPr lang="en-US" altLang="ja-JP" sz="2400" dirty="0"/>
              <a:t>SQL</a:t>
            </a:r>
            <a:r>
              <a:rPr lang="ja-JP" altLang="en-US" sz="2400" dirty="0"/>
              <a:t>を作成しなさい。</a:t>
            </a:r>
            <a:r>
              <a:rPr lang="en-US" altLang="ja-JP" sz="2400" dirty="0"/>
              <a:t> DISTINCT </a:t>
            </a:r>
            <a:r>
              <a:rPr lang="ja-JP" altLang="en-US" sz="2400" dirty="0"/>
              <a:t>による重複行の除去も行うこと。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ヒント：</a:t>
            </a:r>
            <a:r>
              <a:rPr lang="en-US" altLang="ja-JP" sz="2400" dirty="0"/>
              <a:t>SELECT</a:t>
            </a:r>
            <a:r>
              <a:rPr lang="ja-JP" altLang="en-US" sz="2400" dirty="0"/>
              <a:t>、</a:t>
            </a:r>
            <a:r>
              <a:rPr lang="en-US" altLang="ja-JP" sz="2400" dirty="0"/>
              <a:t>DISTINCT</a:t>
            </a:r>
            <a:r>
              <a:rPr lang="ja-JP" altLang="en-US" sz="2400" dirty="0"/>
              <a:t>、</a:t>
            </a:r>
            <a:r>
              <a:rPr lang="en-US" altLang="ja-JP" sz="2400" dirty="0"/>
              <a:t>JOIN</a:t>
            </a:r>
            <a:r>
              <a:rPr lang="ja-JP" altLang="en-US" sz="2400" dirty="0"/>
              <a:t>、</a:t>
            </a:r>
            <a:r>
              <a:rPr lang="en-US" altLang="ja-JP" sz="2400" dirty="0"/>
              <a:t>WHERE </a:t>
            </a:r>
            <a:r>
              <a:rPr lang="ja-JP" altLang="en-US" sz="2400" dirty="0"/>
              <a:t>を使用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BC7284-C8C7-18FD-7C72-81453113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ADE65B9-60FE-D219-459D-D904BE873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132" y="2620669"/>
            <a:ext cx="1871131" cy="161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631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CA5243-6208-D988-267A-52A454727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29411"/>
            <a:ext cx="8461208" cy="585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自習３．購入者</a:t>
            </a:r>
            <a:r>
              <a:rPr lang="ja-JP" altLang="en-US" sz="2400" dirty="0"/>
              <a:t>別の申し込み数の計算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目的：購入者</a:t>
            </a:r>
            <a:r>
              <a:rPr lang="ja-JP" altLang="en-US" sz="2400" dirty="0"/>
              <a:t>ごとに、申し込みの回数を得る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購入</a:t>
            </a:r>
            <a:r>
              <a:rPr kumimoji="1" lang="ja-JP" altLang="en-US" sz="2400" dirty="0"/>
              <a:t>テーブルを使用して、購入者</a:t>
            </a:r>
            <a:r>
              <a:rPr lang="ja-JP" altLang="en-US" sz="2400" dirty="0"/>
              <a:t>ごとに、購入の回数を得る </a:t>
            </a:r>
            <a:r>
              <a:rPr lang="en-US" altLang="ja-JP" sz="2400" dirty="0"/>
              <a:t>SQL </a:t>
            </a:r>
            <a:r>
              <a:rPr lang="ja-JP" altLang="en-US" sz="2400" dirty="0"/>
              <a:t>を作成しなさい。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ヒント：</a:t>
            </a:r>
            <a:r>
              <a:rPr lang="en-US" altLang="ja-JP" sz="2400" dirty="0"/>
              <a:t>COUNT </a:t>
            </a:r>
            <a:r>
              <a:rPr lang="ja-JP" altLang="en-US" sz="2400" dirty="0"/>
              <a:t>と </a:t>
            </a:r>
            <a:r>
              <a:rPr lang="en-US" altLang="ja-JP" sz="2400" dirty="0"/>
              <a:t>GROUP BY </a:t>
            </a:r>
            <a:r>
              <a:rPr lang="ja-JP" altLang="en-US" sz="2400" dirty="0"/>
              <a:t>を使用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BC7284-C8C7-18FD-7C72-81453113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6BFB9A5-2B48-92DF-25D1-4BAB078F0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254" y="2710043"/>
            <a:ext cx="3209580" cy="220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42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9B8373-E4BA-FB5F-6979-C7187E523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2860"/>
            <a:ext cx="8461208" cy="5946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/>
              <a:t>解答例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自習１．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SELECT *</a:t>
            </a:r>
          </a:p>
          <a:p>
            <a:pPr marL="0" indent="0">
              <a:buNone/>
            </a:pPr>
            <a:r>
              <a:rPr kumimoji="1" lang="en-US" altLang="ja-JP" sz="2000" dirty="0"/>
              <a:t>FROM </a:t>
            </a:r>
            <a:r>
              <a:rPr lang="ja-JP" altLang="en-US" sz="2000" dirty="0"/>
              <a:t>購入</a:t>
            </a:r>
            <a:endParaRPr kumimoji="1" lang="ja-JP" altLang="en-US" sz="2000" dirty="0"/>
          </a:p>
          <a:p>
            <a:pPr marL="0" indent="0">
              <a:buNone/>
            </a:pPr>
            <a:r>
              <a:rPr kumimoji="1" lang="en-US" altLang="ja-JP" sz="2000" dirty="0"/>
              <a:t>WHERE </a:t>
            </a:r>
            <a:r>
              <a:rPr kumimoji="1" lang="ja-JP" altLang="en-US" sz="2000" dirty="0"/>
              <a:t>購入者 </a:t>
            </a:r>
            <a:r>
              <a:rPr kumimoji="1" lang="en-US" altLang="ja-JP" sz="2000" dirty="0"/>
              <a:t>= '</a:t>
            </a:r>
            <a:r>
              <a:rPr kumimoji="1" lang="en-US" altLang="ja-JP" sz="2000" b="1" dirty="0"/>
              <a:t>Y</a:t>
            </a:r>
            <a:r>
              <a:rPr kumimoji="1" lang="en-US" altLang="ja-JP" sz="2000" dirty="0"/>
              <a:t>';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自習２．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SELECT DISTINCT(</a:t>
            </a:r>
            <a:r>
              <a:rPr lang="ja-JP" altLang="en-US" sz="2000" dirty="0"/>
              <a:t>購入</a:t>
            </a:r>
            <a:r>
              <a:rPr lang="en-US" altLang="ja-JP" sz="2000" dirty="0"/>
              <a:t>.</a:t>
            </a:r>
            <a:r>
              <a:rPr lang="ja-JP" altLang="en-US" sz="2000" dirty="0"/>
              <a:t>購入者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r>
              <a:rPr lang="en-US" altLang="ja-JP" sz="2000" dirty="0"/>
              <a:t>FROM </a:t>
            </a:r>
            <a:r>
              <a:rPr lang="ja-JP" altLang="en-US" sz="2000" dirty="0"/>
              <a:t>購入</a:t>
            </a:r>
          </a:p>
          <a:p>
            <a:pPr marL="0" indent="0">
              <a:buNone/>
            </a:pPr>
            <a:r>
              <a:rPr lang="en-US" altLang="ja-JP" sz="2000" dirty="0"/>
              <a:t>JOIN </a:t>
            </a:r>
            <a:r>
              <a:rPr lang="ja-JP" altLang="en-US" sz="2000" dirty="0"/>
              <a:t>商品 </a:t>
            </a:r>
            <a:r>
              <a:rPr lang="en-US" altLang="ja-JP" sz="2000" dirty="0"/>
              <a:t>ON </a:t>
            </a:r>
            <a:r>
              <a:rPr lang="ja-JP" altLang="en-US" sz="2000" dirty="0"/>
              <a:t>購入</a:t>
            </a:r>
            <a:r>
              <a:rPr lang="en-US" altLang="ja-JP" sz="2000" dirty="0"/>
              <a:t>.</a:t>
            </a:r>
            <a:r>
              <a:rPr lang="ja-JP" altLang="en-US" sz="2000" dirty="0"/>
              <a:t>商品</a:t>
            </a:r>
            <a:r>
              <a:rPr lang="en-US" altLang="ja-JP" sz="2000" dirty="0"/>
              <a:t>ID</a:t>
            </a:r>
            <a:r>
              <a:rPr lang="ja-JP" altLang="en-US" sz="2000" dirty="0"/>
              <a:t> </a:t>
            </a:r>
            <a:r>
              <a:rPr lang="en-US" altLang="ja-JP" sz="2000" dirty="0"/>
              <a:t>= </a:t>
            </a:r>
            <a:r>
              <a:rPr lang="ja-JP" altLang="en-US" sz="2000" dirty="0"/>
              <a:t>商品</a:t>
            </a:r>
            <a:r>
              <a:rPr lang="en-US" altLang="ja-JP" sz="2000" dirty="0"/>
              <a:t>.ID</a:t>
            </a:r>
          </a:p>
          <a:p>
            <a:pPr marL="0" indent="0">
              <a:buNone/>
            </a:pPr>
            <a:r>
              <a:rPr lang="en-US" altLang="ja-JP" sz="2000" dirty="0"/>
              <a:t>WHERE </a:t>
            </a:r>
            <a:r>
              <a:rPr lang="ja-JP" altLang="en-US" sz="2000" dirty="0"/>
              <a:t>商品</a:t>
            </a:r>
            <a:r>
              <a:rPr lang="en-US" altLang="ja-JP" sz="2000" dirty="0"/>
              <a:t>.</a:t>
            </a:r>
            <a:r>
              <a:rPr lang="ja-JP" altLang="en-US" sz="2000" dirty="0"/>
              <a:t>商品名 </a:t>
            </a:r>
            <a:r>
              <a:rPr lang="en-US" altLang="ja-JP" sz="2000" dirty="0"/>
              <a:t>= '</a:t>
            </a:r>
            <a:r>
              <a:rPr lang="ja-JP" altLang="en-US" sz="2000" b="1" dirty="0"/>
              <a:t>りんご</a:t>
            </a:r>
            <a:r>
              <a:rPr lang="en-US" altLang="ja-JP" sz="2000" dirty="0"/>
              <a:t>';</a:t>
            </a:r>
          </a:p>
          <a:p>
            <a:pPr marL="0" indent="0">
              <a:buNone/>
            </a:pPr>
            <a:endParaRPr kumimoji="1"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8B72DB-885D-9CB0-8863-83F81BF3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F4AC2CD-C912-BBE3-B49E-D21A78CD6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112" y="1138110"/>
            <a:ext cx="3683610" cy="135316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575FC7A-6218-FEC2-A49F-6AE9AD0B1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766" y="3246389"/>
            <a:ext cx="1871131" cy="161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306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CA5243-6208-D988-267A-52A454727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58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/>
              <a:t>解答例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自習３．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SELECT </a:t>
            </a:r>
            <a:r>
              <a:rPr lang="ja-JP" altLang="en-US" sz="2000" dirty="0"/>
              <a:t>購入者</a:t>
            </a:r>
            <a:r>
              <a:rPr lang="en-US" altLang="ja-JP" sz="2000" dirty="0"/>
              <a:t>, COUNT(*) </a:t>
            </a:r>
          </a:p>
          <a:p>
            <a:pPr marL="0" indent="0">
              <a:buNone/>
            </a:pPr>
            <a:r>
              <a:rPr lang="en-US" altLang="ja-JP" sz="2000" dirty="0"/>
              <a:t>FROM </a:t>
            </a:r>
            <a:r>
              <a:rPr lang="ja-JP" altLang="en-US" sz="2000" dirty="0"/>
              <a:t>購入</a:t>
            </a:r>
          </a:p>
          <a:p>
            <a:pPr marL="0" indent="0">
              <a:buNone/>
            </a:pPr>
            <a:r>
              <a:rPr lang="en-US" altLang="ja-JP" sz="2000" dirty="0"/>
              <a:t>GROUP BY </a:t>
            </a:r>
            <a:r>
              <a:rPr lang="ja-JP" altLang="en-US" sz="2000" dirty="0"/>
              <a:t>購入者</a:t>
            </a:r>
            <a:r>
              <a:rPr lang="en-US" altLang="ja-JP" sz="2000" dirty="0"/>
              <a:t>;</a:t>
            </a:r>
          </a:p>
          <a:p>
            <a:pPr marL="0" indent="0">
              <a:buNone/>
            </a:pPr>
            <a:endParaRPr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BC7284-C8C7-18FD-7C72-81453113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8651EFA-850D-9F08-8C8E-12E4A5AB2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866" y="790911"/>
            <a:ext cx="2773147" cy="190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676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8B6E09-03F0-E934-FC25-3EFCAD09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9264E4-BA2B-EDB2-F843-9506C270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44840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dirty="0"/>
              <a:t>データの一元管理により、多様なデータを組み合わせた分析が可能になる。</a:t>
            </a:r>
          </a:p>
          <a:p>
            <a:r>
              <a:rPr kumimoji="1" lang="ja-JP" altLang="en-US" b="1" dirty="0"/>
              <a:t>オンライントランザクション</a:t>
            </a:r>
            <a:r>
              <a:rPr kumimoji="1" lang="ja-JP" altLang="en-US" dirty="0"/>
              <a:t>では、</a:t>
            </a:r>
            <a:r>
              <a:rPr kumimoji="1" lang="ja-JP" altLang="en-US" b="1" dirty="0"/>
              <a:t>リアルタイムのデータ処理</a:t>
            </a:r>
            <a:r>
              <a:rPr kumimoji="1" lang="ja-JP" altLang="en-US" dirty="0"/>
              <a:t>により、</a:t>
            </a:r>
            <a:r>
              <a:rPr kumimoji="1" lang="ja-JP" altLang="en-US" b="1" dirty="0"/>
              <a:t>オンラインでの情報共有</a:t>
            </a:r>
            <a:r>
              <a:rPr kumimoji="1" lang="ja-JP" altLang="en-US" dirty="0"/>
              <a:t>を行う。</a:t>
            </a:r>
          </a:p>
          <a:p>
            <a:r>
              <a:rPr kumimoji="1" lang="ja-JP" altLang="en-US" b="1" dirty="0"/>
              <a:t>データウェアハウス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「履歴データ」を重視</a:t>
            </a:r>
            <a:r>
              <a:rPr kumimoji="1" lang="ja-JP" altLang="en-US" dirty="0"/>
              <a:t>し、</a:t>
            </a:r>
            <a:r>
              <a:rPr kumimoji="1" lang="ja-JP" altLang="en-US" b="1" dirty="0"/>
              <a:t>データは一度格納されると削除、変更されることなく保存</a:t>
            </a:r>
            <a:r>
              <a:rPr kumimoji="1" lang="ja-JP" altLang="en-US" dirty="0"/>
              <a:t>される。</a:t>
            </a:r>
          </a:p>
          <a:p>
            <a:r>
              <a:rPr kumimoji="1" lang="ja-JP" altLang="en-US" dirty="0"/>
              <a:t>購入テーブル（属性は、</a:t>
            </a:r>
            <a:r>
              <a:rPr kumimoji="1" lang="en-US" altLang="ja-JP" dirty="0"/>
              <a:t>ID</a:t>
            </a:r>
            <a:r>
              <a:rPr kumimoji="1" lang="ja-JP" altLang="en-US" dirty="0"/>
              <a:t>、購入者、商品</a:t>
            </a:r>
            <a:r>
              <a:rPr kumimoji="1" lang="en-US" altLang="ja-JP" dirty="0"/>
              <a:t>ID</a:t>
            </a:r>
            <a:r>
              <a:rPr kumimoji="1" lang="ja-JP" altLang="en-US" dirty="0"/>
              <a:t>、数量、購入日時）では、「購入日時」の属性を用いて購入履歴を管理できるようになる。</a:t>
            </a:r>
          </a:p>
          <a:p>
            <a:r>
              <a:rPr kumimoji="1" lang="ja-JP" altLang="en-US" dirty="0"/>
              <a:t>商品テーブル（属性は、</a:t>
            </a:r>
            <a:r>
              <a:rPr kumimoji="1" lang="en-US" altLang="ja-JP" dirty="0"/>
              <a:t>ID</a:t>
            </a:r>
            <a:r>
              <a:rPr kumimoji="1" lang="ja-JP" altLang="en-US" dirty="0"/>
              <a:t>、名前、単価、改訂日時）では、「改訂日時」の属性を持ちいて価格の履歴を管理できるようになる。</a:t>
            </a:r>
          </a:p>
          <a:p>
            <a:r>
              <a:rPr kumimoji="1" lang="en-US" altLang="ja-JP" b="1" dirty="0"/>
              <a:t>SQL</a:t>
            </a:r>
            <a:r>
              <a:rPr kumimoji="1" lang="ja-JP" altLang="en-US" dirty="0"/>
              <a:t>では、「</a:t>
            </a:r>
            <a:r>
              <a:rPr kumimoji="1" lang="en-US" altLang="ja-JP" b="1" dirty="0"/>
              <a:t>DATETIME</a:t>
            </a:r>
            <a:r>
              <a:rPr kumimoji="1" lang="ja-JP" altLang="en-US" dirty="0"/>
              <a:t>」を使って</a:t>
            </a:r>
            <a:r>
              <a:rPr kumimoji="1" lang="ja-JP" altLang="en-US" b="1" dirty="0"/>
              <a:t>日時</a:t>
            </a:r>
            <a:r>
              <a:rPr kumimoji="1" lang="ja-JP" altLang="en-US" dirty="0"/>
              <a:t>や</a:t>
            </a:r>
            <a:r>
              <a:rPr kumimoji="1" lang="ja-JP" altLang="en-US" b="1" dirty="0"/>
              <a:t>履歴</a:t>
            </a:r>
            <a:r>
              <a:rPr kumimoji="1" lang="ja-JP" altLang="en-US" dirty="0"/>
              <a:t>を扱うことができる。</a:t>
            </a:r>
          </a:p>
          <a:p>
            <a:r>
              <a:rPr kumimoji="1" lang="ja-JP" altLang="en-US" b="1" dirty="0"/>
              <a:t>日時のデータ</a:t>
            </a:r>
            <a:r>
              <a:rPr kumimoji="1" lang="ja-JP" altLang="en-US" dirty="0"/>
              <a:t>は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では、「</a:t>
            </a:r>
            <a:r>
              <a:rPr kumimoji="1" lang="en-US" altLang="ja-JP" b="1" dirty="0"/>
              <a:t>'2024-01-05 09:00:00'</a:t>
            </a:r>
            <a:r>
              <a:rPr kumimoji="1" lang="ja-JP" altLang="en-US" dirty="0"/>
              <a:t>」のような形式で表される。</a:t>
            </a:r>
          </a:p>
          <a:p>
            <a:r>
              <a:rPr kumimoji="1" lang="en-US" altLang="ja-JP" dirty="0"/>
              <a:t>MySQL </a:t>
            </a:r>
            <a:r>
              <a:rPr kumimoji="1" lang="ja-JP" altLang="en-US" dirty="0"/>
              <a:t>や </a:t>
            </a:r>
            <a:r>
              <a:rPr kumimoji="1" lang="en-US" altLang="ja-JP" dirty="0"/>
              <a:t>Access </a:t>
            </a:r>
            <a:r>
              <a:rPr kumimoji="1" lang="ja-JP" altLang="en-US" dirty="0"/>
              <a:t>では、「</a:t>
            </a:r>
            <a:r>
              <a:rPr kumimoji="1" lang="en-US" altLang="ja-JP" b="1" dirty="0"/>
              <a:t>select now();</a:t>
            </a:r>
            <a:r>
              <a:rPr kumimoji="1" lang="ja-JP" altLang="en-US" dirty="0"/>
              <a:t>」により、現在の日時が表示される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1B624B-DF4F-70F8-FEF6-6154DAF6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67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で結ばれる。複雑な構造を持ったデータを効率的に管理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することを可能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/>
          <p:nvPr/>
        </p:nvCxnSpPr>
        <p:spPr>
          <a:xfrm>
            <a:off x="3718472" y="3947330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2926578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/>
        </p:nvGraphicFramePr>
        <p:xfrm>
          <a:off x="3100192" y="2209970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/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165005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商品テーブルと購入テーブル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19582" y="2576015"/>
            <a:ext cx="517481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みかん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と，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メロン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りんご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876449" y="3172962"/>
            <a:ext cx="278177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/>
          <p:cNvSpPr/>
          <p:nvPr/>
        </p:nvSpPr>
        <p:spPr>
          <a:xfrm rot="5400000">
            <a:off x="6364148" y="3519162"/>
            <a:ext cx="415498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36465" y="4799135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8583" y="4671646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</p:spTree>
    <p:extLst>
      <p:ext uri="{BB962C8B-B14F-4D97-AF65-F5344CB8AC3E}">
        <p14:creationId xmlns:p14="http://schemas.microsoft.com/office/powerpoint/2010/main" val="367142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理解のための前提知識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511005" cy="58752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〇 </a:t>
            </a:r>
            <a:r>
              <a:rPr kumimoji="1" lang="ja-JP" altLang="en-US" sz="2400" dirty="0"/>
              <a:t>テーブル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データを</a:t>
            </a: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テーブル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と呼ばれる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表形式で保存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〇 問い合わせ（クエリ）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sz="2400" dirty="0"/>
              <a:t>は、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データベース</a:t>
            </a:r>
            <a:r>
              <a:rPr lang="ja-JP" altLang="en-US" sz="2400" dirty="0"/>
              <a:t>から</a:t>
            </a:r>
            <a:r>
              <a:rPr lang="ja-JP" altLang="en-US" sz="2400" b="1" u="sng" dirty="0"/>
              <a:t>必要なデータを検索、加工するための指令</a:t>
            </a:r>
            <a:endParaRPr lang="en-US" altLang="ja-JP" sz="2400" b="1" u="sng" dirty="0"/>
          </a:p>
          <a:p>
            <a:r>
              <a:rPr lang="en-US" altLang="ja-JP" sz="2400" dirty="0"/>
              <a:t>SELECT, FROM, WHERE </a:t>
            </a:r>
            <a:r>
              <a:rPr lang="ja-JP" altLang="en-US" sz="2400" dirty="0"/>
              <a:t>など、</a:t>
            </a:r>
            <a:r>
              <a:rPr lang="ja-JP" altLang="en-US" sz="2400" b="1" dirty="0"/>
              <a:t>多様</a:t>
            </a:r>
            <a:r>
              <a:rPr lang="ja-JP" altLang="en-US" sz="2400" dirty="0"/>
              <a:t>なコマンドが存在。</a:t>
            </a:r>
          </a:p>
          <a:p>
            <a:r>
              <a:rPr lang="ja-JP" altLang="en-US" sz="2400" b="1" dirty="0"/>
              <a:t>結合、集約、ソート、副問い合わせ</a:t>
            </a:r>
            <a:r>
              <a:rPr lang="ja-JP" altLang="en-US" sz="2400" dirty="0"/>
              <a:t>など、高度な操作も可能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1416259" y="1782644"/>
          <a:ext cx="4103815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288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1994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A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85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B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90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A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90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B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96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A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95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514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4293</TotalTime>
  <Words>4547</Words>
  <Application>Microsoft Office PowerPoint</Application>
  <PresentationFormat>画面に合わせる (4:3)</PresentationFormat>
  <Paragraphs>1009</Paragraphs>
  <Slides>68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68</vt:i4>
      </vt:variant>
    </vt:vector>
  </HeadingPairs>
  <TitlesOfParts>
    <vt:vector size="80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Courier New</vt:lpstr>
      <vt:lpstr>Segoe UI</vt:lpstr>
      <vt:lpstr>Office テーマ</vt:lpstr>
      <vt:lpstr>7_Office テーマ</vt:lpstr>
      <vt:lpstr>2_Office テーマ</vt:lpstr>
      <vt:lpstr>13. データ管理とデータウエアハウス</vt:lpstr>
      <vt:lpstr>PowerPoint プレゼンテーション</vt:lpstr>
      <vt:lpstr>アウトライン</vt:lpstr>
      <vt:lpstr>SQLFiddle のサイトにアクセス</vt:lpstr>
      <vt:lpstr>SQLFiddle の画面（2024年1月に更新）</vt:lpstr>
      <vt:lpstr>13-1. イントロダクション</vt:lpstr>
      <vt:lpstr>リレーショナルデータベースの仕組み</vt:lpstr>
      <vt:lpstr>商品テーブルと購入テーブル</vt:lpstr>
      <vt:lpstr>SQL 理解のための前提知識</vt:lpstr>
      <vt:lpstr>テーブル「商品」からデータを取得するSQLの例</vt:lpstr>
      <vt:lpstr>リレーショナルデータベースシステムの機能</vt:lpstr>
      <vt:lpstr>テーブルと属性</vt:lpstr>
      <vt:lpstr>属性のデータ型</vt:lpstr>
      <vt:lpstr>データ型と SQL </vt:lpstr>
      <vt:lpstr>主キー</vt:lpstr>
      <vt:lpstr>PRIMARY KEY</vt:lpstr>
      <vt:lpstr>SQL によるテーブル定義</vt:lpstr>
      <vt:lpstr>データ追加のSQL</vt:lpstr>
      <vt:lpstr>演習１．テーブル定義とデータの追加、主キー制約</vt:lpstr>
      <vt:lpstr>SQLFiddle のサイトにアクセス</vt:lpstr>
      <vt:lpstr>PowerPoint プレゼンテーション</vt:lpstr>
      <vt:lpstr>PowerPoint プレゼンテーション</vt:lpstr>
      <vt:lpstr>外部キー</vt:lpstr>
      <vt:lpstr>SQL によるテーブル定義</vt:lpstr>
      <vt:lpstr>FOREIGN KEY … REFERENCES</vt:lpstr>
      <vt:lpstr>演習２．外部キー，参照整合性制約</vt:lpstr>
      <vt:lpstr>SQLFiddle のサイトにアクセス</vt:lpstr>
      <vt:lpstr>PowerPoint プレゼンテーション</vt:lpstr>
      <vt:lpstr>PowerPoint プレゼンテーション</vt:lpstr>
      <vt:lpstr>13-2. 日時の扱い</vt:lpstr>
      <vt:lpstr>現在日時の表示</vt:lpstr>
      <vt:lpstr>SQL によるテーブル定義</vt:lpstr>
      <vt:lpstr>演習３．now() による現在日時の取得</vt:lpstr>
      <vt:lpstr>SQLFiddle のサイトにアクセス</vt:lpstr>
      <vt:lpstr>PowerPoint プレゼンテーション</vt:lpstr>
      <vt:lpstr>PowerPoint プレゼンテーション</vt:lpstr>
      <vt:lpstr>演習４．日時を扱うテーブル</vt:lpstr>
      <vt:lpstr>SQLFiddle のサイトにアクセス</vt:lpstr>
      <vt:lpstr>PowerPoint プレゼンテーション</vt:lpstr>
      <vt:lpstr>PowerPoint プレゼンテーション</vt:lpstr>
      <vt:lpstr>ここまでのまとめ</vt:lpstr>
      <vt:lpstr>13-3. データウエアハウス</vt:lpstr>
      <vt:lpstr>データの一元管理と保存の利点</vt:lpstr>
      <vt:lpstr>データの一元管理と保存</vt:lpstr>
      <vt:lpstr>データウエアハウスの活用例 ①</vt:lpstr>
      <vt:lpstr>データウエアハウスの活用例 ②</vt:lpstr>
      <vt:lpstr>データウエアハウスとオンライントランザクションの比較</vt:lpstr>
      <vt:lpstr>オンライントランザクションの特性</vt:lpstr>
      <vt:lpstr>データウエアハウスの特性</vt:lpstr>
      <vt:lpstr>ここまでのまとめ</vt:lpstr>
      <vt:lpstr>13-4. 演習</vt:lpstr>
      <vt:lpstr>PowerPoint プレゼンテーション</vt:lpstr>
      <vt:lpstr>PowerPoint プレゼンテーション</vt:lpstr>
      <vt:lpstr>演習５．データウエアは渦の構築</vt:lpstr>
      <vt:lpstr>SQLFiddle のサイトにアクセス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リレーショナルデータベースの基本</dc:title>
  <dc:creator>kaneko kunihiko</dc:creator>
  <cp:lastModifiedBy>金子　邦彦</cp:lastModifiedBy>
  <cp:revision>368</cp:revision>
  <dcterms:created xsi:type="dcterms:W3CDTF">2019-11-02T00:06:04Z</dcterms:created>
  <dcterms:modified xsi:type="dcterms:W3CDTF">2024-01-04T13:11:18Z</dcterms:modified>
</cp:coreProperties>
</file>