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 id="2147483683" r:id="rId4"/>
  </p:sldMasterIdLst>
  <p:notesMasterIdLst>
    <p:notesMasterId r:id="rId65"/>
  </p:notesMasterIdLst>
  <p:sldIdLst>
    <p:sldId id="875" r:id="rId5"/>
    <p:sldId id="1849" r:id="rId6"/>
    <p:sldId id="959" r:id="rId7"/>
    <p:sldId id="964" r:id="rId8"/>
    <p:sldId id="848" r:id="rId9"/>
    <p:sldId id="980" r:id="rId10"/>
    <p:sldId id="993" r:id="rId11"/>
    <p:sldId id="994" r:id="rId12"/>
    <p:sldId id="992" r:id="rId13"/>
    <p:sldId id="995" r:id="rId14"/>
    <p:sldId id="996" r:id="rId15"/>
    <p:sldId id="407" r:id="rId16"/>
    <p:sldId id="997" r:id="rId17"/>
    <p:sldId id="408" r:id="rId18"/>
    <p:sldId id="956" r:id="rId19"/>
    <p:sldId id="998" r:id="rId20"/>
    <p:sldId id="857" r:id="rId21"/>
    <p:sldId id="858" r:id="rId22"/>
    <p:sldId id="976" r:id="rId23"/>
    <p:sldId id="965" r:id="rId24"/>
    <p:sldId id="977" r:id="rId25"/>
    <p:sldId id="999" r:id="rId26"/>
    <p:sldId id="958" r:id="rId27"/>
    <p:sldId id="1001" r:id="rId28"/>
    <p:sldId id="1002" r:id="rId29"/>
    <p:sldId id="1853" r:id="rId30"/>
    <p:sldId id="979" r:id="rId31"/>
    <p:sldId id="1003" r:id="rId32"/>
    <p:sldId id="371" r:id="rId33"/>
    <p:sldId id="372" r:id="rId34"/>
    <p:sldId id="859" r:id="rId35"/>
    <p:sldId id="1004" r:id="rId36"/>
    <p:sldId id="1005" r:id="rId37"/>
    <p:sldId id="1000" r:id="rId38"/>
    <p:sldId id="1006" r:id="rId39"/>
    <p:sldId id="971" r:id="rId40"/>
    <p:sldId id="1007" r:id="rId41"/>
    <p:sldId id="968" r:id="rId42"/>
    <p:sldId id="425" r:id="rId43"/>
    <p:sldId id="982" r:id="rId44"/>
    <p:sldId id="983" r:id="rId45"/>
    <p:sldId id="984" r:id="rId46"/>
    <p:sldId id="985" r:id="rId47"/>
    <p:sldId id="986" r:id="rId48"/>
    <p:sldId id="970" r:id="rId49"/>
    <p:sldId id="1070" r:id="rId50"/>
    <p:sldId id="553" r:id="rId51"/>
    <p:sldId id="988" r:id="rId52"/>
    <p:sldId id="989" r:id="rId53"/>
    <p:sldId id="990" r:id="rId54"/>
    <p:sldId id="991" r:id="rId55"/>
    <p:sldId id="539" r:id="rId56"/>
    <p:sldId id="540" r:id="rId57"/>
    <p:sldId id="541" r:id="rId58"/>
    <p:sldId id="1009" r:id="rId59"/>
    <p:sldId id="1008" r:id="rId60"/>
    <p:sldId id="1848" r:id="rId61"/>
    <p:sldId id="1851" r:id="rId62"/>
    <p:sldId id="1852" r:id="rId63"/>
    <p:sldId id="1850" r:id="rId6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06" autoAdjust="0"/>
    <p:restoredTop sz="92282" autoAdjust="0"/>
  </p:normalViewPr>
  <p:slideViewPr>
    <p:cSldViewPr snapToGrid="0">
      <p:cViewPr varScale="1">
        <p:scale>
          <a:sx n="48" d="100"/>
          <a:sy n="48" d="100"/>
        </p:scale>
        <p:origin x="980" y="16"/>
      </p:cViewPr>
      <p:guideLst/>
    </p:cSldViewPr>
  </p:slideViewPr>
  <p:notesTextViewPr>
    <p:cViewPr>
      <p:scale>
        <a:sx n="3" d="2"/>
        <a:sy n="3" d="2"/>
      </p:scale>
      <p:origin x="0" y="0"/>
    </p:cViewPr>
  </p:notesTextViewPr>
  <p:sorterViewPr>
    <p:cViewPr varScale="1">
      <p:scale>
        <a:sx n="1" d="1"/>
        <a:sy n="1" d="1"/>
      </p:scale>
      <p:origin x="0" y="-114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2023/10/21</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1</a:t>
            </a:fld>
            <a:endParaRPr kumimoji="1" lang="ja-JP" altLang="en-US"/>
          </a:p>
        </p:txBody>
      </p:sp>
    </p:spTree>
    <p:extLst>
      <p:ext uri="{BB962C8B-B14F-4D97-AF65-F5344CB8AC3E}">
        <p14:creationId xmlns:p14="http://schemas.microsoft.com/office/powerpoint/2010/main" val="3171833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テーブルは、属性という列に分かれています。</a:t>
            </a:r>
            <a:endParaRPr kumimoji="1" lang="en-US" altLang="ja-JP" dirty="0"/>
          </a:p>
          <a:p>
            <a:r>
              <a:rPr kumimoji="1" lang="ja-JP" altLang="en-US" dirty="0"/>
              <a:t>こちら、左のテーブルは、</a:t>
            </a:r>
            <a:r>
              <a:rPr kumimoji="1" lang="en-US" altLang="ja-JP" dirty="0"/>
              <a:t>ID</a:t>
            </a:r>
            <a:r>
              <a:rPr kumimoji="1" lang="ja-JP" altLang="en-US" dirty="0"/>
              <a:t>属性と、商品属性と、単価属性の３つがあります。</a:t>
            </a:r>
            <a:endParaRPr kumimoji="1" lang="en-US" altLang="ja-JP" dirty="0"/>
          </a:p>
          <a:p>
            <a:r>
              <a:rPr kumimoji="1" lang="ja-JP" altLang="en-US" dirty="0"/>
              <a:t>こちら、右のテーブルは別のテーブルです。属性の名前も数も違います。</a:t>
            </a:r>
            <a:endParaRPr kumimoji="1" lang="en-US" altLang="ja-JP" dirty="0"/>
          </a:p>
          <a:p>
            <a:r>
              <a:rPr kumimoji="1" lang="en-US" altLang="ja-JP" dirty="0"/>
              <a:t>ID</a:t>
            </a:r>
            <a:r>
              <a:rPr kumimoji="1" lang="ja-JP" altLang="en-US" dirty="0"/>
              <a:t>属性と、購入者属性と、数量属性の４つがあります。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382FCC-E7B9-4D79-B158-EAEDCA2E771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46806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7099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90116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88428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1130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テーブルは、属性という列に分かれています。</a:t>
            </a:r>
            <a:endParaRPr kumimoji="1" lang="en-US" altLang="ja-JP" dirty="0"/>
          </a:p>
          <a:p>
            <a:r>
              <a:rPr kumimoji="1" lang="ja-JP" altLang="en-US" dirty="0"/>
              <a:t>こちら、左のテーブルは、</a:t>
            </a:r>
            <a:r>
              <a:rPr kumimoji="1" lang="en-US" altLang="ja-JP" dirty="0"/>
              <a:t>ID</a:t>
            </a:r>
            <a:r>
              <a:rPr kumimoji="1" lang="ja-JP" altLang="en-US" dirty="0"/>
              <a:t>属性と、商品属性と、単価属性の３つがあります。</a:t>
            </a:r>
            <a:endParaRPr kumimoji="1" lang="en-US" altLang="ja-JP" dirty="0"/>
          </a:p>
          <a:p>
            <a:r>
              <a:rPr kumimoji="1" lang="ja-JP" altLang="en-US" dirty="0"/>
              <a:t>こちら、右のテーブルは別のテーブルです。属性の名前も数も違います。</a:t>
            </a:r>
            <a:endParaRPr kumimoji="1" lang="en-US" altLang="ja-JP" dirty="0"/>
          </a:p>
          <a:p>
            <a:r>
              <a:rPr kumimoji="1" lang="en-US" altLang="ja-JP" dirty="0"/>
              <a:t>ID</a:t>
            </a:r>
            <a:r>
              <a:rPr kumimoji="1" lang="ja-JP" altLang="en-US" dirty="0"/>
              <a:t>属性と、購入者属性と、数量属性の４つがあります。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F382FCC-E7B9-4D79-B158-EAEDCA2E7713}" type="slidenum">
              <a:rPr kumimoji="1" lang="ja-JP" altLang="en-US" smtClean="0"/>
              <a:t>12</a:t>
            </a:fld>
            <a:endParaRPr kumimoji="1" lang="ja-JP" altLang="en-US"/>
          </a:p>
        </p:txBody>
      </p:sp>
    </p:spTree>
    <p:extLst>
      <p:ext uri="{BB962C8B-B14F-4D97-AF65-F5344CB8AC3E}">
        <p14:creationId xmlns:p14="http://schemas.microsoft.com/office/powerpoint/2010/main" val="2519151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データ型は属性ごとに設定します。</a:t>
            </a:r>
            <a:endParaRPr kumimoji="1" lang="en-US" altLang="ja-JP" dirty="0"/>
          </a:p>
          <a:p>
            <a:r>
              <a:rPr kumimoji="1" lang="ja-JP" altLang="en-US" dirty="0"/>
              <a:t>このテーブルの例で示すように、</a:t>
            </a:r>
            <a:endParaRPr kumimoji="1" lang="en-US" altLang="ja-JP" dirty="0"/>
          </a:p>
          <a:p>
            <a:r>
              <a:rPr kumimoji="1" lang="en-US" altLang="ja-JP" dirty="0"/>
              <a:t>ID</a:t>
            </a:r>
            <a:r>
              <a:rPr kumimoji="1" lang="ja-JP" altLang="en-US" dirty="0"/>
              <a:t>属性はオートナンバー、</a:t>
            </a:r>
            <a:endParaRPr kumimoji="1" lang="en-US" altLang="ja-JP" dirty="0"/>
          </a:p>
          <a:p>
            <a:r>
              <a:rPr kumimoji="1" lang="ja-JP" altLang="en-US" dirty="0"/>
              <a:t>商品属性には短いテキスト、</a:t>
            </a:r>
            <a:endParaRPr kumimoji="1" lang="en-US" altLang="ja-JP" dirty="0"/>
          </a:p>
          <a:p>
            <a:r>
              <a:rPr kumimoji="1" lang="ja-JP" altLang="en-US" dirty="0"/>
              <a:t>単価属性には数値というように、</a:t>
            </a:r>
            <a:endParaRPr kumimoji="1" lang="en-US" altLang="ja-JP" dirty="0"/>
          </a:p>
          <a:p>
            <a:r>
              <a:rPr kumimoji="1" lang="ja-JP" altLang="en-US" dirty="0"/>
              <a:t>属性ごとに異なるデータ型を設定することができます。</a:t>
            </a:r>
            <a:endParaRPr kumimoji="1" lang="en-US" altLang="ja-JP" dirty="0"/>
          </a:p>
          <a:p>
            <a:r>
              <a:rPr kumimoji="1" lang="ja-JP" altLang="en-US" dirty="0"/>
              <a:t>こうして設定されたデータ型と違うデータを入れることはできません。</a:t>
            </a:r>
            <a:endParaRPr kumimoji="1" lang="en-US" altLang="ja-JP" dirty="0"/>
          </a:p>
          <a:p>
            <a:r>
              <a:rPr kumimoji="1" lang="ja-JP" altLang="en-US" dirty="0"/>
              <a:t>例えば、単価属性が数値に設定されているとき、</a:t>
            </a:r>
            <a:endParaRPr kumimoji="1" lang="en-US" altLang="ja-JP" dirty="0"/>
          </a:p>
          <a:p>
            <a:r>
              <a:rPr kumimoji="1" lang="ja-JP" altLang="en-US" dirty="0"/>
              <a:t>数値でないデータを入れることはできません。</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F382FCC-E7B9-4D79-B158-EAEDCA2E7713}" type="slidenum">
              <a:rPr kumimoji="1" lang="ja-JP" altLang="en-US" smtClean="0"/>
              <a:t>14</a:t>
            </a:fld>
            <a:endParaRPr kumimoji="1" lang="ja-JP" altLang="en-US"/>
          </a:p>
        </p:txBody>
      </p:sp>
    </p:spTree>
    <p:extLst>
      <p:ext uri="{BB962C8B-B14F-4D97-AF65-F5344CB8AC3E}">
        <p14:creationId xmlns:p14="http://schemas.microsoft.com/office/powerpoint/2010/main" val="3382682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91246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45443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73413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2023/10/21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99562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2023/10/21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762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2023/10/21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86179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2023/10/21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35358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2023/10/21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945094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2023/10/21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109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2023/10/21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15121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2023/10/21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2023/10/21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48855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2023/10/21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50851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2023/10/21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010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2023/10/21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6002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2023/10/21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8140830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2023/10/21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2023/10/21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361940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2023/10/21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05717050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2023/10/21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8715995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kaneko.jp/de/ds/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sz="3600" dirty="0"/>
              <a:t>2. SQL </a:t>
            </a:r>
            <a:r>
              <a:rPr lang="ja-JP" altLang="en-US" sz="3600" dirty="0"/>
              <a:t>の基本</a:t>
            </a:r>
            <a:br>
              <a:rPr lang="en-US" altLang="ja-JP" sz="3600" dirty="0"/>
            </a:br>
            <a:br>
              <a:rPr lang="en-US" altLang="ja-JP" sz="3200" dirty="0">
                <a:solidFill>
                  <a:schemeClr val="tx1"/>
                </a:solidFill>
              </a:rPr>
            </a:br>
            <a:r>
              <a:rPr lang="en-US" altLang="ja-JP" sz="3200" dirty="0">
                <a:solidFill>
                  <a:schemeClr val="tx1"/>
                </a:solidFill>
              </a:rPr>
              <a:t>SQL </a:t>
            </a:r>
            <a:r>
              <a:rPr lang="ja-JP" altLang="en-US" sz="3200" dirty="0">
                <a:solidFill>
                  <a:schemeClr val="tx1"/>
                </a:solidFill>
              </a:rPr>
              <a:t>の役割、テーブルと属性、テーブル定義、問い合わせ（クエリ）</a:t>
            </a:r>
            <a:endParaRPr lang="ja-JP" altLang="en-US" sz="3600" dirty="0">
              <a:solidFill>
                <a:schemeClr val="tx1"/>
              </a:solidFill>
            </a:endParaRPr>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a:t>
            </a:fld>
            <a:endParaRPr lang="ja-JP" altLang="en-US"/>
          </a:p>
        </p:txBody>
      </p:sp>
      <p:sp>
        <p:nvSpPr>
          <p:cNvPr id="8" name="サブタイトル 2"/>
          <p:cNvSpPr txBox="1">
            <a:spLocks/>
          </p:cNvSpPr>
          <p:nvPr/>
        </p:nvSpPr>
        <p:spPr>
          <a:xfrm>
            <a:off x="264319" y="3963945"/>
            <a:ext cx="8492223"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kumimoji="1" sz="16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kumimoji="1" sz="16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800" dirty="0">
                <a:latin typeface="Arial" panose="020B0604020202020204" pitchFamily="34" charset="0"/>
              </a:rPr>
              <a:t>URL: </a:t>
            </a:r>
            <a:r>
              <a:rPr lang="en-US" altLang="ja-JP" sz="2800" dirty="0">
                <a:latin typeface="Arial" panose="020B0604020202020204" pitchFamily="34" charset="0"/>
                <a:hlinkClick r:id="rId3"/>
              </a:rPr>
              <a:t>https://</a:t>
            </a:r>
            <a:r>
              <a:rPr lang="en-US" altLang="ja-JP" sz="2800" dirty="0" err="1">
                <a:latin typeface="Arial" panose="020B0604020202020204" pitchFamily="34" charset="0"/>
                <a:hlinkClick r:id="rId3"/>
              </a:rPr>
              <a:t>www.kkaneko.jp</a:t>
            </a:r>
            <a:r>
              <a:rPr lang="en-US" altLang="ja-JP" sz="2800" dirty="0">
                <a:latin typeface="Arial" panose="020B0604020202020204" pitchFamily="34" charset="0"/>
                <a:hlinkClick r:id="rId3"/>
              </a:rPr>
              <a:t>/de/ds/</a:t>
            </a:r>
            <a:r>
              <a:rPr lang="en-US" altLang="ja-JP" sz="2800" dirty="0" err="1">
                <a:latin typeface="Arial" panose="020B0604020202020204" pitchFamily="34" charset="0"/>
                <a:hlinkClick r:id="rId3"/>
              </a:rPr>
              <a:t>index.html</a:t>
            </a:r>
            <a:endParaRPr lang="en-US" altLang="ja-JP" sz="2800" dirty="0">
              <a:latin typeface="Arial" panose="020B0604020202020204" pitchFamily="34" charset="0"/>
            </a:endParaRPr>
          </a:p>
          <a:p>
            <a:r>
              <a:rPr lang="ja-JP" altLang="en-US" sz="2800" dirty="0">
                <a:latin typeface="Arial" panose="020B0604020202020204" pitchFamily="34" charset="0"/>
              </a:rPr>
              <a:t>金子邦彦</a:t>
            </a:r>
          </a:p>
        </p:txBody>
      </p:sp>
      <p:pic>
        <p:nvPicPr>
          <p:cNvPr id="3" name="図 2">
            <a:extLst>
              <a:ext uri="{FF2B5EF4-FFF2-40B4-BE49-F238E27FC236}">
                <a16:creationId xmlns:a16="http://schemas.microsoft.com/office/drawing/2014/main" id="{39C5C1B8-0607-4859-B5AC-11C66348B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042" y="4606947"/>
            <a:ext cx="1095375" cy="809625"/>
          </a:xfrm>
          <a:prstGeom prst="rect">
            <a:avLst/>
          </a:prstGeom>
        </p:spPr>
      </p:pic>
      <p:pic>
        <p:nvPicPr>
          <p:cNvPr id="5" name="Picture 2" descr="https://mirrors.creativecommons.org/presskit/buttons/88x31/png/by-nc-sa.eu.png">
            <a:extLst>
              <a:ext uri="{FF2B5EF4-FFF2-40B4-BE49-F238E27FC236}">
                <a16:creationId xmlns:a16="http://schemas.microsoft.com/office/drawing/2014/main" id="{3C58B151-00BC-4B03-B890-5D23E58B4C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5104" y="5854702"/>
            <a:ext cx="1433790" cy="50164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333C51FE-3BAB-482B-A9F8-01DBD2DFE5FA}"/>
              </a:ext>
            </a:extLst>
          </p:cNvPr>
          <p:cNvSpPr txBox="1"/>
          <p:nvPr/>
        </p:nvSpPr>
        <p:spPr>
          <a:xfrm>
            <a:off x="1969364" y="6538913"/>
            <a:ext cx="5205271" cy="300082"/>
          </a:xfrm>
          <a:prstGeom prst="rect">
            <a:avLst/>
          </a:prstGeom>
          <a:noFill/>
        </p:spPr>
        <p:txBody>
          <a:bodyPr wrap="none" rtlCol="0">
            <a:noAutofit/>
          </a:bodyPr>
          <a:lstStyle/>
          <a:p>
            <a:r>
              <a:rPr kumimoji="1" lang="ja-JP" altLang="en-US" sz="1350" dirty="0">
                <a:latin typeface="Arial" panose="020B0604020202020204" pitchFamily="34" charset="0"/>
                <a:ea typeface="メイリオ" panose="020B0604030504040204" pitchFamily="50" charset="-128"/>
              </a:rPr>
              <a:t>謝辞：この資料では「いらすとや」のイラストを使用しています</a:t>
            </a:r>
          </a:p>
        </p:txBody>
      </p:sp>
    </p:spTree>
    <p:extLst>
      <p:ext uri="{BB962C8B-B14F-4D97-AF65-F5344CB8AC3E}">
        <p14:creationId xmlns:p14="http://schemas.microsoft.com/office/powerpoint/2010/main" val="272497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03C7FD-7E51-0D0B-1B42-EC16E21DA8E7}"/>
              </a:ext>
            </a:extLst>
          </p:cNvPr>
          <p:cNvSpPr>
            <a:spLocks noGrp="1"/>
          </p:cNvSpPr>
          <p:nvPr>
            <p:ph type="title"/>
          </p:nvPr>
        </p:nvSpPr>
        <p:spPr/>
        <p:txBody>
          <a:bodyPr>
            <a:normAutofit fontScale="90000"/>
          </a:bodyPr>
          <a:lstStyle/>
          <a:p>
            <a:r>
              <a:rPr kumimoji="1" lang="ja-JP" altLang="en-US" dirty="0"/>
              <a:t>リレーショナルデータベースが普及している理由</a:t>
            </a:r>
          </a:p>
        </p:txBody>
      </p:sp>
      <p:sp>
        <p:nvSpPr>
          <p:cNvPr id="3" name="コンテンツ プレースホルダー 2">
            <a:extLst>
              <a:ext uri="{FF2B5EF4-FFF2-40B4-BE49-F238E27FC236}">
                <a16:creationId xmlns:a16="http://schemas.microsoft.com/office/drawing/2014/main" id="{940532FC-6065-2DFF-73C0-6B318AEC9DB7}"/>
              </a:ext>
            </a:extLst>
          </p:cNvPr>
          <p:cNvSpPr>
            <a:spLocks noGrp="1"/>
          </p:cNvSpPr>
          <p:nvPr>
            <p:ph idx="1"/>
          </p:nvPr>
        </p:nvSpPr>
        <p:spPr>
          <a:xfrm>
            <a:off x="321845" y="1168701"/>
            <a:ext cx="8461208" cy="5010718"/>
          </a:xfrm>
        </p:spPr>
        <p:txBody>
          <a:bodyPr/>
          <a:lstStyle/>
          <a:p>
            <a:r>
              <a:rPr kumimoji="1" lang="ja-JP" altLang="en-US" sz="2400" dirty="0"/>
              <a:t>使いやすい</a:t>
            </a:r>
            <a:endParaRPr kumimoji="1" lang="en-US" altLang="ja-JP" sz="2400" dirty="0"/>
          </a:p>
          <a:p>
            <a:r>
              <a:rPr lang="ja-JP" altLang="en-US" sz="2400" dirty="0"/>
              <a:t>信頼性が高い</a:t>
            </a:r>
            <a:endParaRPr lang="en-US" altLang="ja-JP" sz="2400" dirty="0"/>
          </a:p>
          <a:p>
            <a:r>
              <a:rPr lang="ja-JP" altLang="en-US" sz="2400" b="0" i="0" dirty="0">
                <a:solidFill>
                  <a:srgbClr val="374151"/>
                </a:solidFill>
                <a:effectLst/>
                <a:latin typeface="Söhne"/>
              </a:rPr>
              <a:t>データを</a:t>
            </a:r>
            <a:r>
              <a:rPr lang="ja-JP" altLang="en-US" sz="2400" b="1" i="0" dirty="0">
                <a:solidFill>
                  <a:srgbClr val="C00000"/>
                </a:solidFill>
                <a:effectLst/>
                <a:latin typeface="Söhne"/>
              </a:rPr>
              <a:t>テーブル</a:t>
            </a:r>
            <a:r>
              <a:rPr lang="ja-JP" altLang="en-US" sz="2400" b="0" i="0" dirty="0">
                <a:solidFill>
                  <a:srgbClr val="374151"/>
                </a:solidFill>
                <a:effectLst/>
                <a:latin typeface="Söhne"/>
              </a:rPr>
              <a:t>と呼ばれる</a:t>
            </a:r>
            <a:r>
              <a:rPr lang="ja-JP" altLang="en-US" sz="2400" b="1" i="0" dirty="0">
                <a:solidFill>
                  <a:srgbClr val="374151"/>
                </a:solidFill>
                <a:effectLst/>
                <a:latin typeface="Söhne"/>
              </a:rPr>
              <a:t>表形式で</a:t>
            </a:r>
            <a:r>
              <a:rPr lang="ja-JP" altLang="en-US" sz="2400" b="1" dirty="0">
                <a:solidFill>
                  <a:srgbClr val="374151"/>
                </a:solidFill>
                <a:latin typeface="Söhne"/>
              </a:rPr>
              <a:t>保存</a:t>
            </a:r>
            <a:r>
              <a:rPr lang="ja-JP" altLang="en-US" sz="2400" dirty="0">
                <a:solidFill>
                  <a:srgbClr val="374151"/>
                </a:solidFill>
                <a:latin typeface="Söhne"/>
              </a:rPr>
              <a:t>（エクセルに似ていてなじみやすい）</a:t>
            </a:r>
            <a:endParaRPr lang="en-US" altLang="ja-JP" sz="2400" dirty="0">
              <a:solidFill>
                <a:srgbClr val="374151"/>
              </a:solidFill>
              <a:latin typeface="Söhne"/>
            </a:endParaRPr>
          </a:p>
          <a:p>
            <a:r>
              <a:rPr kumimoji="1" lang="ja-JP" altLang="en-US" sz="2400" b="1" dirty="0"/>
              <a:t>データの管理と検索</a:t>
            </a:r>
            <a:r>
              <a:rPr kumimoji="1" lang="ja-JP" altLang="en-US" sz="2400" dirty="0"/>
              <a:t>が、</a:t>
            </a:r>
            <a:r>
              <a:rPr kumimoji="1" lang="en-US" altLang="ja-JP" sz="2400" b="1" dirty="0">
                <a:solidFill>
                  <a:srgbClr val="C00000"/>
                </a:solidFill>
              </a:rPr>
              <a:t>SQL </a:t>
            </a:r>
            <a:r>
              <a:rPr kumimoji="1" lang="ja-JP" altLang="en-US" sz="2400" dirty="0"/>
              <a:t>言語を使って、簡単に行える</a:t>
            </a:r>
            <a:endParaRPr kumimoji="1" lang="en-US" altLang="ja-JP" sz="2400" dirty="0"/>
          </a:p>
          <a:p>
            <a:pPr marL="0" indent="0">
              <a:buNone/>
            </a:pPr>
            <a:endParaRPr kumimoji="1" lang="en-US" altLang="ja-JP" sz="2400" dirty="0"/>
          </a:p>
          <a:p>
            <a:endParaRPr lang="en-US" altLang="ja-JP" sz="2400" dirty="0">
              <a:solidFill>
                <a:srgbClr val="374151"/>
              </a:solidFill>
              <a:latin typeface="Söhne"/>
            </a:endParaRPr>
          </a:p>
          <a:p>
            <a:endParaRPr lang="en-US" altLang="ja-JP" sz="2800" i="0" dirty="0">
              <a:solidFill>
                <a:srgbClr val="374151"/>
              </a:solidFill>
              <a:effectLst/>
              <a:latin typeface="Söhne"/>
            </a:endParaRPr>
          </a:p>
          <a:p>
            <a:endParaRPr kumimoji="1" lang="ja-JP" altLang="en-US" dirty="0"/>
          </a:p>
        </p:txBody>
      </p:sp>
      <p:sp>
        <p:nvSpPr>
          <p:cNvPr id="4" name="スライド番号プレースホルダー 3">
            <a:extLst>
              <a:ext uri="{FF2B5EF4-FFF2-40B4-BE49-F238E27FC236}">
                <a16:creationId xmlns:a16="http://schemas.microsoft.com/office/drawing/2014/main" id="{66847EC8-D25B-35DE-A273-2E9152ED89BF}"/>
              </a:ext>
            </a:extLst>
          </p:cNvPr>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spTree>
    <p:extLst>
      <p:ext uri="{BB962C8B-B14F-4D97-AF65-F5344CB8AC3E}">
        <p14:creationId xmlns:p14="http://schemas.microsoft.com/office/powerpoint/2010/main" val="3331780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2-3. </a:t>
            </a:r>
            <a:r>
              <a:rPr lang="ja-JP" altLang="en-US" sz="4500" dirty="0">
                <a:solidFill>
                  <a:schemeClr val="tx2"/>
                </a:solidFill>
                <a:latin typeface="メイリオ" panose="020B0604030504040204" pitchFamily="50" charset="-128"/>
              </a:rPr>
              <a:t>テーブルの構造</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11</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081628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テーブルと属性</a:t>
            </a: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12</a:t>
            </a:fld>
            <a:endParaRPr kumimoji="1" lang="ja-JP" altLang="en-US"/>
          </a:p>
        </p:txBody>
      </p:sp>
      <p:sp>
        <p:nvSpPr>
          <p:cNvPr id="12" name="角丸四角形吹き出し 11"/>
          <p:cNvSpPr/>
          <p:nvPr/>
        </p:nvSpPr>
        <p:spPr>
          <a:xfrm>
            <a:off x="2638172" y="5259208"/>
            <a:ext cx="3828553" cy="825123"/>
          </a:xfrm>
          <a:prstGeom prst="wedgeRoundRectCallout">
            <a:avLst>
              <a:gd name="adj1" fmla="val -26081"/>
              <a:gd name="adj2" fmla="val -128202"/>
              <a:gd name="adj3" fmla="val 1666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2353537" y="1598792"/>
            <a:ext cx="1261884" cy="415498"/>
          </a:xfrm>
          <a:prstGeom prst="rect">
            <a:avLst/>
          </a:prstGeom>
          <a:noFill/>
        </p:spPr>
        <p:txBody>
          <a:bodyPr wrap="none" rtlCol="0">
            <a:spAutoFit/>
          </a:bodyPr>
          <a:lstStyle/>
          <a:p>
            <a:r>
              <a:rPr kumimoji="1" lang="ja-JP" altLang="en-US" sz="2100" b="1" dirty="0">
                <a:solidFill>
                  <a:srgbClr val="C00000"/>
                </a:solidFill>
                <a:latin typeface="メイリオ" panose="020B0604030504040204" pitchFamily="50" charset="-128"/>
                <a:ea typeface="メイリオ" panose="020B0604030504040204" pitchFamily="50" charset="-128"/>
              </a:rPr>
              <a:t>テーブル</a:t>
            </a:r>
            <a:endParaRPr kumimoji="1" lang="ja-JP" altLang="en-US" sz="2100" dirty="0">
              <a:latin typeface="メイリオ" panose="020B0604030504040204" pitchFamily="50" charset="-128"/>
              <a:ea typeface="メイリオ" panose="020B0604030504040204" pitchFamily="50" charset="-128"/>
            </a:endParaRPr>
          </a:p>
        </p:txBody>
      </p:sp>
      <p:sp>
        <p:nvSpPr>
          <p:cNvPr id="16" name="角丸四角形吹き出し 15"/>
          <p:cNvSpPr/>
          <p:nvPr/>
        </p:nvSpPr>
        <p:spPr>
          <a:xfrm>
            <a:off x="2151690" y="1473803"/>
            <a:ext cx="1619412" cy="642395"/>
          </a:xfrm>
          <a:prstGeom prst="wedgeRoundRectCallout">
            <a:avLst>
              <a:gd name="adj1" fmla="val 34263"/>
              <a:gd name="adj2" fmla="val 85567"/>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2638172" y="5368751"/>
            <a:ext cx="3828553" cy="738664"/>
          </a:xfrm>
          <a:prstGeom prst="rect">
            <a:avLst/>
          </a:prstGeom>
          <a:noFill/>
        </p:spPr>
        <p:txBody>
          <a:bodyPr wrap="square" rtlCol="0">
            <a:spAutoFit/>
          </a:bodyPr>
          <a:lstStyle/>
          <a:p>
            <a:r>
              <a:rPr lang="ja-JP" altLang="en-US" sz="2100" dirty="0">
                <a:latin typeface="メイリオ" panose="020B0604030504040204" pitchFamily="50" charset="-128"/>
                <a:ea typeface="メイリオ" panose="020B0604030504040204" pitchFamily="50" charset="-128"/>
              </a:rPr>
              <a:t>「</a:t>
            </a:r>
            <a:r>
              <a:rPr lang="en-US" altLang="ja-JP" sz="2100" b="1" dirty="0">
                <a:latin typeface="メイリオ" panose="020B0604030504040204" pitchFamily="50" charset="-128"/>
                <a:ea typeface="メイリオ" panose="020B0604030504040204" pitchFamily="50" charset="-128"/>
              </a:rPr>
              <a:t>ID</a:t>
            </a:r>
            <a:r>
              <a:rPr lang="ja-JP" altLang="en-US" sz="2100" dirty="0">
                <a:latin typeface="メイリオ" panose="020B0604030504040204" pitchFamily="50" charset="-128"/>
                <a:ea typeface="メイリオ" panose="020B0604030504040204" pitchFamily="50" charset="-128"/>
              </a:rPr>
              <a:t>」</a:t>
            </a:r>
            <a:r>
              <a:rPr lang="ja-JP" altLang="en-US" sz="2100">
                <a:latin typeface="メイリオ" panose="020B0604030504040204" pitchFamily="50" charset="-128"/>
                <a:ea typeface="メイリオ" panose="020B0604030504040204" pitchFamily="50" charset="-128"/>
              </a:rPr>
              <a:t>と「</a:t>
            </a:r>
            <a:r>
              <a:rPr lang="ja-JP" altLang="en-US" sz="2100" b="1">
                <a:latin typeface="メイリオ" panose="020B0604030504040204" pitchFamily="50" charset="-128"/>
                <a:ea typeface="メイリオ" panose="020B0604030504040204" pitchFamily="50" charset="-128"/>
              </a:rPr>
              <a:t>商品名</a:t>
            </a:r>
            <a:r>
              <a:rPr lang="ja-JP" altLang="en-US" sz="2100">
                <a:latin typeface="メイリオ" panose="020B0604030504040204" pitchFamily="50" charset="-128"/>
                <a:ea typeface="メイリオ" panose="020B0604030504040204" pitchFamily="50" charset="-128"/>
              </a:rPr>
              <a:t>」</a:t>
            </a:r>
            <a:r>
              <a:rPr lang="ja-JP" altLang="en-US" sz="2100" dirty="0">
                <a:latin typeface="メイリオ" panose="020B0604030504040204" pitchFamily="50" charset="-128"/>
                <a:ea typeface="メイリオ" panose="020B0604030504040204" pitchFamily="50" charset="-128"/>
              </a:rPr>
              <a:t>と「</a:t>
            </a:r>
            <a:r>
              <a:rPr lang="ja-JP" altLang="en-US" sz="2100" b="1" dirty="0">
                <a:latin typeface="メイリオ" panose="020B0604030504040204" pitchFamily="50" charset="-128"/>
                <a:ea typeface="メイリオ" panose="020B0604030504040204" pitchFamily="50" charset="-128"/>
              </a:rPr>
              <a:t>単価</a:t>
            </a:r>
            <a:r>
              <a:rPr lang="ja-JP" altLang="en-US" sz="2100" dirty="0">
                <a:latin typeface="メイリオ" panose="020B0604030504040204" pitchFamily="50" charset="-128"/>
                <a:ea typeface="メイリオ" panose="020B0604030504040204" pitchFamily="50" charset="-128"/>
              </a:rPr>
              <a:t>」の</a:t>
            </a:r>
            <a:r>
              <a:rPr kumimoji="1" lang="ja-JP" altLang="en-US" sz="2100" b="1" dirty="0">
                <a:solidFill>
                  <a:srgbClr val="C00000"/>
                </a:solidFill>
                <a:latin typeface="メイリオ" panose="020B0604030504040204" pitchFamily="50" charset="-128"/>
                <a:ea typeface="メイリオ" panose="020B0604030504040204" pitchFamily="50" charset="-128"/>
              </a:rPr>
              <a:t>属性</a:t>
            </a:r>
            <a:endParaRPr kumimoji="1" lang="ja-JP" altLang="en-US" sz="2100" b="1" dirty="0">
              <a:latin typeface="メイリオ" panose="020B0604030504040204" pitchFamily="50" charset="-128"/>
              <a:ea typeface="メイリオ" panose="020B0604030504040204" pitchFamily="50" charset="-128"/>
            </a:endParaRPr>
          </a:p>
        </p:txBody>
      </p:sp>
      <p:sp>
        <p:nvSpPr>
          <p:cNvPr id="22" name="コンテンツ プレースホルダー 2">
            <a:extLst>
              <a:ext uri="{FF2B5EF4-FFF2-40B4-BE49-F238E27FC236}">
                <a16:creationId xmlns:a16="http://schemas.microsoft.com/office/drawing/2014/main" id="{88A0C399-6910-4717-B74D-C91F3526E88E}"/>
              </a:ext>
            </a:extLst>
          </p:cNvPr>
          <p:cNvSpPr txBox="1">
            <a:spLocks/>
          </p:cNvSpPr>
          <p:nvPr/>
        </p:nvSpPr>
        <p:spPr>
          <a:xfrm>
            <a:off x="4304653" y="1553938"/>
            <a:ext cx="4352589" cy="696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dirty="0">
                <a:solidFill>
                  <a:srgbClr val="C00000"/>
                </a:solidFill>
                <a:latin typeface="メイリオ" panose="020B0604030504040204" pitchFamily="50" charset="-128"/>
                <a:ea typeface="メイリオ" panose="020B0604030504040204" pitchFamily="50" charset="-128"/>
              </a:rPr>
              <a:t>テーブル</a:t>
            </a:r>
            <a:r>
              <a:rPr lang="ja-JP" altLang="en-US" sz="3600" dirty="0">
                <a:latin typeface="メイリオ" panose="020B0604030504040204" pitchFamily="50" charset="-128"/>
                <a:ea typeface="メイリオ" panose="020B0604030504040204" pitchFamily="50" charset="-128"/>
              </a:rPr>
              <a:t>名：</a:t>
            </a:r>
            <a:r>
              <a:rPr lang="ja-JP" altLang="en-US" sz="3600" b="1" dirty="0">
                <a:solidFill>
                  <a:schemeClr val="tx1"/>
                </a:solidFill>
                <a:latin typeface="メイリオ" panose="020B0604030504040204" pitchFamily="50" charset="-128"/>
                <a:ea typeface="メイリオ" panose="020B0604030504040204" pitchFamily="50" charset="-128"/>
              </a:rPr>
              <a:t>商品</a:t>
            </a:r>
          </a:p>
        </p:txBody>
      </p:sp>
      <p:graphicFrame>
        <p:nvGraphicFramePr>
          <p:cNvPr id="23" name="表 22">
            <a:extLst>
              <a:ext uri="{FF2B5EF4-FFF2-40B4-BE49-F238E27FC236}">
                <a16:creationId xmlns:a16="http://schemas.microsoft.com/office/drawing/2014/main" id="{12E6F65A-5145-44B9-8B3C-5873DBD94F49}"/>
              </a:ext>
            </a:extLst>
          </p:cNvPr>
          <p:cNvGraphicFramePr>
            <a:graphicFrameLocks noGrp="1"/>
          </p:cNvGraphicFramePr>
          <p:nvPr/>
        </p:nvGraphicFramePr>
        <p:xfrm>
          <a:off x="2638172" y="2540502"/>
          <a:ext cx="3471420" cy="1920240"/>
        </p:xfrm>
        <a:graphic>
          <a:graphicData uri="http://schemas.openxmlformats.org/drawingml/2006/table">
            <a:tbl>
              <a:tblPr firstRow="1" bandRow="1">
                <a:tableStyleId>{5C22544A-7EE6-4342-B048-85BDC9FD1C3A}</a:tableStyleId>
              </a:tblPr>
              <a:tblGrid>
                <a:gridCol w="904973">
                  <a:extLst>
                    <a:ext uri="{9D8B030D-6E8A-4147-A177-3AD203B41FA5}">
                      <a16:colId xmlns:a16="http://schemas.microsoft.com/office/drawing/2014/main" val="20000"/>
                    </a:ext>
                  </a:extLst>
                </a:gridCol>
                <a:gridCol w="1409307">
                  <a:extLst>
                    <a:ext uri="{9D8B030D-6E8A-4147-A177-3AD203B41FA5}">
                      <a16:colId xmlns:a16="http://schemas.microsoft.com/office/drawing/2014/main" val="20001"/>
                    </a:ext>
                  </a:extLst>
                </a:gridCol>
                <a:gridCol w="1157140">
                  <a:extLst>
                    <a:ext uri="{9D8B030D-6E8A-4147-A177-3AD203B41FA5}">
                      <a16:colId xmlns:a16="http://schemas.microsoft.com/office/drawing/2014/main" val="20002"/>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ja-JP" altLang="en-US" sz="2700" dirty="0"/>
                        <a:t>みかん</a:t>
                      </a:r>
                    </a:p>
                  </a:txBody>
                  <a:tcPr marL="68580" marR="68580" marT="34290" marB="34290"/>
                </a:tc>
                <a:tc>
                  <a:txBody>
                    <a:bodyPr/>
                    <a:lstStyle/>
                    <a:p>
                      <a:pPr algn="r"/>
                      <a:r>
                        <a:rPr kumimoji="1" lang="en-US" altLang="ja-JP" sz="2700" dirty="0"/>
                        <a:t>50</a:t>
                      </a:r>
                      <a:endParaRPr kumimoji="1" lang="ja-JP" altLang="en-US" sz="2700" dirty="0"/>
                    </a:p>
                  </a:txBody>
                  <a:tcPr marL="68580" marR="68580" marT="34290" marB="34290"/>
                </a:tc>
                <a:extLst>
                  <a:ext uri="{0D108BD9-81ED-4DB2-BD59-A6C34878D82A}">
                    <a16:rowId xmlns:a16="http://schemas.microsoft.com/office/drawing/2014/main" val="10001"/>
                  </a:ext>
                </a:extLst>
              </a:tr>
              <a:tr h="48006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ja-JP" altLang="en-US" sz="2700" dirty="0"/>
                        <a:t>りんご</a:t>
                      </a:r>
                    </a:p>
                  </a:txBody>
                  <a:tcPr marL="68580" marR="68580" marT="34290" marB="34290"/>
                </a:tc>
                <a:tc>
                  <a:txBody>
                    <a:bodyPr/>
                    <a:lstStyle/>
                    <a:p>
                      <a:pPr algn="r"/>
                      <a:r>
                        <a:rPr kumimoji="1" lang="en-US" altLang="ja-JP" sz="2700" dirty="0"/>
                        <a:t>100</a:t>
                      </a:r>
                      <a:endParaRPr kumimoji="1" lang="ja-JP" altLang="en-US" sz="2700" dirty="0"/>
                    </a:p>
                  </a:txBody>
                  <a:tcPr marL="68580" marR="68580" marT="34290" marB="34290"/>
                </a:tc>
                <a:extLst>
                  <a:ext uri="{0D108BD9-81ED-4DB2-BD59-A6C34878D82A}">
                    <a16:rowId xmlns:a16="http://schemas.microsoft.com/office/drawing/2014/main" val="10002"/>
                  </a:ext>
                </a:extLst>
              </a:tr>
              <a:tr h="480060">
                <a:tc>
                  <a:txBody>
                    <a:bodyPr/>
                    <a:lstStyle/>
                    <a:p>
                      <a:pPr algn="r"/>
                      <a:r>
                        <a:rPr kumimoji="1" lang="en-US" altLang="ja-JP" sz="2700" dirty="0"/>
                        <a:t>3</a:t>
                      </a:r>
                      <a:endParaRPr kumimoji="1" lang="ja-JP" altLang="en-US" sz="2700" dirty="0"/>
                    </a:p>
                  </a:txBody>
                  <a:tcPr marL="68580" marR="68580" marT="34290" marB="34290"/>
                </a:tc>
                <a:tc>
                  <a:txBody>
                    <a:bodyPr/>
                    <a:lstStyle/>
                    <a:p>
                      <a:pPr algn="r"/>
                      <a:r>
                        <a:rPr kumimoji="1" lang="ja-JP" altLang="en-US" sz="2700" dirty="0"/>
                        <a:t>メロン</a:t>
                      </a:r>
                    </a:p>
                  </a:txBody>
                  <a:tcPr marL="68580" marR="68580" marT="34290" marB="34290"/>
                </a:tc>
                <a:tc>
                  <a:txBody>
                    <a:bodyPr/>
                    <a:lstStyle/>
                    <a:p>
                      <a:pPr algn="r"/>
                      <a:r>
                        <a:rPr kumimoji="1" lang="en-US" altLang="ja-JP" sz="2700" dirty="0"/>
                        <a:t>500</a:t>
                      </a:r>
                      <a:endParaRPr kumimoji="1" lang="ja-JP" altLang="en-US" sz="2700" dirty="0"/>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65023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7F3BEE-D582-9E48-785B-F13EC5596549}"/>
              </a:ext>
            </a:extLst>
          </p:cNvPr>
          <p:cNvSpPr>
            <a:spLocks noGrp="1"/>
          </p:cNvSpPr>
          <p:nvPr>
            <p:ph type="title"/>
          </p:nvPr>
        </p:nvSpPr>
        <p:spPr/>
        <p:txBody>
          <a:bodyPr>
            <a:normAutofit fontScale="90000"/>
          </a:bodyPr>
          <a:lstStyle/>
          <a:p>
            <a:r>
              <a:rPr kumimoji="1" lang="ja-JP" altLang="en-US" dirty="0"/>
              <a:t>テーブルの属性（列）と行</a:t>
            </a:r>
          </a:p>
        </p:txBody>
      </p:sp>
      <p:sp>
        <p:nvSpPr>
          <p:cNvPr id="3" name="コンテンツ プレースホルダー 2">
            <a:extLst>
              <a:ext uri="{FF2B5EF4-FFF2-40B4-BE49-F238E27FC236}">
                <a16:creationId xmlns:a16="http://schemas.microsoft.com/office/drawing/2014/main" id="{FBB331CE-D3C7-AB28-24B4-1AE82D7079B2}"/>
              </a:ext>
            </a:extLst>
          </p:cNvPr>
          <p:cNvSpPr>
            <a:spLocks noGrp="1"/>
          </p:cNvSpPr>
          <p:nvPr>
            <p:ph idx="1"/>
          </p:nvPr>
        </p:nvSpPr>
        <p:spPr>
          <a:xfrm>
            <a:off x="4902049" y="846253"/>
            <a:ext cx="4112095" cy="5333166"/>
          </a:xfrm>
        </p:spPr>
        <p:txBody>
          <a:bodyPr>
            <a:normAutofit/>
          </a:bodyPr>
          <a:lstStyle/>
          <a:p>
            <a:pPr marL="0" indent="0">
              <a:buNone/>
            </a:pPr>
            <a:r>
              <a:rPr kumimoji="1" lang="ja-JP" altLang="en-US" sz="2400" b="1" dirty="0"/>
              <a:t>属性（列）</a:t>
            </a:r>
            <a:endParaRPr kumimoji="1" lang="en-US" altLang="ja-JP" sz="2400" b="1" dirty="0"/>
          </a:p>
          <a:p>
            <a:r>
              <a:rPr lang="ja-JP" altLang="en-US" sz="2400" dirty="0"/>
              <a:t>データの種類に対応する</a:t>
            </a:r>
            <a:endParaRPr lang="en-US" altLang="ja-JP" sz="2400" dirty="0"/>
          </a:p>
          <a:p>
            <a:r>
              <a:rPr lang="en-US" altLang="ja-JP" sz="2400" dirty="0"/>
              <a:t>ID</a:t>
            </a:r>
            <a:r>
              <a:rPr lang="ja-JP" altLang="en-US" sz="2400" dirty="0"/>
              <a:t>、商品名、単価など</a:t>
            </a:r>
            <a:endParaRPr lang="en-US" altLang="ja-JP" sz="2400" dirty="0"/>
          </a:p>
          <a:p>
            <a:pPr marL="0" indent="0">
              <a:buNone/>
            </a:pPr>
            <a:endParaRPr lang="en-US" altLang="ja-JP" sz="2400" dirty="0"/>
          </a:p>
          <a:p>
            <a:pPr marL="0" indent="0">
              <a:buNone/>
            </a:pPr>
            <a:r>
              <a:rPr kumimoji="1" lang="ja-JP" altLang="en-US" sz="2400" b="1" dirty="0"/>
              <a:t>行</a:t>
            </a:r>
            <a:endParaRPr kumimoji="1" lang="en-US" altLang="ja-JP" sz="2400" b="1" dirty="0"/>
          </a:p>
          <a:p>
            <a:r>
              <a:rPr lang="ja-JP" altLang="en-US" sz="2400" dirty="0"/>
              <a:t>属性に基づいた具体的なデータの集まり</a:t>
            </a:r>
            <a:endParaRPr lang="en-US" altLang="ja-JP" sz="2400" dirty="0"/>
          </a:p>
          <a:p>
            <a:r>
              <a:rPr kumimoji="1" lang="ja-JP" altLang="en-US" sz="2400" dirty="0"/>
              <a:t>「</a:t>
            </a:r>
            <a:r>
              <a:rPr kumimoji="1" lang="en-US" altLang="ja-JP" sz="2400" b="1" dirty="0"/>
              <a:t>1 </a:t>
            </a:r>
            <a:r>
              <a:rPr kumimoji="1" lang="ja-JP" altLang="en-US" sz="2400" b="1" dirty="0"/>
              <a:t>みかん </a:t>
            </a:r>
            <a:r>
              <a:rPr kumimoji="1" lang="en-US" altLang="ja-JP" sz="2400" b="1" dirty="0"/>
              <a:t>50</a:t>
            </a:r>
            <a:r>
              <a:rPr kumimoji="1" lang="ja-JP" altLang="en-US" sz="2400" dirty="0"/>
              <a:t>」など</a:t>
            </a:r>
          </a:p>
        </p:txBody>
      </p:sp>
      <p:sp>
        <p:nvSpPr>
          <p:cNvPr id="4" name="スライド番号プレースホルダー 3">
            <a:extLst>
              <a:ext uri="{FF2B5EF4-FFF2-40B4-BE49-F238E27FC236}">
                <a16:creationId xmlns:a16="http://schemas.microsoft.com/office/drawing/2014/main" id="{3BDC247B-A2EA-A0B0-3A2E-F8C380A1DEC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table">
            <a:extLst>
              <a:ext uri="{FF2B5EF4-FFF2-40B4-BE49-F238E27FC236}">
                <a16:creationId xmlns:a16="http://schemas.microsoft.com/office/drawing/2014/main" id="{0312E8CD-0630-5960-A9F3-D54AEA236585}"/>
              </a:ext>
            </a:extLst>
          </p:cNvPr>
          <p:cNvPicPr>
            <a:picLocks noChangeAspect="1"/>
          </p:cNvPicPr>
          <p:nvPr/>
        </p:nvPicPr>
        <p:blipFill>
          <a:blip r:embed="rId2"/>
          <a:stretch>
            <a:fillRect/>
          </a:stretch>
        </p:blipFill>
        <p:spPr>
          <a:xfrm>
            <a:off x="0" y="2631658"/>
            <a:ext cx="4736706" cy="1191696"/>
          </a:xfrm>
          <a:prstGeom prst="rect">
            <a:avLst/>
          </a:prstGeom>
        </p:spPr>
      </p:pic>
      <p:pic>
        <p:nvPicPr>
          <p:cNvPr id="6" name="図 5">
            <a:extLst>
              <a:ext uri="{FF2B5EF4-FFF2-40B4-BE49-F238E27FC236}">
                <a16:creationId xmlns:a16="http://schemas.microsoft.com/office/drawing/2014/main" id="{9BE0208D-F4AE-2E37-4A29-C9203746A9EA}"/>
              </a:ext>
            </a:extLst>
          </p:cNvPr>
          <p:cNvPicPr>
            <a:picLocks noChangeAspect="1"/>
          </p:cNvPicPr>
          <p:nvPr/>
        </p:nvPicPr>
        <p:blipFill>
          <a:blip r:embed="rId3"/>
          <a:stretch>
            <a:fillRect/>
          </a:stretch>
        </p:blipFill>
        <p:spPr>
          <a:xfrm>
            <a:off x="360947" y="982788"/>
            <a:ext cx="2549983" cy="1557278"/>
          </a:xfrm>
          <a:prstGeom prst="rect">
            <a:avLst/>
          </a:prstGeom>
        </p:spPr>
      </p:pic>
    </p:spTree>
    <p:extLst>
      <p:ext uri="{BB962C8B-B14F-4D97-AF65-F5344CB8AC3E}">
        <p14:creationId xmlns:p14="http://schemas.microsoft.com/office/powerpoint/2010/main" val="497578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7221" y="241623"/>
            <a:ext cx="7886700" cy="787655"/>
          </a:xfrm>
        </p:spPr>
        <p:txBody>
          <a:bodyPr>
            <a:normAutofit/>
          </a:bodyPr>
          <a:lstStyle/>
          <a:p>
            <a:r>
              <a:rPr lang="ja-JP" altLang="en-US" dirty="0"/>
              <a:t>属性</a:t>
            </a:r>
            <a:r>
              <a:rPr kumimoji="1" lang="ja-JP" altLang="en-US" dirty="0"/>
              <a:t>のデータ型</a:t>
            </a: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14</a:t>
            </a:fld>
            <a:endParaRPr kumimoji="1" lang="ja-JP" altLang="en-US"/>
          </a:p>
        </p:txBody>
      </p:sp>
      <p:sp>
        <p:nvSpPr>
          <p:cNvPr id="5" name="右中かっこ 4"/>
          <p:cNvSpPr/>
          <p:nvPr/>
        </p:nvSpPr>
        <p:spPr>
          <a:xfrm>
            <a:off x="6981423" y="1721116"/>
            <a:ext cx="238153" cy="13006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350"/>
          </a:p>
        </p:txBody>
      </p:sp>
      <p:sp>
        <p:nvSpPr>
          <p:cNvPr id="23" name="テキスト ボックス 22"/>
          <p:cNvSpPr txBox="1"/>
          <p:nvPr/>
        </p:nvSpPr>
        <p:spPr>
          <a:xfrm>
            <a:off x="7443249" y="2066281"/>
            <a:ext cx="1700751" cy="738664"/>
          </a:xfrm>
          <a:prstGeom prst="rect">
            <a:avLst/>
          </a:prstGeom>
          <a:noFill/>
        </p:spPr>
        <p:txBody>
          <a:bodyPr wrap="square" rtlCol="0">
            <a:spAutoFit/>
          </a:bodyPr>
          <a:lstStyle/>
          <a:p>
            <a:r>
              <a:rPr kumimoji="1" lang="ja-JP" altLang="en-US" sz="2100" b="1" dirty="0">
                <a:solidFill>
                  <a:srgbClr val="C00000"/>
                </a:solidFill>
                <a:latin typeface="メイリオ" panose="020B0604030504040204" pitchFamily="50" charset="-128"/>
                <a:ea typeface="メイリオ" panose="020B0604030504040204" pitchFamily="50" charset="-128"/>
              </a:rPr>
              <a:t>テーブル</a:t>
            </a:r>
            <a:endParaRPr kumimoji="1" lang="en-US" altLang="ja-JP" sz="2100" b="1" dirty="0">
              <a:solidFill>
                <a:srgbClr val="C00000"/>
              </a:solidFill>
              <a:latin typeface="メイリオ" panose="020B0604030504040204" pitchFamily="50" charset="-128"/>
              <a:ea typeface="メイリオ" panose="020B0604030504040204" pitchFamily="50" charset="-128"/>
            </a:endParaRPr>
          </a:p>
          <a:p>
            <a:r>
              <a:rPr kumimoji="1" lang="ja-JP" altLang="en-US" sz="2100" dirty="0">
                <a:latin typeface="メイリオ" panose="020B0604030504040204" pitchFamily="50" charset="-128"/>
                <a:ea typeface="メイリオ" panose="020B0604030504040204" pitchFamily="50" charset="-128"/>
              </a:rPr>
              <a:t>の本体</a:t>
            </a:r>
          </a:p>
        </p:txBody>
      </p:sp>
      <p:sp>
        <p:nvSpPr>
          <p:cNvPr id="30" name="テキスト ボックス 29"/>
          <p:cNvSpPr txBox="1"/>
          <p:nvPr/>
        </p:nvSpPr>
        <p:spPr>
          <a:xfrm>
            <a:off x="6905868" y="1199901"/>
            <a:ext cx="2036603" cy="415498"/>
          </a:xfrm>
          <a:prstGeom prst="rect">
            <a:avLst/>
          </a:prstGeom>
          <a:noFill/>
        </p:spPr>
        <p:txBody>
          <a:bodyPr wrap="square" rtlCol="0">
            <a:spAutoFit/>
          </a:bodyPr>
          <a:lstStyle/>
          <a:p>
            <a:r>
              <a:rPr kumimoji="1" lang="ja-JP" altLang="en-US" sz="2100" dirty="0">
                <a:latin typeface="メイリオ" panose="020B0604030504040204" pitchFamily="50" charset="-128"/>
                <a:ea typeface="メイリオ" panose="020B0604030504040204" pitchFamily="50" charset="-128"/>
              </a:rPr>
              <a:t>属性名</a:t>
            </a:r>
          </a:p>
        </p:txBody>
      </p:sp>
      <p:sp>
        <p:nvSpPr>
          <p:cNvPr id="13" name="テキスト ボックス 12"/>
          <p:cNvSpPr txBox="1"/>
          <p:nvPr/>
        </p:nvSpPr>
        <p:spPr>
          <a:xfrm>
            <a:off x="1965960" y="4757681"/>
            <a:ext cx="5071899" cy="415498"/>
          </a:xfrm>
          <a:prstGeom prst="rect">
            <a:avLst/>
          </a:prstGeom>
          <a:noFill/>
        </p:spPr>
        <p:txBody>
          <a:bodyPr wrap="square" rtlCol="0">
            <a:spAutoFit/>
          </a:bodyPr>
          <a:lstStyle/>
          <a:p>
            <a:r>
              <a:rPr kumimoji="1" lang="ja-JP" altLang="en-US" sz="2100" dirty="0">
                <a:latin typeface="メイリオ" panose="020B0604030504040204" pitchFamily="50" charset="-128"/>
                <a:ea typeface="メイリオ" panose="020B0604030504040204" pitchFamily="50" charset="-128"/>
              </a:rPr>
              <a:t>それぞれの</a:t>
            </a:r>
            <a:r>
              <a:rPr kumimoji="1" lang="ja-JP" altLang="en-US" sz="2100" b="1" dirty="0">
                <a:solidFill>
                  <a:srgbClr val="C00000"/>
                </a:solidFill>
                <a:latin typeface="メイリオ" panose="020B0604030504040204" pitchFamily="50" charset="-128"/>
                <a:ea typeface="メイリオ" panose="020B0604030504040204" pitchFamily="50" charset="-128"/>
              </a:rPr>
              <a:t>属性</a:t>
            </a:r>
            <a:r>
              <a:rPr kumimoji="1" lang="ja-JP" altLang="en-US" sz="2100" dirty="0">
                <a:latin typeface="メイリオ" panose="020B0604030504040204" pitchFamily="50" charset="-128"/>
                <a:ea typeface="メイリオ" panose="020B0604030504040204" pitchFamily="50" charset="-128"/>
              </a:rPr>
              <a:t>の</a:t>
            </a:r>
            <a:r>
              <a:rPr kumimoji="1" lang="ja-JP" altLang="en-US" sz="2100" b="1" u="sng" dirty="0">
                <a:solidFill>
                  <a:srgbClr val="FF0000"/>
                </a:solidFill>
                <a:latin typeface="メイリオ" panose="020B0604030504040204" pitchFamily="50" charset="-128"/>
                <a:ea typeface="メイリオ" panose="020B0604030504040204" pitchFamily="50" charset="-128"/>
              </a:rPr>
              <a:t>データ</a:t>
            </a:r>
            <a:r>
              <a:rPr lang="ja-JP" altLang="en-US" sz="2100" b="1" u="sng" dirty="0">
                <a:solidFill>
                  <a:srgbClr val="FF0000"/>
                </a:solidFill>
                <a:latin typeface="メイリオ" panose="020B0604030504040204" pitchFamily="50" charset="-128"/>
                <a:ea typeface="メイリオ" panose="020B0604030504040204" pitchFamily="50" charset="-128"/>
              </a:rPr>
              <a:t>型</a:t>
            </a:r>
            <a:endParaRPr kumimoji="1" lang="ja-JP" altLang="en-US" sz="21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628650" y="3611695"/>
            <a:ext cx="6489685" cy="738664"/>
          </a:xfrm>
          <a:prstGeom prst="rect">
            <a:avLst/>
          </a:prstGeom>
          <a:noFill/>
        </p:spPr>
        <p:txBody>
          <a:bodyPr wrap="square" rtlCol="0">
            <a:spAutoFit/>
          </a:bodyPr>
          <a:lstStyle/>
          <a:p>
            <a:r>
              <a:rPr kumimoji="1" lang="ja-JP" altLang="en-US" sz="2100" b="1" dirty="0">
                <a:solidFill>
                  <a:srgbClr val="C00000"/>
                </a:solidFill>
                <a:latin typeface="メイリオ" panose="020B0604030504040204" pitchFamily="50" charset="-128"/>
                <a:ea typeface="メイリオ" panose="020B0604030504040204" pitchFamily="50" charset="-128"/>
              </a:rPr>
              <a:t>整数で</a:t>
            </a:r>
            <a:endParaRPr kumimoji="1" lang="en-US" altLang="ja-JP" sz="2100" b="1" dirty="0">
              <a:solidFill>
                <a:srgbClr val="C00000"/>
              </a:solidFill>
              <a:latin typeface="メイリオ" panose="020B0604030504040204" pitchFamily="50" charset="-128"/>
              <a:ea typeface="メイリオ" panose="020B0604030504040204" pitchFamily="50" charset="-128"/>
            </a:endParaRPr>
          </a:p>
          <a:p>
            <a:r>
              <a:rPr kumimoji="1" lang="ja-JP" altLang="en-US" sz="2100" b="1" dirty="0">
                <a:solidFill>
                  <a:srgbClr val="C00000"/>
                </a:solidFill>
                <a:latin typeface="メイリオ" panose="020B0604030504040204" pitchFamily="50" charset="-128"/>
                <a:ea typeface="メイリオ" panose="020B0604030504040204" pitchFamily="50" charset="-128"/>
              </a:rPr>
              <a:t>オートナンバー　　テキスト　　    整数</a:t>
            </a:r>
          </a:p>
        </p:txBody>
      </p:sp>
      <p:sp>
        <p:nvSpPr>
          <p:cNvPr id="7" name="上矢印 6"/>
          <p:cNvSpPr/>
          <p:nvPr/>
        </p:nvSpPr>
        <p:spPr>
          <a:xfrm>
            <a:off x="1508760" y="3274695"/>
            <a:ext cx="342900" cy="2457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1" name="上矢印 20"/>
          <p:cNvSpPr/>
          <p:nvPr/>
        </p:nvSpPr>
        <p:spPr>
          <a:xfrm>
            <a:off x="3594615" y="3262991"/>
            <a:ext cx="342900" cy="2457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2" name="上矢印 21"/>
          <p:cNvSpPr/>
          <p:nvPr/>
        </p:nvSpPr>
        <p:spPr>
          <a:xfrm>
            <a:off x="5680470" y="3274695"/>
            <a:ext cx="342900" cy="2457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 name="正方形/長方形 2">
            <a:extLst>
              <a:ext uri="{FF2B5EF4-FFF2-40B4-BE49-F238E27FC236}">
                <a16:creationId xmlns:a16="http://schemas.microsoft.com/office/drawing/2014/main" id="{4081624C-B038-4FB9-8B88-DC0D2B28486A}"/>
              </a:ext>
            </a:extLst>
          </p:cNvPr>
          <p:cNvSpPr/>
          <p:nvPr/>
        </p:nvSpPr>
        <p:spPr>
          <a:xfrm>
            <a:off x="674144" y="5529937"/>
            <a:ext cx="4572000" cy="646331"/>
          </a:xfrm>
          <a:prstGeom prst="rect">
            <a:avLst/>
          </a:prstGeom>
        </p:spPr>
        <p:txBody>
          <a:bodyPr>
            <a:spAutoFit/>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オートナンバーは，</a:t>
            </a:r>
            <a:r>
              <a:rPr lang="ja-JP" altLang="en-US" dirty="0">
                <a:latin typeface="メイリオ" panose="020B0604030504040204" pitchFamily="50" charset="-128"/>
                <a:ea typeface="メイリオ" panose="020B0604030504040204" pitchFamily="50" charset="-128"/>
              </a:rPr>
              <a:t>自動で </a:t>
            </a:r>
            <a:r>
              <a:rPr lang="en-US" altLang="ja-JP" dirty="0">
                <a:latin typeface="メイリオ" panose="020B0604030504040204" pitchFamily="50" charset="-128"/>
                <a:ea typeface="メイリオ" panose="020B0604030504040204" pitchFamily="50" charset="-128"/>
              </a:rPr>
              <a:t>1,2,3 </a:t>
            </a:r>
            <a:r>
              <a:rPr lang="ja-JP" altLang="en-US" dirty="0" err="1">
                <a:latin typeface="メイリオ" panose="020B0604030504040204" pitchFamily="50" charset="-128"/>
                <a:ea typeface="メイリオ" panose="020B0604030504040204" pitchFamily="50" charset="-128"/>
              </a:rPr>
              <a:t>の</a:t>
            </a:r>
            <a:r>
              <a:rPr kumimoji="1" lang="ja-JP" altLang="en-US" dirty="0" err="1">
                <a:latin typeface="メイリオ" panose="020B0604030504040204" pitchFamily="50" charset="-128"/>
                <a:ea typeface="メイリオ" panose="020B0604030504040204" pitchFamily="50" charset="-128"/>
              </a:rPr>
              <a:t>ように</a:t>
            </a:r>
            <a:r>
              <a:rPr kumimoji="1" lang="ja-JP" altLang="en-US" dirty="0">
                <a:latin typeface="メイリオ" panose="020B0604030504040204" pitchFamily="50" charset="-128"/>
                <a:ea typeface="メイリオ" panose="020B0604030504040204" pitchFamily="50" charset="-128"/>
              </a:rPr>
              <a:t>通し番号が付くもの</a:t>
            </a:r>
          </a:p>
        </p:txBody>
      </p:sp>
      <p:graphicFrame>
        <p:nvGraphicFramePr>
          <p:cNvPr id="25" name="表 24">
            <a:extLst>
              <a:ext uri="{FF2B5EF4-FFF2-40B4-BE49-F238E27FC236}">
                <a16:creationId xmlns:a16="http://schemas.microsoft.com/office/drawing/2014/main" id="{7E80C97C-5FE1-4379-8B71-244D7E1669BA}"/>
              </a:ext>
            </a:extLst>
          </p:cNvPr>
          <p:cNvGraphicFramePr>
            <a:graphicFrameLocks noGrp="1"/>
          </p:cNvGraphicFramePr>
          <p:nvPr/>
        </p:nvGraphicFramePr>
        <p:xfrm>
          <a:off x="790461" y="1161643"/>
          <a:ext cx="5790198" cy="1920240"/>
        </p:xfrm>
        <a:graphic>
          <a:graphicData uri="http://schemas.openxmlformats.org/drawingml/2006/table">
            <a:tbl>
              <a:tblPr firstRow="1" bandRow="1">
                <a:tableStyleId>{5C22544A-7EE6-4342-B048-85BDC9FD1C3A}</a:tableStyleId>
              </a:tblPr>
              <a:tblGrid>
                <a:gridCol w="1509461">
                  <a:extLst>
                    <a:ext uri="{9D8B030D-6E8A-4147-A177-3AD203B41FA5}">
                      <a16:colId xmlns:a16="http://schemas.microsoft.com/office/drawing/2014/main" val="20000"/>
                    </a:ext>
                  </a:extLst>
                </a:gridCol>
                <a:gridCol w="2350671">
                  <a:extLst>
                    <a:ext uri="{9D8B030D-6E8A-4147-A177-3AD203B41FA5}">
                      <a16:colId xmlns:a16="http://schemas.microsoft.com/office/drawing/2014/main" val="20001"/>
                    </a:ext>
                  </a:extLst>
                </a:gridCol>
                <a:gridCol w="1930066">
                  <a:extLst>
                    <a:ext uri="{9D8B030D-6E8A-4147-A177-3AD203B41FA5}">
                      <a16:colId xmlns:a16="http://schemas.microsoft.com/office/drawing/2014/main" val="20002"/>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ja-JP" altLang="en-US" sz="2700" dirty="0"/>
                        <a:t>みかん</a:t>
                      </a:r>
                    </a:p>
                  </a:txBody>
                  <a:tcPr marL="68580" marR="68580" marT="34290" marB="34290"/>
                </a:tc>
                <a:tc>
                  <a:txBody>
                    <a:bodyPr/>
                    <a:lstStyle/>
                    <a:p>
                      <a:pPr algn="r"/>
                      <a:r>
                        <a:rPr kumimoji="1" lang="en-US" altLang="ja-JP" sz="2700" dirty="0"/>
                        <a:t>50</a:t>
                      </a:r>
                      <a:endParaRPr kumimoji="1" lang="ja-JP" altLang="en-US" sz="2700" dirty="0"/>
                    </a:p>
                  </a:txBody>
                  <a:tcPr marL="68580" marR="68580" marT="34290" marB="34290"/>
                </a:tc>
                <a:extLst>
                  <a:ext uri="{0D108BD9-81ED-4DB2-BD59-A6C34878D82A}">
                    <a16:rowId xmlns:a16="http://schemas.microsoft.com/office/drawing/2014/main" val="10001"/>
                  </a:ext>
                </a:extLst>
              </a:tr>
              <a:tr h="48006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ja-JP" altLang="en-US" sz="2700" dirty="0"/>
                        <a:t>りんご</a:t>
                      </a:r>
                    </a:p>
                  </a:txBody>
                  <a:tcPr marL="68580" marR="68580" marT="34290" marB="34290"/>
                </a:tc>
                <a:tc>
                  <a:txBody>
                    <a:bodyPr/>
                    <a:lstStyle/>
                    <a:p>
                      <a:pPr algn="r"/>
                      <a:r>
                        <a:rPr kumimoji="1" lang="en-US" altLang="ja-JP" sz="2700" dirty="0"/>
                        <a:t>100</a:t>
                      </a:r>
                      <a:endParaRPr kumimoji="1" lang="ja-JP" altLang="en-US" sz="2700" dirty="0"/>
                    </a:p>
                  </a:txBody>
                  <a:tcPr marL="68580" marR="68580" marT="34290" marB="34290"/>
                </a:tc>
                <a:extLst>
                  <a:ext uri="{0D108BD9-81ED-4DB2-BD59-A6C34878D82A}">
                    <a16:rowId xmlns:a16="http://schemas.microsoft.com/office/drawing/2014/main" val="10002"/>
                  </a:ext>
                </a:extLst>
              </a:tr>
              <a:tr h="480060">
                <a:tc>
                  <a:txBody>
                    <a:bodyPr/>
                    <a:lstStyle/>
                    <a:p>
                      <a:pPr algn="r"/>
                      <a:r>
                        <a:rPr kumimoji="1" lang="en-US" altLang="ja-JP" sz="2700" dirty="0"/>
                        <a:t>3</a:t>
                      </a:r>
                      <a:endParaRPr kumimoji="1" lang="ja-JP" altLang="en-US" sz="2700" dirty="0"/>
                    </a:p>
                  </a:txBody>
                  <a:tcPr marL="68580" marR="68580" marT="34290" marB="34290"/>
                </a:tc>
                <a:tc>
                  <a:txBody>
                    <a:bodyPr/>
                    <a:lstStyle/>
                    <a:p>
                      <a:pPr algn="r"/>
                      <a:r>
                        <a:rPr kumimoji="1" lang="ja-JP" altLang="en-US" sz="2700" dirty="0"/>
                        <a:t>メロン</a:t>
                      </a:r>
                    </a:p>
                  </a:txBody>
                  <a:tcPr marL="68580" marR="68580" marT="34290" marB="34290"/>
                </a:tc>
                <a:tc>
                  <a:txBody>
                    <a:bodyPr/>
                    <a:lstStyle/>
                    <a:p>
                      <a:pPr algn="r"/>
                      <a:r>
                        <a:rPr kumimoji="1" lang="en-US" altLang="ja-JP" sz="2700" dirty="0"/>
                        <a:t>500</a:t>
                      </a:r>
                      <a:endParaRPr kumimoji="1" lang="ja-JP" altLang="en-US" sz="2700" dirty="0"/>
                    </a:p>
                  </a:txBody>
                  <a:tcPr marL="68580" marR="68580" marT="34290" marB="34290"/>
                </a:tc>
                <a:extLst>
                  <a:ext uri="{0D108BD9-81ED-4DB2-BD59-A6C34878D82A}">
                    <a16:rowId xmlns:a16="http://schemas.microsoft.com/office/drawing/2014/main" val="10003"/>
                  </a:ext>
                </a:extLst>
              </a:tr>
            </a:tbl>
          </a:graphicData>
        </a:graphic>
      </p:graphicFrame>
      <p:sp>
        <p:nvSpPr>
          <p:cNvPr id="35" name="正方形/長方形 34"/>
          <p:cNvSpPr/>
          <p:nvPr/>
        </p:nvSpPr>
        <p:spPr>
          <a:xfrm>
            <a:off x="790461" y="1160537"/>
            <a:ext cx="5928146" cy="429957"/>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69885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811B4F-9E8A-4A7F-BE1E-EF4B73C1A28D}"/>
              </a:ext>
            </a:extLst>
          </p:cNvPr>
          <p:cNvSpPr>
            <a:spLocks noGrp="1"/>
          </p:cNvSpPr>
          <p:nvPr>
            <p:ph type="title"/>
          </p:nvPr>
        </p:nvSpPr>
        <p:spPr/>
        <p:txBody>
          <a:bodyPr>
            <a:noAutofit/>
          </a:bodyPr>
          <a:lstStyle/>
          <a:p>
            <a:r>
              <a:rPr kumimoji="1" lang="ja-JP" altLang="en-US" dirty="0"/>
              <a:t>属性のデータ型</a:t>
            </a:r>
          </a:p>
        </p:txBody>
      </p:sp>
      <p:sp>
        <p:nvSpPr>
          <p:cNvPr id="4" name="スライド番号プレースホルダー 3">
            <a:extLst>
              <a:ext uri="{FF2B5EF4-FFF2-40B4-BE49-F238E27FC236}">
                <a16:creationId xmlns:a16="http://schemas.microsoft.com/office/drawing/2014/main" id="{3904D384-1F56-419E-BC98-917D33693650}"/>
              </a:ext>
            </a:extLst>
          </p:cNvPr>
          <p:cNvSpPr>
            <a:spLocks noGrp="1"/>
          </p:cNvSpPr>
          <p:nvPr>
            <p:ph type="sldNum" sz="quarter" idx="12"/>
          </p:nvPr>
        </p:nvSpPr>
        <p:spPr/>
        <p:txBody>
          <a:bodyPr/>
          <a:lstStyle/>
          <a:p>
            <a:fld id="{E205D82C-95A1-431E-8E38-AA614A14CDCF}" type="slidenum">
              <a:rPr kumimoji="1" lang="ja-JP" altLang="en-US" smtClean="0"/>
              <a:t>15</a:t>
            </a:fld>
            <a:endParaRPr kumimoji="1" lang="ja-JP" altLang="en-US"/>
          </a:p>
        </p:txBody>
      </p:sp>
      <p:graphicFrame>
        <p:nvGraphicFramePr>
          <p:cNvPr id="5" name="表 4">
            <a:extLst>
              <a:ext uri="{FF2B5EF4-FFF2-40B4-BE49-F238E27FC236}">
                <a16:creationId xmlns:a16="http://schemas.microsoft.com/office/drawing/2014/main" id="{4F9C79DC-A6CE-4734-96ED-81460D1D9A1F}"/>
              </a:ext>
            </a:extLst>
          </p:cNvPr>
          <p:cNvGraphicFramePr>
            <a:graphicFrameLocks noGrp="1"/>
          </p:cNvGraphicFramePr>
          <p:nvPr>
            <p:extLst>
              <p:ext uri="{D42A27DB-BD31-4B8C-83A1-F6EECF244321}">
                <p14:modId xmlns:p14="http://schemas.microsoft.com/office/powerpoint/2010/main" val="2281839002"/>
              </p:ext>
            </p:extLst>
          </p:nvPr>
        </p:nvGraphicFramePr>
        <p:xfrm>
          <a:off x="764565" y="951160"/>
          <a:ext cx="7937175" cy="3883059"/>
        </p:xfrm>
        <a:graphic>
          <a:graphicData uri="http://schemas.openxmlformats.org/drawingml/2006/table">
            <a:tbl>
              <a:tblPr firstRow="1" bandRow="1">
                <a:tableStyleId>{5C22544A-7EE6-4342-B048-85BDC9FD1C3A}</a:tableStyleId>
              </a:tblPr>
              <a:tblGrid>
                <a:gridCol w="3078569">
                  <a:extLst>
                    <a:ext uri="{9D8B030D-6E8A-4147-A177-3AD203B41FA5}">
                      <a16:colId xmlns:a16="http://schemas.microsoft.com/office/drawing/2014/main" val="20000"/>
                    </a:ext>
                  </a:extLst>
                </a:gridCol>
                <a:gridCol w="2429303">
                  <a:extLst>
                    <a:ext uri="{9D8B030D-6E8A-4147-A177-3AD203B41FA5}">
                      <a16:colId xmlns:a16="http://schemas.microsoft.com/office/drawing/2014/main" val="20001"/>
                    </a:ext>
                  </a:extLst>
                </a:gridCol>
                <a:gridCol w="2429303">
                  <a:extLst>
                    <a:ext uri="{9D8B030D-6E8A-4147-A177-3AD203B41FA5}">
                      <a16:colId xmlns:a16="http://schemas.microsoft.com/office/drawing/2014/main" val="2036084990"/>
                    </a:ext>
                  </a:extLst>
                </a:gridCol>
              </a:tblGrid>
              <a:tr h="823894">
                <a:tc>
                  <a:txBody>
                    <a:bodyPr/>
                    <a:lstStyle/>
                    <a:p>
                      <a:r>
                        <a:rPr kumimoji="1" lang="en-US" altLang="ja-JP" sz="2400" dirty="0"/>
                        <a:t>Access</a:t>
                      </a:r>
                      <a:r>
                        <a:rPr kumimoji="1" lang="en-US" altLang="ja-JP" sz="2400" baseline="0" dirty="0"/>
                        <a:t> </a:t>
                      </a:r>
                      <a:r>
                        <a:rPr kumimoji="1" lang="ja-JP" altLang="en-US" sz="2400" baseline="0" dirty="0"/>
                        <a:t>の主なデータ型</a:t>
                      </a:r>
                      <a:endParaRPr kumimoji="1" lang="ja-JP" altLang="en-US" sz="2400" dirty="0"/>
                    </a:p>
                  </a:txBody>
                  <a:tcPr marL="68580" marR="68580" marT="34290" marB="34290"/>
                </a:tc>
                <a:tc>
                  <a:txBody>
                    <a:bodyPr/>
                    <a:lstStyle/>
                    <a:p>
                      <a:r>
                        <a:rPr kumimoji="1" lang="en-US" altLang="ja-JP" sz="2400" dirty="0"/>
                        <a:t>SQL </a:t>
                      </a:r>
                      <a:r>
                        <a:rPr kumimoji="1" lang="ja-JP" altLang="en-US" sz="2400" dirty="0"/>
                        <a:t>のキーワード</a:t>
                      </a:r>
                    </a:p>
                  </a:txBody>
                  <a:tcPr marL="68580" marR="68580" marT="34290" marB="34290"/>
                </a:tc>
                <a:tc>
                  <a:txBody>
                    <a:bodyPr/>
                    <a:lstStyle/>
                    <a:p>
                      <a:endParaRPr kumimoji="1" lang="ja-JP" altLang="en-US" sz="2400" dirty="0"/>
                    </a:p>
                  </a:txBody>
                  <a:tcPr marL="68580" marR="68580" marT="34290" marB="34290"/>
                </a:tc>
                <a:extLst>
                  <a:ext uri="{0D108BD9-81ED-4DB2-BD59-A6C34878D82A}">
                    <a16:rowId xmlns:a16="http://schemas.microsoft.com/office/drawing/2014/main" val="10000"/>
                  </a:ext>
                </a:extLst>
              </a:tr>
              <a:tr h="451813">
                <a:tc>
                  <a:txBody>
                    <a:bodyPr/>
                    <a:lstStyle/>
                    <a:p>
                      <a:endParaRPr kumimoji="1" lang="ja-JP" altLang="en-US" sz="2400" dirty="0">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b="1" dirty="0"/>
                        <a:t>NULL</a:t>
                      </a:r>
                      <a:endParaRPr kumimoji="1" lang="ja-JP" altLang="en-US" sz="2400" b="1" dirty="0"/>
                    </a:p>
                  </a:txBody>
                  <a:tcPr marL="68580" marR="68580" marT="34290" marB="34290"/>
                </a:tc>
                <a:tc>
                  <a:txBody>
                    <a:bodyPr/>
                    <a:lstStyle/>
                    <a:p>
                      <a:r>
                        <a:rPr kumimoji="1" lang="ja-JP" altLang="en-US" sz="2400" dirty="0"/>
                        <a:t>空値</a:t>
                      </a:r>
                    </a:p>
                  </a:txBody>
                  <a:tcPr marL="68580" marR="68580" marT="34290" marB="34290"/>
                </a:tc>
                <a:extLst>
                  <a:ext uri="{0D108BD9-81ED-4DB2-BD59-A6C34878D82A}">
                    <a16:rowId xmlns:a16="http://schemas.microsoft.com/office/drawing/2014/main" val="1537146662"/>
                  </a:ext>
                </a:extLst>
              </a:tr>
              <a:tr h="451813">
                <a:tc>
                  <a:txBody>
                    <a:bodyPr/>
                    <a:lstStyle/>
                    <a:p>
                      <a:r>
                        <a:rPr kumimoji="1" lang="ja-JP" altLang="en-US" sz="2400" dirty="0">
                          <a:latin typeface="メイリオ" panose="020B0604030504040204" pitchFamily="50" charset="-128"/>
                          <a:ea typeface="メイリオ" panose="020B0604030504040204" pitchFamily="50" charset="-128"/>
                        </a:rPr>
                        <a:t>短いテキスト</a:t>
                      </a:r>
                    </a:p>
                  </a:txBody>
                  <a:tcPr marL="68580" marR="68580" marT="34290" marB="34290"/>
                </a:tc>
                <a:tc>
                  <a:txBody>
                    <a:bodyPr/>
                    <a:lstStyle/>
                    <a:p>
                      <a:r>
                        <a:rPr kumimoji="1" lang="en-US" altLang="ja-JP" sz="2400" b="1" dirty="0"/>
                        <a:t>CHAR</a:t>
                      </a:r>
                      <a:endParaRPr kumimoji="1" lang="ja-JP" altLang="en-US" sz="2400" b="1" dirty="0"/>
                    </a:p>
                  </a:txBody>
                  <a:tcPr marL="68580" marR="68580" marT="34290" marB="34290"/>
                </a:tc>
                <a:tc>
                  <a:txBody>
                    <a:bodyPr/>
                    <a:lstStyle/>
                    <a:p>
                      <a:r>
                        <a:rPr kumimoji="1" lang="ja-JP" altLang="en-US" sz="2400" dirty="0"/>
                        <a:t>文字列</a:t>
                      </a:r>
                    </a:p>
                  </a:txBody>
                  <a:tcPr marL="68580" marR="68580" marT="34290" marB="34290"/>
                </a:tc>
                <a:extLst>
                  <a:ext uri="{0D108BD9-81ED-4DB2-BD59-A6C34878D82A}">
                    <a16:rowId xmlns:a16="http://schemas.microsoft.com/office/drawing/2014/main" val="10001"/>
                  </a:ext>
                </a:extLst>
              </a:tr>
              <a:tr h="451813">
                <a:tc>
                  <a:txBody>
                    <a:bodyPr/>
                    <a:lstStyle/>
                    <a:p>
                      <a:r>
                        <a:rPr kumimoji="1" lang="ja-JP" altLang="en-US" sz="2400" dirty="0">
                          <a:latin typeface="メイリオ" panose="020B0604030504040204" pitchFamily="50" charset="-128"/>
                          <a:ea typeface="メイリオ" panose="020B0604030504040204" pitchFamily="50" charset="-128"/>
                        </a:rPr>
                        <a:t>テキスト</a:t>
                      </a:r>
                    </a:p>
                  </a:txBody>
                  <a:tcPr marL="68580" marR="68580" marT="34290" marB="34290"/>
                </a:tc>
                <a:tc>
                  <a:txBody>
                    <a:bodyPr/>
                    <a:lstStyle/>
                    <a:p>
                      <a:r>
                        <a:rPr kumimoji="1" lang="en-US" altLang="ja-JP" sz="2400" b="1" dirty="0"/>
                        <a:t>TEXT</a:t>
                      </a:r>
                      <a:endParaRPr kumimoji="1" lang="ja-JP" altLang="en-US" sz="2400" b="1" dirty="0"/>
                    </a:p>
                  </a:txBody>
                  <a:tcPr marL="68580" marR="68580" marT="34290" marB="34290"/>
                </a:tc>
                <a:tc>
                  <a:txBody>
                    <a:bodyPr/>
                    <a:lstStyle/>
                    <a:p>
                      <a:r>
                        <a:rPr kumimoji="1" lang="ja-JP" altLang="en-US" sz="2400" dirty="0"/>
                        <a:t>文字列</a:t>
                      </a:r>
                    </a:p>
                  </a:txBody>
                  <a:tcPr marL="68580" marR="68580" marT="34290" marB="34290"/>
                </a:tc>
                <a:extLst>
                  <a:ext uri="{0D108BD9-81ED-4DB2-BD59-A6C34878D82A}">
                    <a16:rowId xmlns:a16="http://schemas.microsoft.com/office/drawing/2014/main" val="10002"/>
                  </a:ext>
                </a:extLst>
              </a:tr>
              <a:tr h="451813">
                <a:tc>
                  <a:txBody>
                    <a:bodyPr/>
                    <a:lstStyle/>
                    <a:p>
                      <a:r>
                        <a:rPr kumimoji="1" lang="ja-JP" altLang="en-US" sz="2400" dirty="0">
                          <a:latin typeface="メイリオ" panose="020B0604030504040204" pitchFamily="50" charset="-128"/>
                          <a:ea typeface="メイリオ" panose="020B0604030504040204" pitchFamily="50" charset="-128"/>
                        </a:rPr>
                        <a:t>数値</a:t>
                      </a:r>
                    </a:p>
                  </a:txBody>
                  <a:tcPr marL="68580" marR="68580" marT="34290" marB="34290"/>
                </a:tc>
                <a:tc>
                  <a:txBody>
                    <a:bodyPr/>
                    <a:lstStyle/>
                    <a:p>
                      <a:r>
                        <a:rPr kumimoji="1" lang="en-US" altLang="ja-JP" sz="2400" b="1" dirty="0"/>
                        <a:t>INTEGER, REAL</a:t>
                      </a:r>
                      <a:endParaRPr kumimoji="1" lang="ja-JP" altLang="en-US" sz="2400" b="1" dirty="0"/>
                    </a:p>
                  </a:txBody>
                  <a:tcPr marL="68580" marR="68580" marT="34290" marB="34290"/>
                </a:tc>
                <a:tc>
                  <a:txBody>
                    <a:bodyPr/>
                    <a:lstStyle/>
                    <a:p>
                      <a:r>
                        <a:rPr kumimoji="1" lang="ja-JP" altLang="en-US" sz="2400" dirty="0"/>
                        <a:t>整数や浮動小数点数</a:t>
                      </a:r>
                    </a:p>
                  </a:txBody>
                  <a:tcPr marL="68580" marR="68580" marT="34290" marB="34290"/>
                </a:tc>
                <a:extLst>
                  <a:ext uri="{0D108BD9-81ED-4DB2-BD59-A6C34878D82A}">
                    <a16:rowId xmlns:a16="http://schemas.microsoft.com/office/drawing/2014/main" val="10003"/>
                  </a:ext>
                </a:extLst>
              </a:tr>
              <a:tr h="451813">
                <a:tc>
                  <a:txBody>
                    <a:bodyPr/>
                    <a:lstStyle/>
                    <a:p>
                      <a:r>
                        <a:rPr kumimoji="1" lang="ja-JP" altLang="en-US" sz="2400" dirty="0">
                          <a:latin typeface="メイリオ" panose="020B0604030504040204" pitchFamily="50" charset="-128"/>
                          <a:ea typeface="メイリオ" panose="020B0604030504040204" pitchFamily="50" charset="-128"/>
                        </a:rPr>
                        <a:t>日付／時刻</a:t>
                      </a:r>
                    </a:p>
                  </a:txBody>
                  <a:tcPr marL="68580" marR="68580" marT="34290" marB="34290"/>
                </a:tc>
                <a:tc>
                  <a:txBody>
                    <a:bodyPr/>
                    <a:lstStyle/>
                    <a:p>
                      <a:r>
                        <a:rPr kumimoji="1" lang="en-US" altLang="ja-JP" sz="2400" b="1" dirty="0"/>
                        <a:t>DATETIME</a:t>
                      </a:r>
                      <a:endParaRPr kumimoji="1" lang="ja-JP" altLang="en-US" sz="2400" b="1" dirty="0"/>
                    </a:p>
                  </a:txBody>
                  <a:tcPr marL="68580" marR="68580" marT="34290" marB="34290"/>
                </a:tc>
                <a:tc>
                  <a:txBody>
                    <a:bodyPr/>
                    <a:lstStyle/>
                    <a:p>
                      <a:r>
                        <a:rPr kumimoji="1" lang="ja-JP" altLang="en-US" sz="2400" dirty="0"/>
                        <a:t>日付や時刻など</a:t>
                      </a:r>
                    </a:p>
                  </a:txBody>
                  <a:tcPr marL="68580" marR="68580" marT="34290" marB="34290"/>
                </a:tc>
                <a:extLst>
                  <a:ext uri="{0D108BD9-81ED-4DB2-BD59-A6C34878D82A}">
                    <a16:rowId xmlns:a16="http://schemas.microsoft.com/office/drawing/2014/main" val="10004"/>
                  </a:ext>
                </a:extLst>
              </a:tr>
              <a:tr h="451813">
                <a:tc>
                  <a:txBody>
                    <a:bodyPr/>
                    <a:lstStyle/>
                    <a:p>
                      <a:r>
                        <a:rPr kumimoji="1" lang="en-US" altLang="ja-JP" sz="2400" dirty="0">
                          <a:latin typeface="メイリオ" panose="020B0604030504040204" pitchFamily="50" charset="-128"/>
                          <a:ea typeface="メイリオ" panose="020B0604030504040204" pitchFamily="50" charset="-128"/>
                        </a:rPr>
                        <a:t>Yes</a:t>
                      </a:r>
                      <a:r>
                        <a:rPr kumimoji="1" lang="ja-JP" altLang="en-US" sz="2400" dirty="0">
                          <a:latin typeface="メイリオ" panose="020B0604030504040204" pitchFamily="50" charset="-128"/>
                          <a:ea typeface="メイリオ" panose="020B0604030504040204" pitchFamily="50" charset="-128"/>
                        </a:rPr>
                        <a:t>／</a:t>
                      </a:r>
                      <a:r>
                        <a:rPr kumimoji="1" lang="en-US" altLang="ja-JP" sz="2400" dirty="0">
                          <a:latin typeface="メイリオ" panose="020B0604030504040204" pitchFamily="50" charset="-128"/>
                          <a:ea typeface="メイリオ" panose="020B0604030504040204" pitchFamily="50" charset="-128"/>
                        </a:rPr>
                        <a:t>No </a:t>
                      </a:r>
                      <a:endParaRPr kumimoji="1" lang="ja-JP" altLang="en-US" sz="2400" dirty="0">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b="1" dirty="0"/>
                        <a:t>BIT, BOOL</a:t>
                      </a:r>
                      <a:endParaRPr kumimoji="1" lang="ja-JP" altLang="en-US" sz="2400" b="1" dirty="0"/>
                    </a:p>
                  </a:txBody>
                  <a:tcPr marL="68580" marR="68580" marT="34290" marB="34290"/>
                </a:tc>
                <a:tc>
                  <a:txBody>
                    <a:bodyPr/>
                    <a:lstStyle/>
                    <a:p>
                      <a:r>
                        <a:rPr kumimoji="1" lang="ja-JP" altLang="en-US" sz="2400" dirty="0"/>
                        <a:t>ブール値</a:t>
                      </a:r>
                    </a:p>
                  </a:txBody>
                  <a:tcPr marL="68580" marR="68580" marT="34290" marB="34290"/>
                </a:tc>
                <a:extLst>
                  <a:ext uri="{0D108BD9-81ED-4DB2-BD59-A6C34878D82A}">
                    <a16:rowId xmlns:a16="http://schemas.microsoft.com/office/drawing/2014/main" val="10005"/>
                  </a:ext>
                </a:extLst>
              </a:tr>
            </a:tbl>
          </a:graphicData>
        </a:graphic>
      </p:graphicFrame>
      <p:sp>
        <p:nvSpPr>
          <p:cNvPr id="6" name="テキスト ボックス 5">
            <a:extLst>
              <a:ext uri="{FF2B5EF4-FFF2-40B4-BE49-F238E27FC236}">
                <a16:creationId xmlns:a16="http://schemas.microsoft.com/office/drawing/2014/main" id="{4C93ABF5-6625-4029-88CE-7AEB79FFD9A2}"/>
              </a:ext>
            </a:extLst>
          </p:cNvPr>
          <p:cNvSpPr txBox="1"/>
          <p:nvPr/>
        </p:nvSpPr>
        <p:spPr>
          <a:xfrm>
            <a:off x="940661" y="5046977"/>
            <a:ext cx="7262678" cy="830997"/>
          </a:xfrm>
          <a:prstGeom prst="rect">
            <a:avLst/>
          </a:prstGeom>
          <a:noFill/>
        </p:spPr>
        <p:txBody>
          <a:bodyPr wrap="square" rtlCol="0">
            <a:spAutoFit/>
          </a:bodyPr>
          <a:lstStyle/>
          <a:p>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 </a:t>
            </a:r>
            <a:r>
              <a:rPr lang="ja-JP" altLang="en-US" sz="2400" b="1" dirty="0">
                <a:solidFill>
                  <a:srgbClr val="C00000"/>
                </a:solidFill>
                <a:latin typeface="メイリオ" panose="020B0604030504040204" pitchFamily="50" charset="-128"/>
                <a:ea typeface="メイリオ" panose="020B0604030504040204" pitchFamily="50" charset="-128"/>
              </a:rPr>
              <a:t>整数</a:t>
            </a:r>
            <a:r>
              <a:rPr lang="ja-JP" altLang="en-US" sz="2400" dirty="0">
                <a:latin typeface="メイリオ" panose="020B0604030504040204" pitchFamily="50" charset="-128"/>
                <a:ea typeface="メイリオ" panose="020B0604030504040204" pitchFamily="50" charset="-128"/>
              </a:rPr>
              <a:t>は </a:t>
            </a:r>
            <a:r>
              <a:rPr lang="en-US" altLang="ja-JP" sz="2400" dirty="0">
                <a:latin typeface="メイリオ" panose="020B0604030504040204" pitchFamily="50" charset="-128"/>
                <a:ea typeface="メイリオ" panose="020B0604030504040204" pitchFamily="50" charset="-128"/>
              </a:rPr>
              <a:t>INTEGER, </a:t>
            </a:r>
            <a:r>
              <a:rPr kumimoji="1" lang="ja-JP" altLang="en-US" sz="2400" b="1" dirty="0">
                <a:solidFill>
                  <a:srgbClr val="C00000"/>
                </a:solidFill>
                <a:latin typeface="メイリオ" panose="020B0604030504040204" pitchFamily="50" charset="-128"/>
                <a:ea typeface="メイリオ" panose="020B0604030504040204" pitchFamily="50" charset="-128"/>
              </a:rPr>
              <a:t>浮動小数点数</a:t>
            </a:r>
            <a:r>
              <a:rPr kumimoji="1" lang="ja-JP" altLang="en-US" sz="2400" dirty="0">
                <a:solidFill>
                  <a:srgbClr val="C00000"/>
                </a:solidFill>
                <a:latin typeface="メイリオ" panose="020B0604030504040204" pitchFamily="50" charset="-128"/>
                <a:ea typeface="メイリオ" panose="020B0604030504040204" pitchFamily="50" charset="-128"/>
              </a:rPr>
              <a:t>（小数付きの数）</a:t>
            </a:r>
            <a:r>
              <a:rPr kumimoji="1" lang="ja-JP" altLang="en-US" sz="2400" dirty="0">
                <a:latin typeface="メイリオ" panose="020B0604030504040204" pitchFamily="50" charset="-128"/>
                <a:ea typeface="メイリオ" panose="020B0604030504040204" pitchFamily="50" charset="-128"/>
              </a:rPr>
              <a:t>は </a:t>
            </a:r>
            <a:r>
              <a:rPr lang="en-US" altLang="ja-JP" sz="2400" dirty="0">
                <a:latin typeface="メイリオ" panose="020B0604030504040204" pitchFamily="50" charset="-128"/>
                <a:ea typeface="メイリオ" panose="020B0604030504040204" pitchFamily="50" charset="-128"/>
              </a:rPr>
              <a:t>REAL</a:t>
            </a:r>
          </a:p>
        </p:txBody>
      </p:sp>
      <p:sp>
        <p:nvSpPr>
          <p:cNvPr id="7" name="テキスト ボックス 6">
            <a:extLst>
              <a:ext uri="{FF2B5EF4-FFF2-40B4-BE49-F238E27FC236}">
                <a16:creationId xmlns:a16="http://schemas.microsoft.com/office/drawing/2014/main" id="{A8FD4C39-9E65-4742-B947-466BE3185DF0}"/>
              </a:ext>
            </a:extLst>
          </p:cNvPr>
          <p:cNvSpPr txBox="1"/>
          <p:nvPr/>
        </p:nvSpPr>
        <p:spPr>
          <a:xfrm>
            <a:off x="940661" y="5726174"/>
            <a:ext cx="6647974" cy="830997"/>
          </a:xfrm>
          <a:prstGeom prst="rect">
            <a:avLst/>
          </a:prstGeom>
          <a:noFill/>
        </p:spPr>
        <p:txBody>
          <a:bodyPr wrap="none" rtlCol="0">
            <a:spAutoFit/>
          </a:bodyPr>
          <a:lstStyle/>
          <a:p>
            <a:r>
              <a:rPr lang="en-US" altLang="ja-JP" sz="2400" dirty="0">
                <a:latin typeface="メイリオ" panose="020B0604030504040204" pitchFamily="50" charset="-128"/>
                <a:ea typeface="メイリオ" panose="020B0604030504040204" pitchFamily="50" charset="-128"/>
              </a:rPr>
              <a:t>※ </a:t>
            </a:r>
            <a:r>
              <a:rPr lang="ja-JP" altLang="en-US" sz="2400" b="1" dirty="0">
                <a:solidFill>
                  <a:srgbClr val="C00000"/>
                </a:solidFill>
                <a:latin typeface="メイリオ" panose="020B0604030504040204" pitchFamily="50" charset="-128"/>
                <a:ea typeface="メイリオ" panose="020B0604030504040204" pitchFamily="50" charset="-128"/>
              </a:rPr>
              <a:t>短いテキスト</a:t>
            </a:r>
            <a:r>
              <a:rPr lang="ja-JP" altLang="en-US" sz="2400" dirty="0">
                <a:latin typeface="メイリオ" panose="020B0604030504040204" pitchFamily="50" charset="-128"/>
                <a:ea typeface="メイリオ" panose="020B0604030504040204" pitchFamily="50" charset="-128"/>
              </a:rPr>
              <a:t>は</a:t>
            </a:r>
            <a:r>
              <a:rPr lang="ja-JP" altLang="en-US" sz="2400" b="1" dirty="0">
                <a:latin typeface="メイリオ" panose="020B0604030504040204" pitchFamily="50" charset="-128"/>
                <a:ea typeface="メイリオ" panose="020B0604030504040204" pitchFamily="50" charset="-128"/>
              </a:rPr>
              <a:t>半角 </a:t>
            </a:r>
            <a:r>
              <a:rPr lang="en-US" altLang="ja-JP" sz="2400" b="1" dirty="0">
                <a:latin typeface="メイリオ" panose="020B0604030504040204" pitchFamily="50" charset="-128"/>
                <a:ea typeface="メイリオ" panose="020B0604030504040204" pitchFamily="50" charset="-128"/>
              </a:rPr>
              <a:t>255</a:t>
            </a:r>
            <a:r>
              <a:rPr lang="ja-JP" altLang="en-US" sz="2400" b="1" dirty="0">
                <a:latin typeface="メイリオ" panose="020B0604030504040204" pitchFamily="50" charset="-128"/>
                <a:ea typeface="メイリオ" panose="020B0604030504040204" pitchFamily="50" charset="-128"/>
              </a:rPr>
              <a:t>文字分</a:t>
            </a:r>
            <a:r>
              <a:rPr lang="ja-JP" altLang="en-US" sz="2400" dirty="0">
                <a:latin typeface="メイリオ" panose="020B0604030504040204" pitchFamily="50" charset="-128"/>
                <a:ea typeface="メイリオ" panose="020B0604030504040204" pitchFamily="50" charset="-128"/>
              </a:rPr>
              <a:t>までが目安</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それ以上になる可能性があるときは</a:t>
            </a:r>
            <a:r>
              <a:rPr kumimoji="1" lang="ja-JP" altLang="en-US" sz="2400" b="1" dirty="0">
                <a:solidFill>
                  <a:srgbClr val="C00000"/>
                </a:solidFill>
                <a:latin typeface="メイリオ" panose="020B0604030504040204" pitchFamily="50" charset="-128"/>
                <a:ea typeface="メイリオ" panose="020B0604030504040204" pitchFamily="50" charset="-128"/>
              </a:rPr>
              <a:t>テキスト</a:t>
            </a:r>
            <a:endParaRPr lang="en-US" altLang="ja-JP" sz="2400" b="1" dirty="0">
              <a:solidFill>
                <a:srgbClr val="C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48314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7F3BEE-D582-9E48-785B-F13EC5596549}"/>
              </a:ext>
            </a:extLst>
          </p:cNvPr>
          <p:cNvSpPr>
            <a:spLocks noGrp="1"/>
          </p:cNvSpPr>
          <p:nvPr>
            <p:ph type="title"/>
          </p:nvPr>
        </p:nvSpPr>
        <p:spPr/>
        <p:txBody>
          <a:bodyPr>
            <a:normAutofit fontScale="90000"/>
          </a:bodyPr>
          <a:lstStyle/>
          <a:p>
            <a:r>
              <a:rPr kumimoji="1" lang="ja-JP" altLang="en-US" dirty="0"/>
              <a:t>テーブルのセル</a:t>
            </a:r>
          </a:p>
        </p:txBody>
      </p:sp>
      <p:sp>
        <p:nvSpPr>
          <p:cNvPr id="3" name="コンテンツ プレースホルダー 2">
            <a:extLst>
              <a:ext uri="{FF2B5EF4-FFF2-40B4-BE49-F238E27FC236}">
                <a16:creationId xmlns:a16="http://schemas.microsoft.com/office/drawing/2014/main" id="{FBB331CE-D3C7-AB28-24B4-1AE82D7079B2}"/>
              </a:ext>
            </a:extLst>
          </p:cNvPr>
          <p:cNvSpPr>
            <a:spLocks noGrp="1"/>
          </p:cNvSpPr>
          <p:nvPr>
            <p:ph idx="1"/>
          </p:nvPr>
        </p:nvSpPr>
        <p:spPr>
          <a:xfrm>
            <a:off x="4902049" y="846253"/>
            <a:ext cx="4112095" cy="5333166"/>
          </a:xfrm>
        </p:spPr>
        <p:txBody>
          <a:bodyPr>
            <a:normAutofit/>
          </a:bodyPr>
          <a:lstStyle/>
          <a:p>
            <a:pPr marL="0" indent="0">
              <a:buNone/>
            </a:pPr>
            <a:r>
              <a:rPr lang="ja-JP" altLang="en-US" sz="2400" b="1" dirty="0"/>
              <a:t>セル</a:t>
            </a:r>
            <a:endParaRPr lang="en-US" altLang="ja-JP" sz="2400" b="1" dirty="0"/>
          </a:p>
          <a:p>
            <a:r>
              <a:rPr kumimoji="1" lang="ja-JP" altLang="en-US" sz="2400" dirty="0"/>
              <a:t>属性と行が交差したところに位置する</a:t>
            </a:r>
            <a:endParaRPr kumimoji="1" lang="en-US" altLang="ja-JP" sz="2400" dirty="0"/>
          </a:p>
          <a:p>
            <a:r>
              <a:rPr lang="ja-JP" altLang="en-US" sz="2400" b="1" dirty="0">
                <a:solidFill>
                  <a:srgbClr val="C00000"/>
                </a:solidFill>
              </a:rPr>
              <a:t>セル</a:t>
            </a:r>
            <a:r>
              <a:rPr lang="ja-JP" altLang="en-US" sz="2400" dirty="0"/>
              <a:t>には、</a:t>
            </a:r>
            <a:r>
              <a:rPr lang="ja-JP" altLang="en-US" sz="2400" b="1" dirty="0"/>
              <a:t>１つの値</a:t>
            </a:r>
            <a:r>
              <a:rPr lang="ja-JP" altLang="en-US" sz="2400" dirty="0"/>
              <a:t>だけが入る</a:t>
            </a:r>
            <a:endParaRPr lang="en-US" altLang="ja-JP" sz="2400" dirty="0"/>
          </a:p>
          <a:p>
            <a:r>
              <a:rPr kumimoji="1" lang="ja-JP" altLang="en-US" sz="2400" b="1" dirty="0">
                <a:solidFill>
                  <a:srgbClr val="C00000"/>
                </a:solidFill>
              </a:rPr>
              <a:t>セル</a:t>
            </a:r>
            <a:r>
              <a:rPr kumimoji="1" lang="ja-JP" altLang="en-US" sz="2400" dirty="0"/>
              <a:t>に入る値は、</a:t>
            </a:r>
            <a:r>
              <a:rPr kumimoji="1" lang="ja-JP" altLang="en-US" sz="2400" b="1" dirty="0"/>
              <a:t>属性のデータ型に応じたもの</a:t>
            </a:r>
            <a:r>
              <a:rPr kumimoji="1" lang="ja-JP" altLang="en-US" sz="2400" dirty="0"/>
              <a:t>でなければならない</a:t>
            </a:r>
            <a:endParaRPr kumimoji="1" lang="en-US" altLang="ja-JP" sz="2400" dirty="0"/>
          </a:p>
        </p:txBody>
      </p:sp>
      <p:sp>
        <p:nvSpPr>
          <p:cNvPr id="4" name="スライド番号プレースホルダー 3">
            <a:extLst>
              <a:ext uri="{FF2B5EF4-FFF2-40B4-BE49-F238E27FC236}">
                <a16:creationId xmlns:a16="http://schemas.microsoft.com/office/drawing/2014/main" id="{3BDC247B-A2EA-A0B0-3A2E-F8C380A1DEC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table">
            <a:extLst>
              <a:ext uri="{FF2B5EF4-FFF2-40B4-BE49-F238E27FC236}">
                <a16:creationId xmlns:a16="http://schemas.microsoft.com/office/drawing/2014/main" id="{0312E8CD-0630-5960-A9F3-D54AEA236585}"/>
              </a:ext>
            </a:extLst>
          </p:cNvPr>
          <p:cNvPicPr>
            <a:picLocks noChangeAspect="1"/>
          </p:cNvPicPr>
          <p:nvPr/>
        </p:nvPicPr>
        <p:blipFill>
          <a:blip r:embed="rId2"/>
          <a:stretch>
            <a:fillRect/>
          </a:stretch>
        </p:blipFill>
        <p:spPr>
          <a:xfrm>
            <a:off x="0" y="2631658"/>
            <a:ext cx="4736706" cy="1191696"/>
          </a:xfrm>
          <a:prstGeom prst="rect">
            <a:avLst/>
          </a:prstGeom>
        </p:spPr>
      </p:pic>
      <p:pic>
        <p:nvPicPr>
          <p:cNvPr id="6" name="図 5">
            <a:extLst>
              <a:ext uri="{FF2B5EF4-FFF2-40B4-BE49-F238E27FC236}">
                <a16:creationId xmlns:a16="http://schemas.microsoft.com/office/drawing/2014/main" id="{9BE0208D-F4AE-2E37-4A29-C9203746A9EA}"/>
              </a:ext>
            </a:extLst>
          </p:cNvPr>
          <p:cNvPicPr>
            <a:picLocks noChangeAspect="1"/>
          </p:cNvPicPr>
          <p:nvPr/>
        </p:nvPicPr>
        <p:blipFill>
          <a:blip r:embed="rId3"/>
          <a:stretch>
            <a:fillRect/>
          </a:stretch>
        </p:blipFill>
        <p:spPr>
          <a:xfrm>
            <a:off x="360947" y="982788"/>
            <a:ext cx="2549983" cy="1557278"/>
          </a:xfrm>
          <a:prstGeom prst="rect">
            <a:avLst/>
          </a:prstGeom>
        </p:spPr>
      </p:pic>
    </p:spTree>
    <p:extLst>
      <p:ext uri="{BB962C8B-B14F-4D97-AF65-F5344CB8AC3E}">
        <p14:creationId xmlns:p14="http://schemas.microsoft.com/office/powerpoint/2010/main" val="3015761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0F27B9-653B-40BC-B0C5-FF26ED5736B0}"/>
              </a:ext>
            </a:extLst>
          </p:cNvPr>
          <p:cNvSpPr>
            <a:spLocks noGrp="1"/>
          </p:cNvSpPr>
          <p:nvPr>
            <p:ph type="title"/>
          </p:nvPr>
        </p:nvSpPr>
        <p:spPr/>
        <p:txBody>
          <a:bodyPr>
            <a:normAutofit fontScale="90000"/>
          </a:bodyPr>
          <a:lstStyle/>
          <a:p>
            <a:r>
              <a:rPr lang="ja-JP" altLang="en-US" dirty="0"/>
              <a:t>テーブルの性質 ①</a:t>
            </a:r>
            <a:endParaRPr kumimoji="1" lang="ja-JP" altLang="en-US" dirty="0"/>
          </a:p>
        </p:txBody>
      </p:sp>
      <p:sp>
        <p:nvSpPr>
          <p:cNvPr id="4" name="スライド番号プレースホルダー 3">
            <a:extLst>
              <a:ext uri="{FF2B5EF4-FFF2-40B4-BE49-F238E27FC236}">
                <a16:creationId xmlns:a16="http://schemas.microsoft.com/office/drawing/2014/main" id="{091568BE-8571-473E-8788-12E75A0C6942}"/>
              </a:ext>
            </a:extLst>
          </p:cNvPr>
          <p:cNvSpPr>
            <a:spLocks noGrp="1"/>
          </p:cNvSpPr>
          <p:nvPr>
            <p:ph type="sldNum" sz="quarter" idx="12"/>
          </p:nvPr>
        </p:nvSpPr>
        <p:spPr/>
        <p:txBody>
          <a:bodyPr/>
          <a:lstStyle/>
          <a:p>
            <a:fld id="{E205D82C-95A1-431E-8E38-AA614A14CDCF}" type="slidenum">
              <a:rPr kumimoji="1" lang="ja-JP" altLang="en-US" smtClean="0"/>
              <a:t>17</a:t>
            </a:fld>
            <a:endParaRPr kumimoji="1" lang="ja-JP" altLang="en-US"/>
          </a:p>
        </p:txBody>
      </p:sp>
      <p:graphicFrame>
        <p:nvGraphicFramePr>
          <p:cNvPr id="5" name="表 4">
            <a:extLst>
              <a:ext uri="{FF2B5EF4-FFF2-40B4-BE49-F238E27FC236}">
                <a16:creationId xmlns:a16="http://schemas.microsoft.com/office/drawing/2014/main" id="{53E03A21-EA52-484A-8BDB-7EF31A148353}"/>
              </a:ext>
            </a:extLst>
          </p:cNvPr>
          <p:cNvGraphicFramePr>
            <a:graphicFrameLocks noGrp="1"/>
          </p:cNvGraphicFramePr>
          <p:nvPr>
            <p:extLst>
              <p:ext uri="{D42A27DB-BD31-4B8C-83A1-F6EECF244321}">
                <p14:modId xmlns:p14="http://schemas.microsoft.com/office/powerpoint/2010/main" val="3633041545"/>
              </p:ext>
            </p:extLst>
          </p:nvPr>
        </p:nvGraphicFramePr>
        <p:xfrm>
          <a:off x="5626235" y="2144700"/>
          <a:ext cx="2900683" cy="1920240"/>
        </p:xfrm>
        <a:graphic>
          <a:graphicData uri="http://schemas.openxmlformats.org/drawingml/2006/table">
            <a:tbl>
              <a:tblPr firstRow="1" bandRow="1">
                <a:tableStyleId>{5C22544A-7EE6-4342-B048-85BDC9FD1C3A}</a:tableStyleId>
              </a:tblPr>
              <a:tblGrid>
                <a:gridCol w="1134279">
                  <a:extLst>
                    <a:ext uri="{9D8B030D-6E8A-4147-A177-3AD203B41FA5}">
                      <a16:colId xmlns:a16="http://schemas.microsoft.com/office/drawing/2014/main" val="20000"/>
                    </a:ext>
                  </a:extLst>
                </a:gridCol>
                <a:gridCol w="1766404">
                  <a:extLst>
                    <a:ext uri="{9D8B030D-6E8A-4147-A177-3AD203B41FA5}">
                      <a16:colId xmlns:a16="http://schemas.microsoft.com/office/drawing/2014/main" val="20001"/>
                    </a:ext>
                  </a:extLst>
                </a:gridCol>
              </a:tblGrid>
              <a:tr h="480060">
                <a:tc>
                  <a:txBody>
                    <a:bodyPr/>
                    <a:lstStyle/>
                    <a:p>
                      <a:pPr algn="ctr"/>
                      <a:r>
                        <a:rPr kumimoji="1" lang="ja-JP" altLang="en-US" sz="2700" dirty="0"/>
                        <a:t>時</a:t>
                      </a:r>
                    </a:p>
                  </a:txBody>
                  <a:tcPr marL="68580" marR="68580" marT="34290" marB="34290"/>
                </a:tc>
                <a:tc>
                  <a:txBody>
                    <a:bodyPr/>
                    <a:lstStyle/>
                    <a:p>
                      <a:pPr algn="ctr"/>
                      <a:r>
                        <a:rPr kumimoji="1" lang="ja-JP" altLang="en-US" sz="2700" dirty="0"/>
                        <a:t>分</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8</a:t>
                      </a:r>
                      <a:endParaRPr kumimoji="1" lang="ja-JP" altLang="en-US" sz="2700" dirty="0"/>
                    </a:p>
                  </a:txBody>
                  <a:tcPr marL="68580" marR="68580" marT="34290" marB="34290"/>
                </a:tc>
                <a:tc>
                  <a:txBody>
                    <a:bodyPr/>
                    <a:lstStyle/>
                    <a:p>
                      <a:pPr algn="r"/>
                      <a:r>
                        <a:rPr kumimoji="1" lang="en-US" altLang="ja-JP" sz="2700" dirty="0"/>
                        <a:t>0,</a:t>
                      </a:r>
                      <a:r>
                        <a:rPr kumimoji="1" lang="en-US" altLang="ja-JP" sz="2700" baseline="0" dirty="0"/>
                        <a:t> 20, 45</a:t>
                      </a:r>
                      <a:endParaRPr kumimoji="1" lang="ja-JP" altLang="en-US" sz="2700" dirty="0"/>
                    </a:p>
                  </a:txBody>
                  <a:tcPr marL="68580" marR="68580" marT="34290" marB="34290"/>
                </a:tc>
                <a:extLst>
                  <a:ext uri="{0D108BD9-81ED-4DB2-BD59-A6C34878D82A}">
                    <a16:rowId xmlns:a16="http://schemas.microsoft.com/office/drawing/2014/main" val="10001"/>
                  </a:ext>
                </a:extLst>
              </a:tr>
              <a:tr h="480060">
                <a:tc>
                  <a:txBody>
                    <a:bodyPr/>
                    <a:lstStyle/>
                    <a:p>
                      <a:pPr algn="r"/>
                      <a:r>
                        <a:rPr kumimoji="1" lang="en-US" altLang="ja-JP" sz="2700" dirty="0"/>
                        <a:t>12</a:t>
                      </a:r>
                      <a:endParaRPr kumimoji="1" lang="ja-JP" altLang="en-US" sz="2700" dirty="0"/>
                    </a:p>
                  </a:txBody>
                  <a:tcPr marL="68580" marR="68580" marT="34290" marB="34290"/>
                </a:tc>
                <a:tc>
                  <a:txBody>
                    <a:bodyPr/>
                    <a:lstStyle/>
                    <a:p>
                      <a:pPr algn="r"/>
                      <a:r>
                        <a:rPr kumimoji="1" lang="en-US" altLang="ja-JP" sz="2700" dirty="0"/>
                        <a:t>30</a:t>
                      </a:r>
                      <a:endParaRPr kumimoji="1" lang="ja-JP" altLang="en-US" sz="2700" dirty="0"/>
                    </a:p>
                  </a:txBody>
                  <a:tcPr marL="68580" marR="68580" marT="34290" marB="34290"/>
                </a:tc>
                <a:extLst>
                  <a:ext uri="{0D108BD9-81ED-4DB2-BD59-A6C34878D82A}">
                    <a16:rowId xmlns:a16="http://schemas.microsoft.com/office/drawing/2014/main" val="10002"/>
                  </a:ext>
                </a:extLst>
              </a:tr>
              <a:tr h="480060">
                <a:tc>
                  <a:txBody>
                    <a:bodyPr/>
                    <a:lstStyle/>
                    <a:p>
                      <a:pPr algn="r"/>
                      <a:r>
                        <a:rPr kumimoji="1" lang="en-US" altLang="ja-JP" sz="2700" dirty="0"/>
                        <a:t>17</a:t>
                      </a:r>
                      <a:endParaRPr kumimoji="1" lang="ja-JP" altLang="en-US" sz="2700" dirty="0"/>
                    </a:p>
                  </a:txBody>
                  <a:tcPr marL="68580" marR="68580" marT="34290" marB="34290"/>
                </a:tc>
                <a:tc>
                  <a:txBody>
                    <a:bodyPr/>
                    <a:lstStyle/>
                    <a:p>
                      <a:pPr algn="r"/>
                      <a:r>
                        <a:rPr kumimoji="1" lang="en-US" altLang="ja-JP" sz="2700" dirty="0"/>
                        <a:t>20, 40</a:t>
                      </a:r>
                      <a:endParaRPr kumimoji="1" lang="ja-JP" altLang="en-US" sz="2700" dirty="0"/>
                    </a:p>
                  </a:txBody>
                  <a:tcPr marL="68580" marR="68580" marT="34290" marB="34290"/>
                </a:tc>
                <a:extLst>
                  <a:ext uri="{0D108BD9-81ED-4DB2-BD59-A6C34878D82A}">
                    <a16:rowId xmlns:a16="http://schemas.microsoft.com/office/drawing/2014/main" val="10003"/>
                  </a:ext>
                </a:extLst>
              </a:tr>
            </a:tbl>
          </a:graphicData>
        </a:graphic>
      </p:graphicFrame>
      <p:sp>
        <p:nvSpPr>
          <p:cNvPr id="6" name="コンテンツ プレースホルダー 2">
            <a:extLst>
              <a:ext uri="{FF2B5EF4-FFF2-40B4-BE49-F238E27FC236}">
                <a16:creationId xmlns:a16="http://schemas.microsoft.com/office/drawing/2014/main" id="{F17CEC05-97A3-437A-81D2-F552511A2FEA}"/>
              </a:ext>
            </a:extLst>
          </p:cNvPr>
          <p:cNvSpPr txBox="1">
            <a:spLocks/>
          </p:cNvSpPr>
          <p:nvPr/>
        </p:nvSpPr>
        <p:spPr>
          <a:xfrm>
            <a:off x="509914" y="1167679"/>
            <a:ext cx="3264442" cy="522023"/>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700" dirty="0">
                <a:solidFill>
                  <a:schemeClr val="tx1"/>
                </a:solidFill>
                <a:latin typeface="メイリオ" panose="020B0604030504040204" pitchFamily="50" charset="-128"/>
                <a:ea typeface="メイリオ" panose="020B0604030504040204" pitchFamily="50" charset="-128"/>
              </a:rPr>
              <a:t>テーブル名：福山駅行き</a:t>
            </a:r>
            <a:endParaRPr lang="ja-JP" altLang="en-US" sz="2700" b="1"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6143C44F-896E-4086-8EAD-00F4B492B7FE}"/>
              </a:ext>
            </a:extLst>
          </p:cNvPr>
          <p:cNvSpPr txBox="1"/>
          <p:nvPr/>
        </p:nvSpPr>
        <p:spPr>
          <a:xfrm>
            <a:off x="5256847" y="4240284"/>
            <a:ext cx="3685624" cy="738664"/>
          </a:xfrm>
          <a:prstGeom prst="rect">
            <a:avLst/>
          </a:prstGeom>
          <a:noFill/>
        </p:spPr>
        <p:txBody>
          <a:bodyPr wrap="none" rtlCol="0">
            <a:spAutoFit/>
          </a:bodyPr>
          <a:lstStyle/>
          <a:p>
            <a:r>
              <a:rPr lang="ja-JP" altLang="en-US" sz="2100" dirty="0">
                <a:latin typeface="メイリオ" panose="020B0604030504040204" pitchFamily="50" charset="-128"/>
                <a:ea typeface="メイリオ" panose="020B0604030504040204" pitchFamily="50" charset="-128"/>
              </a:rPr>
              <a:t>□　１つのセルに複数の値を</a:t>
            </a:r>
            <a:endParaRPr lang="en-US" altLang="ja-JP" sz="2100" dirty="0">
              <a:latin typeface="メイリオ" panose="020B0604030504040204" pitchFamily="50" charset="-128"/>
              <a:ea typeface="メイリオ" panose="020B0604030504040204" pitchFamily="50" charset="-128"/>
            </a:endParaRPr>
          </a:p>
          <a:p>
            <a:r>
              <a:rPr kumimoji="1" lang="ja-JP" altLang="en-US" sz="2100" dirty="0">
                <a:latin typeface="メイリオ" panose="020B0604030504040204" pitchFamily="50" charset="-128"/>
                <a:ea typeface="メイリオ" panose="020B0604030504040204" pitchFamily="50" charset="-128"/>
              </a:rPr>
              <a:t>　　入れることはない</a:t>
            </a:r>
          </a:p>
        </p:txBody>
      </p:sp>
      <p:sp>
        <p:nvSpPr>
          <p:cNvPr id="8" name="テキスト ボックス 7">
            <a:extLst>
              <a:ext uri="{FF2B5EF4-FFF2-40B4-BE49-F238E27FC236}">
                <a16:creationId xmlns:a16="http://schemas.microsoft.com/office/drawing/2014/main" id="{314C9099-C54B-4DC0-87EC-9271D0751C30}"/>
              </a:ext>
            </a:extLst>
          </p:cNvPr>
          <p:cNvSpPr txBox="1"/>
          <p:nvPr/>
        </p:nvSpPr>
        <p:spPr>
          <a:xfrm>
            <a:off x="261569" y="5094900"/>
            <a:ext cx="4995278" cy="738664"/>
          </a:xfrm>
          <a:prstGeom prst="rect">
            <a:avLst/>
          </a:prstGeom>
          <a:noFill/>
        </p:spPr>
        <p:txBody>
          <a:bodyPr wrap="none" rtlCol="0">
            <a:spAutoFit/>
          </a:bodyPr>
          <a:lstStyle/>
          <a:p>
            <a:r>
              <a:rPr lang="ja-JP" altLang="en-US" sz="2100" dirty="0">
                <a:latin typeface="メイリオ" panose="020B0604030504040204" pitchFamily="50" charset="-128"/>
                <a:ea typeface="メイリオ" panose="020B0604030504040204" pitchFamily="50" charset="-128"/>
              </a:rPr>
              <a:t>☑　</a:t>
            </a:r>
            <a:r>
              <a:rPr lang="ja-JP" altLang="en-US" sz="2100" dirty="0">
                <a:solidFill>
                  <a:srgbClr val="C00000"/>
                </a:solidFill>
                <a:latin typeface="メイリオ" panose="020B0604030504040204" pitchFamily="50" charset="-128"/>
                <a:ea typeface="メイリオ" panose="020B0604030504040204" pitchFamily="50" charset="-128"/>
              </a:rPr>
              <a:t>リレーショナルデータベース</a:t>
            </a:r>
            <a:r>
              <a:rPr lang="ja-JP" altLang="en-US" sz="2100" dirty="0">
                <a:latin typeface="メイリオ" panose="020B0604030504040204" pitchFamily="50" charset="-128"/>
                <a:ea typeface="メイリオ" panose="020B0604030504040204" pitchFamily="50" charset="-128"/>
              </a:rPr>
              <a:t>では、</a:t>
            </a:r>
            <a:endParaRPr lang="en-US" altLang="ja-JP" sz="2100" dirty="0">
              <a:latin typeface="メイリオ" panose="020B0604030504040204" pitchFamily="50" charset="-128"/>
              <a:ea typeface="メイリオ" panose="020B0604030504040204" pitchFamily="50" charset="-128"/>
            </a:endParaRPr>
          </a:p>
          <a:p>
            <a:r>
              <a:rPr lang="ja-JP" altLang="en-US" sz="2100" dirty="0">
                <a:latin typeface="メイリオ" panose="020B0604030504040204" pitchFamily="50" charset="-128"/>
                <a:ea typeface="メイリオ" panose="020B0604030504040204" pitchFamily="50" charset="-128"/>
              </a:rPr>
              <a:t>　　</a:t>
            </a:r>
            <a:r>
              <a:rPr lang="ja-JP" altLang="en-US" sz="2100" b="1" u="sng" dirty="0">
                <a:solidFill>
                  <a:srgbClr val="FF0000"/>
                </a:solidFill>
                <a:latin typeface="メイリオ" panose="020B0604030504040204" pitchFamily="50" charset="-128"/>
                <a:ea typeface="メイリオ" panose="020B0604030504040204" pitchFamily="50" charset="-128"/>
              </a:rPr>
              <a:t>１つのセルに１つの値</a:t>
            </a:r>
            <a:endParaRPr lang="en-US" altLang="ja-JP" sz="2100" dirty="0">
              <a:latin typeface="メイリオ" panose="020B0604030504040204" pitchFamily="50" charset="-128"/>
              <a:ea typeface="メイリオ" panose="020B0604030504040204" pitchFamily="50" charset="-128"/>
            </a:endParaRPr>
          </a:p>
        </p:txBody>
      </p:sp>
      <p:graphicFrame>
        <p:nvGraphicFramePr>
          <p:cNvPr id="9" name="表 8">
            <a:extLst>
              <a:ext uri="{FF2B5EF4-FFF2-40B4-BE49-F238E27FC236}">
                <a16:creationId xmlns:a16="http://schemas.microsoft.com/office/drawing/2014/main" id="{77CD7A6B-0A34-450C-8659-7F7C1C32E986}"/>
              </a:ext>
            </a:extLst>
          </p:cNvPr>
          <p:cNvGraphicFramePr>
            <a:graphicFrameLocks noGrp="1"/>
          </p:cNvGraphicFramePr>
          <p:nvPr>
            <p:extLst>
              <p:ext uri="{D42A27DB-BD31-4B8C-83A1-F6EECF244321}">
                <p14:modId xmlns:p14="http://schemas.microsoft.com/office/powerpoint/2010/main" val="847691889"/>
              </p:ext>
            </p:extLst>
          </p:nvPr>
        </p:nvGraphicFramePr>
        <p:xfrm>
          <a:off x="895691" y="1467718"/>
          <a:ext cx="2900683" cy="3491868"/>
        </p:xfrm>
        <a:graphic>
          <a:graphicData uri="http://schemas.openxmlformats.org/drawingml/2006/table">
            <a:tbl>
              <a:tblPr firstRow="1" bandRow="1">
                <a:tableStyleId>{5C22544A-7EE6-4342-B048-85BDC9FD1C3A}</a:tableStyleId>
              </a:tblPr>
              <a:tblGrid>
                <a:gridCol w="1134279">
                  <a:extLst>
                    <a:ext uri="{9D8B030D-6E8A-4147-A177-3AD203B41FA5}">
                      <a16:colId xmlns:a16="http://schemas.microsoft.com/office/drawing/2014/main" val="20000"/>
                    </a:ext>
                  </a:extLst>
                </a:gridCol>
                <a:gridCol w="1766404">
                  <a:extLst>
                    <a:ext uri="{9D8B030D-6E8A-4147-A177-3AD203B41FA5}">
                      <a16:colId xmlns:a16="http://schemas.microsoft.com/office/drawing/2014/main" val="20001"/>
                    </a:ext>
                  </a:extLst>
                </a:gridCol>
              </a:tblGrid>
              <a:tr h="480060">
                <a:tc>
                  <a:txBody>
                    <a:bodyPr/>
                    <a:lstStyle/>
                    <a:p>
                      <a:pPr algn="ctr"/>
                      <a:r>
                        <a:rPr kumimoji="1" lang="ja-JP" altLang="en-US" sz="2700" dirty="0"/>
                        <a:t>時</a:t>
                      </a:r>
                    </a:p>
                  </a:txBody>
                  <a:tcPr marL="68580" marR="68580" marT="34290" marB="34290"/>
                </a:tc>
                <a:tc>
                  <a:txBody>
                    <a:bodyPr/>
                    <a:lstStyle/>
                    <a:p>
                      <a:pPr algn="ctr"/>
                      <a:r>
                        <a:rPr kumimoji="1" lang="ja-JP" altLang="en-US" sz="2700" dirty="0"/>
                        <a:t>分</a:t>
                      </a:r>
                    </a:p>
                  </a:txBody>
                  <a:tcPr marL="68580" marR="68580" marT="34290" marB="34290"/>
                </a:tc>
                <a:extLst>
                  <a:ext uri="{0D108BD9-81ED-4DB2-BD59-A6C34878D82A}">
                    <a16:rowId xmlns:a16="http://schemas.microsoft.com/office/drawing/2014/main" val="10000"/>
                  </a:ext>
                </a:extLst>
              </a:tr>
              <a:tr h="416291">
                <a:tc>
                  <a:txBody>
                    <a:bodyPr/>
                    <a:lstStyle/>
                    <a:p>
                      <a:pPr algn="r">
                        <a:lnSpc>
                          <a:spcPts val="3600"/>
                        </a:lnSpc>
                      </a:pPr>
                      <a:r>
                        <a:rPr kumimoji="1" lang="en-US" altLang="ja-JP" sz="2700" dirty="0"/>
                        <a:t>8</a:t>
                      </a:r>
                      <a:endParaRPr kumimoji="1" lang="ja-JP" altLang="en-US" sz="2700" dirty="0"/>
                    </a:p>
                  </a:txBody>
                  <a:tcPr marL="68580" marR="68580" marT="34290" marB="34290"/>
                </a:tc>
                <a:tc>
                  <a:txBody>
                    <a:bodyPr/>
                    <a:lstStyle/>
                    <a:p>
                      <a:pPr algn="r">
                        <a:lnSpc>
                          <a:spcPts val="3600"/>
                        </a:lnSpc>
                      </a:pPr>
                      <a:r>
                        <a:rPr kumimoji="1" lang="en-US" altLang="ja-JP" sz="2700" dirty="0"/>
                        <a:t>0</a:t>
                      </a:r>
                      <a:endParaRPr kumimoji="1" lang="ja-JP" altLang="en-US" sz="2700" dirty="0"/>
                    </a:p>
                  </a:txBody>
                  <a:tcPr marL="68580" marR="68580" marT="34290" marB="34290"/>
                </a:tc>
                <a:extLst>
                  <a:ext uri="{0D108BD9-81ED-4DB2-BD59-A6C34878D82A}">
                    <a16:rowId xmlns:a16="http://schemas.microsoft.com/office/drawing/2014/main" val="10001"/>
                  </a:ext>
                </a:extLst>
              </a:tr>
              <a:tr h="416291">
                <a:tc>
                  <a:txBody>
                    <a:bodyPr/>
                    <a:lstStyle/>
                    <a:p>
                      <a:pPr algn="r">
                        <a:lnSpc>
                          <a:spcPts val="3600"/>
                        </a:lnSpc>
                      </a:pPr>
                      <a:r>
                        <a:rPr kumimoji="1" lang="en-US" altLang="ja-JP" sz="2700" dirty="0"/>
                        <a:t>8</a:t>
                      </a:r>
                      <a:endParaRPr kumimoji="1" lang="ja-JP" altLang="en-US" sz="2700" dirty="0"/>
                    </a:p>
                  </a:txBody>
                  <a:tcPr marL="68580" marR="68580" marT="34290" marB="34290"/>
                </a:tc>
                <a:tc>
                  <a:txBody>
                    <a:bodyPr/>
                    <a:lstStyle/>
                    <a:p>
                      <a:pPr algn="r">
                        <a:lnSpc>
                          <a:spcPts val="3600"/>
                        </a:lnSpc>
                      </a:pPr>
                      <a:r>
                        <a:rPr kumimoji="1" lang="en-US" altLang="ja-JP" sz="2700" dirty="0"/>
                        <a:t>20</a:t>
                      </a:r>
                      <a:endParaRPr kumimoji="1" lang="ja-JP" altLang="en-US" sz="2700" dirty="0"/>
                    </a:p>
                  </a:txBody>
                  <a:tcPr marL="68580" marR="68580" marT="34290" marB="34290"/>
                </a:tc>
                <a:extLst>
                  <a:ext uri="{0D108BD9-81ED-4DB2-BD59-A6C34878D82A}">
                    <a16:rowId xmlns:a16="http://schemas.microsoft.com/office/drawing/2014/main" val="10002"/>
                  </a:ext>
                </a:extLst>
              </a:tr>
              <a:tr h="416291">
                <a:tc>
                  <a:txBody>
                    <a:bodyPr/>
                    <a:lstStyle/>
                    <a:p>
                      <a:pPr algn="r">
                        <a:lnSpc>
                          <a:spcPts val="3600"/>
                        </a:lnSpc>
                      </a:pPr>
                      <a:r>
                        <a:rPr kumimoji="1" lang="en-US" altLang="ja-JP" sz="2700" dirty="0"/>
                        <a:t>8</a:t>
                      </a:r>
                      <a:endParaRPr kumimoji="1" lang="ja-JP" altLang="en-US" sz="2700" dirty="0"/>
                    </a:p>
                  </a:txBody>
                  <a:tcPr marL="68580" marR="68580" marT="34290" marB="34290"/>
                </a:tc>
                <a:tc>
                  <a:txBody>
                    <a:bodyPr/>
                    <a:lstStyle/>
                    <a:p>
                      <a:pPr algn="r">
                        <a:lnSpc>
                          <a:spcPts val="3600"/>
                        </a:lnSpc>
                      </a:pPr>
                      <a:r>
                        <a:rPr kumimoji="1" lang="en-US" altLang="ja-JP" sz="2700" dirty="0"/>
                        <a:t>45</a:t>
                      </a:r>
                      <a:endParaRPr kumimoji="1" lang="ja-JP" altLang="en-US" sz="2700" dirty="0"/>
                    </a:p>
                  </a:txBody>
                  <a:tcPr marL="68580" marR="68580" marT="34290" marB="34290"/>
                </a:tc>
                <a:extLst>
                  <a:ext uri="{0D108BD9-81ED-4DB2-BD59-A6C34878D82A}">
                    <a16:rowId xmlns:a16="http://schemas.microsoft.com/office/drawing/2014/main" val="10003"/>
                  </a:ext>
                </a:extLst>
              </a:tr>
              <a:tr h="416291">
                <a:tc>
                  <a:txBody>
                    <a:bodyPr/>
                    <a:lstStyle/>
                    <a:p>
                      <a:pPr algn="r">
                        <a:lnSpc>
                          <a:spcPts val="3600"/>
                        </a:lnSpc>
                      </a:pPr>
                      <a:r>
                        <a:rPr kumimoji="1" lang="en-US" altLang="ja-JP" sz="2700" dirty="0"/>
                        <a:t>12</a:t>
                      </a:r>
                      <a:endParaRPr kumimoji="1" lang="ja-JP" altLang="en-US" sz="2700" dirty="0"/>
                    </a:p>
                  </a:txBody>
                  <a:tcPr marL="68580" marR="68580" marT="34290" marB="34290"/>
                </a:tc>
                <a:tc>
                  <a:txBody>
                    <a:bodyPr/>
                    <a:lstStyle/>
                    <a:p>
                      <a:pPr algn="r">
                        <a:lnSpc>
                          <a:spcPts val="3600"/>
                        </a:lnSpc>
                      </a:pPr>
                      <a:r>
                        <a:rPr kumimoji="1" lang="en-US" altLang="ja-JP" sz="2700" dirty="0"/>
                        <a:t>30</a:t>
                      </a:r>
                      <a:endParaRPr kumimoji="1" lang="ja-JP" altLang="en-US" sz="2700" dirty="0"/>
                    </a:p>
                  </a:txBody>
                  <a:tcPr marL="68580" marR="68580" marT="34290" marB="34290"/>
                </a:tc>
                <a:extLst>
                  <a:ext uri="{0D108BD9-81ED-4DB2-BD59-A6C34878D82A}">
                    <a16:rowId xmlns:a16="http://schemas.microsoft.com/office/drawing/2014/main" val="10004"/>
                  </a:ext>
                </a:extLst>
              </a:tr>
              <a:tr h="416291">
                <a:tc>
                  <a:txBody>
                    <a:bodyPr/>
                    <a:lstStyle/>
                    <a:p>
                      <a:pPr algn="r">
                        <a:lnSpc>
                          <a:spcPts val="3600"/>
                        </a:lnSpc>
                      </a:pPr>
                      <a:r>
                        <a:rPr kumimoji="1" lang="en-US" altLang="ja-JP" sz="2700" dirty="0"/>
                        <a:t>17</a:t>
                      </a:r>
                      <a:endParaRPr kumimoji="1" lang="ja-JP" altLang="en-US" sz="2700" dirty="0"/>
                    </a:p>
                  </a:txBody>
                  <a:tcPr marL="68580" marR="68580" marT="34290" marB="34290"/>
                </a:tc>
                <a:tc>
                  <a:txBody>
                    <a:bodyPr/>
                    <a:lstStyle/>
                    <a:p>
                      <a:pPr algn="r">
                        <a:lnSpc>
                          <a:spcPts val="3600"/>
                        </a:lnSpc>
                      </a:pPr>
                      <a:r>
                        <a:rPr kumimoji="1" lang="en-US" altLang="ja-JP" sz="2700" dirty="0"/>
                        <a:t>20</a:t>
                      </a:r>
                      <a:endParaRPr kumimoji="1" lang="ja-JP" altLang="en-US" sz="2700" dirty="0"/>
                    </a:p>
                  </a:txBody>
                  <a:tcPr marL="68580" marR="68580" marT="34290" marB="34290"/>
                </a:tc>
                <a:extLst>
                  <a:ext uri="{0D108BD9-81ED-4DB2-BD59-A6C34878D82A}">
                    <a16:rowId xmlns:a16="http://schemas.microsoft.com/office/drawing/2014/main" val="10005"/>
                  </a:ext>
                </a:extLst>
              </a:tr>
              <a:tr h="416291">
                <a:tc>
                  <a:txBody>
                    <a:bodyPr/>
                    <a:lstStyle/>
                    <a:p>
                      <a:pPr algn="r">
                        <a:lnSpc>
                          <a:spcPts val="3600"/>
                        </a:lnSpc>
                      </a:pPr>
                      <a:r>
                        <a:rPr kumimoji="1" lang="en-US" altLang="ja-JP" sz="2700" dirty="0"/>
                        <a:t>17</a:t>
                      </a:r>
                      <a:endParaRPr kumimoji="1" lang="ja-JP" altLang="en-US" sz="2700" dirty="0"/>
                    </a:p>
                  </a:txBody>
                  <a:tcPr marL="68580" marR="68580" marT="34290" marB="34290"/>
                </a:tc>
                <a:tc>
                  <a:txBody>
                    <a:bodyPr/>
                    <a:lstStyle/>
                    <a:p>
                      <a:pPr algn="r">
                        <a:lnSpc>
                          <a:spcPts val="3600"/>
                        </a:lnSpc>
                      </a:pPr>
                      <a:r>
                        <a:rPr kumimoji="1" lang="en-US" altLang="ja-JP" sz="2700" dirty="0"/>
                        <a:t>40</a:t>
                      </a:r>
                      <a:endParaRPr kumimoji="1" lang="ja-JP" altLang="en-US" sz="2700" dirty="0"/>
                    </a:p>
                  </a:txBody>
                  <a:tcPr marL="68580" marR="68580" marT="34290" marB="34290"/>
                </a:tc>
                <a:extLst>
                  <a:ext uri="{0D108BD9-81ED-4DB2-BD59-A6C34878D82A}">
                    <a16:rowId xmlns:a16="http://schemas.microsoft.com/office/drawing/2014/main" val="10006"/>
                  </a:ext>
                </a:extLst>
              </a:tr>
            </a:tbl>
          </a:graphicData>
        </a:graphic>
      </p:graphicFrame>
      <p:sp>
        <p:nvSpPr>
          <p:cNvPr id="10" name="テキスト ボックス 9">
            <a:extLst>
              <a:ext uri="{FF2B5EF4-FFF2-40B4-BE49-F238E27FC236}">
                <a16:creationId xmlns:a16="http://schemas.microsoft.com/office/drawing/2014/main" id="{1DCED05A-262A-4A46-AB0F-23C93B297A02}"/>
              </a:ext>
            </a:extLst>
          </p:cNvPr>
          <p:cNvSpPr txBox="1"/>
          <p:nvPr/>
        </p:nvSpPr>
        <p:spPr>
          <a:xfrm>
            <a:off x="5364916" y="1378078"/>
            <a:ext cx="3416321" cy="646331"/>
          </a:xfrm>
          <a:prstGeom prst="rect">
            <a:avLst/>
          </a:prstGeom>
          <a:noFill/>
        </p:spPr>
        <p:txBody>
          <a:bodyPr wrap="none" rtlCol="0">
            <a:spAutoFit/>
          </a:bodyPr>
          <a:lstStyle/>
          <a:p>
            <a:pPr algn="ctr"/>
            <a:r>
              <a:rPr lang="ja-JP" altLang="en-US" dirty="0">
                <a:solidFill>
                  <a:srgbClr val="FF0000"/>
                </a:solidFill>
              </a:rPr>
              <a:t>リレーショナルデータベースで</a:t>
            </a:r>
            <a:endParaRPr lang="en-US" altLang="ja-JP" dirty="0">
              <a:solidFill>
                <a:srgbClr val="FF0000"/>
              </a:solidFill>
            </a:endParaRPr>
          </a:p>
          <a:p>
            <a:pPr algn="ctr"/>
            <a:r>
              <a:rPr kumimoji="1" lang="ja-JP" altLang="en-US" b="1" u="sng" dirty="0">
                <a:solidFill>
                  <a:srgbClr val="FF0000"/>
                </a:solidFill>
              </a:rPr>
              <a:t>扱えない</a:t>
            </a:r>
            <a:r>
              <a:rPr kumimoji="1" lang="ja-JP" altLang="en-US" dirty="0">
                <a:solidFill>
                  <a:srgbClr val="FF0000"/>
                </a:solidFill>
              </a:rPr>
              <a:t>テーブルの例</a:t>
            </a:r>
          </a:p>
        </p:txBody>
      </p:sp>
    </p:spTree>
    <p:extLst>
      <p:ext uri="{BB962C8B-B14F-4D97-AF65-F5344CB8AC3E}">
        <p14:creationId xmlns:p14="http://schemas.microsoft.com/office/powerpoint/2010/main" val="3157537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0F27B9-653B-40BC-B0C5-FF26ED5736B0}"/>
              </a:ext>
            </a:extLst>
          </p:cNvPr>
          <p:cNvSpPr>
            <a:spLocks noGrp="1"/>
          </p:cNvSpPr>
          <p:nvPr>
            <p:ph type="title"/>
          </p:nvPr>
        </p:nvSpPr>
        <p:spPr/>
        <p:txBody>
          <a:bodyPr>
            <a:normAutofit fontScale="90000"/>
          </a:bodyPr>
          <a:lstStyle/>
          <a:p>
            <a:r>
              <a:rPr lang="ja-JP" altLang="en-US" dirty="0"/>
              <a:t>テーブルの性質 ②</a:t>
            </a:r>
            <a:endParaRPr kumimoji="1" lang="ja-JP" altLang="en-US" dirty="0"/>
          </a:p>
        </p:txBody>
      </p:sp>
      <p:sp>
        <p:nvSpPr>
          <p:cNvPr id="4" name="スライド番号プレースホルダー 3">
            <a:extLst>
              <a:ext uri="{FF2B5EF4-FFF2-40B4-BE49-F238E27FC236}">
                <a16:creationId xmlns:a16="http://schemas.microsoft.com/office/drawing/2014/main" id="{091568BE-8571-473E-8788-12E75A0C6942}"/>
              </a:ext>
            </a:extLst>
          </p:cNvPr>
          <p:cNvSpPr>
            <a:spLocks noGrp="1"/>
          </p:cNvSpPr>
          <p:nvPr>
            <p:ph type="sldNum" sz="quarter" idx="12"/>
          </p:nvPr>
        </p:nvSpPr>
        <p:spPr/>
        <p:txBody>
          <a:bodyPr/>
          <a:lstStyle/>
          <a:p>
            <a:fld id="{E205D82C-95A1-431E-8E38-AA614A14CDCF}" type="slidenum">
              <a:rPr kumimoji="1" lang="ja-JP" altLang="en-US" smtClean="0"/>
              <a:t>18</a:t>
            </a:fld>
            <a:endParaRPr kumimoji="1" lang="ja-JP" altLang="en-US"/>
          </a:p>
        </p:txBody>
      </p:sp>
      <p:sp>
        <p:nvSpPr>
          <p:cNvPr id="12" name="テキスト ボックス 11">
            <a:extLst>
              <a:ext uri="{FF2B5EF4-FFF2-40B4-BE49-F238E27FC236}">
                <a16:creationId xmlns:a16="http://schemas.microsoft.com/office/drawing/2014/main" id="{F81C0B48-FE0E-4189-8C76-AFF0186573C0}"/>
              </a:ext>
            </a:extLst>
          </p:cNvPr>
          <p:cNvSpPr txBox="1"/>
          <p:nvPr/>
        </p:nvSpPr>
        <p:spPr>
          <a:xfrm>
            <a:off x="5157705" y="5239016"/>
            <a:ext cx="3685624" cy="415498"/>
          </a:xfrm>
          <a:prstGeom prst="rect">
            <a:avLst/>
          </a:prstGeom>
          <a:noFill/>
        </p:spPr>
        <p:txBody>
          <a:bodyPr wrap="none" rtlCol="0">
            <a:spAutoFit/>
          </a:bodyPr>
          <a:lstStyle/>
          <a:p>
            <a:r>
              <a:rPr lang="ja-JP" altLang="en-US" sz="2100" dirty="0">
                <a:latin typeface="メイリオ" panose="020B0604030504040204" pitchFamily="50" charset="-128"/>
                <a:ea typeface="メイリオ" panose="020B0604030504040204" pitchFamily="50" charset="-128"/>
              </a:rPr>
              <a:t>□　マルチカラムには</a:t>
            </a:r>
            <a:r>
              <a:rPr lang="ja-JP" altLang="en-US" sz="2100" b="1" u="sng" dirty="0">
                <a:latin typeface="メイリオ" panose="020B0604030504040204" pitchFamily="50" charset="-128"/>
                <a:ea typeface="メイリオ" panose="020B0604030504040204" pitchFamily="50" charset="-128"/>
              </a:rPr>
              <a:t>しない</a:t>
            </a:r>
            <a:endParaRPr kumimoji="1" lang="ja-JP" altLang="en-US" sz="2100" b="1" u="sng"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7E87B007-A0D7-4BD6-A707-4953DD440A9D}"/>
              </a:ext>
            </a:extLst>
          </p:cNvPr>
          <p:cNvSpPr txBox="1"/>
          <p:nvPr/>
        </p:nvSpPr>
        <p:spPr>
          <a:xfrm>
            <a:off x="5100412" y="979096"/>
            <a:ext cx="3416321" cy="646331"/>
          </a:xfrm>
          <a:prstGeom prst="rect">
            <a:avLst/>
          </a:prstGeom>
          <a:noFill/>
        </p:spPr>
        <p:txBody>
          <a:bodyPr wrap="none" rtlCol="0">
            <a:spAutoFit/>
          </a:bodyPr>
          <a:lstStyle/>
          <a:p>
            <a:pPr algn="ctr"/>
            <a:r>
              <a:rPr lang="ja-JP" altLang="en-US" dirty="0">
                <a:solidFill>
                  <a:srgbClr val="FF0000"/>
                </a:solidFill>
              </a:rPr>
              <a:t>リレーショナルデータベースで</a:t>
            </a:r>
            <a:endParaRPr lang="en-US" altLang="ja-JP" dirty="0">
              <a:solidFill>
                <a:srgbClr val="FF0000"/>
              </a:solidFill>
            </a:endParaRPr>
          </a:p>
          <a:p>
            <a:pPr algn="ctr"/>
            <a:r>
              <a:rPr kumimoji="1" lang="ja-JP" altLang="en-US" dirty="0">
                <a:solidFill>
                  <a:srgbClr val="FF0000"/>
                </a:solidFill>
              </a:rPr>
              <a:t>扱えないテーブルの例</a:t>
            </a:r>
          </a:p>
        </p:txBody>
      </p:sp>
      <p:graphicFrame>
        <p:nvGraphicFramePr>
          <p:cNvPr id="14" name="表 13">
            <a:extLst>
              <a:ext uri="{FF2B5EF4-FFF2-40B4-BE49-F238E27FC236}">
                <a16:creationId xmlns:a16="http://schemas.microsoft.com/office/drawing/2014/main" id="{69F570D1-4F58-4A72-84BD-FB52B58B2E7E}"/>
              </a:ext>
            </a:extLst>
          </p:cNvPr>
          <p:cNvGraphicFramePr>
            <a:graphicFrameLocks noGrp="1"/>
          </p:cNvGraphicFramePr>
          <p:nvPr>
            <p:extLst>
              <p:ext uri="{D42A27DB-BD31-4B8C-83A1-F6EECF244321}">
                <p14:modId xmlns:p14="http://schemas.microsoft.com/office/powerpoint/2010/main" val="3706643369"/>
              </p:ext>
            </p:extLst>
          </p:nvPr>
        </p:nvGraphicFramePr>
        <p:xfrm>
          <a:off x="5491989" y="1570871"/>
          <a:ext cx="2900683" cy="3491868"/>
        </p:xfrm>
        <a:graphic>
          <a:graphicData uri="http://schemas.openxmlformats.org/drawingml/2006/table">
            <a:tbl>
              <a:tblPr firstRow="1" bandRow="1">
                <a:tableStyleId>{5C22544A-7EE6-4342-B048-85BDC9FD1C3A}</a:tableStyleId>
              </a:tblPr>
              <a:tblGrid>
                <a:gridCol w="1134279">
                  <a:extLst>
                    <a:ext uri="{9D8B030D-6E8A-4147-A177-3AD203B41FA5}">
                      <a16:colId xmlns:a16="http://schemas.microsoft.com/office/drawing/2014/main" val="20000"/>
                    </a:ext>
                  </a:extLst>
                </a:gridCol>
                <a:gridCol w="1766404">
                  <a:extLst>
                    <a:ext uri="{9D8B030D-6E8A-4147-A177-3AD203B41FA5}">
                      <a16:colId xmlns:a16="http://schemas.microsoft.com/office/drawing/2014/main" val="20001"/>
                    </a:ext>
                  </a:extLst>
                </a:gridCol>
              </a:tblGrid>
              <a:tr h="480060">
                <a:tc>
                  <a:txBody>
                    <a:bodyPr/>
                    <a:lstStyle/>
                    <a:p>
                      <a:pPr algn="ctr"/>
                      <a:r>
                        <a:rPr kumimoji="1" lang="ja-JP" altLang="en-US" sz="2700" dirty="0"/>
                        <a:t>時</a:t>
                      </a:r>
                    </a:p>
                  </a:txBody>
                  <a:tcPr marL="68580" marR="68580" marT="34290" marB="34290"/>
                </a:tc>
                <a:tc>
                  <a:txBody>
                    <a:bodyPr/>
                    <a:lstStyle/>
                    <a:p>
                      <a:pPr algn="ctr"/>
                      <a:r>
                        <a:rPr kumimoji="1" lang="ja-JP" altLang="en-US" sz="2700" dirty="0"/>
                        <a:t>分</a:t>
                      </a:r>
                    </a:p>
                  </a:txBody>
                  <a:tcPr marL="68580" marR="68580" marT="34290" marB="34290"/>
                </a:tc>
                <a:extLst>
                  <a:ext uri="{0D108BD9-81ED-4DB2-BD59-A6C34878D82A}">
                    <a16:rowId xmlns:a16="http://schemas.microsoft.com/office/drawing/2014/main" val="10000"/>
                  </a:ext>
                </a:extLst>
              </a:tr>
              <a:tr h="416291">
                <a:tc rowSpan="3">
                  <a:txBody>
                    <a:bodyPr/>
                    <a:lstStyle/>
                    <a:p>
                      <a:pPr algn="r">
                        <a:lnSpc>
                          <a:spcPts val="3600"/>
                        </a:lnSpc>
                      </a:pPr>
                      <a:r>
                        <a:rPr kumimoji="1" lang="en-US" altLang="ja-JP" sz="2700"/>
                        <a:t>8</a:t>
                      </a:r>
                      <a:endParaRPr kumimoji="1" lang="ja-JP" altLang="en-US" sz="2700" dirty="0"/>
                    </a:p>
                  </a:txBody>
                  <a:tcPr marL="68580" marR="68580" marT="34290" marB="34290"/>
                </a:tc>
                <a:tc>
                  <a:txBody>
                    <a:bodyPr/>
                    <a:lstStyle/>
                    <a:p>
                      <a:pPr algn="r">
                        <a:lnSpc>
                          <a:spcPts val="3600"/>
                        </a:lnSpc>
                      </a:pPr>
                      <a:r>
                        <a:rPr kumimoji="1" lang="en-US" altLang="ja-JP" sz="2700" dirty="0"/>
                        <a:t>0</a:t>
                      </a:r>
                      <a:endParaRPr kumimoji="1" lang="ja-JP" altLang="en-US" sz="2700" dirty="0"/>
                    </a:p>
                  </a:txBody>
                  <a:tcPr marL="68580" marR="68580" marT="34290" marB="34290"/>
                </a:tc>
                <a:extLst>
                  <a:ext uri="{0D108BD9-81ED-4DB2-BD59-A6C34878D82A}">
                    <a16:rowId xmlns:a16="http://schemas.microsoft.com/office/drawing/2014/main" val="10001"/>
                  </a:ext>
                </a:extLst>
              </a:tr>
              <a:tr h="416291">
                <a:tc vMerge="1">
                  <a:txBody>
                    <a:bodyPr/>
                    <a:lstStyle/>
                    <a:p>
                      <a:pPr algn="r">
                        <a:lnSpc>
                          <a:spcPts val="3600"/>
                        </a:lnSpc>
                      </a:pPr>
                      <a:endParaRPr kumimoji="1" lang="ja-JP" altLang="en-US" sz="3600" dirty="0"/>
                    </a:p>
                  </a:txBody>
                  <a:tcPr/>
                </a:tc>
                <a:tc>
                  <a:txBody>
                    <a:bodyPr/>
                    <a:lstStyle/>
                    <a:p>
                      <a:pPr algn="r">
                        <a:lnSpc>
                          <a:spcPts val="3600"/>
                        </a:lnSpc>
                      </a:pPr>
                      <a:r>
                        <a:rPr kumimoji="1" lang="en-US" altLang="ja-JP" sz="2700" dirty="0"/>
                        <a:t>20</a:t>
                      </a:r>
                      <a:endParaRPr kumimoji="1" lang="ja-JP" altLang="en-US" sz="2700" dirty="0"/>
                    </a:p>
                  </a:txBody>
                  <a:tcPr marL="68580" marR="68580" marT="34290" marB="34290"/>
                </a:tc>
                <a:extLst>
                  <a:ext uri="{0D108BD9-81ED-4DB2-BD59-A6C34878D82A}">
                    <a16:rowId xmlns:a16="http://schemas.microsoft.com/office/drawing/2014/main" val="10002"/>
                  </a:ext>
                </a:extLst>
              </a:tr>
              <a:tr h="416291">
                <a:tc vMerge="1">
                  <a:txBody>
                    <a:bodyPr/>
                    <a:lstStyle/>
                    <a:p>
                      <a:pPr algn="r">
                        <a:lnSpc>
                          <a:spcPts val="3600"/>
                        </a:lnSpc>
                      </a:pPr>
                      <a:endParaRPr kumimoji="1" lang="ja-JP" altLang="en-US" sz="3600" dirty="0"/>
                    </a:p>
                  </a:txBody>
                  <a:tcPr/>
                </a:tc>
                <a:tc>
                  <a:txBody>
                    <a:bodyPr/>
                    <a:lstStyle/>
                    <a:p>
                      <a:pPr algn="r">
                        <a:lnSpc>
                          <a:spcPts val="3600"/>
                        </a:lnSpc>
                      </a:pPr>
                      <a:r>
                        <a:rPr kumimoji="1" lang="en-US" altLang="ja-JP" sz="2700" dirty="0"/>
                        <a:t>45</a:t>
                      </a:r>
                      <a:endParaRPr kumimoji="1" lang="ja-JP" altLang="en-US" sz="2700" dirty="0"/>
                    </a:p>
                  </a:txBody>
                  <a:tcPr marL="68580" marR="68580" marT="34290" marB="34290"/>
                </a:tc>
                <a:extLst>
                  <a:ext uri="{0D108BD9-81ED-4DB2-BD59-A6C34878D82A}">
                    <a16:rowId xmlns:a16="http://schemas.microsoft.com/office/drawing/2014/main" val="10003"/>
                  </a:ext>
                </a:extLst>
              </a:tr>
              <a:tr h="416291">
                <a:tc>
                  <a:txBody>
                    <a:bodyPr/>
                    <a:lstStyle/>
                    <a:p>
                      <a:pPr algn="r">
                        <a:lnSpc>
                          <a:spcPts val="3600"/>
                        </a:lnSpc>
                      </a:pPr>
                      <a:r>
                        <a:rPr kumimoji="1" lang="en-US" altLang="ja-JP" sz="2700" dirty="0"/>
                        <a:t>12</a:t>
                      </a:r>
                      <a:endParaRPr kumimoji="1" lang="ja-JP" altLang="en-US" sz="2700" dirty="0"/>
                    </a:p>
                  </a:txBody>
                  <a:tcPr marL="68580" marR="68580" marT="34290" marB="34290"/>
                </a:tc>
                <a:tc>
                  <a:txBody>
                    <a:bodyPr/>
                    <a:lstStyle/>
                    <a:p>
                      <a:pPr algn="r">
                        <a:lnSpc>
                          <a:spcPts val="3600"/>
                        </a:lnSpc>
                      </a:pPr>
                      <a:r>
                        <a:rPr kumimoji="1" lang="en-US" altLang="ja-JP" sz="2700" dirty="0"/>
                        <a:t>30</a:t>
                      </a:r>
                      <a:endParaRPr kumimoji="1" lang="ja-JP" altLang="en-US" sz="2700" dirty="0"/>
                    </a:p>
                  </a:txBody>
                  <a:tcPr marL="68580" marR="68580" marT="34290" marB="34290"/>
                </a:tc>
                <a:extLst>
                  <a:ext uri="{0D108BD9-81ED-4DB2-BD59-A6C34878D82A}">
                    <a16:rowId xmlns:a16="http://schemas.microsoft.com/office/drawing/2014/main" val="10004"/>
                  </a:ext>
                </a:extLst>
              </a:tr>
              <a:tr h="416291">
                <a:tc rowSpan="2">
                  <a:txBody>
                    <a:bodyPr/>
                    <a:lstStyle/>
                    <a:p>
                      <a:pPr algn="r">
                        <a:lnSpc>
                          <a:spcPts val="3600"/>
                        </a:lnSpc>
                      </a:pPr>
                      <a:r>
                        <a:rPr kumimoji="1" lang="en-US" altLang="ja-JP" sz="2700" dirty="0"/>
                        <a:t>17</a:t>
                      </a:r>
                      <a:endParaRPr kumimoji="1" lang="ja-JP" altLang="en-US" sz="2700" dirty="0"/>
                    </a:p>
                  </a:txBody>
                  <a:tcPr marL="68580" marR="68580" marT="34290" marB="34290"/>
                </a:tc>
                <a:tc>
                  <a:txBody>
                    <a:bodyPr/>
                    <a:lstStyle/>
                    <a:p>
                      <a:pPr algn="r">
                        <a:lnSpc>
                          <a:spcPts val="3600"/>
                        </a:lnSpc>
                      </a:pPr>
                      <a:r>
                        <a:rPr kumimoji="1" lang="en-US" altLang="ja-JP" sz="2700" dirty="0"/>
                        <a:t>20</a:t>
                      </a:r>
                      <a:endParaRPr kumimoji="1" lang="ja-JP" altLang="en-US" sz="2700" dirty="0"/>
                    </a:p>
                  </a:txBody>
                  <a:tcPr marL="68580" marR="68580" marT="34290" marB="34290"/>
                </a:tc>
                <a:extLst>
                  <a:ext uri="{0D108BD9-81ED-4DB2-BD59-A6C34878D82A}">
                    <a16:rowId xmlns:a16="http://schemas.microsoft.com/office/drawing/2014/main" val="10005"/>
                  </a:ext>
                </a:extLst>
              </a:tr>
              <a:tr h="416291">
                <a:tc vMerge="1">
                  <a:txBody>
                    <a:bodyPr/>
                    <a:lstStyle/>
                    <a:p>
                      <a:pPr algn="r">
                        <a:lnSpc>
                          <a:spcPts val="3600"/>
                        </a:lnSpc>
                      </a:pPr>
                      <a:endParaRPr kumimoji="1" lang="ja-JP" altLang="en-US" sz="3600" dirty="0"/>
                    </a:p>
                  </a:txBody>
                  <a:tcPr/>
                </a:tc>
                <a:tc>
                  <a:txBody>
                    <a:bodyPr/>
                    <a:lstStyle/>
                    <a:p>
                      <a:pPr algn="r">
                        <a:lnSpc>
                          <a:spcPts val="3600"/>
                        </a:lnSpc>
                      </a:pPr>
                      <a:r>
                        <a:rPr kumimoji="1" lang="en-US" altLang="ja-JP" sz="2700" dirty="0"/>
                        <a:t>40</a:t>
                      </a:r>
                      <a:endParaRPr kumimoji="1" lang="ja-JP" altLang="en-US" sz="2700" dirty="0"/>
                    </a:p>
                  </a:txBody>
                  <a:tcPr marL="68580" marR="68580" marT="34290" marB="34290"/>
                </a:tc>
                <a:extLst>
                  <a:ext uri="{0D108BD9-81ED-4DB2-BD59-A6C34878D82A}">
                    <a16:rowId xmlns:a16="http://schemas.microsoft.com/office/drawing/2014/main" val="10006"/>
                  </a:ext>
                </a:extLst>
              </a:tr>
            </a:tbl>
          </a:graphicData>
        </a:graphic>
      </p:graphicFrame>
      <p:sp>
        <p:nvSpPr>
          <p:cNvPr id="15" name="コンテンツ プレースホルダー 2">
            <a:extLst>
              <a:ext uri="{FF2B5EF4-FFF2-40B4-BE49-F238E27FC236}">
                <a16:creationId xmlns:a16="http://schemas.microsoft.com/office/drawing/2014/main" id="{C10EB196-9CDC-4834-A173-A6014AFDFB4E}"/>
              </a:ext>
            </a:extLst>
          </p:cNvPr>
          <p:cNvSpPr txBox="1">
            <a:spLocks/>
          </p:cNvSpPr>
          <p:nvPr/>
        </p:nvSpPr>
        <p:spPr>
          <a:xfrm>
            <a:off x="570190" y="1223750"/>
            <a:ext cx="3264442" cy="522023"/>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700" dirty="0">
                <a:solidFill>
                  <a:schemeClr val="tx1"/>
                </a:solidFill>
                <a:latin typeface="メイリオ" panose="020B0604030504040204" pitchFamily="50" charset="-128"/>
                <a:ea typeface="メイリオ" panose="020B0604030504040204" pitchFamily="50" charset="-128"/>
              </a:rPr>
              <a:t>テーブル名：福山駅行き</a:t>
            </a:r>
            <a:endParaRPr lang="ja-JP" altLang="en-US" sz="2700" b="1" dirty="0">
              <a:solidFill>
                <a:schemeClr val="tx1"/>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D02597AD-A77B-48D8-97C1-DBEBE6E3BD3F}"/>
              </a:ext>
            </a:extLst>
          </p:cNvPr>
          <p:cNvSpPr txBox="1"/>
          <p:nvPr/>
        </p:nvSpPr>
        <p:spPr>
          <a:xfrm>
            <a:off x="321845" y="5150971"/>
            <a:ext cx="4995278" cy="738664"/>
          </a:xfrm>
          <a:prstGeom prst="rect">
            <a:avLst/>
          </a:prstGeom>
          <a:noFill/>
        </p:spPr>
        <p:txBody>
          <a:bodyPr wrap="none" rtlCol="0">
            <a:spAutoFit/>
          </a:bodyPr>
          <a:lstStyle/>
          <a:p>
            <a:r>
              <a:rPr lang="ja-JP" altLang="en-US" sz="2100" dirty="0">
                <a:latin typeface="メイリオ" panose="020B0604030504040204" pitchFamily="50" charset="-128"/>
                <a:ea typeface="メイリオ" panose="020B0604030504040204" pitchFamily="50" charset="-128"/>
              </a:rPr>
              <a:t>☑　</a:t>
            </a:r>
            <a:r>
              <a:rPr lang="ja-JP" altLang="en-US" sz="2100" dirty="0">
                <a:solidFill>
                  <a:srgbClr val="C00000"/>
                </a:solidFill>
                <a:latin typeface="メイリオ" panose="020B0604030504040204" pitchFamily="50" charset="-128"/>
                <a:ea typeface="メイリオ" panose="020B0604030504040204" pitchFamily="50" charset="-128"/>
              </a:rPr>
              <a:t>リレーショナルデータベース</a:t>
            </a:r>
            <a:r>
              <a:rPr lang="ja-JP" altLang="en-US" sz="2100" dirty="0">
                <a:latin typeface="メイリオ" panose="020B0604030504040204" pitchFamily="50" charset="-128"/>
                <a:ea typeface="メイリオ" panose="020B0604030504040204" pitchFamily="50" charset="-128"/>
              </a:rPr>
              <a:t>では、</a:t>
            </a:r>
            <a:endParaRPr lang="en-US" altLang="ja-JP" sz="2100" dirty="0">
              <a:latin typeface="メイリオ" panose="020B0604030504040204" pitchFamily="50" charset="-128"/>
              <a:ea typeface="メイリオ" panose="020B0604030504040204" pitchFamily="50" charset="-128"/>
            </a:endParaRPr>
          </a:p>
          <a:p>
            <a:r>
              <a:rPr lang="ja-JP" altLang="en-US" sz="2100" dirty="0">
                <a:latin typeface="メイリオ" panose="020B0604030504040204" pitchFamily="50" charset="-128"/>
                <a:ea typeface="メイリオ" panose="020B0604030504040204" pitchFamily="50" charset="-128"/>
              </a:rPr>
              <a:t>　　</a:t>
            </a:r>
            <a:r>
              <a:rPr lang="ja-JP" altLang="en-US" sz="2100" b="1" u="sng" dirty="0">
                <a:solidFill>
                  <a:srgbClr val="FF0000"/>
                </a:solidFill>
                <a:latin typeface="メイリオ" panose="020B0604030504040204" pitchFamily="50" charset="-128"/>
                <a:ea typeface="メイリオ" panose="020B0604030504040204" pitchFamily="50" charset="-128"/>
              </a:rPr>
              <a:t>１つのセルに１つの値</a:t>
            </a:r>
            <a:endParaRPr lang="en-US" altLang="ja-JP" sz="2100" dirty="0">
              <a:latin typeface="メイリオ" panose="020B0604030504040204" pitchFamily="50" charset="-128"/>
              <a:ea typeface="メイリオ" panose="020B0604030504040204" pitchFamily="50" charset="-128"/>
            </a:endParaRPr>
          </a:p>
        </p:txBody>
      </p:sp>
      <p:graphicFrame>
        <p:nvGraphicFramePr>
          <p:cNvPr id="17" name="表 16">
            <a:extLst>
              <a:ext uri="{FF2B5EF4-FFF2-40B4-BE49-F238E27FC236}">
                <a16:creationId xmlns:a16="http://schemas.microsoft.com/office/drawing/2014/main" id="{870A8EA7-DEC7-4D26-9B8A-EC772BE0DCEA}"/>
              </a:ext>
            </a:extLst>
          </p:cNvPr>
          <p:cNvGraphicFramePr>
            <a:graphicFrameLocks noGrp="1"/>
          </p:cNvGraphicFramePr>
          <p:nvPr>
            <p:extLst>
              <p:ext uri="{D42A27DB-BD31-4B8C-83A1-F6EECF244321}">
                <p14:modId xmlns:p14="http://schemas.microsoft.com/office/powerpoint/2010/main" val="1236496159"/>
              </p:ext>
            </p:extLst>
          </p:nvPr>
        </p:nvGraphicFramePr>
        <p:xfrm>
          <a:off x="955967" y="1523789"/>
          <a:ext cx="2900683" cy="3491868"/>
        </p:xfrm>
        <a:graphic>
          <a:graphicData uri="http://schemas.openxmlformats.org/drawingml/2006/table">
            <a:tbl>
              <a:tblPr firstRow="1" bandRow="1">
                <a:tableStyleId>{5C22544A-7EE6-4342-B048-85BDC9FD1C3A}</a:tableStyleId>
              </a:tblPr>
              <a:tblGrid>
                <a:gridCol w="1134279">
                  <a:extLst>
                    <a:ext uri="{9D8B030D-6E8A-4147-A177-3AD203B41FA5}">
                      <a16:colId xmlns:a16="http://schemas.microsoft.com/office/drawing/2014/main" val="20000"/>
                    </a:ext>
                  </a:extLst>
                </a:gridCol>
                <a:gridCol w="1766404">
                  <a:extLst>
                    <a:ext uri="{9D8B030D-6E8A-4147-A177-3AD203B41FA5}">
                      <a16:colId xmlns:a16="http://schemas.microsoft.com/office/drawing/2014/main" val="20001"/>
                    </a:ext>
                  </a:extLst>
                </a:gridCol>
              </a:tblGrid>
              <a:tr h="480060">
                <a:tc>
                  <a:txBody>
                    <a:bodyPr/>
                    <a:lstStyle/>
                    <a:p>
                      <a:pPr algn="ctr"/>
                      <a:r>
                        <a:rPr kumimoji="1" lang="ja-JP" altLang="en-US" sz="2700" dirty="0"/>
                        <a:t>時</a:t>
                      </a:r>
                    </a:p>
                  </a:txBody>
                  <a:tcPr marL="68580" marR="68580" marT="34290" marB="34290"/>
                </a:tc>
                <a:tc>
                  <a:txBody>
                    <a:bodyPr/>
                    <a:lstStyle/>
                    <a:p>
                      <a:pPr algn="ctr"/>
                      <a:r>
                        <a:rPr kumimoji="1" lang="ja-JP" altLang="en-US" sz="2700" dirty="0"/>
                        <a:t>分</a:t>
                      </a:r>
                    </a:p>
                  </a:txBody>
                  <a:tcPr marL="68580" marR="68580" marT="34290" marB="34290"/>
                </a:tc>
                <a:extLst>
                  <a:ext uri="{0D108BD9-81ED-4DB2-BD59-A6C34878D82A}">
                    <a16:rowId xmlns:a16="http://schemas.microsoft.com/office/drawing/2014/main" val="10000"/>
                  </a:ext>
                </a:extLst>
              </a:tr>
              <a:tr h="416291">
                <a:tc>
                  <a:txBody>
                    <a:bodyPr/>
                    <a:lstStyle/>
                    <a:p>
                      <a:pPr algn="r">
                        <a:lnSpc>
                          <a:spcPts val="3600"/>
                        </a:lnSpc>
                      </a:pPr>
                      <a:r>
                        <a:rPr kumimoji="1" lang="en-US" altLang="ja-JP" sz="2700" dirty="0"/>
                        <a:t>8</a:t>
                      </a:r>
                      <a:endParaRPr kumimoji="1" lang="ja-JP" altLang="en-US" sz="2700" dirty="0"/>
                    </a:p>
                  </a:txBody>
                  <a:tcPr marL="68580" marR="68580" marT="34290" marB="34290"/>
                </a:tc>
                <a:tc>
                  <a:txBody>
                    <a:bodyPr/>
                    <a:lstStyle/>
                    <a:p>
                      <a:pPr algn="r">
                        <a:lnSpc>
                          <a:spcPts val="3600"/>
                        </a:lnSpc>
                      </a:pPr>
                      <a:r>
                        <a:rPr kumimoji="1" lang="en-US" altLang="ja-JP" sz="2700" dirty="0"/>
                        <a:t>0</a:t>
                      </a:r>
                      <a:endParaRPr kumimoji="1" lang="ja-JP" altLang="en-US" sz="2700" dirty="0"/>
                    </a:p>
                  </a:txBody>
                  <a:tcPr marL="68580" marR="68580" marT="34290" marB="34290"/>
                </a:tc>
                <a:extLst>
                  <a:ext uri="{0D108BD9-81ED-4DB2-BD59-A6C34878D82A}">
                    <a16:rowId xmlns:a16="http://schemas.microsoft.com/office/drawing/2014/main" val="10001"/>
                  </a:ext>
                </a:extLst>
              </a:tr>
              <a:tr h="416291">
                <a:tc>
                  <a:txBody>
                    <a:bodyPr/>
                    <a:lstStyle/>
                    <a:p>
                      <a:pPr algn="r">
                        <a:lnSpc>
                          <a:spcPts val="3600"/>
                        </a:lnSpc>
                      </a:pPr>
                      <a:r>
                        <a:rPr kumimoji="1" lang="en-US" altLang="ja-JP" sz="2700" dirty="0"/>
                        <a:t>8</a:t>
                      </a:r>
                      <a:endParaRPr kumimoji="1" lang="ja-JP" altLang="en-US" sz="2700" dirty="0"/>
                    </a:p>
                  </a:txBody>
                  <a:tcPr marL="68580" marR="68580" marT="34290" marB="34290"/>
                </a:tc>
                <a:tc>
                  <a:txBody>
                    <a:bodyPr/>
                    <a:lstStyle/>
                    <a:p>
                      <a:pPr algn="r">
                        <a:lnSpc>
                          <a:spcPts val="3600"/>
                        </a:lnSpc>
                      </a:pPr>
                      <a:r>
                        <a:rPr kumimoji="1" lang="en-US" altLang="ja-JP" sz="2700" dirty="0"/>
                        <a:t>20</a:t>
                      </a:r>
                      <a:endParaRPr kumimoji="1" lang="ja-JP" altLang="en-US" sz="2700" dirty="0"/>
                    </a:p>
                  </a:txBody>
                  <a:tcPr marL="68580" marR="68580" marT="34290" marB="34290"/>
                </a:tc>
                <a:extLst>
                  <a:ext uri="{0D108BD9-81ED-4DB2-BD59-A6C34878D82A}">
                    <a16:rowId xmlns:a16="http://schemas.microsoft.com/office/drawing/2014/main" val="10002"/>
                  </a:ext>
                </a:extLst>
              </a:tr>
              <a:tr h="416291">
                <a:tc>
                  <a:txBody>
                    <a:bodyPr/>
                    <a:lstStyle/>
                    <a:p>
                      <a:pPr algn="r">
                        <a:lnSpc>
                          <a:spcPts val="3600"/>
                        </a:lnSpc>
                      </a:pPr>
                      <a:r>
                        <a:rPr kumimoji="1" lang="en-US" altLang="ja-JP" sz="2700" dirty="0"/>
                        <a:t>8</a:t>
                      </a:r>
                      <a:endParaRPr kumimoji="1" lang="ja-JP" altLang="en-US" sz="2700" dirty="0"/>
                    </a:p>
                  </a:txBody>
                  <a:tcPr marL="68580" marR="68580" marT="34290" marB="34290"/>
                </a:tc>
                <a:tc>
                  <a:txBody>
                    <a:bodyPr/>
                    <a:lstStyle/>
                    <a:p>
                      <a:pPr algn="r">
                        <a:lnSpc>
                          <a:spcPts val="3600"/>
                        </a:lnSpc>
                      </a:pPr>
                      <a:r>
                        <a:rPr kumimoji="1" lang="en-US" altLang="ja-JP" sz="2700" dirty="0"/>
                        <a:t>45</a:t>
                      </a:r>
                      <a:endParaRPr kumimoji="1" lang="ja-JP" altLang="en-US" sz="2700" dirty="0"/>
                    </a:p>
                  </a:txBody>
                  <a:tcPr marL="68580" marR="68580" marT="34290" marB="34290"/>
                </a:tc>
                <a:extLst>
                  <a:ext uri="{0D108BD9-81ED-4DB2-BD59-A6C34878D82A}">
                    <a16:rowId xmlns:a16="http://schemas.microsoft.com/office/drawing/2014/main" val="10003"/>
                  </a:ext>
                </a:extLst>
              </a:tr>
              <a:tr h="416291">
                <a:tc>
                  <a:txBody>
                    <a:bodyPr/>
                    <a:lstStyle/>
                    <a:p>
                      <a:pPr algn="r">
                        <a:lnSpc>
                          <a:spcPts val="3600"/>
                        </a:lnSpc>
                      </a:pPr>
                      <a:r>
                        <a:rPr kumimoji="1" lang="en-US" altLang="ja-JP" sz="2700" dirty="0"/>
                        <a:t>12</a:t>
                      </a:r>
                      <a:endParaRPr kumimoji="1" lang="ja-JP" altLang="en-US" sz="2700" dirty="0"/>
                    </a:p>
                  </a:txBody>
                  <a:tcPr marL="68580" marR="68580" marT="34290" marB="34290"/>
                </a:tc>
                <a:tc>
                  <a:txBody>
                    <a:bodyPr/>
                    <a:lstStyle/>
                    <a:p>
                      <a:pPr algn="r">
                        <a:lnSpc>
                          <a:spcPts val="3600"/>
                        </a:lnSpc>
                      </a:pPr>
                      <a:r>
                        <a:rPr kumimoji="1" lang="en-US" altLang="ja-JP" sz="2700" dirty="0"/>
                        <a:t>30</a:t>
                      </a:r>
                      <a:endParaRPr kumimoji="1" lang="ja-JP" altLang="en-US" sz="2700" dirty="0"/>
                    </a:p>
                  </a:txBody>
                  <a:tcPr marL="68580" marR="68580" marT="34290" marB="34290"/>
                </a:tc>
                <a:extLst>
                  <a:ext uri="{0D108BD9-81ED-4DB2-BD59-A6C34878D82A}">
                    <a16:rowId xmlns:a16="http://schemas.microsoft.com/office/drawing/2014/main" val="10004"/>
                  </a:ext>
                </a:extLst>
              </a:tr>
              <a:tr h="416291">
                <a:tc>
                  <a:txBody>
                    <a:bodyPr/>
                    <a:lstStyle/>
                    <a:p>
                      <a:pPr algn="r">
                        <a:lnSpc>
                          <a:spcPts val="3600"/>
                        </a:lnSpc>
                      </a:pPr>
                      <a:r>
                        <a:rPr kumimoji="1" lang="en-US" altLang="ja-JP" sz="2700" dirty="0"/>
                        <a:t>17</a:t>
                      </a:r>
                      <a:endParaRPr kumimoji="1" lang="ja-JP" altLang="en-US" sz="2700" dirty="0"/>
                    </a:p>
                  </a:txBody>
                  <a:tcPr marL="68580" marR="68580" marT="34290" marB="34290"/>
                </a:tc>
                <a:tc>
                  <a:txBody>
                    <a:bodyPr/>
                    <a:lstStyle/>
                    <a:p>
                      <a:pPr algn="r">
                        <a:lnSpc>
                          <a:spcPts val="3600"/>
                        </a:lnSpc>
                      </a:pPr>
                      <a:r>
                        <a:rPr kumimoji="1" lang="en-US" altLang="ja-JP" sz="2700" dirty="0"/>
                        <a:t>20</a:t>
                      </a:r>
                      <a:endParaRPr kumimoji="1" lang="ja-JP" altLang="en-US" sz="2700" dirty="0"/>
                    </a:p>
                  </a:txBody>
                  <a:tcPr marL="68580" marR="68580" marT="34290" marB="34290"/>
                </a:tc>
                <a:extLst>
                  <a:ext uri="{0D108BD9-81ED-4DB2-BD59-A6C34878D82A}">
                    <a16:rowId xmlns:a16="http://schemas.microsoft.com/office/drawing/2014/main" val="10005"/>
                  </a:ext>
                </a:extLst>
              </a:tr>
              <a:tr h="416291">
                <a:tc>
                  <a:txBody>
                    <a:bodyPr/>
                    <a:lstStyle/>
                    <a:p>
                      <a:pPr algn="r">
                        <a:lnSpc>
                          <a:spcPts val="3600"/>
                        </a:lnSpc>
                      </a:pPr>
                      <a:r>
                        <a:rPr kumimoji="1" lang="en-US" altLang="ja-JP" sz="2700" dirty="0"/>
                        <a:t>17</a:t>
                      </a:r>
                      <a:endParaRPr kumimoji="1" lang="ja-JP" altLang="en-US" sz="2700" dirty="0"/>
                    </a:p>
                  </a:txBody>
                  <a:tcPr marL="68580" marR="68580" marT="34290" marB="34290"/>
                </a:tc>
                <a:tc>
                  <a:txBody>
                    <a:bodyPr/>
                    <a:lstStyle/>
                    <a:p>
                      <a:pPr algn="r">
                        <a:lnSpc>
                          <a:spcPts val="3600"/>
                        </a:lnSpc>
                      </a:pPr>
                      <a:r>
                        <a:rPr kumimoji="1" lang="en-US" altLang="ja-JP" sz="2700" dirty="0"/>
                        <a:t>40</a:t>
                      </a:r>
                      <a:endParaRPr kumimoji="1" lang="ja-JP" altLang="en-US" sz="2700" dirty="0"/>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45733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CBF8F9-77E0-481D-B4E7-366C64A159F5}"/>
              </a:ext>
            </a:extLst>
          </p:cNvPr>
          <p:cNvSpPr>
            <a:spLocks noGrp="1"/>
          </p:cNvSpPr>
          <p:nvPr>
            <p:ph type="title"/>
          </p:nvPr>
        </p:nvSpPr>
        <p:spPr/>
        <p:txBody>
          <a:bodyPr>
            <a:normAutofit fontScale="90000"/>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D4017F1F-0D4B-4E0A-AFB0-7992DD1754A1}"/>
              </a:ext>
            </a:extLst>
          </p:cNvPr>
          <p:cNvSpPr>
            <a:spLocks noGrp="1"/>
          </p:cNvSpPr>
          <p:nvPr>
            <p:ph idx="1"/>
          </p:nvPr>
        </p:nvSpPr>
        <p:spPr>
          <a:xfrm>
            <a:off x="3567203" y="572339"/>
            <a:ext cx="5345723" cy="5966574"/>
          </a:xfrm>
        </p:spPr>
        <p:txBody>
          <a:bodyPr>
            <a:normAutofit/>
          </a:bodyPr>
          <a:lstStyle/>
          <a:p>
            <a:pPr marL="0" indent="0">
              <a:buNone/>
            </a:pPr>
            <a:r>
              <a:rPr kumimoji="1" lang="ja-JP" altLang="en-US" sz="2400" dirty="0"/>
              <a:t>属性（列）</a:t>
            </a:r>
            <a:endParaRPr kumimoji="1" lang="en-US" altLang="ja-JP" sz="2400" dirty="0"/>
          </a:p>
          <a:p>
            <a:r>
              <a:rPr kumimoji="1" lang="ja-JP" altLang="en-US" sz="2400" b="1" dirty="0"/>
              <a:t>データの種類</a:t>
            </a:r>
            <a:r>
              <a:rPr kumimoji="1" lang="ja-JP" altLang="en-US" sz="2400" dirty="0"/>
              <a:t>を表す（例：</a:t>
            </a:r>
            <a:r>
              <a:rPr kumimoji="1" lang="en-US" altLang="ja-JP" sz="2400" b="1" dirty="0"/>
              <a:t>ID</a:t>
            </a:r>
            <a:r>
              <a:rPr kumimoji="1" lang="ja-JP" altLang="en-US" sz="2400" dirty="0"/>
              <a:t>、</a:t>
            </a:r>
            <a:r>
              <a:rPr kumimoji="1" lang="ja-JP" altLang="en-US" sz="2400" b="1" dirty="0"/>
              <a:t>商品名</a:t>
            </a:r>
            <a:r>
              <a:rPr kumimoji="1" lang="ja-JP" altLang="en-US" sz="2400" dirty="0"/>
              <a:t>）。</a:t>
            </a:r>
            <a:endParaRPr kumimoji="1" lang="en-US" altLang="ja-JP" sz="2400" dirty="0"/>
          </a:p>
          <a:p>
            <a:r>
              <a:rPr kumimoji="1" lang="ja-JP" altLang="en-US" sz="2400" dirty="0"/>
              <a:t>各</a:t>
            </a:r>
            <a:r>
              <a:rPr kumimoji="1" lang="ja-JP" altLang="en-US" sz="2400" b="1" dirty="0">
                <a:solidFill>
                  <a:srgbClr val="C00000"/>
                </a:solidFill>
              </a:rPr>
              <a:t>属性</a:t>
            </a:r>
            <a:r>
              <a:rPr kumimoji="1" lang="ja-JP" altLang="en-US" sz="2400" dirty="0"/>
              <a:t>は特定のデータ型を持つ（例：</a:t>
            </a:r>
            <a:r>
              <a:rPr kumimoji="1" lang="ja-JP" altLang="en-US" sz="2400" b="1" dirty="0"/>
              <a:t>整数</a:t>
            </a:r>
            <a:r>
              <a:rPr kumimoji="1" lang="ja-JP" altLang="en-US" sz="2400" dirty="0"/>
              <a:t>）。</a:t>
            </a:r>
          </a:p>
          <a:p>
            <a:endParaRPr kumimoji="1" lang="ja-JP" altLang="en-US" sz="2400" dirty="0"/>
          </a:p>
          <a:p>
            <a:pPr marL="0" indent="0">
              <a:buNone/>
            </a:pPr>
            <a:r>
              <a:rPr kumimoji="1" lang="ja-JP" altLang="en-US" sz="2400" dirty="0"/>
              <a:t>行：</a:t>
            </a:r>
            <a:endParaRPr kumimoji="1" lang="en-US" altLang="ja-JP" sz="2400" dirty="0"/>
          </a:p>
          <a:p>
            <a:r>
              <a:rPr kumimoji="1" lang="ja-JP" altLang="en-US" sz="2400" b="1" dirty="0">
                <a:solidFill>
                  <a:srgbClr val="C00000"/>
                </a:solidFill>
              </a:rPr>
              <a:t>属性</a:t>
            </a:r>
            <a:r>
              <a:rPr kumimoji="1" lang="ja-JP" altLang="en-US" sz="2400" dirty="0"/>
              <a:t>に基づいてデータを格納。例：「</a:t>
            </a:r>
            <a:r>
              <a:rPr kumimoji="1" lang="en-US" altLang="ja-JP" sz="2400" b="1" dirty="0"/>
              <a:t>1, </a:t>
            </a:r>
            <a:r>
              <a:rPr kumimoji="1" lang="ja-JP" altLang="en-US" sz="2400" b="1" dirty="0"/>
              <a:t>みかん</a:t>
            </a:r>
            <a:r>
              <a:rPr kumimoji="1" lang="en-US" altLang="ja-JP" sz="2400" b="1" dirty="0"/>
              <a:t>, 50</a:t>
            </a:r>
            <a:r>
              <a:rPr kumimoji="1" lang="ja-JP" altLang="en-US" sz="2400" dirty="0"/>
              <a:t>」。</a:t>
            </a:r>
          </a:p>
          <a:p>
            <a:endParaRPr kumimoji="1" lang="ja-JP" altLang="en-US" sz="2400" dirty="0"/>
          </a:p>
          <a:p>
            <a:pPr marL="0" indent="0">
              <a:buNone/>
            </a:pPr>
            <a:r>
              <a:rPr kumimoji="1" lang="ja-JP" altLang="en-US" sz="2400" dirty="0"/>
              <a:t>セル：</a:t>
            </a:r>
            <a:endParaRPr kumimoji="1" lang="en-US" altLang="ja-JP" sz="2400" dirty="0"/>
          </a:p>
          <a:p>
            <a:r>
              <a:rPr kumimoji="1" lang="ja-JP" altLang="en-US" sz="2400" dirty="0"/>
              <a:t>属性と行が交差する点に位置する。一つの</a:t>
            </a:r>
            <a:r>
              <a:rPr kumimoji="1" lang="ja-JP" altLang="en-US" sz="2400" b="1" dirty="0">
                <a:solidFill>
                  <a:srgbClr val="C00000"/>
                </a:solidFill>
              </a:rPr>
              <a:t>セル</a:t>
            </a:r>
            <a:r>
              <a:rPr kumimoji="1" lang="ja-JP" altLang="en-US" sz="2400" dirty="0"/>
              <a:t>には</a:t>
            </a:r>
            <a:r>
              <a:rPr kumimoji="1" lang="ja-JP" altLang="en-US" sz="2400" b="1" dirty="0"/>
              <a:t>一つの値のみ</a:t>
            </a:r>
            <a:r>
              <a:rPr kumimoji="1" lang="ja-JP" altLang="en-US" sz="2400" dirty="0"/>
              <a:t>。</a:t>
            </a:r>
            <a:endParaRPr kumimoji="1" lang="en-US" altLang="ja-JP" sz="2400" dirty="0"/>
          </a:p>
        </p:txBody>
      </p:sp>
      <p:sp>
        <p:nvSpPr>
          <p:cNvPr id="4" name="スライド番号プレースホルダー 3">
            <a:extLst>
              <a:ext uri="{FF2B5EF4-FFF2-40B4-BE49-F238E27FC236}">
                <a16:creationId xmlns:a16="http://schemas.microsoft.com/office/drawing/2014/main" id="{FCFAF87A-5BFE-42B4-887D-F7F9C4ECD51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9" name="図 8">
            <a:extLst>
              <a:ext uri="{FF2B5EF4-FFF2-40B4-BE49-F238E27FC236}">
                <a16:creationId xmlns:a16="http://schemas.microsoft.com/office/drawing/2014/main" id="{3A88CED2-B156-6455-7E9A-C009BE7C480C}"/>
              </a:ext>
            </a:extLst>
          </p:cNvPr>
          <p:cNvPicPr>
            <a:picLocks noChangeAspect="1"/>
          </p:cNvPicPr>
          <p:nvPr/>
        </p:nvPicPr>
        <p:blipFill>
          <a:blip r:embed="rId2"/>
          <a:stretch>
            <a:fillRect/>
          </a:stretch>
        </p:blipFill>
        <p:spPr>
          <a:xfrm>
            <a:off x="360947" y="982788"/>
            <a:ext cx="2549983" cy="1557278"/>
          </a:xfrm>
          <a:prstGeom prst="rect">
            <a:avLst/>
          </a:prstGeom>
        </p:spPr>
      </p:pic>
    </p:spTree>
    <p:extLst>
      <p:ext uri="{BB962C8B-B14F-4D97-AF65-F5344CB8AC3E}">
        <p14:creationId xmlns:p14="http://schemas.microsoft.com/office/powerpoint/2010/main" val="140662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373066" y="2019299"/>
            <a:ext cx="6355868" cy="4660291"/>
          </a:xfrm>
        </p:spPr>
        <p:txBody>
          <a:bodyPr>
            <a:noAutofit/>
          </a:bodyPr>
          <a:lstStyle/>
          <a:p>
            <a:pPr marL="0" indent="0" algn="l">
              <a:buNone/>
            </a:pPr>
            <a:r>
              <a:rPr lang="ja-JP" altLang="en-US" sz="2000" b="1" i="0" dirty="0">
                <a:solidFill>
                  <a:srgbClr val="374151"/>
                </a:solidFill>
                <a:effectLst/>
                <a:latin typeface="Söhne"/>
              </a:rPr>
              <a:t>① キャリア面での成長</a:t>
            </a:r>
            <a:endParaRPr lang="en-US" altLang="ja-JP" sz="2000" b="1" i="0" dirty="0">
              <a:solidFill>
                <a:srgbClr val="374151"/>
              </a:solidFill>
              <a:effectLst/>
              <a:latin typeface="Söhne"/>
            </a:endParaRPr>
          </a:p>
          <a:p>
            <a:pPr marL="0" indent="0" algn="l">
              <a:buNone/>
            </a:pPr>
            <a:r>
              <a:rPr lang="ja-JP" altLang="en-US" sz="2000" b="1" i="0" dirty="0">
                <a:solidFill>
                  <a:srgbClr val="374151"/>
                </a:solidFill>
                <a:effectLst/>
                <a:latin typeface="Söhne"/>
              </a:rPr>
              <a:t>② データベースを用いた意思決定のスキル向上</a:t>
            </a:r>
            <a:endParaRPr lang="en-US" altLang="ja-JP" sz="2000" b="1" i="0" dirty="0">
              <a:solidFill>
                <a:srgbClr val="374151"/>
              </a:solidFill>
              <a:effectLst/>
              <a:latin typeface="Söhne"/>
            </a:endParaRPr>
          </a:p>
          <a:p>
            <a:pPr marL="0" indent="0" algn="l">
              <a:buNone/>
            </a:pPr>
            <a:r>
              <a:rPr lang="ja-JP" altLang="en-US" sz="2000" b="1" i="0" dirty="0">
                <a:solidFill>
                  <a:srgbClr val="374151"/>
                </a:solidFill>
                <a:effectLst/>
                <a:latin typeface="Söhne"/>
              </a:rPr>
              <a:t>③ 自己成長と問題解決能力の向上</a:t>
            </a:r>
            <a:endParaRPr lang="en-US" altLang="ja-JP" sz="2000" b="1" i="0" dirty="0">
              <a:solidFill>
                <a:srgbClr val="374151"/>
              </a:solidFill>
              <a:effectLst/>
              <a:latin typeface="Söhne"/>
            </a:endParaRPr>
          </a:p>
          <a:p>
            <a:pPr marL="0" indent="0">
              <a:buNone/>
            </a:pPr>
            <a:endParaRPr lang="en-US" altLang="ja-JP" sz="1800" b="0" i="0" dirty="0">
              <a:solidFill>
                <a:srgbClr val="374151"/>
              </a:solidFill>
              <a:effectLst/>
              <a:latin typeface="Söhne"/>
            </a:endParaRPr>
          </a:p>
          <a:p>
            <a:pPr marL="0" indent="0">
              <a:buNone/>
            </a:pPr>
            <a:r>
              <a:rPr lang="ja-JP" altLang="en-US" sz="1800" b="0" i="0" dirty="0">
                <a:solidFill>
                  <a:srgbClr val="374151"/>
                </a:solidFill>
                <a:effectLst/>
                <a:latin typeface="Söhne"/>
              </a:rPr>
              <a:t>現代のデジタル化されたビジネス環境において価値があり、個人および組織の成功に寄与</a:t>
            </a:r>
            <a:endParaRPr lang="en-US" altLang="ja-JP" sz="18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140763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2-4. </a:t>
            </a:r>
            <a:r>
              <a:rPr lang="ja-JP" altLang="en-US" sz="4500" dirty="0">
                <a:solidFill>
                  <a:schemeClr val="tx2"/>
                </a:solidFill>
                <a:latin typeface="メイリオ" panose="020B0604030504040204" pitchFamily="50" charset="-128"/>
              </a:rPr>
              <a:t>問い合わせ（クエリ）の役割</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20</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007270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CBF8F9-77E0-481D-B4E7-366C64A159F5}"/>
              </a:ext>
            </a:extLst>
          </p:cNvPr>
          <p:cNvSpPr>
            <a:spLocks noGrp="1"/>
          </p:cNvSpPr>
          <p:nvPr>
            <p:ph type="title"/>
          </p:nvPr>
        </p:nvSpPr>
        <p:spPr/>
        <p:txBody>
          <a:bodyPr>
            <a:normAutofit fontScale="90000"/>
          </a:bodyPr>
          <a:lstStyle/>
          <a:p>
            <a:r>
              <a:rPr lang="ja-JP" altLang="en-US" dirty="0"/>
              <a:t>問い合わせ（クエリ）とは何か</a:t>
            </a:r>
            <a:endParaRPr kumimoji="1" lang="ja-JP" altLang="en-US" dirty="0"/>
          </a:p>
        </p:txBody>
      </p:sp>
      <p:sp>
        <p:nvSpPr>
          <p:cNvPr id="3" name="コンテンツ プレースホルダー 2">
            <a:extLst>
              <a:ext uri="{FF2B5EF4-FFF2-40B4-BE49-F238E27FC236}">
                <a16:creationId xmlns:a16="http://schemas.microsoft.com/office/drawing/2014/main" id="{D4017F1F-0D4B-4E0A-AFB0-7992DD1754A1}"/>
              </a:ext>
            </a:extLst>
          </p:cNvPr>
          <p:cNvSpPr>
            <a:spLocks noGrp="1"/>
          </p:cNvSpPr>
          <p:nvPr>
            <p:ph idx="1"/>
          </p:nvPr>
        </p:nvSpPr>
        <p:spPr/>
        <p:txBody>
          <a:bodyPr>
            <a:normAutofit/>
          </a:bodyPr>
          <a:lstStyle/>
          <a:p>
            <a:r>
              <a:rPr kumimoji="1" lang="ja-JP" altLang="en-US" sz="2400" b="1" dirty="0">
                <a:solidFill>
                  <a:srgbClr val="C00000"/>
                </a:solidFill>
              </a:rPr>
              <a:t>問い合わせ（クエリ）</a:t>
            </a:r>
            <a:r>
              <a:rPr kumimoji="1" lang="ja-JP" altLang="en-US" sz="2400" dirty="0"/>
              <a:t>は、</a:t>
            </a:r>
            <a:r>
              <a:rPr kumimoji="1" lang="ja-JP" altLang="en-US" sz="2400" b="1" dirty="0">
                <a:solidFill>
                  <a:srgbClr val="C00000"/>
                </a:solidFill>
              </a:rPr>
              <a:t>データベース</a:t>
            </a:r>
            <a:r>
              <a:rPr kumimoji="1" lang="ja-JP" altLang="en-US" sz="2400" dirty="0"/>
              <a:t>から</a:t>
            </a:r>
            <a:r>
              <a:rPr lang="ja-JP" altLang="en-US" sz="2400" b="1" u="sng" dirty="0"/>
              <a:t>必要な</a:t>
            </a:r>
            <a:r>
              <a:rPr kumimoji="1" lang="ja-JP" altLang="en-US" sz="2400" b="1" u="sng" dirty="0"/>
              <a:t>データを検索、加工するための指令</a:t>
            </a:r>
            <a:r>
              <a:rPr kumimoji="1" lang="ja-JP" altLang="en-US" sz="2400" dirty="0"/>
              <a:t>のこと。</a:t>
            </a:r>
            <a:endParaRPr kumimoji="1" lang="en-US" altLang="ja-JP" sz="2400" dirty="0"/>
          </a:p>
          <a:p>
            <a:r>
              <a:rPr lang="ja-JP" altLang="en-US" sz="2400" b="1" dirty="0">
                <a:solidFill>
                  <a:srgbClr val="C00000"/>
                </a:solidFill>
              </a:rPr>
              <a:t>リレーショナルデータベースシステム</a:t>
            </a:r>
            <a:r>
              <a:rPr lang="ja-JP" altLang="en-US" sz="2400" dirty="0"/>
              <a:t>においては、</a:t>
            </a:r>
            <a:r>
              <a:rPr lang="ja-JP" altLang="en-US" sz="2400" b="1" dirty="0">
                <a:solidFill>
                  <a:srgbClr val="C00000"/>
                </a:solidFill>
              </a:rPr>
              <a:t>問い合わせ（クエリ）</a:t>
            </a:r>
            <a:r>
              <a:rPr lang="ja-JP" altLang="en-US" sz="2400" dirty="0"/>
              <a:t>は、</a:t>
            </a:r>
            <a:r>
              <a:rPr lang="en-US" altLang="ja-JP" sz="2400" b="1" dirty="0">
                <a:solidFill>
                  <a:srgbClr val="C00000"/>
                </a:solidFill>
              </a:rPr>
              <a:t> SQL</a:t>
            </a:r>
            <a:r>
              <a:rPr lang="en-US" altLang="ja-JP" sz="2400" dirty="0"/>
              <a:t> </a:t>
            </a:r>
            <a:r>
              <a:rPr lang="ja-JP" altLang="en-US" sz="2400" dirty="0"/>
              <a:t>を使用して実行できる。</a:t>
            </a:r>
            <a:endParaRPr lang="en-US" altLang="ja-JP" sz="2400" dirty="0"/>
          </a:p>
          <a:p>
            <a:pPr marL="0" indent="0">
              <a:buNone/>
            </a:pPr>
            <a:endParaRPr lang="en-US" altLang="ja-JP" sz="2400" b="1" dirty="0">
              <a:solidFill>
                <a:srgbClr val="C00000"/>
              </a:solidFill>
            </a:endParaRPr>
          </a:p>
        </p:txBody>
      </p:sp>
      <p:sp>
        <p:nvSpPr>
          <p:cNvPr id="4" name="スライド番号プレースホルダー 3">
            <a:extLst>
              <a:ext uri="{FF2B5EF4-FFF2-40B4-BE49-F238E27FC236}">
                <a16:creationId xmlns:a16="http://schemas.microsoft.com/office/drawing/2014/main" id="{FCFAF87A-5BFE-42B4-887D-F7F9C4ECD515}"/>
              </a:ext>
            </a:extLst>
          </p:cNvPr>
          <p:cNvSpPr>
            <a:spLocks noGrp="1"/>
          </p:cNvSpPr>
          <p:nvPr>
            <p:ph type="sldNum" sz="quarter" idx="12"/>
          </p:nvPr>
        </p:nvSpPr>
        <p:spPr/>
        <p:txBody>
          <a:bodyPr/>
          <a:lstStyle/>
          <a:p>
            <a:fld id="{E205D82C-95A1-431E-8E38-AA614A14CDCF}" type="slidenum">
              <a:rPr kumimoji="1" lang="ja-JP" altLang="en-US" smtClean="0"/>
              <a:t>21</a:t>
            </a:fld>
            <a:endParaRPr kumimoji="1" lang="ja-JP" altLang="en-US"/>
          </a:p>
        </p:txBody>
      </p:sp>
      <p:pic>
        <p:nvPicPr>
          <p:cNvPr id="6" name="図 5">
            <a:extLst>
              <a:ext uri="{FF2B5EF4-FFF2-40B4-BE49-F238E27FC236}">
                <a16:creationId xmlns:a16="http://schemas.microsoft.com/office/drawing/2014/main" id="{E342C00C-4067-40EB-ACD1-686FFD36C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952" y="3892516"/>
            <a:ext cx="1889504" cy="1728896"/>
          </a:xfrm>
          <a:prstGeom prst="rect">
            <a:avLst/>
          </a:prstGeom>
        </p:spPr>
      </p:pic>
      <p:pic>
        <p:nvPicPr>
          <p:cNvPr id="8" name="図 7">
            <a:extLst>
              <a:ext uri="{FF2B5EF4-FFF2-40B4-BE49-F238E27FC236}">
                <a16:creationId xmlns:a16="http://schemas.microsoft.com/office/drawing/2014/main" id="{F9B5CF0A-4D53-4CDD-BC49-0451BB421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455" y="3119561"/>
            <a:ext cx="2892186" cy="2892186"/>
          </a:xfrm>
          <a:prstGeom prst="rect">
            <a:avLst/>
          </a:prstGeom>
        </p:spPr>
      </p:pic>
    </p:spTree>
    <p:extLst>
      <p:ext uri="{BB962C8B-B14F-4D97-AF65-F5344CB8AC3E}">
        <p14:creationId xmlns:p14="http://schemas.microsoft.com/office/powerpoint/2010/main" val="58514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588037-55E2-8146-AC7E-B7D7667641AD}"/>
              </a:ext>
            </a:extLst>
          </p:cNvPr>
          <p:cNvSpPr>
            <a:spLocks noGrp="1"/>
          </p:cNvSpPr>
          <p:nvPr>
            <p:ph type="title"/>
          </p:nvPr>
        </p:nvSpPr>
        <p:spPr/>
        <p:txBody>
          <a:bodyPr>
            <a:normAutofit fontScale="90000"/>
          </a:bodyPr>
          <a:lstStyle/>
          <a:p>
            <a:r>
              <a:rPr kumimoji="1" lang="ja-JP" altLang="en-US" dirty="0"/>
              <a:t>問い合わせの目的と用途</a:t>
            </a:r>
          </a:p>
        </p:txBody>
      </p:sp>
      <p:sp>
        <p:nvSpPr>
          <p:cNvPr id="3" name="コンテンツ プレースホルダー 2">
            <a:extLst>
              <a:ext uri="{FF2B5EF4-FFF2-40B4-BE49-F238E27FC236}">
                <a16:creationId xmlns:a16="http://schemas.microsoft.com/office/drawing/2014/main" id="{24FF6D13-A637-D331-4A1C-098D3963C7AC}"/>
              </a:ext>
            </a:extLst>
          </p:cNvPr>
          <p:cNvSpPr>
            <a:spLocks noGrp="1"/>
          </p:cNvSpPr>
          <p:nvPr>
            <p:ph idx="1"/>
          </p:nvPr>
        </p:nvSpPr>
        <p:spPr/>
        <p:txBody>
          <a:bodyPr>
            <a:normAutofit/>
          </a:bodyPr>
          <a:lstStyle/>
          <a:p>
            <a:pPr algn="l">
              <a:buFont typeface="+mj-lt"/>
              <a:buAutoNum type="arabicPeriod"/>
            </a:pPr>
            <a:r>
              <a:rPr lang="ja-JP" altLang="en-US" sz="2400" b="1" i="0" dirty="0">
                <a:solidFill>
                  <a:srgbClr val="374151"/>
                </a:solidFill>
                <a:effectLst/>
                <a:latin typeface="Söhne"/>
              </a:rPr>
              <a:t>データの検索</a:t>
            </a:r>
            <a:r>
              <a:rPr lang="en-US" altLang="ja-JP" sz="2400" b="0" i="0" dirty="0">
                <a:solidFill>
                  <a:srgbClr val="374151"/>
                </a:solidFill>
                <a:effectLst/>
                <a:latin typeface="Söhne"/>
              </a:rPr>
              <a:t>: </a:t>
            </a:r>
            <a:r>
              <a:rPr lang="ja-JP" altLang="en-US" sz="2400" b="0" i="0" dirty="0">
                <a:solidFill>
                  <a:srgbClr val="374151"/>
                </a:solidFill>
                <a:effectLst/>
                <a:latin typeface="Söhne"/>
              </a:rPr>
              <a:t>何らかの条件に合致するデータを見つけ出す</a:t>
            </a:r>
          </a:p>
          <a:p>
            <a:pPr algn="l">
              <a:buFont typeface="+mj-lt"/>
              <a:buAutoNum type="arabicPeriod"/>
            </a:pPr>
            <a:r>
              <a:rPr lang="ja-JP" altLang="en-US" sz="2400" b="1" i="0" dirty="0">
                <a:solidFill>
                  <a:srgbClr val="374151"/>
                </a:solidFill>
                <a:effectLst/>
                <a:latin typeface="Söhne"/>
              </a:rPr>
              <a:t>データの加工</a:t>
            </a:r>
            <a:r>
              <a:rPr lang="en-US" altLang="ja-JP" sz="2400" b="1" i="0" dirty="0">
                <a:solidFill>
                  <a:srgbClr val="374151"/>
                </a:solidFill>
                <a:effectLst/>
                <a:latin typeface="Söhne"/>
              </a:rPr>
              <a:t>: </a:t>
            </a:r>
            <a:r>
              <a:rPr lang="ja-JP" altLang="en-US" sz="2400" b="1" i="0" dirty="0">
                <a:solidFill>
                  <a:srgbClr val="374151"/>
                </a:solidFill>
                <a:effectLst/>
                <a:latin typeface="Söhne"/>
              </a:rPr>
              <a:t>不要なデータは表示しない</a:t>
            </a:r>
            <a:r>
              <a:rPr lang="ja-JP" altLang="en-US" sz="2400" i="0" dirty="0">
                <a:solidFill>
                  <a:srgbClr val="374151"/>
                </a:solidFill>
                <a:effectLst/>
                <a:latin typeface="Söhne"/>
              </a:rPr>
              <a:t>、</a:t>
            </a:r>
            <a:r>
              <a:rPr lang="ja-JP" altLang="en-US" sz="2400" b="1" i="0" dirty="0">
                <a:solidFill>
                  <a:srgbClr val="374151"/>
                </a:solidFill>
                <a:effectLst/>
                <a:latin typeface="Söhne"/>
              </a:rPr>
              <a:t>集計・集約</a:t>
            </a:r>
            <a:r>
              <a:rPr lang="ja-JP" altLang="en-US" sz="2400" i="0" dirty="0">
                <a:solidFill>
                  <a:srgbClr val="374151"/>
                </a:solidFill>
                <a:effectLst/>
                <a:latin typeface="Söhne"/>
              </a:rPr>
              <a:t>や</a:t>
            </a:r>
            <a:r>
              <a:rPr lang="ja-JP" altLang="en-US" sz="2400" b="1" i="0" dirty="0">
                <a:solidFill>
                  <a:srgbClr val="374151"/>
                </a:solidFill>
                <a:effectLst/>
                <a:latin typeface="Söhne"/>
              </a:rPr>
              <a:t>計算</a:t>
            </a:r>
            <a:r>
              <a:rPr lang="ja-JP" altLang="en-US" sz="2400" i="0" dirty="0">
                <a:solidFill>
                  <a:srgbClr val="374151"/>
                </a:solidFill>
                <a:effectLst/>
                <a:latin typeface="Söhne"/>
              </a:rPr>
              <a:t>、</a:t>
            </a:r>
            <a:r>
              <a:rPr lang="ja-JP" altLang="en-US" sz="2400" b="1" i="0" dirty="0">
                <a:solidFill>
                  <a:srgbClr val="374151"/>
                </a:solidFill>
                <a:effectLst/>
                <a:latin typeface="Söhne"/>
              </a:rPr>
              <a:t>並べ替え（ソート）</a:t>
            </a:r>
            <a:r>
              <a:rPr lang="ja-JP" altLang="en-US" sz="2400" i="0" dirty="0">
                <a:solidFill>
                  <a:srgbClr val="374151"/>
                </a:solidFill>
                <a:effectLst/>
                <a:latin typeface="Söhne"/>
              </a:rPr>
              <a:t>、複数テーブルの</a:t>
            </a:r>
            <a:r>
              <a:rPr lang="ja-JP" altLang="en-US" sz="2400" b="1" i="0" dirty="0">
                <a:solidFill>
                  <a:srgbClr val="374151"/>
                </a:solidFill>
                <a:effectLst/>
                <a:latin typeface="Söhne"/>
              </a:rPr>
              <a:t>結合</a:t>
            </a:r>
            <a:r>
              <a:rPr lang="ja-JP" altLang="en-US" sz="2400" i="0" dirty="0">
                <a:solidFill>
                  <a:srgbClr val="374151"/>
                </a:solidFill>
                <a:effectLst/>
                <a:latin typeface="Söhne"/>
              </a:rPr>
              <a:t>など</a:t>
            </a:r>
            <a:endParaRPr lang="en-US" altLang="ja-JP" sz="2400" i="0" dirty="0">
              <a:solidFill>
                <a:srgbClr val="374151"/>
              </a:solidFill>
              <a:effectLst/>
              <a:latin typeface="Söhne"/>
            </a:endParaRPr>
          </a:p>
          <a:p>
            <a:pPr algn="l">
              <a:buFont typeface="+mj-lt"/>
              <a:buAutoNum type="arabicPeriod"/>
            </a:pPr>
            <a:r>
              <a:rPr lang="ja-JP" altLang="en-US" sz="2400" b="1" i="0" dirty="0">
                <a:solidFill>
                  <a:srgbClr val="374151"/>
                </a:solidFill>
                <a:effectLst/>
                <a:latin typeface="Söhne"/>
              </a:rPr>
              <a:t>データの挿入</a:t>
            </a:r>
            <a:r>
              <a:rPr lang="en-US" altLang="ja-JP" sz="2400" b="0" i="0" dirty="0">
                <a:solidFill>
                  <a:srgbClr val="374151"/>
                </a:solidFill>
                <a:effectLst/>
                <a:latin typeface="Söhne"/>
              </a:rPr>
              <a:t>: </a:t>
            </a:r>
            <a:r>
              <a:rPr lang="ja-JP" altLang="en-US" sz="2400" b="0" i="0" dirty="0">
                <a:solidFill>
                  <a:srgbClr val="374151"/>
                </a:solidFill>
                <a:effectLst/>
                <a:latin typeface="Söhne"/>
              </a:rPr>
              <a:t>データベースに新規データを追加</a:t>
            </a:r>
          </a:p>
          <a:p>
            <a:pPr algn="l">
              <a:buFont typeface="+mj-lt"/>
              <a:buAutoNum type="arabicPeriod"/>
            </a:pPr>
            <a:r>
              <a:rPr lang="ja-JP" altLang="en-US" sz="2400" b="1" i="0" dirty="0">
                <a:solidFill>
                  <a:srgbClr val="374151"/>
                </a:solidFill>
                <a:effectLst/>
                <a:latin typeface="Söhne"/>
              </a:rPr>
              <a:t>データの更新</a:t>
            </a:r>
            <a:r>
              <a:rPr lang="en-US" altLang="ja-JP" sz="2400" b="0" i="0" dirty="0">
                <a:solidFill>
                  <a:srgbClr val="374151"/>
                </a:solidFill>
                <a:effectLst/>
                <a:latin typeface="Söhne"/>
              </a:rPr>
              <a:t>: </a:t>
            </a:r>
            <a:r>
              <a:rPr lang="ja-JP" altLang="en-US" sz="2400" dirty="0">
                <a:solidFill>
                  <a:srgbClr val="374151"/>
                </a:solidFill>
                <a:latin typeface="Söhne"/>
              </a:rPr>
              <a:t>すでに存在する</a:t>
            </a:r>
            <a:r>
              <a:rPr lang="ja-JP" altLang="en-US" sz="2400" b="0" i="0" dirty="0">
                <a:solidFill>
                  <a:srgbClr val="374151"/>
                </a:solidFill>
                <a:effectLst/>
                <a:latin typeface="Söhne"/>
              </a:rPr>
              <a:t>データ</a:t>
            </a:r>
            <a:r>
              <a:rPr lang="ja-JP" altLang="en-US" sz="2400" dirty="0">
                <a:solidFill>
                  <a:srgbClr val="374151"/>
                </a:solidFill>
                <a:latin typeface="Söhne"/>
              </a:rPr>
              <a:t>の変更</a:t>
            </a:r>
            <a:endParaRPr lang="ja-JP" altLang="en-US" sz="2400" b="0" i="0" dirty="0">
              <a:solidFill>
                <a:srgbClr val="374151"/>
              </a:solidFill>
              <a:effectLst/>
              <a:latin typeface="Söhne"/>
            </a:endParaRPr>
          </a:p>
          <a:p>
            <a:pPr algn="l">
              <a:buFont typeface="+mj-lt"/>
              <a:buAutoNum type="arabicPeriod"/>
            </a:pPr>
            <a:r>
              <a:rPr lang="ja-JP" altLang="en-US" sz="2400" b="1" i="0" dirty="0">
                <a:solidFill>
                  <a:srgbClr val="374151"/>
                </a:solidFill>
                <a:effectLst/>
                <a:latin typeface="Söhne"/>
              </a:rPr>
              <a:t>データの削除</a:t>
            </a:r>
            <a:r>
              <a:rPr lang="en-US" altLang="ja-JP" sz="2400" b="0" i="0" dirty="0">
                <a:solidFill>
                  <a:srgbClr val="374151"/>
                </a:solidFill>
                <a:effectLst/>
                <a:latin typeface="Söhne"/>
              </a:rPr>
              <a:t>: </a:t>
            </a:r>
            <a:r>
              <a:rPr lang="ja-JP" altLang="en-US" sz="2400" b="0" i="0" dirty="0">
                <a:solidFill>
                  <a:srgbClr val="374151"/>
                </a:solidFill>
                <a:effectLst/>
                <a:latin typeface="Söhne"/>
              </a:rPr>
              <a:t>不要なデータの除去</a:t>
            </a:r>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80BB640F-852B-D57A-737E-4D8AFBB11C0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39285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175028"/>
            <a:ext cx="8461208" cy="469865"/>
          </a:xfrm>
        </p:spPr>
        <p:txBody>
          <a:bodyPr>
            <a:noAutofit/>
          </a:bodyPr>
          <a:lstStyle/>
          <a:p>
            <a:r>
              <a:rPr lang="ja-JP" altLang="en-US" dirty="0"/>
              <a:t>問い合わせ（クエリ）の仕組み</a:t>
            </a:r>
          </a:p>
        </p:txBody>
      </p:sp>
      <p:sp>
        <p:nvSpPr>
          <p:cNvPr id="4" name="スライド番号プレースホルダー 3"/>
          <p:cNvSpPr>
            <a:spLocks noGrp="1"/>
          </p:cNvSpPr>
          <p:nvPr>
            <p:ph type="sldNum" sz="quarter" idx="12"/>
          </p:nvPr>
        </p:nvSpPr>
        <p:spPr>
          <a:xfrm>
            <a:off x="6885071" y="6356351"/>
            <a:ext cx="2057400" cy="365125"/>
          </a:xfrm>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4" name="円形吹き出し 13"/>
          <p:cNvSpPr/>
          <p:nvPr/>
        </p:nvSpPr>
        <p:spPr>
          <a:xfrm>
            <a:off x="5055685" y="3249186"/>
            <a:ext cx="3901532" cy="2597158"/>
          </a:xfrm>
          <a:prstGeom prst="wedgeEllipseCallout">
            <a:avLst>
              <a:gd name="adj1" fmla="val -70482"/>
              <a:gd name="adj2" fmla="val -236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3" name="屈折矢印 2"/>
          <p:cNvSpPr/>
          <p:nvPr/>
        </p:nvSpPr>
        <p:spPr>
          <a:xfrm rot="10800000" flipH="1">
            <a:off x="1938508" y="2681340"/>
            <a:ext cx="848886" cy="81543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pic>
        <p:nvPicPr>
          <p:cNvPr id="20" name="Picture 4" descr="http://4.bp.blogspot.com/-xkCf3U6tykY/UZM47IK-HjI/AAAAAAAASP0/_6_p6PfSld8/s800/computer_business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499" y="1533525"/>
            <a:ext cx="688521" cy="63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
          <p:cNvSpPr txBox="1">
            <a:spLocks noChangeArrowheads="1"/>
          </p:cNvSpPr>
          <p:nvPr/>
        </p:nvSpPr>
        <p:spPr bwMode="auto">
          <a:xfrm>
            <a:off x="59104" y="2280085"/>
            <a:ext cx="187940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endParaRPr>
          </a:p>
        </p:txBody>
      </p:sp>
      <p:sp>
        <p:nvSpPr>
          <p:cNvPr id="22" name="屈折矢印 21"/>
          <p:cNvSpPr/>
          <p:nvPr/>
        </p:nvSpPr>
        <p:spPr>
          <a:xfrm rot="5400000" flipH="1">
            <a:off x="2979468" y="2039116"/>
            <a:ext cx="1610824" cy="1304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23" name="テキスト ボックス 5"/>
          <p:cNvSpPr txBox="1">
            <a:spLocks noChangeArrowheads="1"/>
          </p:cNvSpPr>
          <p:nvPr/>
        </p:nvSpPr>
        <p:spPr bwMode="auto">
          <a:xfrm>
            <a:off x="4666797" y="1652615"/>
            <a:ext cx="340774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の</a:t>
            </a:r>
            <a:r>
              <a:rPr kumimoji="1" lang="ja-JP" altLang="en-US" sz="21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最終結果</a:t>
            </a:r>
          </a:p>
        </p:txBody>
      </p:sp>
      <p:sp>
        <p:nvSpPr>
          <p:cNvPr id="24" name="Rectangle 30"/>
          <p:cNvSpPr>
            <a:spLocks noChangeArrowheads="1"/>
          </p:cNvSpPr>
          <p:nvPr/>
        </p:nvSpPr>
        <p:spPr bwMode="auto">
          <a:xfrm>
            <a:off x="952675" y="3318831"/>
            <a:ext cx="4142687" cy="17875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A86B5B9A-7802-44F5-A7B2-FE74845C0F3B}"/>
              </a:ext>
            </a:extLst>
          </p:cNvPr>
          <p:cNvSpPr txBox="1">
            <a:spLocks noChangeArrowheads="1"/>
          </p:cNvSpPr>
          <p:nvPr/>
        </p:nvSpPr>
        <p:spPr bwMode="auto">
          <a:xfrm>
            <a:off x="1674738" y="3796856"/>
            <a:ext cx="28777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データベースシステム</a:t>
            </a:r>
          </a:p>
        </p:txBody>
      </p:sp>
      <p:pic>
        <p:nvPicPr>
          <p:cNvPr id="8" name="図 7">
            <a:extLst>
              <a:ext uri="{FF2B5EF4-FFF2-40B4-BE49-F238E27FC236}">
                <a16:creationId xmlns:a16="http://schemas.microsoft.com/office/drawing/2014/main" id="{A72A82E4-26C1-49BB-97DA-ABD94D06E543}"/>
              </a:ext>
            </a:extLst>
          </p:cNvPr>
          <p:cNvPicPr>
            <a:picLocks noChangeAspect="1"/>
          </p:cNvPicPr>
          <p:nvPr/>
        </p:nvPicPr>
        <p:blipFill>
          <a:blip r:embed="rId3"/>
          <a:stretch>
            <a:fillRect/>
          </a:stretch>
        </p:blipFill>
        <p:spPr>
          <a:xfrm>
            <a:off x="6465922" y="4185449"/>
            <a:ext cx="2491295" cy="921848"/>
          </a:xfrm>
          <a:prstGeom prst="rect">
            <a:avLst/>
          </a:prstGeom>
        </p:spPr>
      </p:pic>
      <p:pic>
        <p:nvPicPr>
          <p:cNvPr id="5" name="図 4">
            <a:extLst>
              <a:ext uri="{FF2B5EF4-FFF2-40B4-BE49-F238E27FC236}">
                <a16:creationId xmlns:a16="http://schemas.microsoft.com/office/drawing/2014/main" id="{FD684F0A-716C-4567-8C11-7904892D5900}"/>
              </a:ext>
            </a:extLst>
          </p:cNvPr>
          <p:cNvPicPr>
            <a:picLocks noChangeAspect="1"/>
          </p:cNvPicPr>
          <p:nvPr/>
        </p:nvPicPr>
        <p:blipFill>
          <a:blip r:embed="rId4"/>
          <a:stretch>
            <a:fillRect/>
          </a:stretch>
        </p:blipFill>
        <p:spPr>
          <a:xfrm>
            <a:off x="5386839" y="3249186"/>
            <a:ext cx="1915556" cy="1257619"/>
          </a:xfrm>
          <a:prstGeom prst="rect">
            <a:avLst/>
          </a:prstGeom>
        </p:spPr>
      </p:pic>
    </p:spTree>
    <p:extLst>
      <p:ext uri="{BB962C8B-B14F-4D97-AF65-F5344CB8AC3E}">
        <p14:creationId xmlns:p14="http://schemas.microsoft.com/office/powerpoint/2010/main" val="3655990951"/>
      </p:ext>
    </p:extLst>
  </p:cSld>
  <p:clrMapOvr>
    <a:masterClrMapping/>
  </p:clrMapOvr>
  <mc:AlternateContent xmlns:mc="http://schemas.openxmlformats.org/markup-compatibility/2006" xmlns:p14="http://schemas.microsoft.com/office/powerpoint/2010/main">
    <mc:Choice Requires="p14">
      <p:transition spd="slow" p14:dur="2000" advTm="307"/>
    </mc:Choice>
    <mc:Fallback xmlns="">
      <p:transition spd="slow" advTm="30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D45478-4A6E-8910-3FB5-C95243FF8D8B}"/>
              </a:ext>
            </a:extLst>
          </p:cNvPr>
          <p:cNvSpPr>
            <a:spLocks noGrp="1"/>
          </p:cNvSpPr>
          <p:nvPr>
            <p:ph type="title"/>
          </p:nvPr>
        </p:nvSpPr>
        <p:spPr/>
        <p:txBody>
          <a:bodyPr>
            <a:normAutofit fontScale="90000"/>
          </a:bodyPr>
          <a:lstStyle/>
          <a:p>
            <a:r>
              <a:rPr kumimoji="1" lang="ja-JP" altLang="en-US" dirty="0"/>
              <a:t>問い合わせ（クエリ）の仕組み</a:t>
            </a:r>
          </a:p>
        </p:txBody>
      </p:sp>
      <p:sp>
        <p:nvSpPr>
          <p:cNvPr id="3" name="コンテンツ プレースホルダー 2">
            <a:extLst>
              <a:ext uri="{FF2B5EF4-FFF2-40B4-BE49-F238E27FC236}">
                <a16:creationId xmlns:a16="http://schemas.microsoft.com/office/drawing/2014/main" id="{6001AA83-1E5C-8E9F-A99E-F306FF7865FB}"/>
              </a:ext>
            </a:extLst>
          </p:cNvPr>
          <p:cNvSpPr>
            <a:spLocks noGrp="1"/>
          </p:cNvSpPr>
          <p:nvPr>
            <p:ph idx="1"/>
          </p:nvPr>
        </p:nvSpPr>
        <p:spPr/>
        <p:txBody>
          <a:bodyPr>
            <a:normAutofit/>
          </a:bodyPr>
          <a:lstStyle/>
          <a:p>
            <a:r>
              <a:rPr kumimoji="1" lang="ja-JP" altLang="en-US" sz="2400" b="1" dirty="0"/>
              <a:t>発行</a:t>
            </a:r>
            <a:r>
              <a:rPr kumimoji="1" lang="en-US" altLang="ja-JP" sz="2400" dirty="0"/>
              <a:t>: </a:t>
            </a:r>
            <a:r>
              <a:rPr kumimoji="1" lang="ja-JP" altLang="en-US" sz="2400" dirty="0"/>
              <a:t>「問い合わせ」を</a:t>
            </a:r>
            <a:r>
              <a:rPr kumimoji="1" lang="ja-JP" altLang="en-US" sz="2400" b="1" dirty="0"/>
              <a:t>データベースシステムに送信</a:t>
            </a:r>
            <a:r>
              <a:rPr kumimoji="1" lang="ja-JP" altLang="en-US" sz="2400" dirty="0"/>
              <a:t>。</a:t>
            </a:r>
          </a:p>
          <a:p>
            <a:r>
              <a:rPr kumimoji="1" lang="ja-JP" altLang="en-US" sz="2400" b="1" dirty="0"/>
              <a:t>解析・取得</a:t>
            </a:r>
            <a:r>
              <a:rPr kumimoji="1" lang="en-US" altLang="ja-JP" sz="2400" dirty="0"/>
              <a:t>: </a:t>
            </a:r>
            <a:r>
              <a:rPr kumimoji="1" lang="ja-JP" altLang="en-US" sz="2400" dirty="0"/>
              <a:t>「問い合わせ」が解析され、必要なデータがデータベースから読み込まれる。</a:t>
            </a:r>
          </a:p>
          <a:p>
            <a:r>
              <a:rPr kumimoji="1" lang="ja-JP" altLang="en-US" sz="2400" b="1" dirty="0"/>
              <a:t>加工</a:t>
            </a:r>
            <a:r>
              <a:rPr kumimoji="1" lang="en-US" altLang="ja-JP" sz="2400" dirty="0"/>
              <a:t>: </a:t>
            </a:r>
            <a:r>
              <a:rPr kumimoji="1" lang="ja-JP" altLang="en-US" sz="2400" dirty="0"/>
              <a:t>計算、集計・集約、並べ替え（ソート）、結合などのさまざまな加工が行われる。</a:t>
            </a:r>
          </a:p>
          <a:p>
            <a:r>
              <a:rPr kumimoji="1" lang="ja-JP" altLang="en-US" sz="2400" b="1" dirty="0"/>
              <a:t>返却</a:t>
            </a:r>
            <a:r>
              <a:rPr kumimoji="1" lang="en-US" altLang="ja-JP" sz="2400" dirty="0"/>
              <a:t>: </a:t>
            </a:r>
            <a:r>
              <a:rPr kumimoji="1" lang="ja-JP" altLang="en-US" sz="2400" dirty="0"/>
              <a:t>結果を、ユーザー</a:t>
            </a:r>
            <a:r>
              <a:rPr lang="ja-JP" altLang="en-US" sz="2400" dirty="0"/>
              <a:t>や</a:t>
            </a:r>
            <a:r>
              <a:rPr kumimoji="1" lang="ja-JP" altLang="en-US" sz="2400" dirty="0"/>
              <a:t>アプリケーションに送る。</a:t>
            </a:r>
          </a:p>
        </p:txBody>
      </p:sp>
      <p:sp>
        <p:nvSpPr>
          <p:cNvPr id="4" name="スライド番号プレースホルダー 3">
            <a:extLst>
              <a:ext uri="{FF2B5EF4-FFF2-40B4-BE49-F238E27FC236}">
                <a16:creationId xmlns:a16="http://schemas.microsoft.com/office/drawing/2014/main" id="{975371D6-54AB-63A5-FFE4-46E56E2EED2E}"/>
              </a:ext>
            </a:extLst>
          </p:cNvPr>
          <p:cNvSpPr>
            <a:spLocks noGrp="1"/>
          </p:cNvSpPr>
          <p:nvPr>
            <p:ph type="sldNum" sz="quarter" idx="12"/>
          </p:nvPr>
        </p:nvSpPr>
        <p:spPr/>
        <p:txBody>
          <a:bodyPr/>
          <a:lstStyle/>
          <a:p>
            <a:fld id="{E205D82C-95A1-431E-8E38-AA614A14CDCF}" type="slidenum">
              <a:rPr kumimoji="1" lang="ja-JP" altLang="en-US" smtClean="0"/>
              <a:t>24</a:t>
            </a:fld>
            <a:endParaRPr kumimoji="1" lang="ja-JP" altLang="en-US"/>
          </a:p>
        </p:txBody>
      </p:sp>
    </p:spTree>
    <p:extLst>
      <p:ext uri="{BB962C8B-B14F-4D97-AF65-F5344CB8AC3E}">
        <p14:creationId xmlns:p14="http://schemas.microsoft.com/office/powerpoint/2010/main" val="388579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1E5D9-B6D0-6C1A-90C5-41992B754201}"/>
              </a:ext>
            </a:extLst>
          </p:cNvPr>
          <p:cNvSpPr>
            <a:spLocks noGrp="1"/>
          </p:cNvSpPr>
          <p:nvPr>
            <p:ph type="title"/>
          </p:nvPr>
        </p:nvSpPr>
        <p:spPr/>
        <p:txBody>
          <a:bodyPr>
            <a:normAutofit fontScale="90000"/>
          </a:bodyPr>
          <a:lstStyle/>
          <a:p>
            <a:r>
              <a:rPr kumimoji="1" lang="ja-JP" altLang="en-US" dirty="0"/>
              <a:t>問い合わせ（クエリ）の役割まとめ</a:t>
            </a:r>
          </a:p>
        </p:txBody>
      </p:sp>
      <p:sp>
        <p:nvSpPr>
          <p:cNvPr id="3" name="コンテンツ プレースホルダー 2">
            <a:extLst>
              <a:ext uri="{FF2B5EF4-FFF2-40B4-BE49-F238E27FC236}">
                <a16:creationId xmlns:a16="http://schemas.microsoft.com/office/drawing/2014/main" id="{8DC80A93-0FCE-E07A-E724-DCCA74F73EE5}"/>
              </a:ext>
            </a:extLst>
          </p:cNvPr>
          <p:cNvSpPr>
            <a:spLocks noGrp="1"/>
          </p:cNvSpPr>
          <p:nvPr>
            <p:ph idx="1"/>
          </p:nvPr>
        </p:nvSpPr>
        <p:spPr>
          <a:xfrm>
            <a:off x="321845" y="752080"/>
            <a:ext cx="8461208" cy="6105920"/>
          </a:xfrm>
        </p:spPr>
        <p:txBody>
          <a:bodyPr>
            <a:normAutofit/>
          </a:bodyPr>
          <a:lstStyle/>
          <a:p>
            <a:pPr marL="0" indent="0">
              <a:buNone/>
            </a:pPr>
            <a:r>
              <a:rPr kumimoji="1" lang="ja-JP" altLang="en-US" sz="2400" b="1" dirty="0"/>
              <a:t>問い合わせ（クエリ）</a:t>
            </a:r>
            <a:r>
              <a:rPr kumimoji="1" lang="ja-JP" altLang="en-US" sz="2400" dirty="0"/>
              <a:t>は</a:t>
            </a:r>
            <a:r>
              <a:rPr kumimoji="1" lang="ja-JP" altLang="en-US" sz="2400" b="1" dirty="0"/>
              <a:t>データベースからデータを取得・操作する指令</a:t>
            </a:r>
            <a:r>
              <a:rPr kumimoji="1" lang="ja-JP" altLang="en-US" sz="2400" dirty="0"/>
              <a:t>。リレーショナルデータベースシステムでは、通常は、</a:t>
            </a:r>
            <a:r>
              <a:rPr kumimoji="1" lang="en-US" altLang="ja-JP" sz="2400" b="1" dirty="0"/>
              <a:t>SQL</a:t>
            </a:r>
            <a:r>
              <a:rPr kumimoji="1" lang="ja-JP" altLang="en-US" sz="2400" dirty="0"/>
              <a:t>を使用。</a:t>
            </a:r>
          </a:p>
          <a:p>
            <a:endParaRPr kumimoji="1" lang="ja-JP" altLang="en-US" sz="2400" dirty="0"/>
          </a:p>
          <a:p>
            <a:pPr marL="0" indent="0">
              <a:buNone/>
            </a:pPr>
            <a:r>
              <a:rPr kumimoji="1" lang="ja-JP" altLang="en-US" sz="2400" b="1" dirty="0"/>
              <a:t>目的と用途</a:t>
            </a:r>
          </a:p>
          <a:p>
            <a:r>
              <a:rPr kumimoji="1" lang="ja-JP" altLang="en-US" sz="2400" b="1" dirty="0"/>
              <a:t>検索</a:t>
            </a:r>
            <a:r>
              <a:rPr kumimoji="1" lang="en-US" altLang="ja-JP" sz="2400" dirty="0"/>
              <a:t>: </a:t>
            </a:r>
            <a:r>
              <a:rPr kumimoji="1" lang="ja-JP" altLang="en-US" sz="2400" dirty="0"/>
              <a:t>条件に合ったデータを抽出</a:t>
            </a:r>
          </a:p>
          <a:p>
            <a:r>
              <a:rPr kumimoji="1" lang="ja-JP" altLang="en-US" sz="2400" b="1" dirty="0"/>
              <a:t>加工</a:t>
            </a:r>
            <a:r>
              <a:rPr kumimoji="1" lang="en-US" altLang="ja-JP" sz="2400" dirty="0"/>
              <a:t>: </a:t>
            </a:r>
            <a:r>
              <a:rPr kumimoji="1" lang="ja-JP" altLang="en-US" sz="2400" dirty="0"/>
              <a:t>集計・集約、並べ替え（ソート）、結合など</a:t>
            </a:r>
          </a:p>
          <a:p>
            <a:r>
              <a:rPr kumimoji="1" lang="ja-JP" altLang="en-US" sz="2400" b="1" dirty="0"/>
              <a:t>挿入、更新、削除</a:t>
            </a:r>
            <a:r>
              <a:rPr kumimoji="1" lang="en-US" altLang="ja-JP" sz="2400" dirty="0"/>
              <a:t>: </a:t>
            </a:r>
            <a:r>
              <a:rPr kumimoji="1" lang="ja-JP" altLang="en-US" sz="2400" dirty="0"/>
              <a:t>新規データの追加、既存データの修正、不要データの除去。</a:t>
            </a:r>
          </a:p>
          <a:p>
            <a:pPr marL="0" indent="0">
              <a:buNone/>
            </a:pPr>
            <a:endParaRPr kumimoji="1" lang="en-US" altLang="ja-JP" sz="2400" dirty="0"/>
          </a:p>
          <a:p>
            <a:pPr marL="0" indent="0">
              <a:buNone/>
            </a:pPr>
            <a:r>
              <a:rPr kumimoji="1" lang="ja-JP" altLang="en-US" sz="2400" dirty="0"/>
              <a:t>問い合わせはデータの効率的な検索、加工、管理に不可欠</a:t>
            </a:r>
          </a:p>
        </p:txBody>
      </p:sp>
      <p:sp>
        <p:nvSpPr>
          <p:cNvPr id="4" name="スライド番号プレースホルダー 3">
            <a:extLst>
              <a:ext uri="{FF2B5EF4-FFF2-40B4-BE49-F238E27FC236}">
                <a16:creationId xmlns:a16="http://schemas.microsoft.com/office/drawing/2014/main" id="{FAA7E64D-5B31-CC4D-3BDA-0EA7B4BB1E4A}"/>
              </a:ext>
            </a:extLst>
          </p:cNvPr>
          <p:cNvSpPr>
            <a:spLocks noGrp="1"/>
          </p:cNvSpPr>
          <p:nvPr>
            <p:ph type="sldNum" sz="quarter" idx="12"/>
          </p:nvPr>
        </p:nvSpPr>
        <p:spPr/>
        <p:txBody>
          <a:bodyPr/>
          <a:lstStyle/>
          <a:p>
            <a:fld id="{E205D82C-95A1-431E-8E38-AA614A14CDCF}" type="slidenum">
              <a:rPr kumimoji="1" lang="ja-JP" altLang="en-US" smtClean="0"/>
              <a:t>25</a:t>
            </a:fld>
            <a:endParaRPr kumimoji="1" lang="ja-JP" altLang="en-US"/>
          </a:p>
        </p:txBody>
      </p:sp>
    </p:spTree>
    <p:extLst>
      <p:ext uri="{BB962C8B-B14F-4D97-AF65-F5344CB8AC3E}">
        <p14:creationId xmlns:p14="http://schemas.microsoft.com/office/powerpoint/2010/main" val="1705855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2-4. SQL</a:t>
            </a:r>
            <a:endParaRPr lang="ja-JP" altLang="en-US" sz="4500" dirty="0">
              <a:solidFill>
                <a:schemeClr val="tx2"/>
              </a:solidFill>
              <a:latin typeface="メイリオ" panose="020B0604030504040204" pitchFamily="50" charset="-128"/>
            </a:endParaRP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26</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961251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CBF8F9-77E0-481D-B4E7-366C64A159F5}"/>
              </a:ext>
            </a:extLst>
          </p:cNvPr>
          <p:cNvSpPr>
            <a:spLocks noGrp="1"/>
          </p:cNvSpPr>
          <p:nvPr>
            <p:ph type="title"/>
          </p:nvPr>
        </p:nvSpPr>
        <p:spPr/>
        <p:txBody>
          <a:bodyPr>
            <a:normAutofit fontScale="90000"/>
          </a:bodyPr>
          <a:lstStyle/>
          <a:p>
            <a:r>
              <a:rPr kumimoji="1" lang="en-US" altLang="ja-JP" dirty="0"/>
              <a:t>SQL</a:t>
            </a:r>
            <a:endParaRPr kumimoji="1" lang="ja-JP" altLang="en-US" dirty="0"/>
          </a:p>
        </p:txBody>
      </p:sp>
      <p:sp>
        <p:nvSpPr>
          <p:cNvPr id="3" name="コンテンツ プレースホルダー 2">
            <a:extLst>
              <a:ext uri="{FF2B5EF4-FFF2-40B4-BE49-F238E27FC236}">
                <a16:creationId xmlns:a16="http://schemas.microsoft.com/office/drawing/2014/main" id="{D4017F1F-0D4B-4E0A-AFB0-7992DD1754A1}"/>
              </a:ext>
            </a:extLst>
          </p:cNvPr>
          <p:cNvSpPr>
            <a:spLocks noGrp="1"/>
          </p:cNvSpPr>
          <p:nvPr>
            <p:ph idx="1"/>
          </p:nvPr>
        </p:nvSpPr>
        <p:spPr/>
        <p:txBody>
          <a:bodyPr/>
          <a:lstStyle/>
          <a:p>
            <a:pPr marL="0" indent="0">
              <a:buNone/>
            </a:pPr>
            <a:r>
              <a:rPr kumimoji="1" lang="en-US" altLang="ja-JP" b="1" dirty="0">
                <a:solidFill>
                  <a:srgbClr val="C00000"/>
                </a:solidFill>
              </a:rPr>
              <a:t>SQL</a:t>
            </a:r>
            <a:r>
              <a:rPr kumimoji="1" lang="en-US" altLang="ja-JP" dirty="0"/>
              <a:t> </a:t>
            </a:r>
            <a:r>
              <a:rPr kumimoji="1" lang="ja-JP" altLang="en-US" dirty="0"/>
              <a:t>は、</a:t>
            </a:r>
            <a:r>
              <a:rPr kumimoji="1" lang="ja-JP" altLang="en-US" b="1" dirty="0">
                <a:solidFill>
                  <a:srgbClr val="C00000"/>
                </a:solidFill>
              </a:rPr>
              <a:t>リレーショナルデータベースシステム</a:t>
            </a:r>
            <a:r>
              <a:rPr kumimoji="1" lang="ja-JP" altLang="en-US" dirty="0"/>
              <a:t>で、問い合わせ（クエリ）や、その他、さまざまな機能を実行できる</a:t>
            </a:r>
            <a:endParaRPr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FCFAF87A-5BFE-42B4-887D-F7F9C4ECD51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9" name="図 8">
            <a:extLst>
              <a:ext uri="{FF2B5EF4-FFF2-40B4-BE49-F238E27FC236}">
                <a16:creationId xmlns:a16="http://schemas.microsoft.com/office/drawing/2014/main" id="{F058AE25-C80F-4B6E-8ED6-022BBD7A0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251" y="2840037"/>
            <a:ext cx="1785297" cy="1624620"/>
          </a:xfrm>
          <a:prstGeom prst="rect">
            <a:avLst/>
          </a:prstGeom>
        </p:spPr>
      </p:pic>
      <p:pic>
        <p:nvPicPr>
          <p:cNvPr id="12" name="図 11">
            <a:extLst>
              <a:ext uri="{FF2B5EF4-FFF2-40B4-BE49-F238E27FC236}">
                <a16:creationId xmlns:a16="http://schemas.microsoft.com/office/drawing/2014/main" id="{DBF99769-3749-48B0-8BF7-D36DED400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1415" y="3185907"/>
            <a:ext cx="3157407" cy="2557500"/>
          </a:xfrm>
          <a:prstGeom prst="rect">
            <a:avLst/>
          </a:prstGeom>
        </p:spPr>
      </p:pic>
      <p:pic>
        <p:nvPicPr>
          <p:cNvPr id="13" name="図 12">
            <a:extLst>
              <a:ext uri="{FF2B5EF4-FFF2-40B4-BE49-F238E27FC236}">
                <a16:creationId xmlns:a16="http://schemas.microsoft.com/office/drawing/2014/main" id="{2A506959-61F6-45E3-AEF9-7C88B15AB0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050" y="4154329"/>
            <a:ext cx="1736507" cy="1959387"/>
          </a:xfrm>
          <a:prstGeom prst="rect">
            <a:avLst/>
          </a:prstGeom>
        </p:spPr>
      </p:pic>
      <p:sp>
        <p:nvSpPr>
          <p:cNvPr id="14" name="矢印: 左右 13">
            <a:extLst>
              <a:ext uri="{FF2B5EF4-FFF2-40B4-BE49-F238E27FC236}">
                <a16:creationId xmlns:a16="http://schemas.microsoft.com/office/drawing/2014/main" id="{4D643431-CC80-4F68-A694-3A1E3AB686FD}"/>
              </a:ext>
            </a:extLst>
          </p:cNvPr>
          <p:cNvSpPr/>
          <p:nvPr/>
        </p:nvSpPr>
        <p:spPr>
          <a:xfrm>
            <a:off x="3872786" y="4236014"/>
            <a:ext cx="1048580" cy="4003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1C2CADAD-8FD7-B6FC-9DFD-345ADC140487}"/>
              </a:ext>
            </a:extLst>
          </p:cNvPr>
          <p:cNvSpPr txBox="1"/>
          <p:nvPr/>
        </p:nvSpPr>
        <p:spPr>
          <a:xfrm>
            <a:off x="2666836" y="2908300"/>
            <a:ext cx="3877985" cy="461665"/>
          </a:xfrm>
          <a:prstGeom prst="rect">
            <a:avLst/>
          </a:prstGeom>
          <a:noFill/>
        </p:spPr>
        <p:txBody>
          <a:bodyPr wrap="none" rtlCol="0">
            <a:spAutoFit/>
          </a:bodyPr>
          <a:lstStyle/>
          <a:p>
            <a:r>
              <a:rPr kumimoji="1" lang="ja-JP" altLang="en-US" sz="2400" dirty="0"/>
              <a:t>人間が </a:t>
            </a:r>
            <a:r>
              <a:rPr kumimoji="1" lang="en-US" altLang="ja-JP" sz="2400" dirty="0"/>
              <a:t>SQL </a:t>
            </a:r>
            <a:r>
              <a:rPr kumimoji="1" lang="ja-JP" altLang="en-US" sz="2400" dirty="0"/>
              <a:t>を作成し、実行</a:t>
            </a:r>
          </a:p>
        </p:txBody>
      </p:sp>
      <p:sp>
        <p:nvSpPr>
          <p:cNvPr id="6" name="テキスト ボックス 5">
            <a:extLst>
              <a:ext uri="{FF2B5EF4-FFF2-40B4-BE49-F238E27FC236}">
                <a16:creationId xmlns:a16="http://schemas.microsoft.com/office/drawing/2014/main" id="{FB9CC816-8D11-736E-9968-E7F4C1AC3EBA}"/>
              </a:ext>
            </a:extLst>
          </p:cNvPr>
          <p:cNvSpPr txBox="1"/>
          <p:nvPr/>
        </p:nvSpPr>
        <p:spPr>
          <a:xfrm>
            <a:off x="3536786" y="5843427"/>
            <a:ext cx="2646878" cy="830997"/>
          </a:xfrm>
          <a:prstGeom prst="rect">
            <a:avLst/>
          </a:prstGeom>
          <a:noFill/>
        </p:spPr>
        <p:txBody>
          <a:bodyPr wrap="none" rtlCol="0">
            <a:spAutoFit/>
          </a:bodyPr>
          <a:lstStyle/>
          <a:p>
            <a:r>
              <a:rPr kumimoji="1" lang="ja-JP" altLang="en-US" sz="2400" dirty="0"/>
              <a:t>プログラムの中で</a:t>
            </a:r>
            <a:endParaRPr kumimoji="1" lang="en-US" altLang="ja-JP" sz="2400" dirty="0"/>
          </a:p>
          <a:p>
            <a:r>
              <a:rPr kumimoji="1" lang="en-US" altLang="ja-JP" sz="2400" dirty="0"/>
              <a:t>SQL </a:t>
            </a:r>
            <a:r>
              <a:rPr kumimoji="1" lang="ja-JP" altLang="en-US" sz="2400" dirty="0"/>
              <a:t>の機能を利用</a:t>
            </a:r>
          </a:p>
        </p:txBody>
      </p:sp>
    </p:spTree>
    <p:extLst>
      <p:ext uri="{BB962C8B-B14F-4D97-AF65-F5344CB8AC3E}">
        <p14:creationId xmlns:p14="http://schemas.microsoft.com/office/powerpoint/2010/main" val="2676787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6D8943-5413-0A2C-2FC6-78D8F681C5BC}"/>
              </a:ext>
            </a:extLst>
          </p:cNvPr>
          <p:cNvSpPr>
            <a:spLocks noGrp="1"/>
          </p:cNvSpPr>
          <p:nvPr>
            <p:ph type="title"/>
          </p:nvPr>
        </p:nvSpPr>
        <p:spPr/>
        <p:txBody>
          <a:bodyPr>
            <a:normAutofit fontScale="90000"/>
          </a:bodyPr>
          <a:lstStyle/>
          <a:p>
            <a:r>
              <a:rPr kumimoji="1" lang="en-US" altLang="ja-JP" dirty="0"/>
              <a:t>SQL </a:t>
            </a:r>
            <a:r>
              <a:rPr kumimoji="1" lang="ja-JP" altLang="en-US" dirty="0"/>
              <a:t>の重要性</a:t>
            </a:r>
          </a:p>
        </p:txBody>
      </p:sp>
      <p:sp>
        <p:nvSpPr>
          <p:cNvPr id="3" name="コンテンツ プレースホルダー 2">
            <a:extLst>
              <a:ext uri="{FF2B5EF4-FFF2-40B4-BE49-F238E27FC236}">
                <a16:creationId xmlns:a16="http://schemas.microsoft.com/office/drawing/2014/main" id="{F7FB177B-BA5B-171A-5936-63EB57A2754B}"/>
              </a:ext>
            </a:extLst>
          </p:cNvPr>
          <p:cNvSpPr>
            <a:spLocks noGrp="1"/>
          </p:cNvSpPr>
          <p:nvPr>
            <p:ph idx="1"/>
          </p:nvPr>
        </p:nvSpPr>
        <p:spPr/>
        <p:txBody>
          <a:bodyPr>
            <a:normAutofit/>
          </a:bodyPr>
          <a:lstStyle/>
          <a:p>
            <a:r>
              <a:rPr kumimoji="1" lang="ja-JP" altLang="en-US" sz="2400" b="1" dirty="0"/>
              <a:t>問い合わせ</a:t>
            </a:r>
            <a:r>
              <a:rPr kumimoji="1" lang="ja-JP" altLang="en-US" sz="2400" dirty="0"/>
              <a:t>：</a:t>
            </a:r>
            <a:r>
              <a:rPr kumimoji="1" lang="en-US" altLang="ja-JP" sz="2400" dirty="0"/>
              <a:t>SQL</a:t>
            </a:r>
            <a:r>
              <a:rPr kumimoji="1" lang="ja-JP" altLang="en-US" sz="2400" dirty="0"/>
              <a:t>を使用して</a:t>
            </a:r>
            <a:r>
              <a:rPr kumimoji="1" lang="ja-JP" altLang="en-US" sz="2400" b="1" dirty="0"/>
              <a:t>データの検索、加工、挿入、更新、削除</a:t>
            </a:r>
            <a:r>
              <a:rPr kumimoji="1" lang="ja-JP" altLang="en-US" sz="2400" dirty="0"/>
              <a:t>が行える。</a:t>
            </a:r>
          </a:p>
          <a:p>
            <a:r>
              <a:rPr kumimoji="1" lang="ja-JP" altLang="en-US" sz="2400" b="1" dirty="0"/>
              <a:t>テーブル定義</a:t>
            </a:r>
            <a:r>
              <a:rPr kumimoji="1" lang="ja-JP" altLang="en-US" sz="2400" dirty="0"/>
              <a:t>：</a:t>
            </a:r>
            <a:r>
              <a:rPr kumimoji="1" lang="en-US" altLang="ja-JP" sz="2400" dirty="0"/>
              <a:t>SQL</a:t>
            </a:r>
            <a:r>
              <a:rPr kumimoji="1" lang="ja-JP" altLang="en-US" sz="2400" dirty="0"/>
              <a:t>でデータベースの</a:t>
            </a:r>
            <a:r>
              <a:rPr kumimoji="1" lang="ja-JP" altLang="en-US" sz="2400" b="1" dirty="0"/>
              <a:t>テーブル構造を定義</a:t>
            </a:r>
            <a:r>
              <a:rPr kumimoji="1" lang="ja-JP" altLang="en-US" sz="2400" dirty="0"/>
              <a:t>することができる。</a:t>
            </a:r>
          </a:p>
          <a:p>
            <a:r>
              <a:rPr kumimoji="1" lang="ja-JP" altLang="en-US" sz="2400" b="1" dirty="0"/>
              <a:t>簡潔さ</a:t>
            </a:r>
            <a:r>
              <a:rPr kumimoji="1" lang="ja-JP" altLang="en-US" sz="2400" dirty="0"/>
              <a:t>：</a:t>
            </a:r>
            <a:r>
              <a:rPr kumimoji="1" lang="ja-JP" altLang="en-US" sz="2400" b="1" dirty="0"/>
              <a:t>少量の</a:t>
            </a:r>
            <a:r>
              <a:rPr kumimoji="1" lang="en-US" altLang="ja-JP" sz="2400" b="1" dirty="0"/>
              <a:t>SQL</a:t>
            </a:r>
            <a:r>
              <a:rPr kumimoji="1" lang="ja-JP" altLang="en-US" sz="2400" dirty="0"/>
              <a:t>で複雑なデータ操作が可能。</a:t>
            </a:r>
          </a:p>
          <a:p>
            <a:r>
              <a:rPr kumimoji="1" lang="ja-JP" altLang="en-US" sz="2400" b="1" dirty="0"/>
              <a:t>汎用性</a:t>
            </a:r>
            <a:r>
              <a:rPr kumimoji="1" lang="ja-JP" altLang="en-US" sz="2400" dirty="0"/>
              <a:t>：多くのリレーショナルデータベースで対応し、</a:t>
            </a:r>
            <a:r>
              <a:rPr kumimoji="1" lang="ja-JP" altLang="en-US" sz="2400" b="1" dirty="0"/>
              <a:t>業界標準として広く採用</a:t>
            </a:r>
            <a:r>
              <a:rPr kumimoji="1" lang="ja-JP" altLang="en-US" sz="2400" dirty="0"/>
              <a:t>されている。</a:t>
            </a:r>
          </a:p>
          <a:p>
            <a:r>
              <a:rPr kumimoji="1" lang="ja-JP" altLang="en-US" sz="2400" b="1" dirty="0"/>
              <a:t>柔軟性</a:t>
            </a:r>
            <a:r>
              <a:rPr kumimoji="1" lang="ja-JP" altLang="en-US" sz="2400" dirty="0"/>
              <a:t>：データの並べ替え（ソート）、集計・集約など、</a:t>
            </a:r>
            <a:r>
              <a:rPr kumimoji="1" lang="ja-JP" altLang="en-US" sz="2400" b="1" dirty="0"/>
              <a:t>多様な操作</a:t>
            </a:r>
            <a:r>
              <a:rPr kumimoji="1" lang="ja-JP" altLang="en-US" sz="2400" dirty="0"/>
              <a:t>が可能。</a:t>
            </a:r>
          </a:p>
          <a:p>
            <a:r>
              <a:rPr kumimoji="1" lang="ja-JP" altLang="en-US" sz="2400" b="1" dirty="0"/>
              <a:t>性能</a:t>
            </a:r>
            <a:r>
              <a:rPr kumimoji="1" lang="ja-JP" altLang="en-US" sz="2400" dirty="0"/>
              <a:t>：小規模から大規模なデータベースに対応し、</a:t>
            </a:r>
            <a:r>
              <a:rPr kumimoji="1" lang="ja-JP" altLang="en-US" sz="2400" b="1" dirty="0"/>
              <a:t>高いパフォーマンスを発揮</a:t>
            </a:r>
            <a:r>
              <a:rPr kumimoji="1" lang="ja-JP" altLang="en-US" sz="2400" dirty="0"/>
              <a:t>。</a:t>
            </a:r>
            <a:endParaRPr kumimoji="1" lang="en-US" altLang="ja-JP" sz="2400" dirty="0"/>
          </a:p>
          <a:p>
            <a:pPr marL="0" indent="0">
              <a:buNone/>
            </a:pPr>
            <a:r>
              <a:rPr lang="ja-JP" altLang="en-US" sz="2400" dirty="0"/>
              <a:t>リレーショナルデータベースシステムの主要機能</a:t>
            </a:r>
            <a:endParaRPr lang="en-US" altLang="ja-JP" sz="2400" dirty="0"/>
          </a:p>
        </p:txBody>
      </p:sp>
      <p:sp>
        <p:nvSpPr>
          <p:cNvPr id="4" name="スライド番号プレースホルダー 3">
            <a:extLst>
              <a:ext uri="{FF2B5EF4-FFF2-40B4-BE49-F238E27FC236}">
                <a16:creationId xmlns:a16="http://schemas.microsoft.com/office/drawing/2014/main" id="{A469F7D3-12EC-4FA9-6436-074BAB33B6FA}"/>
              </a:ext>
            </a:extLst>
          </p:cNvPr>
          <p:cNvSpPr>
            <a:spLocks noGrp="1"/>
          </p:cNvSpPr>
          <p:nvPr>
            <p:ph type="sldNum" sz="quarter" idx="12"/>
          </p:nvPr>
        </p:nvSpPr>
        <p:spPr/>
        <p:txBody>
          <a:bodyPr/>
          <a:lstStyle/>
          <a:p>
            <a:fld id="{E205D82C-95A1-431E-8E38-AA614A14CDCF}" type="slidenum">
              <a:rPr kumimoji="1" lang="ja-JP" altLang="en-US" smtClean="0"/>
              <a:t>28</a:t>
            </a:fld>
            <a:endParaRPr kumimoji="1" lang="ja-JP" altLang="en-US"/>
          </a:p>
        </p:txBody>
      </p:sp>
    </p:spTree>
    <p:extLst>
      <p:ext uri="{BB962C8B-B14F-4D97-AF65-F5344CB8AC3E}">
        <p14:creationId xmlns:p14="http://schemas.microsoft.com/office/powerpoint/2010/main" val="898779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212" y="172609"/>
            <a:ext cx="8753475" cy="1124285"/>
          </a:xfrm>
        </p:spPr>
        <p:txBody>
          <a:bodyPr>
            <a:normAutofit/>
          </a:bodyPr>
          <a:lstStyle/>
          <a:p>
            <a:r>
              <a:rPr lang="ja-JP" altLang="en-US" b="1" dirty="0"/>
              <a:t>問い合わせ（クエリ）の例 ①</a:t>
            </a:r>
            <a:br>
              <a:rPr lang="en-US" altLang="ja-JP" dirty="0"/>
            </a:br>
            <a:r>
              <a:rPr lang="ja-JP" altLang="en-US" dirty="0"/>
              <a:t>　データの検索</a:t>
            </a:r>
            <a:endParaRPr kumimoji="1" lang="ja-JP" altLang="en-US" dirty="0"/>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29</a:t>
            </a:fld>
            <a:endParaRPr kumimoji="1" lang="ja-JP" altLang="en-US"/>
          </a:p>
        </p:txBody>
      </p:sp>
      <p:pic>
        <p:nvPicPr>
          <p:cNvPr id="2052" name="Picture 4" descr="https://www.kunihikokaneko.com/free/db/28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565" y="1837135"/>
            <a:ext cx="3780572" cy="34355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kunihikokaneko.com/free/db/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2359223"/>
            <a:ext cx="4410075" cy="233260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481104" y="5461909"/>
            <a:ext cx="1569660" cy="507831"/>
          </a:xfrm>
          <a:prstGeom prst="rect">
            <a:avLst/>
          </a:prstGeom>
          <a:noFill/>
        </p:spPr>
        <p:txBody>
          <a:bodyPr wrap="none" rtlCol="0">
            <a:spAutoFit/>
          </a:bodyPr>
          <a:lstStyle/>
          <a:p>
            <a:r>
              <a:rPr kumimoji="1" lang="ja-JP" altLang="en-US" sz="2700" dirty="0"/>
              <a:t>元データ</a:t>
            </a:r>
          </a:p>
        </p:txBody>
      </p:sp>
      <p:sp>
        <p:nvSpPr>
          <p:cNvPr id="8" name="テキスト ボックス 7"/>
          <p:cNvSpPr txBox="1"/>
          <p:nvPr/>
        </p:nvSpPr>
        <p:spPr>
          <a:xfrm>
            <a:off x="6446489" y="4761431"/>
            <a:ext cx="877163" cy="507831"/>
          </a:xfrm>
          <a:prstGeom prst="rect">
            <a:avLst/>
          </a:prstGeom>
          <a:noFill/>
        </p:spPr>
        <p:txBody>
          <a:bodyPr wrap="none" rtlCol="0">
            <a:spAutoFit/>
          </a:bodyPr>
          <a:lstStyle/>
          <a:p>
            <a:r>
              <a:rPr kumimoji="1" lang="ja-JP" altLang="en-US" sz="2700" dirty="0">
                <a:solidFill>
                  <a:schemeClr val="accent5">
                    <a:lumMod val="50000"/>
                  </a:schemeClr>
                </a:solidFill>
              </a:rPr>
              <a:t>結果</a:t>
            </a:r>
          </a:p>
        </p:txBody>
      </p:sp>
      <p:sp>
        <p:nvSpPr>
          <p:cNvPr id="9" name="テキスト ボックス 8">
            <a:extLst>
              <a:ext uri="{FF2B5EF4-FFF2-40B4-BE49-F238E27FC236}">
                <a16:creationId xmlns:a16="http://schemas.microsoft.com/office/drawing/2014/main" id="{1528CF2F-8AC7-4463-A7AD-BD52E630B560}"/>
              </a:ext>
            </a:extLst>
          </p:cNvPr>
          <p:cNvSpPr txBox="1"/>
          <p:nvPr/>
        </p:nvSpPr>
        <p:spPr>
          <a:xfrm>
            <a:off x="6150239" y="1781786"/>
            <a:ext cx="721672" cy="507831"/>
          </a:xfrm>
          <a:prstGeom prst="rect">
            <a:avLst/>
          </a:prstGeom>
          <a:noFill/>
        </p:spPr>
        <p:txBody>
          <a:bodyPr wrap="none" rtlCol="0">
            <a:spAutoFit/>
          </a:bodyPr>
          <a:lstStyle/>
          <a:p>
            <a:r>
              <a:rPr lang="en-US" altLang="ja-JP" sz="2700" dirty="0">
                <a:solidFill>
                  <a:srgbClr val="FF0000"/>
                </a:solidFill>
              </a:rPr>
              <a:t>SQL</a:t>
            </a:r>
            <a:endParaRPr kumimoji="1" lang="ja-JP" altLang="en-US" sz="2700" dirty="0">
              <a:solidFill>
                <a:srgbClr val="FF0000"/>
              </a:solidFill>
            </a:endParaRPr>
          </a:p>
        </p:txBody>
      </p:sp>
    </p:spTree>
    <p:extLst>
      <p:ext uri="{BB962C8B-B14F-4D97-AF65-F5344CB8AC3E}">
        <p14:creationId xmlns:p14="http://schemas.microsoft.com/office/powerpoint/2010/main" val="3616140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861995" y="2477311"/>
            <a:ext cx="5098010" cy="4051505"/>
          </a:xfrm>
        </p:spPr>
        <p:txBody>
          <a:bodyPr>
            <a:normAutofit fontScale="92500"/>
          </a:bodyPr>
          <a:lstStyle/>
          <a:p>
            <a:pPr marL="457200" indent="-457200">
              <a:buFont typeface="+mj-lt"/>
              <a:buAutoNum type="arabicPeriod"/>
            </a:pPr>
            <a:r>
              <a:rPr lang="ja-JP" altLang="en-US" sz="2400" dirty="0">
                <a:solidFill>
                  <a:srgbClr val="000000"/>
                </a:solidFill>
                <a:latin typeface="Calibri" panose="020F0502020204030204" pitchFamily="34" charset="0"/>
              </a:rPr>
              <a:t>データベースシステムの基本概念</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リレーショナルデータベースの特性</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テーブルの構造</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問い合わせ（クエリ）の役割</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en-US" altLang="ja-JP" sz="2400" dirty="0">
                <a:solidFill>
                  <a:srgbClr val="000000"/>
                </a:solidFill>
                <a:latin typeface="Calibri" panose="020F0502020204030204" pitchFamily="34" charset="0"/>
              </a:rPr>
              <a:t>SQL</a:t>
            </a:r>
          </a:p>
          <a:p>
            <a:pPr marL="457200" indent="-457200">
              <a:buFont typeface="+mj-lt"/>
              <a:buAutoNum type="arabicPeriod"/>
            </a:pPr>
            <a:r>
              <a:rPr lang="en-US" altLang="ja-JP" sz="2400" dirty="0">
                <a:solidFill>
                  <a:srgbClr val="000000"/>
                </a:solidFill>
                <a:latin typeface="Calibri" panose="020F0502020204030204" pitchFamily="34" charset="0"/>
              </a:rPr>
              <a:t>SQL </a:t>
            </a:r>
            <a:r>
              <a:rPr lang="ja-JP" altLang="en-US" sz="2400" dirty="0">
                <a:solidFill>
                  <a:srgbClr val="000000"/>
                </a:solidFill>
                <a:latin typeface="Calibri" panose="020F0502020204030204" pitchFamily="34" charset="0"/>
              </a:rPr>
              <a:t>によるテーブル定義</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en-US" altLang="ja-JP" sz="2400" dirty="0">
                <a:solidFill>
                  <a:srgbClr val="000000"/>
                </a:solidFill>
                <a:latin typeface="Calibri" panose="020F0502020204030204" pitchFamily="34" charset="0"/>
              </a:rPr>
              <a:t>SQL </a:t>
            </a:r>
            <a:r>
              <a:rPr lang="ja-JP" altLang="en-US" sz="2400" dirty="0">
                <a:solidFill>
                  <a:srgbClr val="000000"/>
                </a:solidFill>
                <a:latin typeface="Calibri" panose="020F0502020204030204" pitchFamily="34" charset="0"/>
              </a:rPr>
              <a:t>による問い合わせ（クエリ）</a:t>
            </a: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61381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 y="274731"/>
            <a:ext cx="8753475" cy="1079469"/>
          </a:xfrm>
          <a:solidFill>
            <a:schemeClr val="bg1"/>
          </a:solidFill>
        </p:spPr>
        <p:txBody>
          <a:bodyPr>
            <a:normAutofit/>
          </a:bodyPr>
          <a:lstStyle/>
          <a:p>
            <a:r>
              <a:rPr lang="ja-JP" altLang="en-US" b="1" dirty="0"/>
              <a:t>問い合わせ（クエリ）の例 ②</a:t>
            </a:r>
            <a:br>
              <a:rPr lang="en-US" altLang="ja-JP" b="1" u="sng" dirty="0"/>
            </a:br>
            <a:r>
              <a:rPr lang="ja-JP" altLang="en-US" dirty="0"/>
              <a:t>　集計・集約</a:t>
            </a:r>
            <a:r>
              <a:rPr kumimoji="1" lang="ja-JP" altLang="en-US" dirty="0"/>
              <a:t>，並べ替え（ソート）　</a:t>
            </a: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30</a:t>
            </a:fld>
            <a:endParaRPr kumimoji="1" lang="ja-JP" altLang="en-US"/>
          </a:p>
        </p:txBody>
      </p:sp>
      <p:pic>
        <p:nvPicPr>
          <p:cNvPr id="3" name="図 2"/>
          <p:cNvPicPr>
            <a:picLocks noChangeAspect="1"/>
          </p:cNvPicPr>
          <p:nvPr/>
        </p:nvPicPr>
        <p:blipFill>
          <a:blip r:embed="rId2"/>
          <a:stretch>
            <a:fillRect/>
          </a:stretch>
        </p:blipFill>
        <p:spPr>
          <a:xfrm>
            <a:off x="80753" y="1482899"/>
            <a:ext cx="3759222" cy="4146646"/>
          </a:xfrm>
          <a:prstGeom prst="rect">
            <a:avLst/>
          </a:prstGeom>
        </p:spPr>
      </p:pic>
      <p:pic>
        <p:nvPicPr>
          <p:cNvPr id="5" name="図 4"/>
          <p:cNvPicPr>
            <a:picLocks noChangeAspect="1"/>
          </p:cNvPicPr>
          <p:nvPr/>
        </p:nvPicPr>
        <p:blipFill>
          <a:blip r:embed="rId3"/>
          <a:stretch>
            <a:fillRect/>
          </a:stretch>
        </p:blipFill>
        <p:spPr>
          <a:xfrm>
            <a:off x="5014573" y="1482899"/>
            <a:ext cx="3256862" cy="4210471"/>
          </a:xfrm>
          <a:prstGeom prst="rect">
            <a:avLst/>
          </a:prstGeom>
        </p:spPr>
      </p:pic>
      <p:sp>
        <p:nvSpPr>
          <p:cNvPr id="6" name="テキスト ボックス 5"/>
          <p:cNvSpPr txBox="1"/>
          <p:nvPr/>
        </p:nvSpPr>
        <p:spPr>
          <a:xfrm>
            <a:off x="1038824" y="5817720"/>
            <a:ext cx="1723549" cy="461665"/>
          </a:xfrm>
          <a:prstGeom prst="rect">
            <a:avLst/>
          </a:prstGeom>
          <a:noFill/>
        </p:spPr>
        <p:txBody>
          <a:bodyPr wrap="none" rtlCol="0">
            <a:spAutoFit/>
          </a:bodyPr>
          <a:lstStyle/>
          <a:p>
            <a:r>
              <a:rPr kumimoji="1" lang="ja-JP" altLang="en-US" sz="2400" dirty="0"/>
              <a:t>集計・集約</a:t>
            </a:r>
          </a:p>
        </p:txBody>
      </p:sp>
      <p:sp>
        <p:nvSpPr>
          <p:cNvPr id="8" name="テキスト ボックス 7"/>
          <p:cNvSpPr txBox="1"/>
          <p:nvPr/>
        </p:nvSpPr>
        <p:spPr>
          <a:xfrm>
            <a:off x="5407743" y="5817720"/>
            <a:ext cx="2954655" cy="461665"/>
          </a:xfrm>
          <a:prstGeom prst="rect">
            <a:avLst/>
          </a:prstGeom>
          <a:noFill/>
        </p:spPr>
        <p:txBody>
          <a:bodyPr wrap="none" rtlCol="0">
            <a:spAutoFit/>
          </a:bodyPr>
          <a:lstStyle/>
          <a:p>
            <a:r>
              <a:rPr kumimoji="1" lang="ja-JP" altLang="en-US" sz="2400" dirty="0"/>
              <a:t>並べ替え（ソート）</a:t>
            </a:r>
          </a:p>
        </p:txBody>
      </p:sp>
      <p:sp>
        <p:nvSpPr>
          <p:cNvPr id="10" name="テキスト ボックス 9">
            <a:extLst>
              <a:ext uri="{FF2B5EF4-FFF2-40B4-BE49-F238E27FC236}">
                <a16:creationId xmlns:a16="http://schemas.microsoft.com/office/drawing/2014/main" id="{AFA9EB9F-A773-4428-AFBF-C9B0556E4DEE}"/>
              </a:ext>
            </a:extLst>
          </p:cNvPr>
          <p:cNvSpPr txBox="1"/>
          <p:nvPr/>
        </p:nvSpPr>
        <p:spPr>
          <a:xfrm>
            <a:off x="3269580" y="1961081"/>
            <a:ext cx="721672" cy="507831"/>
          </a:xfrm>
          <a:prstGeom prst="rect">
            <a:avLst/>
          </a:prstGeom>
          <a:noFill/>
        </p:spPr>
        <p:txBody>
          <a:bodyPr wrap="none" rtlCol="0">
            <a:spAutoFit/>
          </a:bodyPr>
          <a:lstStyle/>
          <a:p>
            <a:r>
              <a:rPr kumimoji="1" lang="en-US" altLang="ja-JP" sz="2700" dirty="0">
                <a:solidFill>
                  <a:srgbClr val="FF0000"/>
                </a:solidFill>
              </a:rPr>
              <a:t>SQL</a:t>
            </a:r>
            <a:endParaRPr kumimoji="1" lang="ja-JP" altLang="en-US" sz="2700" dirty="0">
              <a:solidFill>
                <a:srgbClr val="FF0000"/>
              </a:solidFill>
            </a:endParaRPr>
          </a:p>
        </p:txBody>
      </p:sp>
      <p:sp>
        <p:nvSpPr>
          <p:cNvPr id="12" name="テキスト ボックス 11">
            <a:extLst>
              <a:ext uri="{FF2B5EF4-FFF2-40B4-BE49-F238E27FC236}">
                <a16:creationId xmlns:a16="http://schemas.microsoft.com/office/drawing/2014/main" id="{A802F7CC-FFEF-499A-B1BC-D74B3A83A4C4}"/>
              </a:ext>
            </a:extLst>
          </p:cNvPr>
          <p:cNvSpPr txBox="1"/>
          <p:nvPr/>
        </p:nvSpPr>
        <p:spPr>
          <a:xfrm>
            <a:off x="7599197" y="1835336"/>
            <a:ext cx="721672" cy="507831"/>
          </a:xfrm>
          <a:prstGeom prst="rect">
            <a:avLst/>
          </a:prstGeom>
          <a:noFill/>
        </p:spPr>
        <p:txBody>
          <a:bodyPr wrap="none" rtlCol="0">
            <a:spAutoFit/>
          </a:bodyPr>
          <a:lstStyle/>
          <a:p>
            <a:r>
              <a:rPr kumimoji="1" lang="en-US" altLang="ja-JP" sz="2700" dirty="0">
                <a:solidFill>
                  <a:srgbClr val="FF0000"/>
                </a:solidFill>
              </a:rPr>
              <a:t>SQL</a:t>
            </a:r>
            <a:endParaRPr kumimoji="1" lang="ja-JP" altLang="en-US" sz="2700" dirty="0">
              <a:solidFill>
                <a:srgbClr val="FF0000"/>
              </a:solidFill>
            </a:endParaRPr>
          </a:p>
        </p:txBody>
      </p:sp>
    </p:spTree>
    <p:extLst>
      <p:ext uri="{BB962C8B-B14F-4D97-AF65-F5344CB8AC3E}">
        <p14:creationId xmlns:p14="http://schemas.microsoft.com/office/powerpoint/2010/main" val="1075283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 y="274731"/>
            <a:ext cx="8753475" cy="1290023"/>
          </a:xfrm>
          <a:solidFill>
            <a:schemeClr val="bg1"/>
          </a:solidFill>
        </p:spPr>
        <p:txBody>
          <a:bodyPr>
            <a:normAutofit/>
          </a:bodyPr>
          <a:lstStyle/>
          <a:p>
            <a:r>
              <a:rPr lang="ja-JP" altLang="en-US" b="1" dirty="0"/>
              <a:t>問い合わせ（クエリ）の例 ③</a:t>
            </a:r>
            <a:br>
              <a:rPr lang="en-US" altLang="ja-JP" dirty="0"/>
            </a:br>
            <a:r>
              <a:rPr lang="ja-JP" altLang="en-US" dirty="0"/>
              <a:t>　２つのテーブルの結合</a:t>
            </a:r>
            <a:endParaRPr kumimoji="1" lang="ja-JP" altLang="en-US" dirty="0"/>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31</a:t>
            </a:fld>
            <a:endParaRPr kumimoji="1" lang="ja-JP" altLang="en-US"/>
          </a:p>
        </p:txBody>
      </p:sp>
      <p:sp>
        <p:nvSpPr>
          <p:cNvPr id="11" name="テキスト ボックス 10">
            <a:extLst>
              <a:ext uri="{FF2B5EF4-FFF2-40B4-BE49-F238E27FC236}">
                <a16:creationId xmlns:a16="http://schemas.microsoft.com/office/drawing/2014/main" id="{1E47450D-3ED1-4A4C-94DD-3561C325E358}"/>
              </a:ext>
            </a:extLst>
          </p:cNvPr>
          <p:cNvSpPr txBox="1"/>
          <p:nvPr/>
        </p:nvSpPr>
        <p:spPr>
          <a:xfrm>
            <a:off x="6179427" y="4944009"/>
            <a:ext cx="877163" cy="507831"/>
          </a:xfrm>
          <a:prstGeom prst="rect">
            <a:avLst/>
          </a:prstGeom>
          <a:noFill/>
        </p:spPr>
        <p:txBody>
          <a:bodyPr wrap="none" rtlCol="0">
            <a:spAutoFit/>
          </a:bodyPr>
          <a:lstStyle/>
          <a:p>
            <a:r>
              <a:rPr kumimoji="1" lang="ja-JP" altLang="en-US" sz="2700" dirty="0">
                <a:solidFill>
                  <a:schemeClr val="accent5">
                    <a:lumMod val="50000"/>
                  </a:schemeClr>
                </a:solidFill>
              </a:rPr>
              <a:t>結果</a:t>
            </a:r>
          </a:p>
        </p:txBody>
      </p:sp>
      <p:sp>
        <p:nvSpPr>
          <p:cNvPr id="12" name="テキスト ボックス 11">
            <a:extLst>
              <a:ext uri="{FF2B5EF4-FFF2-40B4-BE49-F238E27FC236}">
                <a16:creationId xmlns:a16="http://schemas.microsoft.com/office/drawing/2014/main" id="{A802F7CC-FFEF-499A-B1BC-D74B3A83A4C4}"/>
              </a:ext>
            </a:extLst>
          </p:cNvPr>
          <p:cNvSpPr txBox="1"/>
          <p:nvPr/>
        </p:nvSpPr>
        <p:spPr>
          <a:xfrm>
            <a:off x="4871027" y="1706044"/>
            <a:ext cx="3643177" cy="923330"/>
          </a:xfrm>
          <a:prstGeom prst="rect">
            <a:avLst/>
          </a:prstGeom>
          <a:noFill/>
        </p:spPr>
        <p:txBody>
          <a:bodyPr wrap="none" rtlCol="0">
            <a:spAutoFit/>
          </a:bodyPr>
          <a:lstStyle/>
          <a:p>
            <a:r>
              <a:rPr kumimoji="1" lang="en-US" altLang="ja-JP" sz="2700" dirty="0">
                <a:solidFill>
                  <a:srgbClr val="FF0000"/>
                </a:solidFill>
              </a:rPr>
              <a:t>SQL</a:t>
            </a:r>
          </a:p>
          <a:p>
            <a:r>
              <a:rPr kumimoji="1" lang="en-US" altLang="ja-JP" sz="2700" dirty="0">
                <a:solidFill>
                  <a:srgbClr val="FF0000"/>
                </a:solidFill>
              </a:rPr>
              <a:t>select * from </a:t>
            </a:r>
            <a:r>
              <a:rPr kumimoji="1" lang="ja-JP" altLang="en-US" sz="2700" dirty="0">
                <a:solidFill>
                  <a:srgbClr val="FF0000"/>
                </a:solidFill>
              </a:rPr>
              <a:t>商品</a:t>
            </a:r>
            <a:r>
              <a:rPr kumimoji="1" lang="en-US" altLang="ja-JP" sz="2700" dirty="0">
                <a:solidFill>
                  <a:srgbClr val="FF0000"/>
                </a:solidFill>
              </a:rPr>
              <a:t>, </a:t>
            </a:r>
            <a:r>
              <a:rPr kumimoji="1" lang="ja-JP" altLang="en-US" sz="2700" dirty="0">
                <a:solidFill>
                  <a:srgbClr val="FF0000"/>
                </a:solidFill>
              </a:rPr>
              <a:t>購入</a:t>
            </a:r>
            <a:endParaRPr kumimoji="1" lang="en-US" altLang="ja-JP" sz="2700" dirty="0">
              <a:solidFill>
                <a:srgbClr val="FF0000"/>
              </a:solidFill>
            </a:endParaRPr>
          </a:p>
        </p:txBody>
      </p:sp>
      <p:cxnSp>
        <p:nvCxnSpPr>
          <p:cNvPr id="13" name="直線矢印コネクタ 12">
            <a:extLst>
              <a:ext uri="{FF2B5EF4-FFF2-40B4-BE49-F238E27FC236}">
                <a16:creationId xmlns:a16="http://schemas.microsoft.com/office/drawing/2014/main" id="{E63B7A7F-1A9A-4DBC-B3FF-3B26004C823A}"/>
              </a:ext>
            </a:extLst>
          </p:cNvPr>
          <p:cNvCxnSpPr/>
          <p:nvPr/>
        </p:nvCxnSpPr>
        <p:spPr>
          <a:xfrm flipV="1">
            <a:off x="3733892" y="3481679"/>
            <a:ext cx="399154" cy="7058"/>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表 13">
            <a:extLst>
              <a:ext uri="{FF2B5EF4-FFF2-40B4-BE49-F238E27FC236}">
                <a16:creationId xmlns:a16="http://schemas.microsoft.com/office/drawing/2014/main" id="{FC759EAD-FF56-4DA6-BD8E-4B9D4EEF1A04}"/>
              </a:ext>
            </a:extLst>
          </p:cNvPr>
          <p:cNvGraphicFramePr>
            <a:graphicFrameLocks noGrp="1"/>
          </p:cNvGraphicFramePr>
          <p:nvPr/>
        </p:nvGraphicFramePr>
        <p:xfrm>
          <a:off x="298824" y="4198379"/>
          <a:ext cx="2584754" cy="1031837"/>
        </p:xfrm>
        <a:graphic>
          <a:graphicData uri="http://schemas.openxmlformats.org/drawingml/2006/table">
            <a:tbl>
              <a:tblPr firstRow="1" bandRow="1">
                <a:tableStyleId>{5C22544A-7EE6-4342-B048-85BDC9FD1C3A}</a:tableStyleId>
              </a:tblPr>
              <a:tblGrid>
                <a:gridCol w="992472">
                  <a:extLst>
                    <a:ext uri="{9D8B030D-6E8A-4147-A177-3AD203B41FA5}">
                      <a16:colId xmlns:a16="http://schemas.microsoft.com/office/drawing/2014/main" val="20000"/>
                    </a:ext>
                  </a:extLst>
                </a:gridCol>
                <a:gridCol w="795988">
                  <a:extLst>
                    <a:ext uri="{9D8B030D-6E8A-4147-A177-3AD203B41FA5}">
                      <a16:colId xmlns:a16="http://schemas.microsoft.com/office/drawing/2014/main" val="20001"/>
                    </a:ext>
                  </a:extLst>
                </a:gridCol>
                <a:gridCol w="796294">
                  <a:extLst>
                    <a:ext uri="{9D8B030D-6E8A-4147-A177-3AD203B41FA5}">
                      <a16:colId xmlns:a16="http://schemas.microsoft.com/office/drawing/2014/main" val="20002"/>
                    </a:ext>
                  </a:extLst>
                </a:gridCol>
              </a:tblGrid>
              <a:tr h="346037">
                <a:tc>
                  <a:txBody>
                    <a:bodyPr/>
                    <a:lstStyle/>
                    <a:p>
                      <a:pPr algn="ctr"/>
                      <a:r>
                        <a:rPr kumimoji="1" lang="en-US" altLang="ja-JP" sz="1800" dirty="0"/>
                        <a:t>ID</a:t>
                      </a:r>
                      <a:endParaRPr kumimoji="1" lang="ja-JP" altLang="en-US" sz="1800" dirty="0"/>
                    </a:p>
                  </a:txBody>
                  <a:tcPr marL="68580" marR="68580" marT="34290" marB="34290"/>
                </a:tc>
                <a:tc>
                  <a:txBody>
                    <a:bodyPr/>
                    <a:lstStyle/>
                    <a:p>
                      <a:pPr algn="ctr"/>
                      <a:r>
                        <a:rPr kumimoji="1" lang="ja-JP" altLang="en-US" sz="1800" dirty="0"/>
                        <a:t>名前</a:t>
                      </a:r>
                    </a:p>
                  </a:txBody>
                  <a:tcPr marL="68580" marR="68580" marT="34290" marB="34290"/>
                </a:tc>
                <a:tc>
                  <a:txBody>
                    <a:bodyPr/>
                    <a:lstStyle/>
                    <a:p>
                      <a:pPr algn="ctr"/>
                      <a:r>
                        <a:rPr kumimoji="1" lang="ja-JP" altLang="en-US" sz="1800" dirty="0"/>
                        <a:t>商品</a:t>
                      </a:r>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1800" dirty="0"/>
                        <a:t>1</a:t>
                      </a:r>
                      <a:endParaRPr kumimoji="1" lang="ja-JP" altLang="en-US" sz="1800" dirty="0"/>
                    </a:p>
                  </a:txBody>
                  <a:tcPr marL="68580" marR="68580" marT="34290" marB="34290"/>
                </a:tc>
                <a:tc>
                  <a:txBody>
                    <a:bodyPr/>
                    <a:lstStyle/>
                    <a:p>
                      <a:pPr algn="r"/>
                      <a:r>
                        <a:rPr kumimoji="1" lang="en-US" altLang="ja-JP" sz="1800" dirty="0"/>
                        <a:t>X</a:t>
                      </a:r>
                      <a:endParaRPr kumimoji="1" lang="ja-JP" altLang="en-US" sz="1800" dirty="0"/>
                    </a:p>
                  </a:txBody>
                  <a:tcPr marL="68580" marR="68580" marT="34290" marB="34290"/>
                </a:tc>
                <a:tc>
                  <a:txBody>
                    <a:bodyPr/>
                    <a:lstStyle/>
                    <a:p>
                      <a:pPr algn="r"/>
                      <a:r>
                        <a:rPr kumimoji="1" lang="en-US" altLang="ja-JP" sz="1800" dirty="0"/>
                        <a:t>3</a:t>
                      </a:r>
                      <a:endParaRPr kumimoji="1" lang="ja-JP" altLang="en-US" sz="18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1800" dirty="0"/>
                        <a:t>2</a:t>
                      </a:r>
                      <a:endParaRPr kumimoji="1" lang="ja-JP" altLang="en-US" sz="1800" dirty="0"/>
                    </a:p>
                  </a:txBody>
                  <a:tcPr marL="68580" marR="68580" marT="34290" marB="34290"/>
                </a:tc>
                <a:tc>
                  <a:txBody>
                    <a:bodyPr/>
                    <a:lstStyle/>
                    <a:p>
                      <a:pPr algn="r"/>
                      <a:r>
                        <a:rPr kumimoji="1" lang="en-US" altLang="ja-JP" sz="1800" dirty="0"/>
                        <a:t>Y</a:t>
                      </a:r>
                      <a:endParaRPr kumimoji="1" lang="ja-JP" altLang="en-US" sz="1800" dirty="0"/>
                    </a:p>
                  </a:txBody>
                  <a:tcPr marL="68580" marR="68580" marT="34290" marB="34290"/>
                </a:tc>
                <a:tc>
                  <a:txBody>
                    <a:bodyPr/>
                    <a:lstStyle/>
                    <a:p>
                      <a:pPr algn="r"/>
                      <a:r>
                        <a:rPr kumimoji="1" lang="en-US" altLang="ja-JP" sz="1800" dirty="0"/>
                        <a:t>1</a:t>
                      </a:r>
                      <a:endParaRPr kumimoji="1" lang="ja-JP" altLang="en-US" sz="1800" dirty="0"/>
                    </a:p>
                  </a:txBody>
                  <a:tcPr marL="68580" marR="68580" marT="34290" marB="34290"/>
                </a:tc>
                <a:extLst>
                  <a:ext uri="{0D108BD9-81ED-4DB2-BD59-A6C34878D82A}">
                    <a16:rowId xmlns:a16="http://schemas.microsoft.com/office/drawing/2014/main" val="10002"/>
                  </a:ext>
                </a:extLst>
              </a:tr>
            </a:tbl>
          </a:graphicData>
        </a:graphic>
      </p:graphicFrame>
      <p:sp>
        <p:nvSpPr>
          <p:cNvPr id="15" name="テキスト ボックス 14">
            <a:extLst>
              <a:ext uri="{FF2B5EF4-FFF2-40B4-BE49-F238E27FC236}">
                <a16:creationId xmlns:a16="http://schemas.microsoft.com/office/drawing/2014/main" id="{900F3333-2BDF-45B9-8DF1-7C7E317BAFF8}"/>
              </a:ext>
            </a:extLst>
          </p:cNvPr>
          <p:cNvSpPr txBox="1"/>
          <p:nvPr/>
        </p:nvSpPr>
        <p:spPr>
          <a:xfrm>
            <a:off x="1010930" y="3784232"/>
            <a:ext cx="2722962" cy="507831"/>
          </a:xfrm>
          <a:prstGeom prst="rect">
            <a:avLst/>
          </a:prstGeom>
          <a:noFill/>
        </p:spPr>
        <p:txBody>
          <a:bodyPr wrap="square" rtlCol="0">
            <a:spAutoFit/>
          </a:bodyPr>
          <a:lstStyle/>
          <a:p>
            <a:r>
              <a:rPr lang="ja-JP" altLang="en-US" sz="2700" dirty="0">
                <a:latin typeface="メイリオ" panose="020B0604030504040204" pitchFamily="50" charset="-128"/>
                <a:ea typeface="メイリオ" panose="020B0604030504040204" pitchFamily="50" charset="-128"/>
              </a:rPr>
              <a:t>購入</a:t>
            </a:r>
            <a:endParaRPr kumimoji="1" lang="ja-JP" altLang="en-US" sz="2700" dirty="0">
              <a:latin typeface="メイリオ" panose="020B0604030504040204" pitchFamily="50" charset="-128"/>
              <a:ea typeface="メイリオ" panose="020B0604030504040204" pitchFamily="50" charset="-128"/>
            </a:endParaRPr>
          </a:p>
        </p:txBody>
      </p:sp>
      <p:pic>
        <p:nvPicPr>
          <p:cNvPr id="16" name="図 15">
            <a:extLst>
              <a:ext uri="{FF2B5EF4-FFF2-40B4-BE49-F238E27FC236}">
                <a16:creationId xmlns:a16="http://schemas.microsoft.com/office/drawing/2014/main" id="{125C3250-A777-44D9-BB02-7F24DFEAFBBA}"/>
              </a:ext>
            </a:extLst>
          </p:cNvPr>
          <p:cNvPicPr>
            <a:picLocks noChangeAspect="1"/>
          </p:cNvPicPr>
          <p:nvPr/>
        </p:nvPicPr>
        <p:blipFill>
          <a:blip r:embed="rId2"/>
          <a:stretch>
            <a:fillRect/>
          </a:stretch>
        </p:blipFill>
        <p:spPr>
          <a:xfrm>
            <a:off x="4586287" y="2826823"/>
            <a:ext cx="4212658" cy="2117186"/>
          </a:xfrm>
          <a:prstGeom prst="rect">
            <a:avLst/>
          </a:prstGeom>
        </p:spPr>
      </p:pic>
      <p:graphicFrame>
        <p:nvGraphicFramePr>
          <p:cNvPr id="17" name="表 16">
            <a:extLst>
              <a:ext uri="{FF2B5EF4-FFF2-40B4-BE49-F238E27FC236}">
                <a16:creationId xmlns:a16="http://schemas.microsoft.com/office/drawing/2014/main" id="{5D46184E-15CC-45AD-9C68-EF49FBB2D477}"/>
              </a:ext>
            </a:extLst>
          </p:cNvPr>
          <p:cNvGraphicFramePr>
            <a:graphicFrameLocks noGrp="1"/>
          </p:cNvGraphicFramePr>
          <p:nvPr/>
        </p:nvGraphicFramePr>
        <p:xfrm>
          <a:off x="298824" y="1925847"/>
          <a:ext cx="2696141" cy="1672654"/>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1094564">
                  <a:extLst>
                    <a:ext uri="{9D8B030D-6E8A-4147-A177-3AD203B41FA5}">
                      <a16:colId xmlns:a16="http://schemas.microsoft.com/office/drawing/2014/main" val="20001"/>
                    </a:ext>
                  </a:extLst>
                </a:gridCol>
                <a:gridCol w="898714">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商品名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en-US" altLang="ja-JP" sz="2100" dirty="0">
                          <a:latin typeface="+mn-lt"/>
                          <a:ea typeface="+mn-ea"/>
                        </a:rPr>
                        <a:t>4</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sp>
        <p:nvSpPr>
          <p:cNvPr id="18" name="テキスト ボックス 17">
            <a:extLst>
              <a:ext uri="{FF2B5EF4-FFF2-40B4-BE49-F238E27FC236}">
                <a16:creationId xmlns:a16="http://schemas.microsoft.com/office/drawing/2014/main" id="{FAD7883C-2839-410E-AA3A-AC62082DED27}"/>
              </a:ext>
            </a:extLst>
          </p:cNvPr>
          <p:cNvSpPr txBox="1"/>
          <p:nvPr/>
        </p:nvSpPr>
        <p:spPr>
          <a:xfrm>
            <a:off x="1067664" y="1512527"/>
            <a:ext cx="2722962" cy="507831"/>
          </a:xfrm>
          <a:prstGeom prst="rect">
            <a:avLst/>
          </a:prstGeom>
          <a:noFill/>
        </p:spPr>
        <p:txBody>
          <a:bodyPr wrap="square" rtlCol="0">
            <a:spAutoFit/>
          </a:bodyPr>
          <a:lstStyle/>
          <a:p>
            <a:r>
              <a:rPr lang="ja-JP" altLang="en-US" sz="2700" dirty="0">
                <a:latin typeface="メイリオ" panose="020B0604030504040204" pitchFamily="50" charset="-128"/>
                <a:ea typeface="メイリオ" panose="020B0604030504040204" pitchFamily="50" charset="-128"/>
              </a:rPr>
              <a:t>商品</a:t>
            </a:r>
            <a:endParaRPr kumimoji="1" lang="ja-JP" altLang="en-US" sz="27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26392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1E05E2-4D71-BC73-68C2-BA91AE0B2693}"/>
              </a:ext>
            </a:extLst>
          </p:cNvPr>
          <p:cNvSpPr>
            <a:spLocks noGrp="1"/>
          </p:cNvSpPr>
          <p:nvPr>
            <p:ph type="title"/>
          </p:nvPr>
        </p:nvSpPr>
        <p:spPr/>
        <p:txBody>
          <a:bodyPr>
            <a:normAutofit fontScale="90000"/>
          </a:bodyPr>
          <a:lstStyle/>
          <a:p>
            <a:r>
              <a:rPr kumimoji="1" lang="en-US" altLang="ja-JP" dirty="0"/>
              <a:t>SQL</a:t>
            </a:r>
            <a:r>
              <a:rPr kumimoji="1" lang="ja-JP" altLang="en-US" dirty="0"/>
              <a:t>の実用例</a:t>
            </a:r>
          </a:p>
        </p:txBody>
      </p:sp>
      <p:sp>
        <p:nvSpPr>
          <p:cNvPr id="3" name="コンテンツ プレースホルダー 2">
            <a:extLst>
              <a:ext uri="{FF2B5EF4-FFF2-40B4-BE49-F238E27FC236}">
                <a16:creationId xmlns:a16="http://schemas.microsoft.com/office/drawing/2014/main" id="{4EA8F2DE-6B34-4051-568E-DE2511C0A3A1}"/>
              </a:ext>
            </a:extLst>
          </p:cNvPr>
          <p:cNvSpPr>
            <a:spLocks noGrp="1"/>
          </p:cNvSpPr>
          <p:nvPr>
            <p:ph idx="1"/>
          </p:nvPr>
        </p:nvSpPr>
        <p:spPr>
          <a:xfrm>
            <a:off x="321845" y="846252"/>
            <a:ext cx="8461208" cy="5963621"/>
          </a:xfrm>
        </p:spPr>
        <p:txBody>
          <a:bodyPr>
            <a:noAutofit/>
          </a:bodyPr>
          <a:lstStyle/>
          <a:p>
            <a:pPr marL="0" indent="0">
              <a:buNone/>
            </a:pPr>
            <a:r>
              <a:rPr kumimoji="1" lang="ja-JP" altLang="en-US" sz="2400" dirty="0"/>
              <a:t>① </a:t>
            </a:r>
            <a:r>
              <a:rPr kumimoji="1" lang="en-US" altLang="ja-JP" sz="2400" b="1" dirty="0"/>
              <a:t>SQL </a:t>
            </a:r>
            <a:r>
              <a:rPr kumimoji="1" lang="ja-JP" altLang="en-US" sz="2400" b="1" dirty="0"/>
              <a:t>コマンドによるデータベースの利用</a:t>
            </a:r>
            <a:endParaRPr kumimoji="1" lang="en-US" altLang="ja-JP" sz="2400" b="1" dirty="0"/>
          </a:p>
          <a:p>
            <a:pPr marL="0" indent="0">
              <a:buNone/>
            </a:pPr>
            <a:r>
              <a:rPr kumimoji="1" lang="ja-JP" altLang="en-US" sz="1800" b="1" dirty="0"/>
              <a:t>データ検索</a:t>
            </a:r>
            <a:r>
              <a:rPr kumimoji="1" lang="ja-JP" altLang="en-US" sz="1800" dirty="0"/>
              <a:t>、給与が</a:t>
            </a:r>
            <a:r>
              <a:rPr kumimoji="1" lang="en-US" altLang="ja-JP" sz="1800" dirty="0"/>
              <a:t>50,000</a:t>
            </a:r>
            <a:r>
              <a:rPr kumimoji="1" lang="ja-JP" altLang="en-US" sz="1800" dirty="0"/>
              <a:t>以上の従業員の情報を全て取得</a:t>
            </a:r>
          </a:p>
          <a:p>
            <a:pPr marL="0" indent="0">
              <a:buNone/>
            </a:pPr>
            <a:r>
              <a:rPr kumimoji="1" lang="en-US" altLang="ja-JP" sz="1800" dirty="0"/>
              <a:t>SQL: SELECT * FROM employees WHERE salary &gt; 50000;</a:t>
            </a:r>
            <a:endParaRPr kumimoji="1" lang="ja-JP" altLang="en-US" sz="1800" dirty="0"/>
          </a:p>
          <a:p>
            <a:pPr marL="0" indent="0">
              <a:buNone/>
            </a:pPr>
            <a:r>
              <a:rPr kumimoji="1" lang="ja-JP" altLang="en-US" sz="1800" b="1" dirty="0"/>
              <a:t>データ挿入</a:t>
            </a:r>
            <a:r>
              <a:rPr kumimoji="1" lang="ja-JP" altLang="en-US" sz="1800" dirty="0"/>
              <a:t>、名前が</a:t>
            </a:r>
            <a:r>
              <a:rPr kumimoji="1" lang="en-US" altLang="ja-JP" sz="1800" dirty="0"/>
              <a:t>'John'</a:t>
            </a:r>
            <a:r>
              <a:rPr kumimoji="1" lang="ja-JP" altLang="en-US" sz="1800" dirty="0"/>
              <a:t>、年齢が</a:t>
            </a:r>
            <a:r>
              <a:rPr kumimoji="1" lang="en-US" altLang="ja-JP" sz="1800" dirty="0"/>
              <a:t>30</a:t>
            </a:r>
            <a:r>
              <a:rPr kumimoji="1" lang="ja-JP" altLang="en-US" sz="1800" dirty="0"/>
              <a:t>、給与が</a:t>
            </a:r>
            <a:r>
              <a:rPr kumimoji="1" lang="en-US" altLang="ja-JP" sz="1800" dirty="0"/>
              <a:t>55,000</a:t>
            </a:r>
            <a:r>
              <a:rPr kumimoji="1" lang="ja-JP" altLang="en-US" sz="1800" dirty="0"/>
              <a:t>の新しい従業員を追加</a:t>
            </a:r>
          </a:p>
          <a:p>
            <a:pPr marL="0" indent="0">
              <a:buNone/>
            </a:pPr>
            <a:r>
              <a:rPr kumimoji="1" lang="en-US" altLang="ja-JP" sz="1800" dirty="0"/>
              <a:t>SQL: INSERT INTO employees (name, age, salary) VALUES ('John', 30, 55000);</a:t>
            </a:r>
          </a:p>
          <a:p>
            <a:pPr marL="0" indent="0">
              <a:buNone/>
            </a:pPr>
            <a:r>
              <a:rPr kumimoji="1" lang="ja-JP" altLang="en-US" sz="1800" b="1" dirty="0"/>
              <a:t>データ削除</a:t>
            </a:r>
            <a:r>
              <a:rPr kumimoji="1" lang="ja-JP" altLang="en-US" sz="1800" dirty="0"/>
              <a:t>、年齢が</a:t>
            </a:r>
            <a:r>
              <a:rPr kumimoji="1" lang="en-US" altLang="ja-JP" sz="1800" dirty="0"/>
              <a:t>60</a:t>
            </a:r>
            <a:r>
              <a:rPr kumimoji="1" lang="ja-JP" altLang="en-US" sz="1800" dirty="0"/>
              <a:t>より上の従業員のデータを削除</a:t>
            </a:r>
          </a:p>
          <a:p>
            <a:pPr marL="0" indent="0">
              <a:buNone/>
            </a:pPr>
            <a:r>
              <a:rPr kumimoji="1" lang="en-US" altLang="ja-JP" sz="1800" dirty="0"/>
              <a:t>SQL: DELETE FROM employees WHERE age &gt; 60;</a:t>
            </a:r>
          </a:p>
          <a:p>
            <a:pPr marL="0" indent="0">
              <a:buNone/>
            </a:pPr>
            <a:r>
              <a:rPr kumimoji="1" lang="ja-JP" altLang="en-US" sz="2400" dirty="0"/>
              <a:t>② </a:t>
            </a:r>
            <a:r>
              <a:rPr kumimoji="1" lang="ja-JP" altLang="en-US" sz="2400" b="1" dirty="0"/>
              <a:t>プログラム中の処理の一部を </a:t>
            </a:r>
            <a:r>
              <a:rPr kumimoji="1" lang="en-US" altLang="ja-JP" sz="2400" b="1" dirty="0"/>
              <a:t>SQL </a:t>
            </a:r>
            <a:r>
              <a:rPr kumimoji="1" lang="ja-JP" altLang="en-US" sz="2400" b="1" dirty="0"/>
              <a:t>で実行</a:t>
            </a:r>
          </a:p>
          <a:p>
            <a:pPr marL="0" indent="0">
              <a:buNone/>
            </a:pPr>
            <a:r>
              <a:rPr kumimoji="1" lang="ja-JP" altLang="en-US" sz="1800" b="1" dirty="0"/>
              <a:t>注文処理</a:t>
            </a:r>
            <a:r>
              <a:rPr kumimoji="1" lang="ja-JP" altLang="en-US" sz="1800" dirty="0"/>
              <a:t>、ユーザー</a:t>
            </a:r>
            <a:r>
              <a:rPr kumimoji="1" lang="en-US" altLang="ja-JP" sz="1800" dirty="0"/>
              <a:t>ID</a:t>
            </a:r>
            <a:r>
              <a:rPr kumimoji="1" lang="ja-JP" altLang="en-US" sz="1800" dirty="0"/>
              <a:t>が</a:t>
            </a:r>
            <a:r>
              <a:rPr kumimoji="1" lang="en-US" altLang="ja-JP" sz="1800" dirty="0"/>
              <a:t>1</a:t>
            </a:r>
            <a:r>
              <a:rPr kumimoji="1" lang="ja-JP" altLang="en-US" sz="1800" dirty="0"/>
              <a:t>で商品</a:t>
            </a:r>
            <a:r>
              <a:rPr kumimoji="1" lang="en-US" altLang="ja-JP" sz="1800" dirty="0"/>
              <a:t>ID</a:t>
            </a:r>
            <a:r>
              <a:rPr kumimoji="1" lang="ja-JP" altLang="en-US" sz="1800" dirty="0"/>
              <a:t>が</a:t>
            </a:r>
            <a:r>
              <a:rPr kumimoji="1" lang="en-US" altLang="ja-JP" sz="1800" dirty="0"/>
              <a:t>101</a:t>
            </a:r>
            <a:r>
              <a:rPr kumimoji="1" lang="ja-JP" altLang="en-US" sz="1800" dirty="0"/>
              <a:t>の商品を</a:t>
            </a:r>
            <a:r>
              <a:rPr kumimoji="1" lang="en-US" altLang="ja-JP" sz="1800" dirty="0"/>
              <a:t>2</a:t>
            </a:r>
            <a:r>
              <a:rPr kumimoji="1" lang="ja-JP" altLang="en-US" sz="1800" dirty="0"/>
              <a:t>個注文します。</a:t>
            </a:r>
          </a:p>
          <a:p>
            <a:pPr marL="0" indent="0">
              <a:buNone/>
            </a:pPr>
            <a:r>
              <a:rPr kumimoji="1" lang="en-US" altLang="ja-JP" sz="1800" dirty="0"/>
              <a:t>SQL: INSERT INTO orders (</a:t>
            </a:r>
            <a:r>
              <a:rPr kumimoji="1" lang="en-US" altLang="ja-JP" sz="1800" dirty="0" err="1"/>
              <a:t>user_id</a:t>
            </a:r>
            <a:r>
              <a:rPr kumimoji="1" lang="en-US" altLang="ja-JP" sz="1800" dirty="0"/>
              <a:t>, </a:t>
            </a:r>
            <a:r>
              <a:rPr kumimoji="1" lang="en-US" altLang="ja-JP" sz="1800" dirty="0" err="1"/>
              <a:t>product_id</a:t>
            </a:r>
            <a:r>
              <a:rPr kumimoji="1" lang="en-US" altLang="ja-JP" sz="1800" dirty="0"/>
              <a:t>, quantity) VALUES (1, 101, 2);</a:t>
            </a:r>
          </a:p>
          <a:p>
            <a:pPr marL="0" indent="0">
              <a:buNone/>
            </a:pPr>
            <a:r>
              <a:rPr lang="ja-JP" altLang="en-US" sz="2400" dirty="0"/>
              <a:t>③ </a:t>
            </a:r>
            <a:r>
              <a:rPr kumimoji="1" lang="ja-JP" altLang="en-US" sz="2400" b="1" dirty="0"/>
              <a:t>データ分析での </a:t>
            </a:r>
            <a:r>
              <a:rPr kumimoji="1" lang="en-US" altLang="ja-JP" sz="2400" b="1" dirty="0"/>
              <a:t>SQL </a:t>
            </a:r>
            <a:r>
              <a:rPr kumimoji="1" lang="ja-JP" altLang="en-US" sz="2400" b="1" dirty="0"/>
              <a:t>の役割</a:t>
            </a:r>
          </a:p>
          <a:p>
            <a:pPr marL="0" indent="0">
              <a:buNone/>
            </a:pPr>
            <a:r>
              <a:rPr kumimoji="1" lang="en-US" altLang="ja-JP" sz="1800" b="1" dirty="0"/>
              <a:t>2022</a:t>
            </a:r>
            <a:r>
              <a:rPr kumimoji="1" lang="ja-JP" altLang="en-US" sz="1800" b="1" dirty="0"/>
              <a:t>年</a:t>
            </a:r>
            <a:r>
              <a:rPr kumimoji="1" lang="en-US" altLang="ja-JP" sz="1800" b="1" dirty="0"/>
              <a:t>1</a:t>
            </a:r>
            <a:r>
              <a:rPr kumimoji="1" lang="ja-JP" altLang="en-US" sz="1800" b="1" dirty="0"/>
              <a:t>月</a:t>
            </a:r>
            <a:r>
              <a:rPr kumimoji="1" lang="en-US" altLang="ja-JP" sz="1800" b="1" dirty="0"/>
              <a:t>1</a:t>
            </a:r>
            <a:r>
              <a:rPr kumimoji="1" lang="ja-JP" altLang="en-US" sz="1800" b="1" dirty="0"/>
              <a:t>日から</a:t>
            </a:r>
            <a:r>
              <a:rPr kumimoji="1" lang="en-US" altLang="ja-JP" sz="1800" b="1" dirty="0"/>
              <a:t>2022</a:t>
            </a:r>
            <a:r>
              <a:rPr kumimoji="1" lang="ja-JP" altLang="en-US" sz="1800" b="1" dirty="0"/>
              <a:t>年</a:t>
            </a:r>
            <a:r>
              <a:rPr kumimoji="1" lang="en-US" altLang="ja-JP" sz="1800" b="1" dirty="0"/>
              <a:t>1</a:t>
            </a:r>
            <a:r>
              <a:rPr kumimoji="1" lang="ja-JP" altLang="en-US" sz="1800" b="1" dirty="0"/>
              <a:t>月</a:t>
            </a:r>
            <a:r>
              <a:rPr kumimoji="1" lang="en-US" altLang="ja-JP" sz="1800" b="1" dirty="0"/>
              <a:t>31</a:t>
            </a:r>
            <a:r>
              <a:rPr kumimoji="1" lang="ja-JP" altLang="en-US" sz="1800" b="1" dirty="0"/>
              <a:t>日までの売上合計を計算</a:t>
            </a:r>
          </a:p>
          <a:p>
            <a:pPr marL="0" indent="0">
              <a:buNone/>
            </a:pPr>
            <a:r>
              <a:rPr kumimoji="1" lang="en-US" altLang="ja-JP" sz="1800" dirty="0"/>
              <a:t>SQL: SELECT SUM(</a:t>
            </a:r>
            <a:r>
              <a:rPr kumimoji="1" lang="en-US" altLang="ja-JP" sz="1800" dirty="0" err="1"/>
              <a:t>sales_amount</a:t>
            </a:r>
            <a:r>
              <a:rPr kumimoji="1" lang="en-US" altLang="ja-JP" sz="1800" dirty="0"/>
              <a:t>) FROM sales WHERE date BETWEEN '2022-01-01' AND '2022-01-31';</a:t>
            </a:r>
          </a:p>
        </p:txBody>
      </p:sp>
      <p:sp>
        <p:nvSpPr>
          <p:cNvPr id="4" name="スライド番号プレースホルダー 3">
            <a:extLst>
              <a:ext uri="{FF2B5EF4-FFF2-40B4-BE49-F238E27FC236}">
                <a16:creationId xmlns:a16="http://schemas.microsoft.com/office/drawing/2014/main" id="{A7D14A91-EFA8-0F53-C0F7-B384836493A8}"/>
              </a:ext>
            </a:extLst>
          </p:cNvPr>
          <p:cNvSpPr>
            <a:spLocks noGrp="1"/>
          </p:cNvSpPr>
          <p:nvPr>
            <p:ph type="sldNum" sz="quarter" idx="12"/>
          </p:nvPr>
        </p:nvSpPr>
        <p:spPr/>
        <p:txBody>
          <a:bodyPr/>
          <a:lstStyle/>
          <a:p>
            <a:fld id="{E205D82C-95A1-431E-8E38-AA614A14CDCF}" type="slidenum">
              <a:rPr kumimoji="1" lang="ja-JP" altLang="en-US" smtClean="0"/>
              <a:t>32</a:t>
            </a:fld>
            <a:endParaRPr kumimoji="1" lang="ja-JP" altLang="en-US"/>
          </a:p>
        </p:txBody>
      </p:sp>
    </p:spTree>
    <p:extLst>
      <p:ext uri="{BB962C8B-B14F-4D97-AF65-F5344CB8AC3E}">
        <p14:creationId xmlns:p14="http://schemas.microsoft.com/office/powerpoint/2010/main" val="2431141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5CBED1-099E-BF62-07A8-2D8EBC4CE963}"/>
              </a:ext>
            </a:extLst>
          </p:cNvPr>
          <p:cNvSpPr>
            <a:spLocks noGrp="1"/>
          </p:cNvSpPr>
          <p:nvPr>
            <p:ph type="title"/>
          </p:nvPr>
        </p:nvSpPr>
        <p:spPr/>
        <p:txBody>
          <a:bodyPr>
            <a:normAutofit fontScale="90000"/>
          </a:bodyPr>
          <a:lstStyle/>
          <a:p>
            <a:r>
              <a:rPr kumimoji="1" lang="en-US" altLang="ja-JP" dirty="0"/>
              <a:t>SQL </a:t>
            </a:r>
            <a:r>
              <a:rPr kumimoji="1" lang="ja-JP" altLang="en-US" dirty="0"/>
              <a:t>活用のビジョン</a:t>
            </a:r>
          </a:p>
        </p:txBody>
      </p:sp>
      <p:sp>
        <p:nvSpPr>
          <p:cNvPr id="3" name="コンテンツ プレースホルダー 2">
            <a:extLst>
              <a:ext uri="{FF2B5EF4-FFF2-40B4-BE49-F238E27FC236}">
                <a16:creationId xmlns:a16="http://schemas.microsoft.com/office/drawing/2014/main" id="{27E6F2F1-58D9-4FB6-B50C-4ACABE054621}"/>
              </a:ext>
            </a:extLst>
          </p:cNvPr>
          <p:cNvSpPr>
            <a:spLocks noGrp="1"/>
          </p:cNvSpPr>
          <p:nvPr>
            <p:ph idx="1"/>
          </p:nvPr>
        </p:nvSpPr>
        <p:spPr>
          <a:xfrm>
            <a:off x="321845" y="846252"/>
            <a:ext cx="8461208" cy="5929197"/>
          </a:xfrm>
        </p:spPr>
        <p:txBody>
          <a:bodyPr>
            <a:noAutofit/>
          </a:bodyPr>
          <a:lstStyle/>
          <a:p>
            <a:pPr marL="0" indent="0">
              <a:buNone/>
            </a:pPr>
            <a:r>
              <a:rPr kumimoji="1" lang="ja-JP" altLang="en-US" sz="2400" b="1" dirty="0"/>
              <a:t>データ管理</a:t>
            </a:r>
          </a:p>
          <a:p>
            <a:pPr lvl="1"/>
            <a:r>
              <a:rPr kumimoji="1" lang="ja-JP" altLang="en-US" sz="2000" dirty="0"/>
              <a:t>リアルタイム情報</a:t>
            </a:r>
            <a:r>
              <a:rPr kumimoji="1" lang="en-US" altLang="ja-JP" sz="2000" dirty="0"/>
              <a:t>: </a:t>
            </a:r>
            <a:r>
              <a:rPr kumimoji="1" lang="ja-JP" altLang="en-US" sz="2000" dirty="0"/>
              <a:t>ウェブサービスやアプリケーションでリアルタイムにデータを参照・更新。</a:t>
            </a:r>
          </a:p>
          <a:p>
            <a:pPr marL="457200" lvl="1" indent="0">
              <a:buNone/>
            </a:pPr>
            <a:r>
              <a:rPr kumimoji="1" lang="ja-JP" altLang="en-US" sz="2000" dirty="0"/>
              <a:t>例</a:t>
            </a:r>
            <a:r>
              <a:rPr kumimoji="1" lang="en-US" altLang="ja-JP" sz="2000" dirty="0"/>
              <a:t>:</a:t>
            </a:r>
            <a:r>
              <a:rPr lang="ja-JP" altLang="en-US" sz="2000" dirty="0"/>
              <a:t> </a:t>
            </a:r>
            <a:r>
              <a:rPr kumimoji="1" lang="ja-JP" altLang="en-US" sz="2000" b="1" dirty="0"/>
              <a:t>オンラインショッピングサイトでの在庫確認</a:t>
            </a:r>
            <a:endParaRPr kumimoji="1" lang="ja-JP" altLang="en-US" sz="2000" dirty="0"/>
          </a:p>
          <a:p>
            <a:pPr marL="0" indent="0">
              <a:buNone/>
            </a:pPr>
            <a:r>
              <a:rPr kumimoji="1" lang="ja-JP" altLang="en-US" sz="2400" b="1" dirty="0"/>
              <a:t>データの自動分析</a:t>
            </a:r>
          </a:p>
          <a:p>
            <a:pPr lvl="1"/>
            <a:r>
              <a:rPr kumimoji="1" lang="ja-JP" altLang="en-US" sz="2000" dirty="0"/>
              <a:t>自動化</a:t>
            </a:r>
            <a:r>
              <a:rPr kumimoji="1" lang="en-US" altLang="ja-JP" sz="2000" dirty="0"/>
              <a:t>: </a:t>
            </a:r>
            <a:r>
              <a:rPr kumimoji="1" lang="ja-JP" altLang="en-US" sz="2000" dirty="0"/>
              <a:t>定期的なレポート作成、データのクリーニングなどを自動化。</a:t>
            </a:r>
          </a:p>
          <a:p>
            <a:pPr marL="457200" lvl="1" indent="0">
              <a:buNone/>
            </a:pPr>
            <a:r>
              <a:rPr kumimoji="1" lang="ja-JP" altLang="en-US" sz="2000" dirty="0"/>
              <a:t>例</a:t>
            </a:r>
            <a:r>
              <a:rPr kumimoji="1" lang="en-US" altLang="ja-JP" sz="2000" dirty="0"/>
              <a:t>: </a:t>
            </a:r>
            <a:r>
              <a:rPr kumimoji="1" lang="ja-JP" altLang="en-US" sz="2000" b="1" dirty="0"/>
              <a:t>毎月の売上レポートの自動生成</a:t>
            </a:r>
            <a:endParaRPr kumimoji="1" lang="ja-JP" altLang="en-US" sz="2000" dirty="0"/>
          </a:p>
          <a:p>
            <a:pPr marL="0" indent="0">
              <a:buNone/>
            </a:pPr>
            <a:r>
              <a:rPr kumimoji="1" lang="ja-JP" altLang="en-US" sz="2400" b="1" dirty="0"/>
              <a:t>データの安全性と一貫性</a:t>
            </a:r>
          </a:p>
          <a:p>
            <a:pPr lvl="1"/>
            <a:r>
              <a:rPr lang="ja-JP" altLang="en-US" sz="2000" dirty="0"/>
              <a:t>リレーショナルデータベースシステムの</a:t>
            </a:r>
            <a:r>
              <a:rPr kumimoji="1" lang="ja-JP" altLang="en-US" sz="2000" dirty="0"/>
              <a:t>トランザクション</a:t>
            </a:r>
            <a:r>
              <a:rPr lang="ja-JP" altLang="en-US" sz="2000" dirty="0"/>
              <a:t>の機能を活用</a:t>
            </a:r>
            <a:endParaRPr lang="en-US" altLang="ja-JP" sz="2000" dirty="0"/>
          </a:p>
          <a:p>
            <a:pPr marL="457200" lvl="1" indent="0">
              <a:buNone/>
            </a:pPr>
            <a:r>
              <a:rPr kumimoji="1" lang="ja-JP" altLang="en-US" sz="2000" dirty="0"/>
              <a:t>例</a:t>
            </a:r>
            <a:r>
              <a:rPr kumimoji="1" lang="en-US" altLang="ja-JP" sz="2000" dirty="0"/>
              <a:t>: </a:t>
            </a:r>
            <a:r>
              <a:rPr kumimoji="1" lang="ja-JP" altLang="en-US" sz="2000" b="1" dirty="0"/>
              <a:t>銀行での送金処理</a:t>
            </a:r>
          </a:p>
          <a:p>
            <a:pPr marL="0" indent="0">
              <a:buNone/>
            </a:pPr>
            <a:r>
              <a:rPr kumimoji="1" lang="ja-JP" altLang="en-US" sz="2400" b="1" dirty="0"/>
              <a:t>データの共有</a:t>
            </a:r>
            <a:endParaRPr kumimoji="1" lang="en-US" altLang="ja-JP" sz="2400" b="1" dirty="0"/>
          </a:p>
          <a:p>
            <a:pPr lvl="1"/>
            <a:r>
              <a:rPr kumimoji="1" lang="ja-JP" altLang="en-US" sz="2000" dirty="0"/>
              <a:t>リレーショナルデータベースを他社と共有</a:t>
            </a:r>
            <a:endParaRPr kumimoji="1" lang="en-US" altLang="ja-JP" sz="2000" dirty="0"/>
          </a:p>
          <a:p>
            <a:pPr marL="457200" lvl="1" indent="0">
              <a:buNone/>
            </a:pPr>
            <a:r>
              <a:rPr kumimoji="1" lang="ja-JP" altLang="en-US" sz="2000" dirty="0"/>
              <a:t>例</a:t>
            </a:r>
            <a:r>
              <a:rPr kumimoji="1" lang="en-US" altLang="ja-JP" sz="2000" dirty="0"/>
              <a:t>: </a:t>
            </a:r>
            <a:r>
              <a:rPr kumimoji="1" lang="ja-JP" altLang="en-US" sz="2000" b="1" dirty="0"/>
              <a:t>在庫データをサプライヤーと共有</a:t>
            </a:r>
            <a:r>
              <a:rPr kumimoji="1" lang="ja-JP" altLang="en-US" sz="2000" dirty="0"/>
              <a:t>。</a:t>
            </a:r>
            <a:r>
              <a:rPr kumimoji="1" lang="en-US" altLang="ja-JP" sz="2000" dirty="0"/>
              <a:t>SQL</a:t>
            </a:r>
            <a:r>
              <a:rPr kumimoji="1" lang="ja-JP" altLang="en-US" sz="2000" dirty="0"/>
              <a:t>でデータアクセス</a:t>
            </a:r>
          </a:p>
        </p:txBody>
      </p:sp>
      <p:sp>
        <p:nvSpPr>
          <p:cNvPr id="4" name="スライド番号プレースホルダー 3">
            <a:extLst>
              <a:ext uri="{FF2B5EF4-FFF2-40B4-BE49-F238E27FC236}">
                <a16:creationId xmlns:a16="http://schemas.microsoft.com/office/drawing/2014/main" id="{CB330B2A-76C4-1EFA-5219-31F011110BF0}"/>
              </a:ext>
            </a:extLst>
          </p:cNvPr>
          <p:cNvSpPr>
            <a:spLocks noGrp="1"/>
          </p:cNvSpPr>
          <p:nvPr>
            <p:ph type="sldNum" sz="quarter" idx="12"/>
          </p:nvPr>
        </p:nvSpPr>
        <p:spPr/>
        <p:txBody>
          <a:bodyPr/>
          <a:lstStyle/>
          <a:p>
            <a:fld id="{E205D82C-95A1-431E-8E38-AA614A14CDCF}" type="slidenum">
              <a:rPr kumimoji="1" lang="ja-JP" altLang="en-US" smtClean="0"/>
              <a:t>33</a:t>
            </a:fld>
            <a:endParaRPr kumimoji="1" lang="ja-JP" altLang="en-US"/>
          </a:p>
        </p:txBody>
      </p:sp>
    </p:spTree>
    <p:extLst>
      <p:ext uri="{BB962C8B-B14F-4D97-AF65-F5344CB8AC3E}">
        <p14:creationId xmlns:p14="http://schemas.microsoft.com/office/powerpoint/2010/main" val="2307520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F779C8-78D6-43D9-0DDD-6617413FCDC0}"/>
              </a:ext>
            </a:extLst>
          </p:cNvPr>
          <p:cNvSpPr>
            <a:spLocks noGrp="1"/>
          </p:cNvSpPr>
          <p:nvPr>
            <p:ph type="title"/>
          </p:nvPr>
        </p:nvSpPr>
        <p:spPr/>
        <p:txBody>
          <a:bodyPr>
            <a:normAutofit fontScale="90000"/>
          </a:bodyPr>
          <a:lstStyle/>
          <a:p>
            <a:r>
              <a:rPr kumimoji="1" lang="en-US" altLang="ja-JP" dirty="0"/>
              <a:t>SQL </a:t>
            </a:r>
            <a:r>
              <a:rPr kumimoji="1" lang="ja-JP" altLang="en-US" dirty="0"/>
              <a:t>の機能概要</a:t>
            </a:r>
          </a:p>
        </p:txBody>
      </p:sp>
      <p:sp>
        <p:nvSpPr>
          <p:cNvPr id="3" name="コンテンツ プレースホルダー 2">
            <a:extLst>
              <a:ext uri="{FF2B5EF4-FFF2-40B4-BE49-F238E27FC236}">
                <a16:creationId xmlns:a16="http://schemas.microsoft.com/office/drawing/2014/main" id="{028B4ECA-F428-EB69-0D73-BD0B6B8FEF39}"/>
              </a:ext>
            </a:extLst>
          </p:cNvPr>
          <p:cNvSpPr>
            <a:spLocks noGrp="1"/>
          </p:cNvSpPr>
          <p:nvPr>
            <p:ph idx="1"/>
          </p:nvPr>
        </p:nvSpPr>
        <p:spPr>
          <a:xfrm>
            <a:off x="321845" y="884757"/>
            <a:ext cx="8686889" cy="5836719"/>
          </a:xfrm>
        </p:spPr>
        <p:txBody>
          <a:bodyPr>
            <a:normAutofit/>
          </a:bodyPr>
          <a:lstStyle/>
          <a:p>
            <a:pPr marL="0" indent="0">
              <a:buNone/>
            </a:pPr>
            <a:r>
              <a:rPr kumimoji="1" lang="ja-JP" altLang="en-US" sz="2400" b="1" u="sng" dirty="0"/>
              <a:t>問い合わせ</a:t>
            </a:r>
            <a:endParaRPr kumimoji="1" lang="en-US" altLang="ja-JP" sz="2400" b="1" u="sng" dirty="0"/>
          </a:p>
          <a:p>
            <a:r>
              <a:rPr kumimoji="1" lang="en-US" altLang="ja-JP" sz="2400" b="1" dirty="0"/>
              <a:t>select, from, where</a:t>
            </a:r>
            <a:r>
              <a:rPr kumimoji="1" lang="en-US" altLang="ja-JP" sz="2400" dirty="0"/>
              <a:t>: </a:t>
            </a:r>
            <a:r>
              <a:rPr kumimoji="1" lang="ja-JP" altLang="en-US" sz="2400" dirty="0"/>
              <a:t>データ</a:t>
            </a:r>
            <a:r>
              <a:rPr lang="ja-JP" altLang="en-US" sz="2400" dirty="0"/>
              <a:t>の</a:t>
            </a:r>
            <a:r>
              <a:rPr kumimoji="1" lang="ja-JP" altLang="en-US" sz="2400" dirty="0"/>
              <a:t>検索・加工する</a:t>
            </a:r>
          </a:p>
          <a:p>
            <a:r>
              <a:rPr kumimoji="1" lang="en-US" altLang="ja-JP" sz="2400" b="1" dirty="0"/>
              <a:t>insert into</a:t>
            </a:r>
            <a:r>
              <a:rPr kumimoji="1" lang="en-US" altLang="ja-JP" sz="2400" dirty="0"/>
              <a:t>: </a:t>
            </a:r>
            <a:r>
              <a:rPr kumimoji="1" lang="ja-JP" altLang="en-US" sz="2400" dirty="0"/>
              <a:t>新しい行をテーブルに</a:t>
            </a:r>
            <a:r>
              <a:rPr lang="ja-JP" altLang="en-US" sz="2400" dirty="0"/>
              <a:t>追加（</a:t>
            </a:r>
            <a:r>
              <a:rPr kumimoji="1" lang="ja-JP" altLang="en-US" sz="2400" dirty="0"/>
              <a:t>挿入）</a:t>
            </a:r>
          </a:p>
          <a:p>
            <a:r>
              <a:rPr kumimoji="1" lang="en-US" altLang="ja-JP" sz="2400" b="1" dirty="0"/>
              <a:t>update, set</a:t>
            </a:r>
            <a:r>
              <a:rPr kumimoji="1" lang="en-US" altLang="ja-JP" sz="2400" dirty="0"/>
              <a:t>: </a:t>
            </a:r>
            <a:r>
              <a:rPr kumimoji="1" lang="ja-JP" altLang="en-US" sz="2400" dirty="0"/>
              <a:t>条件に一致する行を更新</a:t>
            </a:r>
          </a:p>
          <a:p>
            <a:r>
              <a:rPr kumimoji="1" lang="en-US" altLang="ja-JP" sz="2400" b="1" dirty="0"/>
              <a:t>delete from</a:t>
            </a:r>
            <a:r>
              <a:rPr kumimoji="1" lang="en-US" altLang="ja-JP" sz="2400" dirty="0"/>
              <a:t>: </a:t>
            </a:r>
            <a:r>
              <a:rPr kumimoji="1" lang="ja-JP" altLang="en-US" sz="2400" dirty="0"/>
              <a:t>条件に一致する行を削除</a:t>
            </a:r>
          </a:p>
          <a:p>
            <a:r>
              <a:rPr kumimoji="1" lang="en-US" altLang="ja-JP" sz="2400" b="1" dirty="0"/>
              <a:t>group by</a:t>
            </a:r>
            <a:r>
              <a:rPr kumimoji="1" lang="en-US" altLang="ja-JP" sz="2400" dirty="0"/>
              <a:t>: </a:t>
            </a:r>
            <a:r>
              <a:rPr kumimoji="1" lang="ja-JP" altLang="en-US" sz="2400" dirty="0"/>
              <a:t>データを条件でグループ化（集計・集約のため）</a:t>
            </a:r>
          </a:p>
          <a:p>
            <a:r>
              <a:rPr kumimoji="1" lang="en-US" altLang="ja-JP" sz="2400" b="1" dirty="0"/>
              <a:t>order by</a:t>
            </a:r>
            <a:r>
              <a:rPr kumimoji="1" lang="en-US" altLang="ja-JP" sz="2400" dirty="0"/>
              <a:t>: </a:t>
            </a:r>
            <a:r>
              <a:rPr kumimoji="1" lang="ja-JP" altLang="en-US" sz="2400" dirty="0"/>
              <a:t>データを昇順・降順で並べる</a:t>
            </a:r>
            <a:endParaRPr kumimoji="1" lang="en-US" altLang="ja-JP" sz="2400" dirty="0"/>
          </a:p>
          <a:p>
            <a:pPr marL="0" indent="0">
              <a:buNone/>
            </a:pPr>
            <a:r>
              <a:rPr kumimoji="1" lang="ja-JP" altLang="en-US" sz="2400" b="1" u="sng" dirty="0"/>
              <a:t>テーブル定義</a:t>
            </a:r>
            <a:endParaRPr kumimoji="1" lang="en-US" altLang="ja-JP" sz="2400" b="1" u="sng" dirty="0"/>
          </a:p>
          <a:p>
            <a:r>
              <a:rPr kumimoji="1" lang="en-US" altLang="ja-JP" sz="2400" b="1" dirty="0"/>
              <a:t>create table</a:t>
            </a:r>
            <a:r>
              <a:rPr kumimoji="1" lang="en-US" altLang="ja-JP" sz="2400" dirty="0"/>
              <a:t>: </a:t>
            </a:r>
            <a:r>
              <a:rPr kumimoji="1" lang="ja-JP" altLang="en-US" sz="2400" dirty="0"/>
              <a:t>テーブル定義</a:t>
            </a:r>
            <a:endParaRPr kumimoji="1" lang="en-US" altLang="ja-JP" sz="2400" dirty="0"/>
          </a:p>
          <a:p>
            <a:pPr marL="0" indent="0">
              <a:buNone/>
            </a:pPr>
            <a:r>
              <a:rPr lang="ja-JP" altLang="en-US" sz="2400" dirty="0"/>
              <a:t>その他多数の機能</a:t>
            </a:r>
            <a:endParaRPr kumimoji="1" lang="en-US" altLang="ja-JP" sz="2400" dirty="0"/>
          </a:p>
          <a:p>
            <a:endParaRPr kumimoji="1" lang="ja-JP" altLang="en-US" sz="2400" dirty="0"/>
          </a:p>
        </p:txBody>
      </p:sp>
      <p:sp>
        <p:nvSpPr>
          <p:cNvPr id="4" name="スライド番号プレースホルダー 3">
            <a:extLst>
              <a:ext uri="{FF2B5EF4-FFF2-40B4-BE49-F238E27FC236}">
                <a16:creationId xmlns:a16="http://schemas.microsoft.com/office/drawing/2014/main" id="{C345DBD2-0C29-33BE-CB43-FD61D7B3E68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25830495-0D3A-496A-E637-F9303211DD3C}"/>
              </a:ext>
            </a:extLst>
          </p:cNvPr>
          <p:cNvSpPr txBox="1"/>
          <p:nvPr/>
        </p:nvSpPr>
        <p:spPr>
          <a:xfrm>
            <a:off x="1504161" y="6356351"/>
            <a:ext cx="2262158" cy="369332"/>
          </a:xfrm>
          <a:prstGeom prst="rect">
            <a:avLst/>
          </a:prstGeom>
          <a:noFill/>
        </p:spPr>
        <p:txBody>
          <a:bodyPr wrap="none" rtlCol="0">
            <a:spAutoFit/>
          </a:bodyPr>
          <a:lstStyle/>
          <a:p>
            <a:r>
              <a:rPr kumimoji="1" lang="ja-JP" altLang="en-US" dirty="0"/>
              <a:t>別の回で詳細を説明</a:t>
            </a:r>
          </a:p>
        </p:txBody>
      </p:sp>
    </p:spTree>
    <p:extLst>
      <p:ext uri="{BB962C8B-B14F-4D97-AF65-F5344CB8AC3E}">
        <p14:creationId xmlns:p14="http://schemas.microsoft.com/office/powerpoint/2010/main" val="1141109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1D521C-60FF-54CB-56F2-839E61483F36}"/>
              </a:ext>
            </a:extLst>
          </p:cNvPr>
          <p:cNvSpPr>
            <a:spLocks noGrp="1"/>
          </p:cNvSpPr>
          <p:nvPr>
            <p:ph type="title"/>
          </p:nvPr>
        </p:nvSpPr>
        <p:spPr/>
        <p:txBody>
          <a:bodyPr>
            <a:normAutofit fontScale="90000"/>
          </a:bodyPr>
          <a:lstStyle/>
          <a:p>
            <a:r>
              <a:rPr kumimoji="1" lang="en-US" altLang="ja-JP" dirty="0"/>
              <a:t>SQL </a:t>
            </a:r>
            <a:r>
              <a:rPr kumimoji="1" lang="ja-JP" altLang="en-US" dirty="0"/>
              <a:t>の未来展望</a:t>
            </a:r>
          </a:p>
        </p:txBody>
      </p:sp>
      <p:sp>
        <p:nvSpPr>
          <p:cNvPr id="3" name="コンテンツ プレースホルダー 2">
            <a:extLst>
              <a:ext uri="{FF2B5EF4-FFF2-40B4-BE49-F238E27FC236}">
                <a16:creationId xmlns:a16="http://schemas.microsoft.com/office/drawing/2014/main" id="{4AD4369C-BB41-50C3-28F5-DA2F934DF24A}"/>
              </a:ext>
            </a:extLst>
          </p:cNvPr>
          <p:cNvSpPr>
            <a:spLocks noGrp="1"/>
          </p:cNvSpPr>
          <p:nvPr>
            <p:ph idx="1"/>
          </p:nvPr>
        </p:nvSpPr>
        <p:spPr/>
        <p:txBody>
          <a:bodyPr>
            <a:normAutofit/>
          </a:bodyPr>
          <a:lstStyle/>
          <a:p>
            <a:r>
              <a:rPr kumimoji="1" lang="en-US" altLang="ja-JP" sz="2400" dirty="0"/>
              <a:t>AI</a:t>
            </a:r>
            <a:r>
              <a:rPr kumimoji="1" lang="ja-JP" altLang="en-US" sz="2400" dirty="0"/>
              <a:t>との連携</a:t>
            </a:r>
            <a:endParaRPr kumimoji="1" lang="en-US" altLang="ja-JP" sz="2400" dirty="0"/>
          </a:p>
          <a:p>
            <a:pPr marL="0" indent="0">
              <a:buNone/>
            </a:pPr>
            <a:r>
              <a:rPr lang="en-US" altLang="ja-JP" sz="2400" dirty="0"/>
              <a:t>	AI </a:t>
            </a:r>
            <a:r>
              <a:rPr lang="ja-JP" altLang="en-US" sz="2400" dirty="0"/>
              <a:t>が </a:t>
            </a:r>
            <a:r>
              <a:rPr lang="en-US" altLang="ja-JP" sz="2400" dirty="0"/>
              <a:t>SQL </a:t>
            </a:r>
            <a:r>
              <a:rPr lang="ja-JP" altLang="en-US" sz="2400" dirty="0"/>
              <a:t>コマンドを自動生成。高度な分析。</a:t>
            </a:r>
            <a:endParaRPr lang="en-US" altLang="ja-JP" sz="2400" dirty="0"/>
          </a:p>
          <a:p>
            <a:pPr marL="0" indent="0">
              <a:buNone/>
            </a:pPr>
            <a:endParaRPr kumimoji="1" lang="en-US" altLang="ja-JP" sz="2400" dirty="0"/>
          </a:p>
          <a:p>
            <a:r>
              <a:rPr lang="ja-JP" altLang="en-US" sz="2400" dirty="0"/>
              <a:t>リアルタイム分析</a:t>
            </a:r>
            <a:endParaRPr lang="en-US" altLang="ja-JP" sz="2400" dirty="0"/>
          </a:p>
          <a:p>
            <a:pPr marL="0" indent="0">
              <a:buNone/>
            </a:pPr>
            <a:r>
              <a:rPr kumimoji="1" lang="en-US" altLang="ja-JP" sz="2400" dirty="0"/>
              <a:t>	</a:t>
            </a:r>
            <a:r>
              <a:rPr kumimoji="1" lang="ja-JP" altLang="en-US" sz="2400" dirty="0"/>
              <a:t>携帯無線通信を活用。リアルタイムでのデータ分析や</a:t>
            </a:r>
            <a:r>
              <a:rPr kumimoji="1" lang="en-US" altLang="ja-JP" sz="2400" dirty="0"/>
              <a:t>	</a:t>
            </a:r>
            <a:r>
              <a:rPr kumimoji="1" lang="ja-JP" altLang="en-US" sz="2400" dirty="0"/>
              <a:t>共有がより便利に</a:t>
            </a:r>
          </a:p>
        </p:txBody>
      </p:sp>
      <p:sp>
        <p:nvSpPr>
          <p:cNvPr id="4" name="スライド番号プレースホルダー 3">
            <a:extLst>
              <a:ext uri="{FF2B5EF4-FFF2-40B4-BE49-F238E27FC236}">
                <a16:creationId xmlns:a16="http://schemas.microsoft.com/office/drawing/2014/main" id="{99A8548D-97FC-C18A-7E48-7880C0B1917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984111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SQL </a:t>
            </a:r>
            <a:r>
              <a:rPr kumimoji="1" lang="ja-JP" altLang="en-US" dirty="0"/>
              <a:t>の文法</a:t>
            </a:r>
          </a:p>
        </p:txBody>
      </p:sp>
      <p:sp>
        <p:nvSpPr>
          <p:cNvPr id="3" name="コンテンツ プレースホルダー 2"/>
          <p:cNvSpPr>
            <a:spLocks noGrp="1"/>
          </p:cNvSpPr>
          <p:nvPr>
            <p:ph idx="1"/>
          </p:nvPr>
        </p:nvSpPr>
        <p:spPr>
          <a:xfrm>
            <a:off x="275291" y="965247"/>
            <a:ext cx="8753475" cy="5624926"/>
          </a:xfrm>
        </p:spPr>
        <p:txBody>
          <a:bodyPr>
            <a:normAutofit lnSpcReduction="10000"/>
          </a:bodyPr>
          <a:lstStyle/>
          <a:p>
            <a:pPr marL="0" indent="0">
              <a:buNone/>
            </a:pPr>
            <a:r>
              <a:rPr kumimoji="1" lang="ja-JP" altLang="en-US" sz="2400" b="1" dirty="0"/>
              <a:t>大文字小文字</a:t>
            </a:r>
            <a:endParaRPr kumimoji="1" lang="en-US" altLang="ja-JP" sz="2400" dirty="0"/>
          </a:p>
          <a:p>
            <a:r>
              <a:rPr kumimoji="1" lang="en-US" altLang="ja-JP" sz="2400" b="1" dirty="0"/>
              <a:t>SQL</a:t>
            </a:r>
            <a:r>
              <a:rPr kumimoji="1" lang="ja-JP" altLang="en-US" sz="2400" b="1" dirty="0"/>
              <a:t>は大文字・小文字を区別しない</a:t>
            </a:r>
            <a:r>
              <a:rPr kumimoji="1" lang="ja-JP" altLang="en-US" sz="2400" dirty="0"/>
              <a:t>。</a:t>
            </a:r>
            <a:endParaRPr kumimoji="1" lang="en-US" altLang="ja-JP" sz="2400" dirty="0"/>
          </a:p>
          <a:p>
            <a:r>
              <a:rPr kumimoji="1" lang="en-US" altLang="ja-JP" sz="2400" dirty="0"/>
              <a:t>SELECT</a:t>
            </a:r>
            <a:r>
              <a:rPr kumimoji="1" lang="ja-JP" altLang="en-US" sz="2400" dirty="0"/>
              <a:t>と</a:t>
            </a:r>
            <a:r>
              <a:rPr kumimoji="1" lang="en-US" altLang="ja-JP" sz="2400" dirty="0"/>
              <a:t>select</a:t>
            </a:r>
            <a:r>
              <a:rPr kumimoji="1" lang="ja-JP" altLang="en-US" sz="2400" dirty="0"/>
              <a:t>は同じ。</a:t>
            </a:r>
          </a:p>
          <a:p>
            <a:pPr marL="0" indent="0">
              <a:buNone/>
            </a:pPr>
            <a:endParaRPr kumimoji="1" lang="ja-JP" altLang="en-US" sz="2400" dirty="0"/>
          </a:p>
          <a:p>
            <a:pPr marL="0" indent="0">
              <a:buNone/>
            </a:pPr>
            <a:r>
              <a:rPr kumimoji="1" lang="ja-JP" altLang="en-US" sz="2400" b="1" dirty="0"/>
              <a:t>改行</a:t>
            </a:r>
            <a:endParaRPr kumimoji="1" lang="en-US" altLang="ja-JP" sz="2400" dirty="0"/>
          </a:p>
          <a:p>
            <a:r>
              <a:rPr kumimoji="1" lang="en-US" altLang="ja-JP" sz="2400" b="1" dirty="0"/>
              <a:t>SQL</a:t>
            </a:r>
            <a:r>
              <a:rPr kumimoji="1" lang="ja-JP" altLang="en-US" sz="2400" b="1" dirty="0"/>
              <a:t>文は途中で改行しても問題</a:t>
            </a:r>
            <a:r>
              <a:rPr kumimoji="1" lang="ja-JP" altLang="en-US" sz="2400" dirty="0"/>
              <a:t>ない。</a:t>
            </a:r>
            <a:endParaRPr kumimoji="1" lang="en-US" altLang="ja-JP" sz="2400" dirty="0"/>
          </a:p>
          <a:p>
            <a:r>
              <a:rPr kumimoji="1" lang="ja-JP" altLang="en-US" sz="2400" dirty="0"/>
              <a:t>改行はコードの可読性を高める。</a:t>
            </a:r>
          </a:p>
          <a:p>
            <a:pPr marL="0" indent="0">
              <a:buNone/>
            </a:pPr>
            <a:endParaRPr kumimoji="1" lang="ja-JP" altLang="en-US" sz="2400" dirty="0"/>
          </a:p>
          <a:p>
            <a:pPr marL="0" indent="0">
              <a:buNone/>
            </a:pPr>
            <a:r>
              <a:rPr kumimoji="1" lang="ja-JP" altLang="en-US" sz="2400" b="1" dirty="0"/>
              <a:t>セミコロン </a:t>
            </a:r>
            <a:r>
              <a:rPr kumimoji="1" lang="en-US" altLang="ja-JP" sz="2400" b="1" dirty="0"/>
              <a:t>(;)</a:t>
            </a:r>
            <a:endParaRPr kumimoji="1" lang="en-US" altLang="ja-JP" sz="2400" dirty="0"/>
          </a:p>
          <a:p>
            <a:r>
              <a:rPr kumimoji="1" lang="ja-JP" altLang="en-US" sz="2400" dirty="0"/>
              <a:t>一つの</a:t>
            </a:r>
            <a:r>
              <a:rPr kumimoji="1" lang="en-US" altLang="ja-JP" sz="2400" dirty="0"/>
              <a:t>SQL</a:t>
            </a:r>
            <a:r>
              <a:rPr kumimoji="1" lang="ja-JP" altLang="en-US" sz="2400" dirty="0"/>
              <a:t>文のみの場合、末尾の</a:t>
            </a:r>
            <a:r>
              <a:rPr kumimoji="1" lang="en-US" altLang="ja-JP" sz="2400" dirty="0"/>
              <a:t>;</a:t>
            </a:r>
            <a:r>
              <a:rPr kumimoji="1" lang="ja-JP" altLang="en-US" sz="2400" dirty="0"/>
              <a:t>は</a:t>
            </a:r>
            <a:r>
              <a:rPr kumimoji="1" lang="ja-JP" altLang="en-US" sz="2400" b="1" dirty="0"/>
              <a:t>省略可能</a:t>
            </a:r>
            <a:r>
              <a:rPr kumimoji="1" lang="ja-JP" altLang="en-US" sz="2400" dirty="0"/>
              <a:t>。</a:t>
            </a:r>
          </a:p>
          <a:p>
            <a:r>
              <a:rPr kumimoji="1" lang="ja-JP" altLang="en-US" sz="2400" b="1" dirty="0"/>
              <a:t>２つ以上の</a:t>
            </a:r>
            <a:r>
              <a:rPr kumimoji="1" lang="en-US" altLang="ja-JP" sz="2400" b="1" dirty="0"/>
              <a:t>SQL</a:t>
            </a:r>
            <a:r>
              <a:rPr kumimoji="1" lang="ja-JP" altLang="en-US" sz="2400" b="1" dirty="0"/>
              <a:t>文を連ねる場合</a:t>
            </a:r>
            <a:r>
              <a:rPr kumimoji="1" lang="ja-JP" altLang="en-US" sz="2400" dirty="0"/>
              <a:t>は、</a:t>
            </a:r>
            <a:r>
              <a:rPr kumimoji="1" lang="en-US" altLang="ja-JP" sz="2400" b="1" dirty="0"/>
              <a:t>;</a:t>
            </a:r>
            <a:r>
              <a:rPr kumimoji="1" lang="ja-JP" altLang="en-US" sz="2400" b="1" dirty="0"/>
              <a:t>で文を区切る必要</a:t>
            </a:r>
            <a:r>
              <a:rPr kumimoji="1" lang="ja-JP" altLang="en-US" sz="2400" dirty="0"/>
              <a:t>がある。</a:t>
            </a:r>
            <a:endParaRPr kumimoji="1" lang="en-US" altLang="ja-JP" sz="2400" dirty="0"/>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36</a:t>
            </a:fld>
            <a:endParaRPr kumimoji="1" lang="ja-JP" altLang="en-US"/>
          </a:p>
        </p:txBody>
      </p:sp>
    </p:spTree>
    <p:extLst>
      <p:ext uri="{BB962C8B-B14F-4D97-AF65-F5344CB8AC3E}">
        <p14:creationId xmlns:p14="http://schemas.microsoft.com/office/powerpoint/2010/main" val="3832690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0C404-72EC-3191-E34E-8697A9828F30}"/>
              </a:ext>
            </a:extLst>
          </p:cNvPr>
          <p:cNvSpPr>
            <a:spLocks noGrp="1"/>
          </p:cNvSpPr>
          <p:nvPr>
            <p:ph type="title"/>
          </p:nvPr>
        </p:nvSpPr>
        <p:spPr/>
        <p:txBody>
          <a:bodyPr>
            <a:normAutofit fontScale="90000"/>
          </a:bodyPr>
          <a:lstStyle/>
          <a:p>
            <a:r>
              <a:rPr kumimoji="1" lang="en-US" altLang="ja-JP" dirty="0"/>
              <a:t>SQL </a:t>
            </a:r>
            <a:r>
              <a:rPr kumimoji="1" lang="ja-JP" altLang="en-US" dirty="0"/>
              <a:t>まとめ</a:t>
            </a:r>
          </a:p>
        </p:txBody>
      </p:sp>
      <p:sp>
        <p:nvSpPr>
          <p:cNvPr id="3" name="コンテンツ プレースホルダー 2">
            <a:extLst>
              <a:ext uri="{FF2B5EF4-FFF2-40B4-BE49-F238E27FC236}">
                <a16:creationId xmlns:a16="http://schemas.microsoft.com/office/drawing/2014/main" id="{6704C7AA-A67A-7BCC-B926-4FC542DCF51F}"/>
              </a:ext>
            </a:extLst>
          </p:cNvPr>
          <p:cNvSpPr>
            <a:spLocks noGrp="1"/>
          </p:cNvSpPr>
          <p:nvPr>
            <p:ph idx="1"/>
          </p:nvPr>
        </p:nvSpPr>
        <p:spPr/>
        <p:txBody>
          <a:bodyPr>
            <a:normAutofit fontScale="70000" lnSpcReduction="20000"/>
          </a:bodyPr>
          <a:lstStyle/>
          <a:p>
            <a:pPr marL="0" indent="0">
              <a:buNone/>
            </a:pPr>
            <a:r>
              <a:rPr kumimoji="1" lang="en-US" altLang="ja-JP" b="1" dirty="0"/>
              <a:t>SQL</a:t>
            </a:r>
            <a:r>
              <a:rPr kumimoji="1" lang="ja-JP" altLang="en-US" b="1" dirty="0"/>
              <a:t>の基本機能</a:t>
            </a:r>
          </a:p>
          <a:p>
            <a:r>
              <a:rPr kumimoji="1" lang="ja-JP" altLang="en-US" b="1" dirty="0"/>
              <a:t>問い合わせ</a:t>
            </a:r>
            <a:r>
              <a:rPr kumimoji="1" lang="en-US" altLang="ja-JP" dirty="0"/>
              <a:t>: select</a:t>
            </a:r>
            <a:endParaRPr kumimoji="1" lang="ja-JP" altLang="en-US" dirty="0"/>
          </a:p>
          <a:p>
            <a:r>
              <a:rPr kumimoji="1" lang="ja-JP" altLang="en-US" dirty="0"/>
              <a:t>テーブル定義</a:t>
            </a:r>
            <a:r>
              <a:rPr kumimoji="1" lang="en-US" altLang="ja-JP" dirty="0"/>
              <a:t>: create table</a:t>
            </a:r>
          </a:p>
          <a:p>
            <a:r>
              <a:rPr kumimoji="1" lang="ja-JP" altLang="en-US" b="1" dirty="0"/>
              <a:t>簡潔さ</a:t>
            </a:r>
            <a:r>
              <a:rPr kumimoji="1" lang="en-US" altLang="ja-JP" dirty="0"/>
              <a:t>: </a:t>
            </a:r>
            <a:r>
              <a:rPr kumimoji="1" lang="ja-JP" altLang="en-US" dirty="0"/>
              <a:t>多機能であり、短い </a:t>
            </a:r>
            <a:r>
              <a:rPr kumimoji="1" lang="en-US" altLang="ja-JP" dirty="0"/>
              <a:t>SQL </a:t>
            </a:r>
            <a:r>
              <a:rPr kumimoji="1" lang="ja-JP" altLang="en-US" dirty="0"/>
              <a:t>でもさまざまな機能を使える</a:t>
            </a:r>
          </a:p>
          <a:p>
            <a:r>
              <a:rPr kumimoji="1" lang="ja-JP" altLang="en-US" b="1" dirty="0"/>
              <a:t>汎用性</a:t>
            </a:r>
            <a:r>
              <a:rPr kumimoji="1" lang="en-US" altLang="ja-JP" dirty="0"/>
              <a:t>: </a:t>
            </a:r>
            <a:r>
              <a:rPr kumimoji="1" lang="ja-JP" altLang="en-US" dirty="0"/>
              <a:t>複数の</a:t>
            </a:r>
            <a:r>
              <a:rPr lang="ja-JP" altLang="en-US" dirty="0"/>
              <a:t>リレーショナルデータベースシステム</a:t>
            </a:r>
            <a:r>
              <a:rPr kumimoji="1" lang="ja-JP" altLang="en-US" dirty="0"/>
              <a:t>で使用可能。</a:t>
            </a:r>
          </a:p>
          <a:p>
            <a:pPr marL="0" indent="0">
              <a:buNone/>
            </a:pPr>
            <a:r>
              <a:rPr kumimoji="1" lang="ja-JP" altLang="en-US" b="1" dirty="0"/>
              <a:t>実用例</a:t>
            </a:r>
          </a:p>
          <a:p>
            <a:r>
              <a:rPr lang="ja-JP" altLang="en-US" b="1" dirty="0"/>
              <a:t>データを最新に保つための</a:t>
            </a:r>
            <a:r>
              <a:rPr kumimoji="1" lang="ja-JP" altLang="en-US" b="1" dirty="0"/>
              <a:t>操作</a:t>
            </a:r>
            <a:r>
              <a:rPr kumimoji="1" lang="en-US" altLang="ja-JP" dirty="0"/>
              <a:t>: insert, </a:t>
            </a:r>
            <a:r>
              <a:rPr kumimoji="1" lang="en-US" altLang="ja-JP" dirty="0" err="1"/>
              <a:t>detete</a:t>
            </a:r>
            <a:r>
              <a:rPr kumimoji="1" lang="en-US" altLang="ja-JP" dirty="0"/>
              <a:t> </a:t>
            </a:r>
            <a:r>
              <a:rPr kumimoji="1" lang="ja-JP" altLang="en-US" dirty="0"/>
              <a:t>など。</a:t>
            </a:r>
          </a:p>
          <a:p>
            <a:r>
              <a:rPr kumimoji="1" lang="ja-JP" altLang="en-US" b="1" dirty="0"/>
              <a:t>データ分析</a:t>
            </a:r>
            <a:r>
              <a:rPr kumimoji="1" lang="en-US" altLang="ja-JP" dirty="0"/>
              <a:t>: </a:t>
            </a:r>
            <a:r>
              <a:rPr kumimoji="1" lang="ja-JP" altLang="en-US" dirty="0"/>
              <a:t>売上、トレンド分析。</a:t>
            </a:r>
          </a:p>
          <a:p>
            <a:pPr marL="0" indent="0">
              <a:buNone/>
            </a:pPr>
            <a:r>
              <a:rPr kumimoji="1" lang="ja-JP" altLang="en-US" b="1" dirty="0"/>
              <a:t>活用のビジョン</a:t>
            </a:r>
          </a:p>
          <a:p>
            <a:r>
              <a:rPr kumimoji="1" lang="ja-JP" altLang="en-US" b="1" dirty="0"/>
              <a:t>データ管理</a:t>
            </a:r>
            <a:r>
              <a:rPr kumimoji="1" lang="en-US" altLang="ja-JP" dirty="0"/>
              <a:t>: </a:t>
            </a:r>
            <a:r>
              <a:rPr kumimoji="1" lang="ja-JP" altLang="en-US" dirty="0"/>
              <a:t>リアルタイムでデータを利用、更新。</a:t>
            </a:r>
          </a:p>
          <a:p>
            <a:r>
              <a:rPr kumimoji="1" lang="ja-JP" altLang="en-US" b="1" dirty="0"/>
              <a:t>自動化</a:t>
            </a:r>
            <a:r>
              <a:rPr kumimoji="1" lang="en-US" altLang="ja-JP" dirty="0"/>
              <a:t>: </a:t>
            </a:r>
            <a:r>
              <a:rPr kumimoji="1" lang="ja-JP" altLang="en-US" dirty="0"/>
              <a:t>レポート生成。</a:t>
            </a:r>
          </a:p>
          <a:p>
            <a:pPr marL="0" indent="0">
              <a:buNone/>
            </a:pPr>
            <a:r>
              <a:rPr kumimoji="1" lang="ja-JP" altLang="en-US" b="1" dirty="0"/>
              <a:t>文法の特性</a:t>
            </a:r>
          </a:p>
          <a:p>
            <a:r>
              <a:rPr kumimoji="1" lang="ja-JP" altLang="en-US" b="1" dirty="0"/>
              <a:t>大文字小文字</a:t>
            </a:r>
            <a:r>
              <a:rPr kumimoji="1" lang="en-US" altLang="ja-JP" dirty="0"/>
              <a:t>: SQL </a:t>
            </a:r>
            <a:r>
              <a:rPr kumimoji="1" lang="ja-JP" altLang="en-US" dirty="0"/>
              <a:t>は、</a:t>
            </a:r>
            <a:r>
              <a:rPr lang="ja-JP" altLang="en-US" dirty="0"/>
              <a:t>大文字、小文字を区別しない</a:t>
            </a:r>
            <a:endParaRPr kumimoji="1" lang="ja-JP" altLang="en-US" dirty="0"/>
          </a:p>
          <a:p>
            <a:r>
              <a:rPr kumimoji="1" lang="ja-JP" altLang="en-US" b="1" dirty="0"/>
              <a:t>セミコロン</a:t>
            </a:r>
            <a:r>
              <a:rPr kumimoji="1" lang="en-US" altLang="ja-JP" dirty="0"/>
              <a:t>: </a:t>
            </a:r>
            <a:r>
              <a:rPr kumimoji="1" lang="ja-JP" altLang="en-US" dirty="0"/>
              <a:t>複数文では必須。</a:t>
            </a:r>
          </a:p>
        </p:txBody>
      </p:sp>
      <p:sp>
        <p:nvSpPr>
          <p:cNvPr id="4" name="スライド番号プレースホルダー 3">
            <a:extLst>
              <a:ext uri="{FF2B5EF4-FFF2-40B4-BE49-F238E27FC236}">
                <a16:creationId xmlns:a16="http://schemas.microsoft.com/office/drawing/2014/main" id="{94DB933C-8D0C-D03D-465C-D4C0CE4D7809}"/>
              </a:ext>
            </a:extLst>
          </p:cNvPr>
          <p:cNvSpPr>
            <a:spLocks noGrp="1"/>
          </p:cNvSpPr>
          <p:nvPr>
            <p:ph type="sldNum" sz="quarter" idx="12"/>
          </p:nvPr>
        </p:nvSpPr>
        <p:spPr/>
        <p:txBody>
          <a:bodyPr/>
          <a:lstStyle/>
          <a:p>
            <a:fld id="{E205D82C-95A1-431E-8E38-AA614A14CDCF}" type="slidenum">
              <a:rPr kumimoji="1" lang="ja-JP" altLang="en-US" smtClean="0"/>
              <a:t>37</a:t>
            </a:fld>
            <a:endParaRPr kumimoji="1" lang="ja-JP" altLang="en-US"/>
          </a:p>
        </p:txBody>
      </p:sp>
    </p:spTree>
    <p:extLst>
      <p:ext uri="{BB962C8B-B14F-4D97-AF65-F5344CB8AC3E}">
        <p14:creationId xmlns:p14="http://schemas.microsoft.com/office/powerpoint/2010/main" val="1723830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2-6. SQL </a:t>
            </a:r>
            <a:r>
              <a:rPr lang="ja-JP" altLang="en-US" sz="4500" dirty="0">
                <a:solidFill>
                  <a:schemeClr val="tx2"/>
                </a:solidFill>
                <a:latin typeface="メイリオ" panose="020B0604030504040204" pitchFamily="50" charset="-128"/>
              </a:rPr>
              <a:t>によるテーブル定義</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38</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427018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a:lnSpc>
                <a:spcPct val="100000"/>
              </a:lnSpc>
              <a:spcBef>
                <a:spcPct val="0"/>
              </a:spcBef>
              <a:buFontTx/>
              <a:buNone/>
            </a:pPr>
            <a:fld id="{58E85D0C-2A18-4259-B8B7-078272595A85}" type="slidenum">
              <a:rPr lang="ja-JP" altLang="en-US" sz="2100">
                <a:latin typeface="Segoe UI" panose="020B0502040204020203" pitchFamily="34" charset="0"/>
                <a:cs typeface="Segoe UI" panose="020B0502040204020203" pitchFamily="34" charset="0"/>
              </a:rPr>
              <a:pPr>
                <a:lnSpc>
                  <a:spcPct val="100000"/>
                </a:lnSpc>
                <a:spcBef>
                  <a:spcPct val="0"/>
                </a:spcBef>
                <a:buFontTx/>
                <a:buNone/>
              </a:pPr>
              <a:t>39</a:t>
            </a:fld>
            <a:endParaRPr lang="ja-JP" altLang="en-US" sz="1350" dirty="0">
              <a:latin typeface="Segoe UI" panose="020B0502040204020203" pitchFamily="34" charset="0"/>
              <a:cs typeface="Segoe UI" panose="020B0502040204020203" pitchFamily="34" charset="0"/>
            </a:endParaRPr>
          </a:p>
        </p:txBody>
      </p:sp>
      <p:sp>
        <p:nvSpPr>
          <p:cNvPr id="19460" name="Rectangle 2"/>
          <p:cNvSpPr>
            <a:spLocks noGrp="1"/>
          </p:cNvSpPr>
          <p:nvPr>
            <p:ph type="title" idx="4294967295"/>
          </p:nvPr>
        </p:nvSpPr>
        <p:spPr>
          <a:xfrm>
            <a:off x="72681" y="160728"/>
            <a:ext cx="6429375" cy="753666"/>
          </a:xfrm>
        </p:spPr>
        <p:txBody>
          <a:bodyPr>
            <a:normAutofit/>
          </a:bodyPr>
          <a:lstStyle/>
          <a:p>
            <a:pPr>
              <a:lnSpc>
                <a:spcPct val="100000"/>
              </a:lnSpc>
              <a:spcBef>
                <a:spcPct val="20000"/>
              </a:spcBef>
            </a:pPr>
            <a:r>
              <a:rPr lang="ja-JP" altLang="en-US" sz="3000" dirty="0">
                <a:latin typeface="Segoe UI" panose="020B0502040204020203" pitchFamily="34" charset="0"/>
              </a:rPr>
              <a:t>データベースの構築手順</a:t>
            </a:r>
          </a:p>
        </p:txBody>
      </p:sp>
      <p:sp>
        <p:nvSpPr>
          <p:cNvPr id="3" name="右矢印 2"/>
          <p:cNvSpPr/>
          <p:nvPr/>
        </p:nvSpPr>
        <p:spPr>
          <a:xfrm>
            <a:off x="3436567" y="2471872"/>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7" name="Rectangle 3"/>
          <p:cNvSpPr txBox="1">
            <a:spLocks/>
          </p:cNvSpPr>
          <p:nvPr/>
        </p:nvSpPr>
        <p:spPr>
          <a:xfrm>
            <a:off x="3786439" y="3927629"/>
            <a:ext cx="2953797" cy="23692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75000"/>
              </a:lnSpc>
              <a:buNone/>
            </a:pPr>
            <a:r>
              <a:rPr lang="ja-JP" altLang="en-US" sz="2400" b="1" dirty="0">
                <a:solidFill>
                  <a:srgbClr val="C00000"/>
                </a:solidFill>
                <a:latin typeface="Segoe UI" panose="020B0502040204020203" pitchFamily="34" charset="0"/>
                <a:ea typeface="メイリオ" panose="020B0604030504040204" pitchFamily="50" charset="-128"/>
                <a:cs typeface="Segoe UI" panose="020B0502040204020203" pitchFamily="34" charset="0"/>
              </a:rPr>
              <a:t>テーブル定義</a:t>
            </a:r>
            <a:endParaRPr lang="en-US" altLang="ja-JP" sz="2400" b="1" dirty="0">
              <a:solidFill>
                <a:srgbClr val="C00000"/>
              </a:solidFill>
              <a:latin typeface="Segoe UI" panose="020B0502040204020203" pitchFamily="34" charset="0"/>
              <a:ea typeface="メイリオ" panose="020B0604030504040204" pitchFamily="50" charset="-128"/>
              <a:cs typeface="Segoe UI" panose="020B0502040204020203" pitchFamily="34" charset="0"/>
            </a:endParaRPr>
          </a:p>
          <a:p>
            <a:pPr marL="0" indent="0">
              <a:lnSpc>
                <a:spcPct val="75000"/>
              </a:lnSpc>
              <a:buNone/>
            </a:pPr>
            <a:endParaRPr lang="en-US" altLang="ja-JP" sz="1800" dirty="0">
              <a:latin typeface="Segoe UI" panose="020B0502040204020203" pitchFamily="34" charset="0"/>
              <a:ea typeface="メイリオ" panose="020B0604030504040204" pitchFamily="50" charset="-128"/>
              <a:cs typeface="Segoe UI" panose="020B0502040204020203" pitchFamily="34" charset="0"/>
            </a:endParaRPr>
          </a:p>
          <a:p>
            <a:pPr marL="0" indent="0">
              <a:lnSpc>
                <a:spcPct val="75000"/>
              </a:lnSpc>
              <a:buNone/>
            </a:pPr>
            <a:r>
              <a:rPr lang="ja-JP" altLang="en-US" sz="1800" dirty="0">
                <a:latin typeface="Segoe UI" panose="020B0502040204020203" pitchFamily="34" charset="0"/>
                <a:ea typeface="メイリオ" panose="020B0604030504040204" pitchFamily="50" charset="-128"/>
                <a:cs typeface="Segoe UI" panose="020B0502040204020203" pitchFamily="34" charset="0"/>
              </a:rPr>
              <a:t>「こういうテーブルを使いたい」と設定するだけなので、テーブルは</a:t>
            </a:r>
            <a:r>
              <a:rPr lang="ja-JP" altLang="en-US" sz="1800" b="1" u="sng" dirty="0">
                <a:solidFill>
                  <a:srgbClr val="FF0000"/>
                </a:solidFill>
                <a:latin typeface="Segoe UI" panose="020B0502040204020203" pitchFamily="34" charset="0"/>
                <a:ea typeface="メイリオ" panose="020B0604030504040204" pitchFamily="50" charset="-128"/>
                <a:cs typeface="Segoe UI" panose="020B0502040204020203" pitchFamily="34" charset="0"/>
              </a:rPr>
              <a:t>空</a:t>
            </a:r>
            <a:r>
              <a:rPr lang="en-US" altLang="ja-JP" sz="2400" dirty="0">
                <a:latin typeface="Segoe UI" panose="020B0502040204020203" pitchFamily="34" charset="0"/>
                <a:ea typeface="メイリオ" panose="020B0604030504040204" pitchFamily="50" charset="-128"/>
                <a:cs typeface="Segoe UI" panose="020B0502040204020203" pitchFamily="34" charset="0"/>
              </a:rPr>
              <a:t>	</a:t>
            </a:r>
            <a:endParaRPr lang="en-US" altLang="ja-JP" sz="2400"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a:p>
            <a:pPr>
              <a:lnSpc>
                <a:spcPct val="120000"/>
              </a:lnSpc>
            </a:pPr>
            <a:endParaRPr lang="ja-JP" altLang="en-US" sz="2400" dirty="0">
              <a:solidFill>
                <a:schemeClr val="accent6">
                  <a:lumMod val="50000"/>
                </a:schemeClr>
              </a:solidFill>
              <a:latin typeface="Segoe UI" panose="020B0502040204020203" pitchFamily="34" charset="0"/>
              <a:ea typeface="メイリオ" panose="020B0604030504040204" pitchFamily="50" charset="-128"/>
              <a:cs typeface="Segoe UI" panose="020B0502040204020203" pitchFamily="34" charset="0"/>
            </a:endParaRPr>
          </a:p>
        </p:txBody>
      </p:sp>
      <p:sp>
        <p:nvSpPr>
          <p:cNvPr id="19" name="右矢印 18"/>
          <p:cNvSpPr/>
          <p:nvPr/>
        </p:nvSpPr>
        <p:spPr>
          <a:xfrm>
            <a:off x="6353542" y="2471872"/>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0" name="Rectangle 3"/>
          <p:cNvSpPr txBox="1">
            <a:spLocks/>
          </p:cNvSpPr>
          <p:nvPr/>
        </p:nvSpPr>
        <p:spPr>
          <a:xfrm>
            <a:off x="1744198" y="3576655"/>
            <a:ext cx="1895096" cy="1305641"/>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75000"/>
              </a:lnSpc>
              <a:buNone/>
            </a:pPr>
            <a:r>
              <a:rPr lang="ja-JP" altLang="en-US" sz="2100" dirty="0">
                <a:solidFill>
                  <a:srgbClr val="C00000"/>
                </a:solidFill>
                <a:latin typeface="Segoe UI" panose="020B0502040204020203" pitchFamily="34" charset="0"/>
                <a:ea typeface="メイリオ" panose="020B0604030504040204" pitchFamily="50" charset="-128"/>
                <a:cs typeface="Segoe UI" panose="020B0502040204020203" pitchFamily="34" charset="0"/>
              </a:rPr>
              <a:t>データベース生成</a:t>
            </a:r>
            <a:endParaRPr lang="en-US" altLang="ja-JP" sz="2100" dirty="0">
              <a:solidFill>
                <a:srgbClr val="C00000"/>
              </a:solidFill>
              <a:latin typeface="Segoe UI" panose="020B0502040204020203" pitchFamily="34" charset="0"/>
              <a:ea typeface="メイリオ" panose="020B0604030504040204" pitchFamily="50" charset="-128"/>
              <a:cs typeface="Segoe UI" panose="020B0502040204020203" pitchFamily="34" charset="0"/>
            </a:endParaRPr>
          </a:p>
          <a:p>
            <a:pPr marL="0" indent="0">
              <a:lnSpc>
                <a:spcPct val="75000"/>
              </a:lnSpc>
              <a:buNone/>
            </a:pPr>
            <a:r>
              <a:rPr lang="en-US" altLang="ja-JP" sz="1800" dirty="0">
                <a:latin typeface="Segoe UI" panose="020B0502040204020203" pitchFamily="34" charset="0"/>
                <a:ea typeface="メイリオ" panose="020B0604030504040204" pitchFamily="50" charset="-128"/>
                <a:cs typeface="Segoe UI" panose="020B0502040204020203" pitchFamily="34" charset="0"/>
              </a:rPr>
              <a:t>※</a:t>
            </a:r>
            <a:r>
              <a:rPr lang="ja-JP" altLang="en-US" sz="1800" dirty="0">
                <a:latin typeface="Segoe UI" panose="020B0502040204020203" pitchFamily="34" charset="0"/>
                <a:ea typeface="メイリオ" panose="020B0604030504040204" pitchFamily="50" charset="-128"/>
                <a:cs typeface="Segoe UI" panose="020B0502040204020203" pitchFamily="34" charset="0"/>
              </a:rPr>
              <a:t>　最初，データベースは</a:t>
            </a:r>
            <a:r>
              <a:rPr lang="ja-JP" altLang="en-US" sz="1800" b="1" u="sng" dirty="0">
                <a:solidFill>
                  <a:srgbClr val="FF0000"/>
                </a:solidFill>
                <a:latin typeface="Segoe UI" panose="020B0502040204020203" pitchFamily="34" charset="0"/>
                <a:ea typeface="メイリオ" panose="020B0604030504040204" pitchFamily="50" charset="-128"/>
                <a:cs typeface="Segoe UI" panose="020B0502040204020203" pitchFamily="34" charset="0"/>
              </a:rPr>
              <a:t>空</a:t>
            </a:r>
            <a:r>
              <a:rPr lang="en-US" altLang="ja-JP" sz="2400" dirty="0">
                <a:latin typeface="Segoe UI" panose="020B0502040204020203" pitchFamily="34" charset="0"/>
                <a:ea typeface="メイリオ" panose="020B0604030504040204" pitchFamily="50" charset="-128"/>
                <a:cs typeface="Segoe UI" panose="020B0502040204020203" pitchFamily="34" charset="0"/>
              </a:rPr>
              <a:t>	</a:t>
            </a:r>
            <a:endParaRPr lang="en-US" altLang="ja-JP" sz="2400"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a:p>
            <a:pPr>
              <a:lnSpc>
                <a:spcPct val="120000"/>
              </a:lnSpc>
            </a:pPr>
            <a:endParaRPr lang="ja-JP" altLang="en-US" sz="2400" dirty="0">
              <a:solidFill>
                <a:schemeClr val="accent6">
                  <a:lumMod val="50000"/>
                </a:schemeClr>
              </a:solidFill>
              <a:latin typeface="Segoe UI" panose="020B0502040204020203" pitchFamily="34" charset="0"/>
              <a:ea typeface="メイリオ" panose="020B0604030504040204" pitchFamily="50" charset="-128"/>
              <a:cs typeface="Segoe UI" panose="020B0502040204020203" pitchFamily="34" charset="0"/>
            </a:endParaRPr>
          </a:p>
        </p:txBody>
      </p:sp>
      <p:sp>
        <p:nvSpPr>
          <p:cNvPr id="22" name="Rectangle 3"/>
          <p:cNvSpPr txBox="1">
            <a:spLocks/>
          </p:cNvSpPr>
          <p:nvPr/>
        </p:nvSpPr>
        <p:spPr>
          <a:xfrm>
            <a:off x="6935029" y="4427416"/>
            <a:ext cx="2307782" cy="79856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b="1" dirty="0">
                <a:solidFill>
                  <a:srgbClr val="C00000"/>
                </a:solidFill>
                <a:latin typeface="Segoe UI" panose="020B0502040204020203" pitchFamily="34" charset="0"/>
                <a:ea typeface="メイリオ" panose="020B0604030504040204" pitchFamily="50" charset="-128"/>
                <a:cs typeface="Segoe UI" panose="020B0502040204020203" pitchFamily="34" charset="0"/>
              </a:rPr>
              <a:t>データ追加</a:t>
            </a:r>
            <a:endParaRPr lang="ja-JP" altLang="en-US" sz="2400" dirty="0">
              <a:solidFill>
                <a:srgbClr val="C00000"/>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1036" name="Picture 12" descr="http://1.bp.blogspot.com/-S6GY-o73FYk/UgsvAaFo8vI/AAAAAAAAXNs/0_jenbN5wYs/s800/cardboard_op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4198" y="2226254"/>
            <a:ext cx="1623271" cy="1095967"/>
          </a:xfrm>
          <a:prstGeom prst="rect">
            <a:avLst/>
          </a:prstGeom>
          <a:noFill/>
          <a:extLst>
            <a:ext uri="{909E8E84-426E-40DD-AFC4-6F175D3DCCD1}">
              <a14:hiddenFill xmlns:a14="http://schemas.microsoft.com/office/drawing/2010/main">
                <a:solidFill>
                  <a:srgbClr val="FFFFFF"/>
                </a:solidFill>
              </a14:hiddenFill>
            </a:ext>
          </a:extLst>
        </p:spPr>
      </p:pic>
      <p:sp>
        <p:nvSpPr>
          <p:cNvPr id="18" name="右矢印 17"/>
          <p:cNvSpPr/>
          <p:nvPr/>
        </p:nvSpPr>
        <p:spPr>
          <a:xfrm>
            <a:off x="1287443" y="2471874"/>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1" name="Rectangle 3"/>
          <p:cNvSpPr txBox="1">
            <a:spLocks/>
          </p:cNvSpPr>
          <p:nvPr/>
        </p:nvSpPr>
        <p:spPr>
          <a:xfrm>
            <a:off x="-69825" y="3576655"/>
            <a:ext cx="2313447" cy="118768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75000"/>
              </a:lnSpc>
              <a:buNone/>
            </a:pPr>
            <a:r>
              <a:rPr lang="ja-JP" altLang="en-US" sz="2100" dirty="0">
                <a:solidFill>
                  <a:srgbClr val="C00000"/>
                </a:solidFill>
                <a:latin typeface="Segoe UI" panose="020B0502040204020203" pitchFamily="34" charset="0"/>
                <a:ea typeface="メイリオ" panose="020B0604030504040204" pitchFamily="50" charset="-128"/>
                <a:cs typeface="Segoe UI" panose="020B0502040204020203" pitchFamily="34" charset="0"/>
              </a:rPr>
              <a:t>データベース</a:t>
            </a:r>
            <a:endParaRPr lang="en-US" altLang="ja-JP" sz="2100" dirty="0">
              <a:solidFill>
                <a:srgbClr val="C00000"/>
              </a:solidFill>
              <a:latin typeface="Segoe UI" panose="020B0502040204020203" pitchFamily="34" charset="0"/>
              <a:ea typeface="メイリオ" panose="020B0604030504040204" pitchFamily="50" charset="-128"/>
              <a:cs typeface="Segoe UI" panose="020B0502040204020203" pitchFamily="34" charset="0"/>
            </a:endParaRPr>
          </a:p>
          <a:p>
            <a:pPr marL="0" indent="0">
              <a:lnSpc>
                <a:spcPct val="75000"/>
              </a:lnSpc>
              <a:buNone/>
            </a:pPr>
            <a:r>
              <a:rPr lang="ja-JP" altLang="en-US" sz="2100" dirty="0">
                <a:solidFill>
                  <a:srgbClr val="C00000"/>
                </a:solidFill>
                <a:latin typeface="Segoe UI" panose="020B0502040204020203" pitchFamily="34" charset="0"/>
                <a:ea typeface="メイリオ" panose="020B0604030504040204" pitchFamily="50" charset="-128"/>
                <a:cs typeface="Segoe UI" panose="020B0502040204020203" pitchFamily="34" charset="0"/>
              </a:rPr>
              <a:t>設計</a:t>
            </a:r>
            <a:endParaRPr lang="en-US" altLang="ja-JP" sz="2100" dirty="0">
              <a:solidFill>
                <a:srgbClr val="C00000"/>
              </a:solidFill>
              <a:latin typeface="Segoe UI" panose="020B0502040204020203" pitchFamily="34" charset="0"/>
              <a:ea typeface="メイリオ" panose="020B0604030504040204" pitchFamily="50" charset="-128"/>
              <a:cs typeface="Segoe UI" panose="020B0502040204020203" pitchFamily="34" charset="0"/>
            </a:endParaRPr>
          </a:p>
          <a:p>
            <a:pPr marL="0" indent="0">
              <a:lnSpc>
                <a:spcPct val="75000"/>
              </a:lnSpc>
              <a:buNone/>
            </a:pPr>
            <a:r>
              <a:rPr lang="en-US" altLang="ja-JP" sz="2400" dirty="0">
                <a:latin typeface="Segoe UI" panose="020B0502040204020203" pitchFamily="34" charset="0"/>
                <a:ea typeface="メイリオ" panose="020B0604030504040204" pitchFamily="50" charset="-128"/>
                <a:cs typeface="Segoe UI" panose="020B0502040204020203" pitchFamily="34" charset="0"/>
              </a:rPr>
              <a:t>	</a:t>
            </a:r>
            <a:endParaRPr lang="en-US" altLang="ja-JP" sz="2400"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a:p>
            <a:pPr>
              <a:lnSpc>
                <a:spcPct val="120000"/>
              </a:lnSpc>
            </a:pPr>
            <a:endParaRPr lang="ja-JP" altLang="en-US" sz="2400" dirty="0">
              <a:solidFill>
                <a:schemeClr val="accent6">
                  <a:lumMod val="50000"/>
                </a:schemeClr>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23" name="Picture 2" descr="http://3.bp.blogspot.com/-1Sriaf-OlmA/VJ6XfS-a-fI/AAAAAAAAqL0/xHBZTS6r9hM/s800/job_kenchikuk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7" y="2245535"/>
            <a:ext cx="1136074" cy="11360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表 14"/>
          <p:cNvGraphicFramePr>
            <a:graphicFrameLocks noGrp="1"/>
          </p:cNvGraphicFramePr>
          <p:nvPr/>
        </p:nvGraphicFramePr>
        <p:xfrm>
          <a:off x="3902273" y="2094682"/>
          <a:ext cx="2297832" cy="777240"/>
        </p:xfrm>
        <a:graphic>
          <a:graphicData uri="http://schemas.openxmlformats.org/drawingml/2006/table">
            <a:tbl>
              <a:tblPr firstRow="1" bandRow="1">
                <a:tableStyleId>{5C22544A-7EE6-4342-B048-85BDC9FD1C3A}</a:tableStyleId>
              </a:tblPr>
              <a:tblGrid>
                <a:gridCol w="398646">
                  <a:extLst>
                    <a:ext uri="{9D8B030D-6E8A-4147-A177-3AD203B41FA5}">
                      <a16:colId xmlns:a16="http://schemas.microsoft.com/office/drawing/2014/main" val="20000"/>
                    </a:ext>
                  </a:extLst>
                </a:gridCol>
                <a:gridCol w="627080">
                  <a:extLst>
                    <a:ext uri="{9D8B030D-6E8A-4147-A177-3AD203B41FA5}">
                      <a16:colId xmlns:a16="http://schemas.microsoft.com/office/drawing/2014/main" val="20001"/>
                    </a:ext>
                  </a:extLst>
                </a:gridCol>
                <a:gridCol w="629809">
                  <a:extLst>
                    <a:ext uri="{9D8B030D-6E8A-4147-A177-3AD203B41FA5}">
                      <a16:colId xmlns:a16="http://schemas.microsoft.com/office/drawing/2014/main" val="20002"/>
                    </a:ext>
                  </a:extLst>
                </a:gridCol>
                <a:gridCol w="642297">
                  <a:extLst>
                    <a:ext uri="{9D8B030D-6E8A-4147-A177-3AD203B41FA5}">
                      <a16:colId xmlns:a16="http://schemas.microsoft.com/office/drawing/2014/main" val="20003"/>
                    </a:ext>
                  </a:extLst>
                </a:gridCol>
              </a:tblGrid>
              <a:tr h="48006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購入者</a:t>
                      </a:r>
                    </a:p>
                  </a:txBody>
                  <a:tcPr marL="68580" marR="68580" marT="34290" marB="34290"/>
                </a:tc>
                <a:tc>
                  <a:txBody>
                    <a:bodyPr/>
                    <a:lstStyle/>
                    <a:p>
                      <a:pPr algn="ctr"/>
                      <a:r>
                        <a:rPr kumimoji="1" lang="ja-JP" altLang="en-US" sz="1400" dirty="0"/>
                        <a:t>商品</a:t>
                      </a: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数量</a:t>
                      </a:r>
                    </a:p>
                  </a:txBody>
                  <a:tcPr marL="68580" marR="68580" marT="34290" marB="34290"/>
                </a:tc>
                <a:extLst>
                  <a:ext uri="{0D108BD9-81ED-4DB2-BD59-A6C34878D82A}">
                    <a16:rowId xmlns:a16="http://schemas.microsoft.com/office/drawing/2014/main" val="10000"/>
                  </a:ext>
                </a:extLst>
              </a:tr>
              <a:tr h="274320">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nvGraphicFramePr>
        <p:xfrm>
          <a:off x="6804008" y="2068780"/>
          <a:ext cx="2297832" cy="1088909"/>
        </p:xfrm>
        <a:graphic>
          <a:graphicData uri="http://schemas.openxmlformats.org/drawingml/2006/table">
            <a:tbl>
              <a:tblPr firstRow="1" bandRow="1">
                <a:tableStyleId>{5C22544A-7EE6-4342-B048-85BDC9FD1C3A}</a:tableStyleId>
              </a:tblPr>
              <a:tblGrid>
                <a:gridCol w="398646">
                  <a:extLst>
                    <a:ext uri="{9D8B030D-6E8A-4147-A177-3AD203B41FA5}">
                      <a16:colId xmlns:a16="http://schemas.microsoft.com/office/drawing/2014/main" val="20000"/>
                    </a:ext>
                  </a:extLst>
                </a:gridCol>
                <a:gridCol w="627080">
                  <a:extLst>
                    <a:ext uri="{9D8B030D-6E8A-4147-A177-3AD203B41FA5}">
                      <a16:colId xmlns:a16="http://schemas.microsoft.com/office/drawing/2014/main" val="20001"/>
                    </a:ext>
                  </a:extLst>
                </a:gridCol>
                <a:gridCol w="629809">
                  <a:extLst>
                    <a:ext uri="{9D8B030D-6E8A-4147-A177-3AD203B41FA5}">
                      <a16:colId xmlns:a16="http://schemas.microsoft.com/office/drawing/2014/main" val="20002"/>
                    </a:ext>
                  </a:extLst>
                </a:gridCol>
                <a:gridCol w="642297">
                  <a:extLst>
                    <a:ext uri="{9D8B030D-6E8A-4147-A177-3AD203B41FA5}">
                      <a16:colId xmlns:a16="http://schemas.microsoft.com/office/drawing/2014/main" val="20003"/>
                    </a:ext>
                  </a:extLst>
                </a:gridCol>
              </a:tblGrid>
              <a:tr h="48006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購入者</a:t>
                      </a:r>
                    </a:p>
                  </a:txBody>
                  <a:tcPr marL="68580" marR="68580" marT="34290" marB="34290"/>
                </a:tc>
                <a:tc>
                  <a:txBody>
                    <a:bodyPr/>
                    <a:lstStyle/>
                    <a:p>
                      <a:pPr algn="ctr"/>
                      <a:r>
                        <a:rPr kumimoji="1" lang="ja-JP" altLang="en-US" sz="1400" dirty="0"/>
                        <a:t>商品</a:t>
                      </a: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数量</a:t>
                      </a:r>
                    </a:p>
                  </a:txBody>
                  <a:tcPr marL="68580" marR="68580" marT="34290" marB="34290"/>
                </a:tc>
                <a:extLst>
                  <a:ext uri="{0D108BD9-81ED-4DB2-BD59-A6C34878D82A}">
                    <a16:rowId xmlns:a16="http://schemas.microsoft.com/office/drawing/2014/main" val="10000"/>
                  </a:ext>
                </a:extLst>
              </a:tr>
              <a:tr h="274320">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en-US" altLang="ja-JP" sz="1400" dirty="0"/>
                        <a:t>X</a:t>
                      </a:r>
                      <a:endParaRPr kumimoji="1" lang="ja-JP" altLang="en-US" sz="1400" dirty="0"/>
                    </a:p>
                  </a:txBody>
                  <a:tcPr marL="68580" marR="68580" marT="34290" marB="34290"/>
                </a:tc>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en-US" altLang="ja-JP" sz="1400" dirty="0"/>
                        <a:t>10</a:t>
                      </a:r>
                      <a:endParaRPr kumimoji="1" lang="ja-JP" altLang="en-US" sz="1400" dirty="0"/>
                    </a:p>
                  </a:txBody>
                  <a:tcPr marL="68580" marR="68580" marT="34290" marB="34290"/>
                </a:tc>
                <a:extLst>
                  <a:ext uri="{0D108BD9-81ED-4DB2-BD59-A6C34878D82A}">
                    <a16:rowId xmlns:a16="http://schemas.microsoft.com/office/drawing/2014/main" val="10001"/>
                  </a:ext>
                </a:extLst>
              </a:tr>
              <a:tr h="311669">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en-US" altLang="ja-JP" sz="1400" dirty="0"/>
                        <a:t>Y</a:t>
                      </a:r>
                      <a:endParaRPr kumimoji="1" lang="ja-JP" altLang="en-US" sz="1400" dirty="0"/>
                    </a:p>
                  </a:txBody>
                  <a:tcPr marL="68580" marR="68580" marT="34290" marB="34290"/>
                </a:tc>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en-US" altLang="ja-JP" sz="1400" dirty="0"/>
                        <a:t>5</a:t>
                      </a:r>
                      <a:endParaRPr kumimoji="1" lang="ja-JP" altLang="en-US" sz="1400" dirty="0"/>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24" name="表 23"/>
          <p:cNvGraphicFramePr>
            <a:graphicFrameLocks noGrp="1"/>
          </p:cNvGraphicFramePr>
          <p:nvPr/>
        </p:nvGraphicFramePr>
        <p:xfrm>
          <a:off x="6853100" y="3232482"/>
          <a:ext cx="2199647" cy="1127760"/>
        </p:xfrm>
        <a:graphic>
          <a:graphicData uri="http://schemas.openxmlformats.org/drawingml/2006/table">
            <a:tbl>
              <a:tblPr firstRow="1" bandRow="1">
                <a:tableStyleId>{5C22544A-7EE6-4342-B048-85BDC9FD1C3A}</a:tableStyleId>
              </a:tblPr>
              <a:tblGrid>
                <a:gridCol w="573431">
                  <a:extLst>
                    <a:ext uri="{9D8B030D-6E8A-4147-A177-3AD203B41FA5}">
                      <a16:colId xmlns:a16="http://schemas.microsoft.com/office/drawing/2014/main" val="20000"/>
                    </a:ext>
                  </a:extLst>
                </a:gridCol>
                <a:gridCol w="893000">
                  <a:extLst>
                    <a:ext uri="{9D8B030D-6E8A-4147-A177-3AD203B41FA5}">
                      <a16:colId xmlns:a16="http://schemas.microsoft.com/office/drawing/2014/main" val="20001"/>
                    </a:ext>
                  </a:extLst>
                </a:gridCol>
                <a:gridCol w="733216">
                  <a:extLst>
                    <a:ext uri="{9D8B030D-6E8A-4147-A177-3AD203B41FA5}">
                      <a16:colId xmlns:a16="http://schemas.microsoft.com/office/drawing/2014/main" val="20002"/>
                    </a:ext>
                  </a:extLst>
                </a:gridCol>
              </a:tblGrid>
              <a:tr h="27432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名前</a:t>
                      </a:r>
                    </a:p>
                  </a:txBody>
                  <a:tcPr marL="68580" marR="68580" marT="34290" marB="34290"/>
                </a:tc>
                <a:tc>
                  <a:txBody>
                    <a:bodyPr/>
                    <a:lstStyle/>
                    <a:p>
                      <a:pPr algn="ctr"/>
                      <a:r>
                        <a:rPr kumimoji="1" lang="ja-JP" altLang="en-US" sz="1400" dirty="0"/>
                        <a:t>単価</a:t>
                      </a:r>
                    </a:p>
                  </a:txBody>
                  <a:tcPr marL="68580" marR="68580" marT="34290" marB="34290"/>
                </a:tc>
                <a:extLst>
                  <a:ext uri="{0D108BD9-81ED-4DB2-BD59-A6C34878D82A}">
                    <a16:rowId xmlns:a16="http://schemas.microsoft.com/office/drawing/2014/main" val="10000"/>
                  </a:ext>
                </a:extLst>
              </a:tr>
              <a:tr h="274320">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ja-JP" altLang="en-US" sz="1400" dirty="0"/>
                        <a:t>みかん</a:t>
                      </a:r>
                    </a:p>
                  </a:txBody>
                  <a:tcPr marL="68580" marR="68580" marT="34290" marB="34290"/>
                </a:tc>
                <a:tc>
                  <a:txBody>
                    <a:bodyPr/>
                    <a:lstStyle/>
                    <a:p>
                      <a:pPr algn="r"/>
                      <a:r>
                        <a:rPr kumimoji="1" lang="en-US" altLang="ja-JP" sz="1400" dirty="0"/>
                        <a:t>50</a:t>
                      </a:r>
                      <a:endParaRPr kumimoji="1" lang="ja-JP" altLang="en-US" sz="1400" dirty="0"/>
                    </a:p>
                  </a:txBody>
                  <a:tcPr marL="68580" marR="68580" marT="34290" marB="34290"/>
                </a:tc>
                <a:extLst>
                  <a:ext uri="{0D108BD9-81ED-4DB2-BD59-A6C34878D82A}">
                    <a16:rowId xmlns:a16="http://schemas.microsoft.com/office/drawing/2014/main" val="10001"/>
                  </a:ext>
                </a:extLst>
              </a:tr>
              <a:tr h="274320">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ja-JP" altLang="en-US" sz="1400" dirty="0"/>
                        <a:t>りんご</a:t>
                      </a:r>
                    </a:p>
                  </a:txBody>
                  <a:tcPr marL="68580" marR="68580" marT="34290" marB="34290"/>
                </a:tc>
                <a:tc>
                  <a:txBody>
                    <a:bodyPr/>
                    <a:lstStyle/>
                    <a:p>
                      <a:pPr algn="r"/>
                      <a:r>
                        <a:rPr kumimoji="1" lang="en-US" altLang="ja-JP" sz="1400" dirty="0"/>
                        <a:t>100</a:t>
                      </a:r>
                      <a:endParaRPr kumimoji="1" lang="ja-JP" altLang="en-US" sz="1400" dirty="0"/>
                    </a:p>
                  </a:txBody>
                  <a:tcPr marL="68580" marR="68580" marT="34290" marB="34290"/>
                </a:tc>
                <a:extLst>
                  <a:ext uri="{0D108BD9-81ED-4DB2-BD59-A6C34878D82A}">
                    <a16:rowId xmlns:a16="http://schemas.microsoft.com/office/drawing/2014/main" val="10002"/>
                  </a:ext>
                </a:extLst>
              </a:tr>
              <a:tr h="274320">
                <a:tc>
                  <a:txBody>
                    <a:bodyPr/>
                    <a:lstStyle/>
                    <a:p>
                      <a:pPr algn="r"/>
                      <a:r>
                        <a:rPr kumimoji="1" lang="en-US" altLang="ja-JP" sz="1400" dirty="0"/>
                        <a:t>3</a:t>
                      </a:r>
                      <a:endParaRPr kumimoji="1" lang="ja-JP" altLang="en-US" sz="1400" dirty="0"/>
                    </a:p>
                  </a:txBody>
                  <a:tcPr marL="68580" marR="68580" marT="34290" marB="34290"/>
                </a:tc>
                <a:tc>
                  <a:txBody>
                    <a:bodyPr/>
                    <a:lstStyle/>
                    <a:p>
                      <a:pPr algn="r"/>
                      <a:r>
                        <a:rPr kumimoji="1" lang="ja-JP" altLang="en-US" sz="1400" dirty="0"/>
                        <a:t>りんご</a:t>
                      </a:r>
                    </a:p>
                  </a:txBody>
                  <a:tcPr marL="68580" marR="68580" marT="34290" marB="34290"/>
                </a:tc>
                <a:tc>
                  <a:txBody>
                    <a:bodyPr/>
                    <a:lstStyle/>
                    <a:p>
                      <a:pPr algn="r"/>
                      <a:r>
                        <a:rPr kumimoji="1" lang="en-US" altLang="ja-JP" sz="1400" dirty="0"/>
                        <a:t>150</a:t>
                      </a:r>
                      <a:endParaRPr kumimoji="1" lang="ja-JP" altLang="en-US" sz="1400" dirty="0"/>
                    </a:p>
                  </a:txBody>
                  <a:tcPr marL="68580" marR="68580" marT="34290" marB="34290"/>
                </a:tc>
                <a:extLst>
                  <a:ext uri="{0D108BD9-81ED-4DB2-BD59-A6C34878D82A}">
                    <a16:rowId xmlns:a16="http://schemas.microsoft.com/office/drawing/2014/main" val="4005294067"/>
                  </a:ext>
                </a:extLst>
              </a:tr>
            </a:tbl>
          </a:graphicData>
        </a:graphic>
      </p:graphicFrame>
      <p:graphicFrame>
        <p:nvGraphicFramePr>
          <p:cNvPr id="25" name="表 24"/>
          <p:cNvGraphicFramePr>
            <a:graphicFrameLocks noGrp="1"/>
          </p:cNvGraphicFramePr>
          <p:nvPr/>
        </p:nvGraphicFramePr>
        <p:xfrm>
          <a:off x="3904552" y="3055907"/>
          <a:ext cx="2199647" cy="563880"/>
        </p:xfrm>
        <a:graphic>
          <a:graphicData uri="http://schemas.openxmlformats.org/drawingml/2006/table">
            <a:tbl>
              <a:tblPr firstRow="1" bandRow="1">
                <a:tableStyleId>{5C22544A-7EE6-4342-B048-85BDC9FD1C3A}</a:tableStyleId>
              </a:tblPr>
              <a:tblGrid>
                <a:gridCol w="573431">
                  <a:extLst>
                    <a:ext uri="{9D8B030D-6E8A-4147-A177-3AD203B41FA5}">
                      <a16:colId xmlns:a16="http://schemas.microsoft.com/office/drawing/2014/main" val="20000"/>
                    </a:ext>
                  </a:extLst>
                </a:gridCol>
                <a:gridCol w="893000">
                  <a:extLst>
                    <a:ext uri="{9D8B030D-6E8A-4147-A177-3AD203B41FA5}">
                      <a16:colId xmlns:a16="http://schemas.microsoft.com/office/drawing/2014/main" val="20001"/>
                    </a:ext>
                  </a:extLst>
                </a:gridCol>
                <a:gridCol w="733216">
                  <a:extLst>
                    <a:ext uri="{9D8B030D-6E8A-4147-A177-3AD203B41FA5}">
                      <a16:colId xmlns:a16="http://schemas.microsoft.com/office/drawing/2014/main" val="20002"/>
                    </a:ext>
                  </a:extLst>
                </a:gridCol>
              </a:tblGrid>
              <a:tr h="27432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名前</a:t>
                      </a:r>
                    </a:p>
                  </a:txBody>
                  <a:tcPr marL="68580" marR="68580" marT="34290" marB="34290"/>
                </a:tc>
                <a:tc>
                  <a:txBody>
                    <a:bodyPr/>
                    <a:lstStyle/>
                    <a:p>
                      <a:pPr algn="ctr"/>
                      <a:r>
                        <a:rPr kumimoji="1" lang="ja-JP" altLang="en-US" sz="1400" dirty="0"/>
                        <a:t>単価</a:t>
                      </a:r>
                    </a:p>
                  </a:txBody>
                  <a:tcPr marL="68580" marR="68580" marT="34290" marB="34290"/>
                </a:tc>
                <a:extLst>
                  <a:ext uri="{0D108BD9-81ED-4DB2-BD59-A6C34878D82A}">
                    <a16:rowId xmlns:a16="http://schemas.microsoft.com/office/drawing/2014/main" val="10000"/>
                  </a:ext>
                </a:extLst>
              </a:tr>
              <a:tr h="274320">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1743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2-1. </a:t>
            </a:r>
            <a:r>
              <a:rPr lang="ja-JP" altLang="en-US" sz="4500" dirty="0">
                <a:solidFill>
                  <a:schemeClr val="tx2"/>
                </a:solidFill>
                <a:latin typeface="メイリオ" panose="020B0604030504040204" pitchFamily="50" charset="-128"/>
              </a:rPr>
              <a:t>データベースシステムの基本概念</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4</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369357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テーブル定義とデータの追加</a:t>
            </a:r>
            <a:endParaRPr kumimoji="1" lang="ja-JP" altLang="en-US" dirty="0"/>
          </a:p>
        </p:txBody>
      </p:sp>
      <p:sp>
        <p:nvSpPr>
          <p:cNvPr id="3" name="コンテンツ プレースホルダー 2"/>
          <p:cNvSpPr>
            <a:spLocks noGrp="1"/>
          </p:cNvSpPr>
          <p:nvPr>
            <p:ph idx="1"/>
          </p:nvPr>
        </p:nvSpPr>
        <p:spPr>
          <a:xfrm>
            <a:off x="321845" y="730015"/>
            <a:ext cx="8461208" cy="5875223"/>
          </a:xfrm>
        </p:spPr>
        <p:txBody>
          <a:bodyPr>
            <a:normAutofit/>
          </a:bodyPr>
          <a:lstStyle/>
          <a:p>
            <a:pPr marL="0" indent="0">
              <a:buNone/>
            </a:pPr>
            <a:r>
              <a:rPr kumimoji="1" lang="ja-JP" altLang="en-US" sz="2400" i="1" u="sng" dirty="0"/>
              <a:t>① </a:t>
            </a:r>
            <a:r>
              <a:rPr lang="ja-JP" altLang="en-US" sz="2400" b="1" i="1" u="sng" dirty="0"/>
              <a:t>テーブル定義</a:t>
            </a:r>
            <a:r>
              <a:rPr lang="ja-JP" altLang="en-US" sz="2400" i="1" u="sng" dirty="0"/>
              <a:t>を行う</a:t>
            </a:r>
            <a:endParaRPr lang="en-US" altLang="ja-JP" sz="2400" i="1" u="sng" dirty="0"/>
          </a:p>
          <a:p>
            <a:pPr marL="0" indent="0">
              <a:buNone/>
            </a:pPr>
            <a:r>
              <a:rPr kumimoji="1" lang="ja-JP" altLang="en-US" sz="2400" b="1" dirty="0"/>
              <a:t>データベース内でデータをどのように格納するかをデザイン（設計）し、データベースシステムで設定する</a:t>
            </a:r>
            <a:endParaRPr kumimoji="1" lang="en-US" altLang="ja-JP" sz="2400" dirty="0"/>
          </a:p>
          <a:p>
            <a:r>
              <a:rPr lang="ja-JP" altLang="en-US" sz="2400" b="1" dirty="0"/>
              <a:t>テーブル名</a:t>
            </a:r>
            <a:r>
              <a:rPr lang="ja-JP" altLang="en-US" sz="2400" dirty="0"/>
              <a:t>の指定</a:t>
            </a:r>
            <a:endParaRPr lang="en-US" altLang="ja-JP" sz="2400" dirty="0"/>
          </a:p>
          <a:p>
            <a:r>
              <a:rPr lang="ja-JP" altLang="en-US" sz="2400" b="1" dirty="0"/>
              <a:t>属性名</a:t>
            </a:r>
            <a:r>
              <a:rPr lang="ja-JP" altLang="en-US" sz="2400" dirty="0"/>
              <a:t>の指定</a:t>
            </a:r>
            <a:endParaRPr lang="en-US" altLang="ja-JP" sz="2400" dirty="0"/>
          </a:p>
          <a:p>
            <a:r>
              <a:rPr lang="ja-JP" altLang="en-US" sz="2400" b="1" dirty="0"/>
              <a:t>属性のデータ型</a:t>
            </a:r>
            <a:r>
              <a:rPr lang="ja-JP" altLang="en-US" sz="2400" dirty="0"/>
              <a:t>の指定：　例、「数字」、「テキスト」など</a:t>
            </a:r>
            <a:endParaRPr lang="en-US" altLang="ja-JP" sz="2400" dirty="0"/>
          </a:p>
          <a:p>
            <a:r>
              <a:rPr kumimoji="1" lang="ja-JP" altLang="en-US" sz="2400" dirty="0"/>
              <a:t>データの</a:t>
            </a:r>
            <a:r>
              <a:rPr lang="ja-JP" altLang="en-US" sz="2400" dirty="0"/>
              <a:t>整合</a:t>
            </a:r>
            <a:r>
              <a:rPr kumimoji="1" lang="ja-JP" altLang="en-US" sz="2400" dirty="0"/>
              <a:t>性を保つための</a:t>
            </a:r>
            <a:r>
              <a:rPr kumimoji="1" lang="ja-JP" altLang="en-US" sz="2400" b="1" dirty="0"/>
              <a:t>制約の指定も可能</a:t>
            </a:r>
            <a:r>
              <a:rPr kumimoji="1" lang="ja-JP" altLang="en-US" sz="2400" dirty="0"/>
              <a:t>：　例、「同じ番号は２度現れない」など</a:t>
            </a:r>
            <a:endParaRPr kumimoji="1" lang="en-US" altLang="ja-JP" sz="2400" dirty="0"/>
          </a:p>
          <a:p>
            <a:endParaRPr lang="en-US" altLang="ja-JP" sz="2400" dirty="0"/>
          </a:p>
          <a:p>
            <a:pPr marL="0" indent="0">
              <a:buNone/>
            </a:pPr>
            <a:r>
              <a:rPr kumimoji="1" lang="ja-JP" altLang="en-US" sz="2400" u="sng" dirty="0"/>
              <a:t>② 続いて</a:t>
            </a:r>
            <a:r>
              <a:rPr lang="ja-JP" altLang="en-US" sz="2400" u="sng" dirty="0"/>
              <a:t>、</a:t>
            </a:r>
            <a:r>
              <a:rPr lang="ja-JP" altLang="en-US" sz="2400" b="1" u="sng" dirty="0"/>
              <a:t>テーブルに実際のデータを追加</a:t>
            </a:r>
            <a:endParaRPr lang="en-US" altLang="ja-JP" sz="2400" b="1" u="sng" dirty="0"/>
          </a:p>
          <a:p>
            <a:pPr marL="0" indent="0">
              <a:buNone/>
            </a:pPr>
            <a:r>
              <a:rPr kumimoji="1" lang="ja-JP" altLang="en-US" sz="2400" dirty="0"/>
              <a:t>テーブル定義で設定した属性、データ型、制約に従ってデータベースを整備</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56525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テーブル定義とデータの追加</a:t>
            </a:r>
            <a:endParaRPr kumimoji="1" lang="ja-JP" altLang="en-US" dirty="0"/>
          </a:p>
        </p:txBody>
      </p:sp>
      <p:sp>
        <p:nvSpPr>
          <p:cNvPr id="3" name="コンテンツ プレースホルダー 2"/>
          <p:cNvSpPr>
            <a:spLocks noGrp="1"/>
          </p:cNvSpPr>
          <p:nvPr>
            <p:ph idx="1"/>
          </p:nvPr>
        </p:nvSpPr>
        <p:spPr>
          <a:xfrm>
            <a:off x="321845" y="730015"/>
            <a:ext cx="8461208" cy="5875223"/>
          </a:xfrm>
        </p:spPr>
        <p:txBody>
          <a:bodyPr>
            <a:normAutofit/>
          </a:bodyPr>
          <a:lstStyle/>
          <a:p>
            <a:pPr marL="0" indent="0">
              <a:buNone/>
            </a:pPr>
            <a:r>
              <a:rPr kumimoji="1" lang="ja-JP" altLang="en-US" sz="2400" dirty="0"/>
              <a:t>① </a:t>
            </a:r>
            <a:r>
              <a:rPr lang="ja-JP" altLang="en-US" sz="2400" b="1" dirty="0"/>
              <a:t>テーブル定義</a:t>
            </a:r>
            <a:endParaRPr lang="en-US" altLang="ja-JP" sz="2400" dirty="0"/>
          </a:p>
          <a:p>
            <a:r>
              <a:rPr lang="ja-JP" altLang="en-US" sz="2400" b="1" dirty="0"/>
              <a:t>テーブル名</a:t>
            </a:r>
            <a:r>
              <a:rPr lang="ja-JP" altLang="en-US" sz="2400" dirty="0"/>
              <a:t>：</a:t>
            </a:r>
            <a:r>
              <a:rPr lang="ja-JP" altLang="en-US" sz="2400" b="1" dirty="0">
                <a:solidFill>
                  <a:srgbClr val="C00000"/>
                </a:solidFill>
              </a:rPr>
              <a:t>商品</a:t>
            </a:r>
            <a:endParaRPr lang="en-US" altLang="ja-JP" sz="2400" b="1" dirty="0">
              <a:solidFill>
                <a:srgbClr val="C00000"/>
              </a:solidFill>
            </a:endParaRPr>
          </a:p>
          <a:p>
            <a:r>
              <a:rPr lang="ja-JP" altLang="en-US" sz="2400" b="1" dirty="0"/>
              <a:t>属性名</a:t>
            </a:r>
            <a:r>
              <a:rPr lang="ja-JP" altLang="en-US" sz="2400" dirty="0"/>
              <a:t>：</a:t>
            </a:r>
            <a:r>
              <a:rPr lang="en-US" altLang="ja-JP" sz="2400" b="1" dirty="0">
                <a:solidFill>
                  <a:srgbClr val="C00000"/>
                </a:solidFill>
              </a:rPr>
              <a:t>ID</a:t>
            </a:r>
            <a:r>
              <a:rPr lang="ja-JP" altLang="en-US" sz="2400" b="1" dirty="0">
                <a:solidFill>
                  <a:srgbClr val="C00000"/>
                </a:solidFill>
              </a:rPr>
              <a:t>、商品名、単価</a:t>
            </a:r>
            <a:endParaRPr lang="en-US" altLang="ja-JP" sz="2400" b="1" dirty="0">
              <a:solidFill>
                <a:srgbClr val="C00000"/>
              </a:solidFill>
            </a:endParaRPr>
          </a:p>
          <a:p>
            <a:r>
              <a:rPr lang="ja-JP" altLang="en-US" sz="2400" b="1" dirty="0"/>
              <a:t>属性のデータ型</a:t>
            </a:r>
            <a:r>
              <a:rPr lang="ja-JP" altLang="en-US" sz="2400" dirty="0"/>
              <a:t>：</a:t>
            </a:r>
            <a:r>
              <a:rPr lang="ja-JP" altLang="en-US" sz="2400" b="1" dirty="0">
                <a:solidFill>
                  <a:srgbClr val="C00000"/>
                </a:solidFill>
              </a:rPr>
              <a:t>数値、テキスト、数値</a:t>
            </a:r>
            <a:endParaRPr lang="en-US" altLang="ja-JP" sz="2400" b="1" dirty="0">
              <a:solidFill>
                <a:srgbClr val="C00000"/>
              </a:solidFill>
            </a:endParaRPr>
          </a:p>
          <a:p>
            <a:r>
              <a:rPr kumimoji="1" lang="ja-JP" altLang="en-US" sz="2400" dirty="0"/>
              <a:t>データの</a:t>
            </a:r>
            <a:r>
              <a:rPr lang="ja-JP" altLang="en-US" sz="2400" dirty="0"/>
              <a:t>整合</a:t>
            </a:r>
            <a:r>
              <a:rPr kumimoji="1" lang="ja-JP" altLang="en-US" sz="2400" dirty="0"/>
              <a:t>性を保つための</a:t>
            </a:r>
            <a:r>
              <a:rPr kumimoji="1" lang="ja-JP" altLang="en-US" sz="2400" b="1" dirty="0"/>
              <a:t>制約</a:t>
            </a:r>
            <a:r>
              <a:rPr kumimoji="1" lang="ja-JP" altLang="en-US" sz="2400" dirty="0"/>
              <a:t>：</a:t>
            </a:r>
            <a:r>
              <a:rPr kumimoji="1" lang="ja-JP" altLang="en-US" sz="2400" b="1" dirty="0">
                <a:solidFill>
                  <a:srgbClr val="C00000"/>
                </a:solidFill>
              </a:rPr>
              <a:t>なし</a:t>
            </a:r>
            <a:endParaRPr kumimoji="1" lang="en-US" altLang="ja-JP" sz="2400" b="1" dirty="0">
              <a:solidFill>
                <a:srgbClr val="C00000"/>
              </a:solidFill>
            </a:endParaRPr>
          </a:p>
          <a:p>
            <a:endParaRPr lang="en-US" altLang="ja-JP" sz="2400" dirty="0"/>
          </a:p>
          <a:p>
            <a:pPr marL="0" indent="0">
              <a:buNone/>
            </a:pPr>
            <a:r>
              <a:rPr kumimoji="1" lang="ja-JP" altLang="en-US" sz="2400" dirty="0"/>
              <a:t>② 続いて</a:t>
            </a:r>
            <a:r>
              <a:rPr lang="ja-JP" altLang="en-US" sz="2400" dirty="0"/>
              <a:t>、</a:t>
            </a:r>
            <a:r>
              <a:rPr lang="ja-JP" altLang="en-US" sz="2400" b="1" dirty="0"/>
              <a:t>テーブルに実際のデータを追加</a:t>
            </a:r>
            <a:endParaRPr lang="en-US" altLang="ja-JP" sz="2400" b="1"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41</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921154107"/>
              </p:ext>
            </p:extLst>
          </p:nvPr>
        </p:nvGraphicFramePr>
        <p:xfrm>
          <a:off x="863421" y="4226291"/>
          <a:ext cx="6392334" cy="2060418"/>
        </p:xfrm>
        <a:graphic>
          <a:graphicData uri="http://schemas.openxmlformats.org/drawingml/2006/table">
            <a:tbl>
              <a:tblPr firstRow="1" bandRow="1">
                <a:tableStyleId>{5C22544A-7EE6-4342-B048-85BDC9FD1C3A}</a:tableStyleId>
              </a:tblPr>
              <a:tblGrid>
                <a:gridCol w="2130778">
                  <a:extLst>
                    <a:ext uri="{9D8B030D-6E8A-4147-A177-3AD203B41FA5}">
                      <a16:colId xmlns:a16="http://schemas.microsoft.com/office/drawing/2014/main" val="20000"/>
                    </a:ext>
                  </a:extLst>
                </a:gridCol>
                <a:gridCol w="2130778">
                  <a:extLst>
                    <a:ext uri="{9D8B030D-6E8A-4147-A177-3AD203B41FA5}">
                      <a16:colId xmlns:a16="http://schemas.microsoft.com/office/drawing/2014/main" val="20001"/>
                    </a:ext>
                  </a:extLst>
                </a:gridCol>
                <a:gridCol w="2130778">
                  <a:extLst>
                    <a:ext uri="{9D8B030D-6E8A-4147-A177-3AD203B41FA5}">
                      <a16:colId xmlns:a16="http://schemas.microsoft.com/office/drawing/2014/main" val="20002"/>
                    </a:ext>
                  </a:extLst>
                </a:gridCol>
              </a:tblGrid>
              <a:tr h="686806">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686806">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ja-JP" altLang="en-US" sz="2700" dirty="0"/>
                        <a:t>みかん</a:t>
                      </a:r>
                    </a:p>
                  </a:txBody>
                  <a:tcPr marL="68580" marR="68580" marT="34290" marB="34290"/>
                </a:tc>
                <a:tc>
                  <a:txBody>
                    <a:bodyPr/>
                    <a:lstStyle/>
                    <a:p>
                      <a:pPr algn="r"/>
                      <a:r>
                        <a:rPr kumimoji="1" lang="en-US" altLang="ja-JP" sz="2700" dirty="0"/>
                        <a:t>50</a:t>
                      </a:r>
                      <a:endParaRPr kumimoji="1" lang="ja-JP" altLang="en-US" sz="2700" dirty="0"/>
                    </a:p>
                  </a:txBody>
                  <a:tcPr marL="68580" marR="68580" marT="34290" marB="34290"/>
                </a:tc>
                <a:extLst>
                  <a:ext uri="{0D108BD9-81ED-4DB2-BD59-A6C34878D82A}">
                    <a16:rowId xmlns:a16="http://schemas.microsoft.com/office/drawing/2014/main" val="10001"/>
                  </a:ext>
                </a:extLst>
              </a:tr>
              <a:tr h="686806">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ja-JP" altLang="en-US" sz="2700" dirty="0"/>
                        <a:t>りんご</a:t>
                      </a:r>
                    </a:p>
                  </a:txBody>
                  <a:tcPr marL="68580" marR="68580" marT="34290" marB="34290"/>
                </a:tc>
                <a:tc>
                  <a:txBody>
                    <a:bodyPr/>
                    <a:lstStyle/>
                    <a:p>
                      <a:pPr algn="r"/>
                      <a:r>
                        <a:rPr kumimoji="1" lang="en-US" altLang="ja-JP" sz="2700" dirty="0"/>
                        <a:t>100</a:t>
                      </a:r>
                      <a:endParaRPr kumimoji="1" lang="ja-JP" altLang="en-US" sz="2700" dirty="0"/>
                    </a:p>
                  </a:txBody>
                  <a:tcPr marL="68580" marR="68580" marT="34290" marB="34290"/>
                </a:tc>
                <a:extLst>
                  <a:ext uri="{0D108BD9-81ED-4DB2-BD59-A6C34878D82A}">
                    <a16:rowId xmlns:a16="http://schemas.microsoft.com/office/drawing/2014/main" val="10002"/>
                  </a:ext>
                </a:extLst>
              </a:tr>
            </a:tbl>
          </a:graphicData>
        </a:graphic>
      </p:graphicFrame>
      <p:sp>
        <p:nvSpPr>
          <p:cNvPr id="6" name="テキスト ボックス 5"/>
          <p:cNvSpPr txBox="1"/>
          <p:nvPr/>
        </p:nvSpPr>
        <p:spPr>
          <a:xfrm>
            <a:off x="1344962" y="6321366"/>
            <a:ext cx="1467068" cy="400110"/>
          </a:xfrm>
          <a:prstGeom prst="rect">
            <a:avLst/>
          </a:prstGeom>
          <a:noFill/>
        </p:spPr>
        <p:txBody>
          <a:bodyPr wrap="none" rtlCol="0">
            <a:spAutoFit/>
          </a:bodyPr>
          <a:lstStyle/>
          <a:p>
            <a:r>
              <a:rPr lang="ja-JP" altLang="en-US" sz="2000" dirty="0">
                <a:solidFill>
                  <a:srgbClr val="FF0000"/>
                </a:solidFill>
              </a:rPr>
              <a:t>半角</a:t>
            </a:r>
            <a:r>
              <a:rPr lang="ja-JP" altLang="en-US" sz="2000" dirty="0"/>
              <a:t>の</a:t>
            </a:r>
            <a:r>
              <a:rPr lang="ja-JP" altLang="en-US" sz="2000" b="1" dirty="0">
                <a:solidFill>
                  <a:srgbClr val="C00000"/>
                </a:solidFill>
              </a:rPr>
              <a:t>数値</a:t>
            </a:r>
            <a:endParaRPr kumimoji="1" lang="ja-JP" altLang="en-US" sz="2000" b="1" dirty="0">
              <a:solidFill>
                <a:srgbClr val="C00000"/>
              </a:solidFill>
            </a:endParaRPr>
          </a:p>
        </p:txBody>
      </p:sp>
      <p:sp>
        <p:nvSpPr>
          <p:cNvPr id="7" name="テキスト ボックス 6"/>
          <p:cNvSpPr txBox="1"/>
          <p:nvPr/>
        </p:nvSpPr>
        <p:spPr>
          <a:xfrm>
            <a:off x="3378021" y="6321366"/>
            <a:ext cx="1210588" cy="400110"/>
          </a:xfrm>
          <a:prstGeom prst="rect">
            <a:avLst/>
          </a:prstGeom>
          <a:noFill/>
        </p:spPr>
        <p:txBody>
          <a:bodyPr wrap="none" rtlCol="0">
            <a:spAutoFit/>
          </a:bodyPr>
          <a:lstStyle/>
          <a:p>
            <a:r>
              <a:rPr lang="ja-JP" altLang="en-US" sz="2000" b="1" dirty="0">
                <a:solidFill>
                  <a:srgbClr val="C00000"/>
                </a:solidFill>
              </a:rPr>
              <a:t>テキスト</a:t>
            </a:r>
            <a:endParaRPr kumimoji="1" lang="ja-JP" altLang="en-US" sz="2000" b="1" dirty="0">
              <a:solidFill>
                <a:srgbClr val="C00000"/>
              </a:solidFill>
            </a:endParaRPr>
          </a:p>
        </p:txBody>
      </p:sp>
      <p:sp>
        <p:nvSpPr>
          <p:cNvPr id="8" name="テキスト ボックス 7"/>
          <p:cNvSpPr txBox="1"/>
          <p:nvPr/>
        </p:nvSpPr>
        <p:spPr>
          <a:xfrm>
            <a:off x="5580412" y="6321365"/>
            <a:ext cx="1467068" cy="400110"/>
          </a:xfrm>
          <a:prstGeom prst="rect">
            <a:avLst/>
          </a:prstGeom>
          <a:noFill/>
        </p:spPr>
        <p:txBody>
          <a:bodyPr wrap="none" rtlCol="0">
            <a:spAutoFit/>
          </a:bodyPr>
          <a:lstStyle/>
          <a:p>
            <a:r>
              <a:rPr lang="ja-JP" altLang="en-US" sz="2000" dirty="0">
                <a:solidFill>
                  <a:srgbClr val="FF0000"/>
                </a:solidFill>
              </a:rPr>
              <a:t>半角</a:t>
            </a:r>
            <a:r>
              <a:rPr lang="ja-JP" altLang="en-US" sz="2000" dirty="0"/>
              <a:t>の</a:t>
            </a:r>
            <a:r>
              <a:rPr lang="ja-JP" altLang="en-US" sz="2000" b="1" dirty="0">
                <a:solidFill>
                  <a:srgbClr val="C00000"/>
                </a:solidFill>
              </a:rPr>
              <a:t>数値</a:t>
            </a:r>
            <a:endParaRPr kumimoji="1" lang="ja-JP" altLang="en-US" sz="2000" b="1" dirty="0">
              <a:solidFill>
                <a:srgbClr val="C00000"/>
              </a:solidFill>
            </a:endParaRPr>
          </a:p>
        </p:txBody>
      </p:sp>
    </p:spTree>
    <p:extLst>
      <p:ext uri="{BB962C8B-B14F-4D97-AF65-F5344CB8AC3E}">
        <p14:creationId xmlns:p14="http://schemas.microsoft.com/office/powerpoint/2010/main" val="1951329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テーブル定義を行う </a:t>
            </a:r>
            <a:r>
              <a:rPr lang="en-US" altLang="ja-JP" dirty="0"/>
              <a:t>SQL </a:t>
            </a:r>
            <a:r>
              <a:rPr lang="ja-JP" altLang="en-US" dirty="0"/>
              <a:t>文</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b="1" dirty="0"/>
              <a:t>create table</a:t>
            </a:r>
          </a:p>
          <a:p>
            <a:pPr marL="0" indent="0">
              <a:buNone/>
            </a:pPr>
            <a:r>
              <a:rPr lang="ja-JP" altLang="en-US" dirty="0"/>
              <a:t>テーブルを定義する。</a:t>
            </a:r>
          </a:p>
          <a:p>
            <a:pPr marL="0" indent="0">
              <a:buNone/>
            </a:pPr>
            <a:endParaRPr lang="en-US" altLang="ja-JP" dirty="0"/>
          </a:p>
          <a:p>
            <a:pPr marL="0" indent="0">
              <a:buNone/>
            </a:pPr>
            <a:r>
              <a:rPr lang="ja-JP" altLang="en-US" dirty="0"/>
              <a:t>例  </a:t>
            </a:r>
            <a:r>
              <a:rPr lang="en-US" altLang="ja-JP" dirty="0">
                <a:solidFill>
                  <a:srgbClr val="C00000"/>
                </a:solidFill>
              </a:rPr>
              <a:t>create table </a:t>
            </a:r>
            <a:r>
              <a:rPr lang="ja-JP" altLang="en-US" dirty="0"/>
              <a:t>テーブル名 </a:t>
            </a:r>
            <a:r>
              <a:rPr lang="en-US" altLang="ja-JP" dirty="0"/>
              <a:t>(</a:t>
            </a:r>
            <a:r>
              <a:rPr lang="ja-JP" altLang="en-US" dirty="0"/>
              <a:t>列</a:t>
            </a:r>
            <a:r>
              <a:rPr lang="en-US" altLang="ja-JP" dirty="0"/>
              <a:t>1 </a:t>
            </a:r>
            <a:r>
              <a:rPr lang="ja-JP" altLang="en-US" dirty="0"/>
              <a:t>型</a:t>
            </a:r>
            <a:r>
              <a:rPr lang="en-US" altLang="ja-JP" dirty="0"/>
              <a:t>1, </a:t>
            </a:r>
            <a:r>
              <a:rPr lang="ja-JP" altLang="en-US" dirty="0"/>
              <a:t>列</a:t>
            </a:r>
            <a:r>
              <a:rPr lang="en-US" altLang="ja-JP" dirty="0"/>
              <a:t>2 </a:t>
            </a:r>
            <a:r>
              <a:rPr lang="ja-JP" altLang="en-US" dirty="0"/>
              <a:t>型</a:t>
            </a:r>
            <a:r>
              <a:rPr lang="en-US" altLang="ja-JP" dirty="0"/>
              <a:t>2);</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183880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SQL </a:t>
            </a:r>
            <a:r>
              <a:rPr lang="ja-JP" altLang="en-US" dirty="0"/>
              <a:t>によるテーブル定義</a:t>
            </a:r>
            <a:endParaRPr kumimoji="1" lang="ja-JP" altLang="en-US" dirty="0"/>
          </a:p>
        </p:txBody>
      </p:sp>
      <p:sp>
        <p:nvSpPr>
          <p:cNvPr id="3" name="コンテンツ プレースホルダー 2"/>
          <p:cNvSpPr>
            <a:spLocks noGrp="1"/>
          </p:cNvSpPr>
          <p:nvPr>
            <p:ph idx="1"/>
          </p:nvPr>
        </p:nvSpPr>
        <p:spPr>
          <a:xfrm>
            <a:off x="321845" y="730015"/>
            <a:ext cx="8461208" cy="5875223"/>
          </a:xfrm>
        </p:spPr>
        <p:txBody>
          <a:bodyPr>
            <a:normAutofit/>
          </a:bodyPr>
          <a:lstStyle/>
          <a:p>
            <a:r>
              <a:rPr lang="ja-JP" altLang="en-US" sz="2400" b="1" dirty="0"/>
              <a:t>テーブル名</a:t>
            </a:r>
            <a:r>
              <a:rPr lang="ja-JP" altLang="en-US" sz="2400" dirty="0"/>
              <a:t>：</a:t>
            </a:r>
            <a:r>
              <a:rPr lang="ja-JP" altLang="en-US" sz="2400" b="1" dirty="0">
                <a:solidFill>
                  <a:srgbClr val="C00000"/>
                </a:solidFill>
              </a:rPr>
              <a:t>商品</a:t>
            </a:r>
            <a:endParaRPr lang="en-US" altLang="ja-JP" sz="2400" b="1" dirty="0">
              <a:solidFill>
                <a:srgbClr val="C00000"/>
              </a:solidFill>
            </a:endParaRPr>
          </a:p>
          <a:p>
            <a:r>
              <a:rPr lang="ja-JP" altLang="en-US" sz="2400" b="1" dirty="0"/>
              <a:t>属性名</a:t>
            </a:r>
            <a:r>
              <a:rPr lang="ja-JP" altLang="en-US" sz="2400" dirty="0"/>
              <a:t>：</a:t>
            </a:r>
            <a:r>
              <a:rPr lang="en-US" altLang="ja-JP" sz="2400" b="1" dirty="0">
                <a:solidFill>
                  <a:srgbClr val="C00000"/>
                </a:solidFill>
              </a:rPr>
              <a:t>ID</a:t>
            </a:r>
            <a:r>
              <a:rPr lang="ja-JP" altLang="en-US" sz="2400" b="1" dirty="0" err="1">
                <a:solidFill>
                  <a:srgbClr val="C00000"/>
                </a:solidFill>
              </a:rPr>
              <a:t>、</a:t>
            </a:r>
            <a:r>
              <a:rPr lang="ja-JP" altLang="en-US" sz="2400" b="1" dirty="0">
                <a:solidFill>
                  <a:srgbClr val="C00000"/>
                </a:solidFill>
              </a:rPr>
              <a:t>商品名、単価</a:t>
            </a:r>
            <a:endParaRPr lang="en-US" altLang="ja-JP" sz="2400" b="1" dirty="0">
              <a:solidFill>
                <a:srgbClr val="C00000"/>
              </a:solidFill>
            </a:endParaRPr>
          </a:p>
          <a:p>
            <a:r>
              <a:rPr lang="ja-JP" altLang="en-US" sz="2400" b="1" dirty="0"/>
              <a:t>属性のデータ型</a:t>
            </a:r>
            <a:r>
              <a:rPr lang="ja-JP" altLang="en-US" sz="2400" dirty="0"/>
              <a:t>：</a:t>
            </a:r>
            <a:r>
              <a:rPr lang="ja-JP" altLang="en-US" sz="2400" b="1" dirty="0">
                <a:solidFill>
                  <a:srgbClr val="C00000"/>
                </a:solidFill>
              </a:rPr>
              <a:t>数値、テキスト、数値</a:t>
            </a:r>
            <a:endParaRPr lang="en-US" altLang="ja-JP" sz="2400" b="1" dirty="0">
              <a:solidFill>
                <a:srgbClr val="C00000"/>
              </a:solidFill>
            </a:endParaRPr>
          </a:p>
          <a:p>
            <a:r>
              <a:rPr kumimoji="1" lang="ja-JP" altLang="en-US" sz="2400" dirty="0"/>
              <a:t>データの</a:t>
            </a:r>
            <a:r>
              <a:rPr lang="ja-JP" altLang="en-US" sz="2400" dirty="0"/>
              <a:t>整合</a:t>
            </a:r>
            <a:r>
              <a:rPr kumimoji="1" lang="ja-JP" altLang="en-US" sz="2400" dirty="0"/>
              <a:t>性を保つための</a:t>
            </a:r>
            <a:r>
              <a:rPr kumimoji="1" lang="ja-JP" altLang="en-US" sz="2400" b="1" dirty="0"/>
              <a:t>制約</a:t>
            </a:r>
            <a:r>
              <a:rPr kumimoji="1" lang="ja-JP" altLang="en-US" sz="2400" dirty="0"/>
              <a:t>：</a:t>
            </a:r>
            <a:r>
              <a:rPr kumimoji="1" lang="ja-JP" altLang="en-US" sz="2400" b="1" dirty="0">
                <a:solidFill>
                  <a:srgbClr val="C00000"/>
                </a:solidFill>
              </a:rPr>
              <a:t>なし</a:t>
            </a:r>
            <a:endParaRPr kumimoji="1" lang="en-US" altLang="ja-JP" sz="2400" b="1" dirty="0">
              <a:solidFill>
                <a:srgbClr val="C00000"/>
              </a:solidFill>
            </a:endParaRPr>
          </a:p>
          <a:p>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テキスト ボックス 5"/>
          <p:cNvSpPr txBox="1"/>
          <p:nvPr/>
        </p:nvSpPr>
        <p:spPr>
          <a:xfrm>
            <a:off x="-114671" y="4208875"/>
            <a:ext cx="14670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半角</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r>
              <a:rPr kumimoji="0"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数値</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7" name="テキスト ボックス 6"/>
          <p:cNvSpPr txBox="1"/>
          <p:nvPr/>
        </p:nvSpPr>
        <p:spPr>
          <a:xfrm>
            <a:off x="1395225" y="4208874"/>
            <a:ext cx="121058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テキスト</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3161602" y="4208874"/>
            <a:ext cx="14670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半角</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r>
              <a:rPr kumimoji="0"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数値</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graphicFrame>
        <p:nvGraphicFramePr>
          <p:cNvPr id="19" name="表 18">
            <a:extLst>
              <a:ext uri="{FF2B5EF4-FFF2-40B4-BE49-F238E27FC236}">
                <a16:creationId xmlns:a16="http://schemas.microsoft.com/office/drawing/2014/main" id="{12E6F65A-5145-44B9-8B3C-5873DBD94F49}"/>
              </a:ext>
            </a:extLst>
          </p:cNvPr>
          <p:cNvGraphicFramePr>
            <a:graphicFrameLocks noGrp="1"/>
          </p:cNvGraphicFramePr>
          <p:nvPr/>
        </p:nvGraphicFramePr>
        <p:xfrm>
          <a:off x="47757" y="3096508"/>
          <a:ext cx="4503518" cy="960120"/>
        </p:xfrm>
        <a:graphic>
          <a:graphicData uri="http://schemas.openxmlformats.org/drawingml/2006/table">
            <a:tbl>
              <a:tblPr firstRow="1" bandRow="1">
                <a:tableStyleId>{5C22544A-7EE6-4342-B048-85BDC9FD1C3A}</a:tableStyleId>
              </a:tblPr>
              <a:tblGrid>
                <a:gridCol w="1334432">
                  <a:extLst>
                    <a:ext uri="{9D8B030D-6E8A-4147-A177-3AD203B41FA5}">
                      <a16:colId xmlns:a16="http://schemas.microsoft.com/office/drawing/2014/main" val="20000"/>
                    </a:ext>
                  </a:extLst>
                </a:gridCol>
                <a:gridCol w="1741118">
                  <a:extLst>
                    <a:ext uri="{9D8B030D-6E8A-4147-A177-3AD203B41FA5}">
                      <a16:colId xmlns:a16="http://schemas.microsoft.com/office/drawing/2014/main" val="20001"/>
                    </a:ext>
                  </a:extLst>
                </a:gridCol>
                <a:gridCol w="1427968">
                  <a:extLst>
                    <a:ext uri="{9D8B030D-6E8A-4147-A177-3AD203B41FA5}">
                      <a16:colId xmlns:a16="http://schemas.microsoft.com/office/drawing/2014/main" val="20002"/>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480060">
                <a:tc>
                  <a:txBody>
                    <a:bodyPr/>
                    <a:lstStyle/>
                    <a:p>
                      <a:pPr algn="r"/>
                      <a:endParaRPr kumimoji="1" lang="ja-JP" altLang="en-US" sz="2700" dirty="0"/>
                    </a:p>
                  </a:txBody>
                  <a:tcPr marL="68580" marR="68580" marT="34290" marB="34290"/>
                </a:tc>
                <a:tc>
                  <a:txBody>
                    <a:bodyPr/>
                    <a:lstStyle/>
                    <a:p>
                      <a:pPr algn="r"/>
                      <a:endParaRPr kumimoji="1" lang="ja-JP" altLang="en-US" sz="2700" dirty="0"/>
                    </a:p>
                  </a:txBody>
                  <a:tcPr marL="68580" marR="68580" marT="34290" marB="34290"/>
                </a:tc>
                <a:tc>
                  <a:txBody>
                    <a:bodyPr/>
                    <a:lstStyle/>
                    <a:p>
                      <a:pPr algn="r"/>
                      <a:endParaRPr kumimoji="1" lang="ja-JP" altLang="en-US" sz="2700" dirty="0"/>
                    </a:p>
                  </a:txBody>
                  <a:tcPr marL="68580" marR="68580" marT="34290" marB="34290"/>
                </a:tc>
                <a:extLst>
                  <a:ext uri="{0D108BD9-81ED-4DB2-BD59-A6C34878D82A}">
                    <a16:rowId xmlns:a16="http://schemas.microsoft.com/office/drawing/2014/main" val="10001"/>
                  </a:ext>
                </a:extLst>
              </a:tr>
            </a:tbl>
          </a:graphicData>
        </a:graphic>
      </p:graphicFrame>
      <p:sp>
        <p:nvSpPr>
          <p:cNvPr id="20" name="テキスト ボックス 19">
            <a:extLst>
              <a:ext uri="{FF2B5EF4-FFF2-40B4-BE49-F238E27FC236}">
                <a16:creationId xmlns:a16="http://schemas.microsoft.com/office/drawing/2014/main" id="{3CAF2776-38A7-4A52-93FC-0A141D712C0A}"/>
              </a:ext>
            </a:extLst>
          </p:cNvPr>
          <p:cNvSpPr txBox="1"/>
          <p:nvPr/>
        </p:nvSpPr>
        <p:spPr>
          <a:xfrm>
            <a:off x="4628670" y="3139069"/>
            <a:ext cx="4476228" cy="2246769"/>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0"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ID </a:t>
            </a:r>
            <a:r>
              <a:rPr kumimoji="0"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autoincrement</a:t>
            </a: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商品名</a:t>
            </a: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800" b="1" dirty="0">
                <a:solidFill>
                  <a:srgbClr val="C00000"/>
                </a:solidFill>
                <a:latin typeface="Courier New" panose="02070309020205020404" pitchFamily="49" charset="0"/>
                <a:ea typeface="游ゴシック" panose="020B0400000000000000" pitchFamily="50" charset="-128"/>
                <a:cs typeface="Courier New" panose="02070309020205020404" pitchFamily="49" charset="0"/>
              </a:rPr>
              <a:t>text</a:t>
            </a: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単価 </a:t>
            </a:r>
            <a:r>
              <a:rPr kumimoji="0"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endPar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p:txBody>
      </p:sp>
      <p:sp>
        <p:nvSpPr>
          <p:cNvPr id="21" name="テキスト ボックス 20">
            <a:extLst>
              <a:ext uri="{FF2B5EF4-FFF2-40B4-BE49-F238E27FC236}">
                <a16:creationId xmlns:a16="http://schemas.microsoft.com/office/drawing/2014/main" id="{A1D8B12A-20A3-4335-8A47-E550D9C2B216}"/>
              </a:ext>
            </a:extLst>
          </p:cNvPr>
          <p:cNvSpPr txBox="1"/>
          <p:nvPr/>
        </p:nvSpPr>
        <p:spPr>
          <a:xfrm>
            <a:off x="4825363" y="5428399"/>
            <a:ext cx="3735318" cy="132343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SQL</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文</a:t>
            </a:r>
            <a:endPar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Access </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では</a:t>
            </a:r>
            <a:endPar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integer autoincrement</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書かずに「</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autoincrement</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Tree>
    <p:extLst>
      <p:ext uri="{BB962C8B-B14F-4D97-AF65-F5344CB8AC3E}">
        <p14:creationId xmlns:p14="http://schemas.microsoft.com/office/powerpoint/2010/main" val="3922844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SQL </a:t>
            </a:r>
            <a:r>
              <a:rPr lang="ja-JP" altLang="en-US" dirty="0"/>
              <a:t>によるテーブル定義</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22" name="コンテンツ プレースホルダー 2">
            <a:extLst>
              <a:ext uri="{FF2B5EF4-FFF2-40B4-BE49-F238E27FC236}">
                <a16:creationId xmlns:a16="http://schemas.microsoft.com/office/drawing/2014/main" id="{88A0C399-6910-4717-B74D-C91F3526E88E}"/>
              </a:ext>
            </a:extLst>
          </p:cNvPr>
          <p:cNvSpPr txBox="1">
            <a:spLocks/>
          </p:cNvSpPr>
          <p:nvPr/>
        </p:nvSpPr>
        <p:spPr>
          <a:xfrm>
            <a:off x="113654" y="1456511"/>
            <a:ext cx="4352589" cy="696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テーブル</a:t>
            </a: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名：</a:t>
            </a: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商品</a:t>
            </a:r>
          </a:p>
        </p:txBody>
      </p:sp>
      <p:graphicFrame>
        <p:nvGraphicFramePr>
          <p:cNvPr id="23" name="表 22">
            <a:extLst>
              <a:ext uri="{FF2B5EF4-FFF2-40B4-BE49-F238E27FC236}">
                <a16:creationId xmlns:a16="http://schemas.microsoft.com/office/drawing/2014/main" id="{12E6F65A-5145-44B9-8B3C-5873DBD94F49}"/>
              </a:ext>
            </a:extLst>
          </p:cNvPr>
          <p:cNvGraphicFramePr>
            <a:graphicFrameLocks noGrp="1"/>
          </p:cNvGraphicFramePr>
          <p:nvPr/>
        </p:nvGraphicFramePr>
        <p:xfrm>
          <a:off x="321845" y="2152542"/>
          <a:ext cx="3471420" cy="1920240"/>
        </p:xfrm>
        <a:graphic>
          <a:graphicData uri="http://schemas.openxmlformats.org/drawingml/2006/table">
            <a:tbl>
              <a:tblPr firstRow="1" bandRow="1">
                <a:tableStyleId>{5C22544A-7EE6-4342-B048-85BDC9FD1C3A}</a:tableStyleId>
              </a:tblPr>
              <a:tblGrid>
                <a:gridCol w="904973">
                  <a:extLst>
                    <a:ext uri="{9D8B030D-6E8A-4147-A177-3AD203B41FA5}">
                      <a16:colId xmlns:a16="http://schemas.microsoft.com/office/drawing/2014/main" val="20000"/>
                    </a:ext>
                  </a:extLst>
                </a:gridCol>
                <a:gridCol w="1409307">
                  <a:extLst>
                    <a:ext uri="{9D8B030D-6E8A-4147-A177-3AD203B41FA5}">
                      <a16:colId xmlns:a16="http://schemas.microsoft.com/office/drawing/2014/main" val="20001"/>
                    </a:ext>
                  </a:extLst>
                </a:gridCol>
                <a:gridCol w="1157140">
                  <a:extLst>
                    <a:ext uri="{9D8B030D-6E8A-4147-A177-3AD203B41FA5}">
                      <a16:colId xmlns:a16="http://schemas.microsoft.com/office/drawing/2014/main" val="20002"/>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ja-JP" altLang="en-US" sz="2700" dirty="0"/>
                        <a:t>みかん</a:t>
                      </a:r>
                    </a:p>
                  </a:txBody>
                  <a:tcPr marL="68580" marR="68580" marT="34290" marB="34290"/>
                </a:tc>
                <a:tc>
                  <a:txBody>
                    <a:bodyPr/>
                    <a:lstStyle/>
                    <a:p>
                      <a:pPr algn="r"/>
                      <a:r>
                        <a:rPr kumimoji="1" lang="en-US" altLang="ja-JP" sz="2700" dirty="0"/>
                        <a:t>50</a:t>
                      </a:r>
                      <a:endParaRPr kumimoji="1" lang="ja-JP" altLang="en-US" sz="2700" dirty="0"/>
                    </a:p>
                  </a:txBody>
                  <a:tcPr marL="68580" marR="68580" marT="34290" marB="34290"/>
                </a:tc>
                <a:extLst>
                  <a:ext uri="{0D108BD9-81ED-4DB2-BD59-A6C34878D82A}">
                    <a16:rowId xmlns:a16="http://schemas.microsoft.com/office/drawing/2014/main" val="10001"/>
                  </a:ext>
                </a:extLst>
              </a:tr>
              <a:tr h="48006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ja-JP" altLang="en-US" sz="2700" dirty="0"/>
                        <a:t>りんご</a:t>
                      </a:r>
                    </a:p>
                  </a:txBody>
                  <a:tcPr marL="68580" marR="68580" marT="34290" marB="34290"/>
                </a:tc>
                <a:tc>
                  <a:txBody>
                    <a:bodyPr/>
                    <a:lstStyle/>
                    <a:p>
                      <a:pPr algn="r"/>
                      <a:r>
                        <a:rPr kumimoji="1" lang="en-US" altLang="ja-JP" sz="2700" dirty="0"/>
                        <a:t>100</a:t>
                      </a:r>
                      <a:endParaRPr kumimoji="1" lang="ja-JP" altLang="en-US" sz="2700" dirty="0"/>
                    </a:p>
                  </a:txBody>
                  <a:tcPr marL="68580" marR="68580" marT="34290" marB="34290"/>
                </a:tc>
                <a:extLst>
                  <a:ext uri="{0D108BD9-81ED-4DB2-BD59-A6C34878D82A}">
                    <a16:rowId xmlns:a16="http://schemas.microsoft.com/office/drawing/2014/main" val="10002"/>
                  </a:ext>
                </a:extLst>
              </a:tr>
              <a:tr h="480060">
                <a:tc>
                  <a:txBody>
                    <a:bodyPr/>
                    <a:lstStyle/>
                    <a:p>
                      <a:pPr algn="r"/>
                      <a:r>
                        <a:rPr kumimoji="1" lang="en-US" altLang="ja-JP" sz="2700" dirty="0"/>
                        <a:t>3</a:t>
                      </a:r>
                      <a:endParaRPr kumimoji="1" lang="ja-JP" altLang="en-US" sz="2700" dirty="0"/>
                    </a:p>
                  </a:txBody>
                  <a:tcPr marL="68580" marR="68580" marT="34290" marB="34290"/>
                </a:tc>
                <a:tc>
                  <a:txBody>
                    <a:bodyPr/>
                    <a:lstStyle/>
                    <a:p>
                      <a:pPr algn="r"/>
                      <a:r>
                        <a:rPr kumimoji="1" lang="ja-JP" altLang="en-US" sz="2700" dirty="0"/>
                        <a:t>メロン</a:t>
                      </a:r>
                    </a:p>
                  </a:txBody>
                  <a:tcPr marL="68580" marR="68580" marT="34290" marB="34290"/>
                </a:tc>
                <a:tc>
                  <a:txBody>
                    <a:bodyPr/>
                    <a:lstStyle/>
                    <a:p>
                      <a:pPr algn="r"/>
                      <a:r>
                        <a:rPr kumimoji="1" lang="en-US" altLang="ja-JP" sz="2700" dirty="0"/>
                        <a:t>500</a:t>
                      </a:r>
                      <a:endParaRPr kumimoji="1" lang="ja-JP" altLang="en-US" sz="2700" dirty="0"/>
                    </a:p>
                  </a:txBody>
                  <a:tcPr marL="68580" marR="68580" marT="34290" marB="34290"/>
                </a:tc>
                <a:extLst>
                  <a:ext uri="{0D108BD9-81ED-4DB2-BD59-A6C34878D82A}">
                    <a16:rowId xmlns:a16="http://schemas.microsoft.com/office/drawing/2014/main" val="10003"/>
                  </a:ext>
                </a:extLst>
              </a:tr>
            </a:tbl>
          </a:graphicData>
        </a:graphic>
      </p:graphicFrame>
      <p:sp>
        <p:nvSpPr>
          <p:cNvPr id="3" name="テキスト ボックス 2">
            <a:extLst>
              <a:ext uri="{FF2B5EF4-FFF2-40B4-BE49-F238E27FC236}">
                <a16:creationId xmlns:a16="http://schemas.microsoft.com/office/drawing/2014/main" id="{3CAF2776-38A7-4A52-93FC-0A141D712C0A}"/>
              </a:ext>
            </a:extLst>
          </p:cNvPr>
          <p:cNvSpPr txBox="1"/>
          <p:nvPr/>
        </p:nvSpPr>
        <p:spPr>
          <a:xfrm>
            <a:off x="4554118" y="2065478"/>
            <a:ext cx="4476228" cy="2246769"/>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0"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ID </a:t>
            </a:r>
            <a:r>
              <a:rPr kumimoji="0"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autoincrement</a:t>
            </a: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商品名</a:t>
            </a: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800" b="1" dirty="0">
                <a:solidFill>
                  <a:srgbClr val="C00000"/>
                </a:solidFill>
                <a:latin typeface="Courier New" panose="02070309020205020404" pitchFamily="49" charset="0"/>
                <a:ea typeface="游ゴシック" panose="020B0400000000000000" pitchFamily="50" charset="-128"/>
                <a:cs typeface="Courier New" panose="02070309020205020404" pitchFamily="49" charset="0"/>
              </a:rPr>
              <a:t>text</a:t>
            </a: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単価 </a:t>
            </a:r>
            <a:r>
              <a:rPr kumimoji="0"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endPar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p:txBody>
      </p:sp>
      <p:sp>
        <p:nvSpPr>
          <p:cNvPr id="5" name="テキスト ボックス 4">
            <a:extLst>
              <a:ext uri="{FF2B5EF4-FFF2-40B4-BE49-F238E27FC236}">
                <a16:creationId xmlns:a16="http://schemas.microsoft.com/office/drawing/2014/main" id="{A1D8B12A-20A3-4335-8A47-E550D9C2B216}"/>
              </a:ext>
            </a:extLst>
          </p:cNvPr>
          <p:cNvSpPr txBox="1"/>
          <p:nvPr/>
        </p:nvSpPr>
        <p:spPr>
          <a:xfrm>
            <a:off x="4260272" y="4616659"/>
            <a:ext cx="4447051" cy="156966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SQL</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文</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Access </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では</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integer autoincrement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書かずに「</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autoincrement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6" name="テキスト ボックス 5">
            <a:extLst>
              <a:ext uri="{FF2B5EF4-FFF2-40B4-BE49-F238E27FC236}">
                <a16:creationId xmlns:a16="http://schemas.microsoft.com/office/drawing/2014/main" id="{ABE2EE33-5B0D-4346-B190-FE5A4C1AAA04}"/>
              </a:ext>
            </a:extLst>
          </p:cNvPr>
          <p:cNvSpPr txBox="1"/>
          <p:nvPr/>
        </p:nvSpPr>
        <p:spPr>
          <a:xfrm>
            <a:off x="6362469" y="3944754"/>
            <a:ext cx="2781531" cy="415498"/>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区切りの半角カンマ</a:t>
            </a: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p:txBody>
      </p:sp>
      <p:sp>
        <p:nvSpPr>
          <p:cNvPr id="7" name="円/楕円 1">
            <a:extLst>
              <a:ext uri="{FF2B5EF4-FFF2-40B4-BE49-F238E27FC236}">
                <a16:creationId xmlns:a16="http://schemas.microsoft.com/office/drawing/2014/main" id="{6D9BBC20-72C6-4393-8EA5-80F5A5E02AE2}"/>
              </a:ext>
            </a:extLst>
          </p:cNvPr>
          <p:cNvSpPr/>
          <p:nvPr/>
        </p:nvSpPr>
        <p:spPr>
          <a:xfrm>
            <a:off x="7199541" y="3109010"/>
            <a:ext cx="342900" cy="34624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円/楕円 1">
            <a:extLst>
              <a:ext uri="{FF2B5EF4-FFF2-40B4-BE49-F238E27FC236}">
                <a16:creationId xmlns:a16="http://schemas.microsoft.com/office/drawing/2014/main" id="{97F14558-D21F-4A09-A6B1-4C13888434FD}"/>
              </a:ext>
            </a:extLst>
          </p:cNvPr>
          <p:cNvSpPr/>
          <p:nvPr/>
        </p:nvSpPr>
        <p:spPr>
          <a:xfrm>
            <a:off x="8409541" y="2631529"/>
            <a:ext cx="342900" cy="34624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2132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2-7. SQL </a:t>
            </a:r>
            <a:r>
              <a:rPr lang="ja-JP" altLang="en-US" sz="4500" dirty="0">
                <a:solidFill>
                  <a:schemeClr val="tx2"/>
                </a:solidFill>
                <a:latin typeface="メイリオ" panose="020B0604030504040204" pitchFamily="50" charset="-128"/>
              </a:rPr>
              <a:t>による問い合わせ（クエリ）</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45</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708322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SQL </a:t>
            </a:r>
            <a:r>
              <a:rPr lang="ja-JP" altLang="en-US" dirty="0"/>
              <a:t>のキーワード </a:t>
            </a:r>
            <a:r>
              <a:rPr lang="en-US" altLang="ja-JP" dirty="0"/>
              <a:t>s</a:t>
            </a:r>
            <a:r>
              <a:rPr kumimoji="1" lang="en-US" altLang="ja-JP" dirty="0"/>
              <a:t>elect, from, where</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lang="en-US" altLang="ja-JP" sz="2400" b="1" dirty="0"/>
              <a:t>select</a:t>
            </a:r>
          </a:p>
          <a:p>
            <a:pPr marL="0" indent="0">
              <a:buNone/>
            </a:pPr>
            <a:r>
              <a:rPr lang="ja-JP" altLang="en-US" sz="2400" dirty="0"/>
              <a:t>問い合わせ（クエリ）のための基本的な命令。</a:t>
            </a:r>
            <a:endParaRPr lang="en-US" altLang="ja-JP" sz="2400" dirty="0"/>
          </a:p>
          <a:p>
            <a:pPr marL="0" indent="0">
              <a:buNone/>
            </a:pPr>
            <a:r>
              <a:rPr lang="ja-JP" altLang="en-US" sz="2400" dirty="0"/>
              <a:t>取得したいデータの指定</a:t>
            </a:r>
            <a:endParaRPr lang="en-US" altLang="ja-JP" sz="2400" dirty="0"/>
          </a:p>
          <a:p>
            <a:pPr marL="0" indent="0">
              <a:buNone/>
            </a:pPr>
            <a:endParaRPr lang="en-US" altLang="ja-JP" sz="2400" dirty="0"/>
          </a:p>
          <a:p>
            <a:pPr marL="0" indent="0">
              <a:buNone/>
            </a:pPr>
            <a:r>
              <a:rPr lang="en-US" altLang="ja-JP" sz="2400" b="1" dirty="0"/>
              <a:t>from</a:t>
            </a:r>
          </a:p>
          <a:p>
            <a:pPr marL="0" indent="0">
              <a:buNone/>
            </a:pPr>
            <a:r>
              <a:rPr lang="ja-JP" altLang="en-US" sz="2400" dirty="0"/>
              <a:t>データ取得の対象となるテーブルを指定</a:t>
            </a:r>
            <a:endParaRPr lang="en-US" altLang="ja-JP" sz="2400" dirty="0"/>
          </a:p>
          <a:p>
            <a:pPr marL="0" indent="0">
              <a:buNone/>
            </a:pPr>
            <a:r>
              <a:rPr lang="ja-JP" altLang="en-US" sz="2400" dirty="0"/>
              <a:t>　例：</a:t>
            </a:r>
            <a:r>
              <a:rPr lang="en-US" altLang="ja-JP" sz="2400" dirty="0">
                <a:solidFill>
                  <a:srgbClr val="C00000"/>
                </a:solidFill>
              </a:rPr>
              <a:t>select * from </a:t>
            </a:r>
            <a:r>
              <a:rPr lang="ja-JP" altLang="en-US" sz="2400" dirty="0"/>
              <a:t>テーブル名</a:t>
            </a:r>
            <a:r>
              <a:rPr lang="en-US" altLang="ja-JP" sz="2400" dirty="0"/>
              <a:t>;</a:t>
            </a:r>
          </a:p>
          <a:p>
            <a:pPr marL="0" indent="0">
              <a:buNone/>
            </a:pPr>
            <a:endParaRPr lang="en-US" altLang="ja-JP" sz="2400" b="1" dirty="0"/>
          </a:p>
          <a:p>
            <a:pPr marL="0" indent="0">
              <a:buNone/>
            </a:pPr>
            <a:r>
              <a:rPr lang="en-US" altLang="ja-JP" sz="2400" b="1" dirty="0"/>
              <a:t>where</a:t>
            </a:r>
          </a:p>
          <a:p>
            <a:pPr marL="0" indent="0">
              <a:buNone/>
            </a:pPr>
            <a:r>
              <a:rPr lang="ja-JP" altLang="en-US" sz="2400"/>
              <a:t>特定の条件を満たす行の選択</a:t>
            </a:r>
            <a:endParaRPr lang="ja-JP" altLang="en-US" sz="2400" dirty="0"/>
          </a:p>
          <a:p>
            <a:pPr marL="0" indent="0">
              <a:buNone/>
            </a:pPr>
            <a:r>
              <a:rPr lang="ja-JP" altLang="en-US" sz="2400" dirty="0"/>
              <a:t>　例：</a:t>
            </a:r>
            <a:r>
              <a:rPr lang="en-US" altLang="ja-JP" sz="2400" dirty="0">
                <a:solidFill>
                  <a:srgbClr val="C00000"/>
                </a:solidFill>
              </a:rPr>
              <a:t>select * from </a:t>
            </a:r>
            <a:r>
              <a:rPr lang="ja-JP" altLang="en-US" sz="2400" dirty="0"/>
              <a:t>テーブル名 </a:t>
            </a:r>
            <a:r>
              <a:rPr lang="en-US" altLang="ja-JP" sz="2400" dirty="0">
                <a:solidFill>
                  <a:srgbClr val="C00000"/>
                </a:solidFill>
              </a:rPr>
              <a:t>where</a:t>
            </a:r>
            <a:r>
              <a:rPr lang="en-US" altLang="ja-JP" sz="2400" dirty="0"/>
              <a:t> </a:t>
            </a:r>
            <a:r>
              <a:rPr lang="ja-JP" altLang="en-US" sz="2400" dirty="0"/>
              <a:t>列</a:t>
            </a:r>
            <a:r>
              <a:rPr lang="en-US" altLang="ja-JP" sz="2400" dirty="0"/>
              <a:t>1 = </a:t>
            </a:r>
            <a:r>
              <a:rPr lang="ja-JP" altLang="en-US" sz="2400" dirty="0"/>
              <a:t>値</a:t>
            </a:r>
            <a:r>
              <a:rPr lang="en-US" altLang="ja-JP" sz="2400" dirty="0"/>
              <a:t>1;</a:t>
            </a: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874519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p:cNvSpPr>
          <p:nvPr>
            <p:ph type="title" idx="4294967295"/>
          </p:nvPr>
        </p:nvSpPr>
        <p:spPr>
          <a:xfrm>
            <a:off x="314325" y="857250"/>
            <a:ext cx="6429375" cy="753666"/>
          </a:xfrm>
        </p:spPr>
        <p:txBody>
          <a:bodyPr>
            <a:normAutofit/>
          </a:bodyPr>
          <a:lstStyle/>
          <a:p>
            <a:pPr>
              <a:lnSpc>
                <a:spcPct val="100000"/>
              </a:lnSpc>
              <a:spcBef>
                <a:spcPct val="20000"/>
              </a:spcBef>
            </a:pPr>
            <a:r>
              <a:rPr lang="ja-JP" altLang="en-US" sz="3000" dirty="0">
                <a:solidFill>
                  <a:schemeClr val="bg1"/>
                </a:solidFill>
                <a:latin typeface="メイリオ" panose="020B0604030504040204" pitchFamily="50" charset="-128"/>
              </a:rPr>
              <a:t>ＳＱＬの使い方</a:t>
            </a:r>
          </a:p>
        </p:txBody>
      </p:sp>
      <p:sp>
        <p:nvSpPr>
          <p:cNvPr id="28" name="円柱 27"/>
          <p:cNvSpPr/>
          <p:nvPr/>
        </p:nvSpPr>
        <p:spPr>
          <a:xfrm>
            <a:off x="1955130" y="3546385"/>
            <a:ext cx="1552711" cy="17165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Segoe UI" panose="020B0502040204020203" pitchFamily="34" charset="0"/>
              <a:ea typeface="メイリオ" panose="020B0604030504040204" pitchFamily="50" charset="-128"/>
              <a:cs typeface="Segoe UI" panose="020B0502040204020203" pitchFamily="34" charset="0"/>
            </a:endParaRPr>
          </a:p>
        </p:txBody>
      </p:sp>
      <p:sp>
        <p:nvSpPr>
          <p:cNvPr id="29" name="テキスト ボックス 28"/>
          <p:cNvSpPr txBox="1"/>
          <p:nvPr/>
        </p:nvSpPr>
        <p:spPr>
          <a:xfrm>
            <a:off x="2030012" y="4185155"/>
            <a:ext cx="1206428" cy="738664"/>
          </a:xfrm>
          <a:prstGeom prst="rect">
            <a:avLst/>
          </a:prstGeom>
          <a:solidFill>
            <a:schemeClr val="bg1"/>
          </a:solidFill>
        </p:spPr>
        <p:txBody>
          <a:bodyPr wrap="square" rtlCol="0">
            <a:spAutoFit/>
          </a:bodyPr>
          <a:lstStyle/>
          <a:p>
            <a:pPr algn="ctr"/>
            <a:r>
              <a:rPr kumimoji="1" lang="ja-JP" altLang="en-US" sz="2100" b="1" dirty="0">
                <a:solidFill>
                  <a:srgbClr val="C00000"/>
                </a:solidFill>
                <a:latin typeface="Segoe UI" panose="020B0502040204020203" pitchFamily="34" charset="0"/>
                <a:ea typeface="メイリオ" panose="020B0604030504040204" pitchFamily="50" charset="-128"/>
                <a:cs typeface="Segoe UI" panose="020B0502040204020203" pitchFamily="34" charset="0"/>
              </a:rPr>
              <a:t>データベース</a:t>
            </a:r>
            <a:endParaRPr kumimoji="1" lang="en-US" altLang="ja-JP" sz="2100" b="1" dirty="0">
              <a:solidFill>
                <a:srgbClr val="000000"/>
              </a:solidFill>
              <a:latin typeface="Segoe UI" panose="020B0502040204020203" pitchFamily="34" charset="0"/>
              <a:ea typeface="メイリオ" panose="020B0604030504040204" pitchFamily="50" charset="-128"/>
              <a:cs typeface="Segoe UI" panose="020B0502040204020203" pitchFamily="34" charset="0"/>
            </a:endParaRPr>
          </a:p>
        </p:txBody>
      </p:sp>
      <p:sp>
        <p:nvSpPr>
          <p:cNvPr id="2" name="雲形吹き出し 1"/>
          <p:cNvSpPr/>
          <p:nvPr/>
        </p:nvSpPr>
        <p:spPr>
          <a:xfrm>
            <a:off x="1441275" y="1625431"/>
            <a:ext cx="3590332" cy="1861427"/>
          </a:xfrm>
          <a:prstGeom prst="cloudCallout">
            <a:avLst>
              <a:gd name="adj1" fmla="val -18103"/>
              <a:gd name="adj2" fmla="val 817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 name="テキスト ボックス 4"/>
          <p:cNvSpPr txBox="1"/>
          <p:nvPr/>
        </p:nvSpPr>
        <p:spPr>
          <a:xfrm>
            <a:off x="7161426" y="3827365"/>
            <a:ext cx="1800493" cy="738664"/>
          </a:xfrm>
          <a:prstGeom prst="rect">
            <a:avLst/>
          </a:prstGeom>
          <a:noFill/>
          <a:ln>
            <a:solidFill>
              <a:schemeClr val="tx1"/>
            </a:solidFill>
          </a:ln>
        </p:spPr>
        <p:txBody>
          <a:bodyPr wrap="none" rtlCol="0">
            <a:spAutoFit/>
          </a:bodyPr>
          <a:lstStyle/>
          <a:p>
            <a:r>
              <a:rPr kumimoji="1" lang="ja-JP" altLang="en-US" sz="2100" dirty="0"/>
              <a:t>データベース</a:t>
            </a:r>
            <a:endParaRPr kumimoji="1" lang="en-US" altLang="ja-JP" sz="2100" dirty="0"/>
          </a:p>
          <a:p>
            <a:r>
              <a:rPr kumimoji="1" lang="ja-JP" altLang="en-US" sz="2100" dirty="0"/>
              <a:t>利用者</a:t>
            </a:r>
          </a:p>
        </p:txBody>
      </p:sp>
      <p:cxnSp>
        <p:nvCxnSpPr>
          <p:cNvPr id="7" name="直線矢印コネクタ 6"/>
          <p:cNvCxnSpPr/>
          <p:nvPr/>
        </p:nvCxnSpPr>
        <p:spPr>
          <a:xfrm flipH="1">
            <a:off x="4404760" y="4025696"/>
            <a:ext cx="233894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4419469" y="4469210"/>
            <a:ext cx="2324231"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350721" y="3279130"/>
            <a:ext cx="4339650" cy="646331"/>
          </a:xfrm>
          <a:prstGeom prst="rect">
            <a:avLst/>
          </a:prstGeom>
          <a:noFill/>
        </p:spPr>
        <p:txBody>
          <a:bodyPr wrap="none" rtlCol="0">
            <a:spAutoFit/>
          </a:bodyPr>
          <a:lstStyle/>
          <a:p>
            <a:r>
              <a:rPr kumimoji="1" lang="ja-JP" altLang="en-US" dirty="0"/>
              <a:t>リレーショナルデータベースシステムに</a:t>
            </a:r>
            <a:endParaRPr kumimoji="1" lang="en-US" altLang="ja-JP" dirty="0"/>
          </a:p>
          <a:p>
            <a:r>
              <a:rPr lang="ja-JP" altLang="en-US" dirty="0"/>
              <a:t>コマンドを</a:t>
            </a:r>
            <a:r>
              <a:rPr lang="ja-JP" altLang="en-US" b="1" dirty="0"/>
              <a:t>送る</a:t>
            </a:r>
            <a:endParaRPr kumimoji="1" lang="ja-JP" altLang="en-US" b="1" dirty="0"/>
          </a:p>
        </p:txBody>
      </p:sp>
      <p:sp>
        <p:nvSpPr>
          <p:cNvPr id="23" name="テキスト ボックス 22"/>
          <p:cNvSpPr txBox="1"/>
          <p:nvPr/>
        </p:nvSpPr>
        <p:spPr>
          <a:xfrm>
            <a:off x="4696969" y="4739600"/>
            <a:ext cx="2031325" cy="369332"/>
          </a:xfrm>
          <a:prstGeom prst="rect">
            <a:avLst/>
          </a:prstGeom>
          <a:noFill/>
        </p:spPr>
        <p:txBody>
          <a:bodyPr wrap="none" rtlCol="0">
            <a:spAutoFit/>
          </a:bodyPr>
          <a:lstStyle/>
          <a:p>
            <a:r>
              <a:rPr kumimoji="1" lang="ja-JP" altLang="en-US" b="1" dirty="0"/>
              <a:t>結果</a:t>
            </a:r>
            <a:r>
              <a:rPr kumimoji="1" lang="ja-JP" altLang="en-US" dirty="0"/>
              <a:t>が返ってくる</a:t>
            </a:r>
          </a:p>
        </p:txBody>
      </p:sp>
      <p:graphicFrame>
        <p:nvGraphicFramePr>
          <p:cNvPr id="14" name="表 13">
            <a:extLst>
              <a:ext uri="{FF2B5EF4-FFF2-40B4-BE49-F238E27FC236}">
                <a16:creationId xmlns:a16="http://schemas.microsoft.com/office/drawing/2014/main" id="{53CD6CF4-5C09-44ED-BE32-0A3C2DD5B381}"/>
              </a:ext>
            </a:extLst>
          </p:cNvPr>
          <p:cNvGraphicFramePr>
            <a:graphicFrameLocks noGrp="1"/>
          </p:cNvGraphicFramePr>
          <p:nvPr>
            <p:extLst>
              <p:ext uri="{D42A27DB-BD31-4B8C-83A1-F6EECF244321}">
                <p14:modId xmlns:p14="http://schemas.microsoft.com/office/powerpoint/2010/main" val="2731278692"/>
              </p:ext>
            </p:extLst>
          </p:nvPr>
        </p:nvGraphicFramePr>
        <p:xfrm>
          <a:off x="1708619" y="1820527"/>
          <a:ext cx="2696141" cy="1337993"/>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1094564">
                  <a:extLst>
                    <a:ext uri="{9D8B030D-6E8A-4147-A177-3AD203B41FA5}">
                      <a16:colId xmlns:a16="http://schemas.microsoft.com/office/drawing/2014/main" val="20001"/>
                    </a:ext>
                  </a:extLst>
                </a:gridCol>
                <a:gridCol w="898714">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名前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08451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8E85D0C-2A18-4259-B8B7-078272595A85}" type="slidenum">
              <a:rPr kumimoji="1" lang="ja-JP" altLang="en-US" sz="2100" b="0" i="0" u="none" strike="noStrike" kern="1200" cap="none" spc="0" normalizeH="0" baseline="0" noProof="0">
                <a:ln>
                  <a:noFill/>
                </a:ln>
                <a:solidFill>
                  <a:srgbClr val="003300"/>
                </a:solidFill>
                <a:effectLst/>
                <a:uLnTx/>
                <a:uFillTx/>
                <a:latin typeface="メイリオ" panose="020B0604030504040204" pitchFamily="50" charset="-128"/>
                <a:ea typeface="メイリオ" panose="020B0604030504040204" pitchFamily="50" charset="-128"/>
                <a:cs typeface="Segoe UI" panose="020B0502040204020203"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48</a:t>
            </a:fld>
            <a:endParaRPr kumimoji="1" lang="ja-JP" altLang="en-US" sz="1350" b="0" i="0" u="none" strike="noStrike" kern="1200" cap="none" spc="0" normalizeH="0" baseline="0" noProof="0" dirty="0">
              <a:ln>
                <a:noFill/>
              </a:ln>
              <a:solidFill>
                <a:srgbClr val="0033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19460" name="Rectangle 2"/>
          <p:cNvSpPr>
            <a:spLocks noGrp="1"/>
          </p:cNvSpPr>
          <p:nvPr>
            <p:ph type="title" idx="4294967295"/>
          </p:nvPr>
        </p:nvSpPr>
        <p:spPr>
          <a:xfrm>
            <a:off x="314325" y="440495"/>
            <a:ext cx="7997825" cy="753666"/>
          </a:xfrm>
        </p:spPr>
        <p:txBody>
          <a:bodyPr>
            <a:normAutofit/>
          </a:bodyPr>
          <a:lstStyle/>
          <a:p>
            <a:pPr>
              <a:lnSpc>
                <a:spcPct val="100000"/>
              </a:lnSpc>
              <a:spcBef>
                <a:spcPct val="20000"/>
              </a:spcBef>
            </a:pPr>
            <a:r>
              <a:rPr lang="ja-JP" altLang="en-US" sz="2800" dirty="0"/>
              <a:t>問い合わせ（クエリ）のバリエーション</a:t>
            </a:r>
            <a:endParaRPr lang="ja-JP" altLang="en-US" sz="3000" dirty="0">
              <a:latin typeface="メイリオ" panose="020B0604030504040204" pitchFamily="50" charset="-128"/>
            </a:endParaRPr>
          </a:p>
        </p:txBody>
      </p:sp>
      <p:sp>
        <p:nvSpPr>
          <p:cNvPr id="19" name="テキスト ボックス 18"/>
          <p:cNvSpPr txBox="1"/>
          <p:nvPr/>
        </p:nvSpPr>
        <p:spPr>
          <a:xfrm>
            <a:off x="2827432" y="4770024"/>
            <a:ext cx="530822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SQL</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は簡潔で単純</a:t>
            </a:r>
          </a:p>
        </p:txBody>
      </p:sp>
      <p:sp>
        <p:nvSpPr>
          <p:cNvPr id="13" name="コンテンツ プレースホルダー 2"/>
          <p:cNvSpPr>
            <a:spLocks noGrp="1"/>
          </p:cNvSpPr>
          <p:nvPr>
            <p:ph idx="1"/>
          </p:nvPr>
        </p:nvSpPr>
        <p:spPr>
          <a:xfrm>
            <a:off x="314325" y="2026823"/>
            <a:ext cx="8753475" cy="2743200"/>
          </a:xfrm>
        </p:spPr>
        <p:txBody>
          <a:bodyPr>
            <a:normAutofit/>
          </a:bodyPr>
          <a:lstStyle/>
          <a:p>
            <a:pPr marL="0" indent="0">
              <a:lnSpc>
                <a:spcPct val="140000"/>
              </a:lnSpc>
              <a:buNone/>
            </a:pPr>
            <a:r>
              <a:rPr lang="ja-JP" altLang="en-US" sz="2400" dirty="0">
                <a:latin typeface="+mn-ea"/>
              </a:rPr>
              <a:t>①　</a:t>
            </a:r>
            <a:r>
              <a:rPr lang="en-US" altLang="ja-JP" sz="2400" b="1" dirty="0">
                <a:solidFill>
                  <a:srgbClr val="C00000"/>
                </a:solidFill>
                <a:latin typeface="+mn-ea"/>
              </a:rPr>
              <a:t>select</a:t>
            </a:r>
            <a:r>
              <a:rPr lang="en-US" altLang="ja-JP" sz="2400" b="1" dirty="0">
                <a:latin typeface="+mn-ea"/>
              </a:rPr>
              <a:t> </a:t>
            </a:r>
            <a:r>
              <a:rPr lang="en-US" altLang="ja-JP" sz="2400" b="1" dirty="0">
                <a:solidFill>
                  <a:srgbClr val="C00000"/>
                </a:solidFill>
                <a:latin typeface="+mn-ea"/>
              </a:rPr>
              <a:t>* from </a:t>
            </a:r>
            <a:r>
              <a:rPr lang="ja-JP" altLang="en-US" sz="2400" dirty="0">
                <a:latin typeface="+mn-ea"/>
              </a:rPr>
              <a:t>商品</a:t>
            </a:r>
            <a:r>
              <a:rPr lang="en-US" altLang="ja-JP" sz="2400" dirty="0">
                <a:latin typeface="+mn-ea"/>
              </a:rPr>
              <a:t>;</a:t>
            </a:r>
          </a:p>
          <a:p>
            <a:pPr marL="0" indent="0">
              <a:lnSpc>
                <a:spcPct val="140000"/>
              </a:lnSpc>
              <a:buNone/>
            </a:pPr>
            <a:r>
              <a:rPr lang="ja-JP" altLang="en-US" sz="2400" dirty="0">
                <a:latin typeface="+mn-ea"/>
              </a:rPr>
              <a:t>②　</a:t>
            </a:r>
            <a:r>
              <a:rPr lang="en-US" altLang="ja-JP" sz="2400" b="1" dirty="0">
                <a:solidFill>
                  <a:srgbClr val="C00000"/>
                </a:solidFill>
                <a:latin typeface="+mn-ea"/>
              </a:rPr>
              <a:t>select</a:t>
            </a:r>
            <a:r>
              <a:rPr lang="en-US" altLang="ja-JP" sz="2400" dirty="0">
                <a:solidFill>
                  <a:srgbClr val="C00000"/>
                </a:solidFill>
                <a:latin typeface="+mn-ea"/>
              </a:rPr>
              <a:t> </a:t>
            </a:r>
            <a:r>
              <a:rPr lang="ja-JP" altLang="en-US" sz="2400" dirty="0">
                <a:latin typeface="+mn-ea"/>
              </a:rPr>
              <a:t>商品名</a:t>
            </a:r>
            <a:r>
              <a:rPr lang="en-US" altLang="ja-JP" sz="2400" dirty="0">
                <a:latin typeface="+mn-ea"/>
              </a:rPr>
              <a:t>, </a:t>
            </a:r>
            <a:r>
              <a:rPr lang="ja-JP" altLang="en-US" sz="2400" dirty="0">
                <a:latin typeface="+mn-ea"/>
              </a:rPr>
              <a:t>単価</a:t>
            </a:r>
            <a:r>
              <a:rPr lang="en-US" altLang="ja-JP" sz="2400" dirty="0">
                <a:latin typeface="+mn-ea"/>
              </a:rPr>
              <a:t> </a:t>
            </a:r>
            <a:r>
              <a:rPr lang="en-US" altLang="ja-JP" sz="2400" b="1" dirty="0">
                <a:solidFill>
                  <a:srgbClr val="C00000"/>
                </a:solidFill>
                <a:latin typeface="+mn-ea"/>
              </a:rPr>
              <a:t>from</a:t>
            </a:r>
            <a:r>
              <a:rPr lang="en-US" altLang="ja-JP" sz="2400" dirty="0">
                <a:latin typeface="+mn-ea"/>
              </a:rPr>
              <a:t> </a:t>
            </a:r>
            <a:r>
              <a:rPr lang="ja-JP" altLang="en-US" sz="2400" dirty="0">
                <a:latin typeface="+mn-ea"/>
              </a:rPr>
              <a:t>商品</a:t>
            </a:r>
            <a:r>
              <a:rPr lang="en-US" altLang="ja-JP" sz="2400" dirty="0">
                <a:latin typeface="+mn-ea"/>
              </a:rPr>
              <a:t>;</a:t>
            </a:r>
          </a:p>
          <a:p>
            <a:pPr marL="0" indent="0">
              <a:lnSpc>
                <a:spcPct val="140000"/>
              </a:lnSpc>
              <a:buNone/>
            </a:pPr>
            <a:r>
              <a:rPr lang="ja-JP" altLang="en-US" sz="2400" dirty="0">
                <a:latin typeface="+mn-ea"/>
              </a:rPr>
              <a:t>③　</a:t>
            </a:r>
            <a:r>
              <a:rPr lang="en-US" altLang="ja-JP" sz="2400" b="1" dirty="0">
                <a:solidFill>
                  <a:srgbClr val="C00000"/>
                </a:solidFill>
                <a:latin typeface="+mn-ea"/>
              </a:rPr>
              <a:t>select</a:t>
            </a:r>
            <a:r>
              <a:rPr lang="en-US" altLang="ja-JP" sz="2400" dirty="0">
                <a:solidFill>
                  <a:srgbClr val="C00000"/>
                </a:solidFill>
                <a:latin typeface="+mn-ea"/>
              </a:rPr>
              <a:t> </a:t>
            </a:r>
            <a:r>
              <a:rPr lang="ja-JP" altLang="en-US" sz="2400" dirty="0">
                <a:latin typeface="+mn-ea"/>
              </a:rPr>
              <a:t>商品名</a:t>
            </a:r>
            <a:r>
              <a:rPr lang="en-US" altLang="ja-JP" sz="2400" dirty="0">
                <a:latin typeface="+mn-ea"/>
              </a:rPr>
              <a:t>, </a:t>
            </a:r>
            <a:r>
              <a:rPr lang="ja-JP" altLang="en-US" sz="2400" dirty="0">
                <a:latin typeface="+mn-ea"/>
              </a:rPr>
              <a:t>単価 </a:t>
            </a:r>
            <a:r>
              <a:rPr lang="en-US" altLang="ja-JP" sz="2400" b="1" dirty="0">
                <a:solidFill>
                  <a:srgbClr val="C00000"/>
                </a:solidFill>
                <a:latin typeface="+mn-ea"/>
              </a:rPr>
              <a:t>from</a:t>
            </a:r>
            <a:r>
              <a:rPr lang="en-US" altLang="ja-JP" sz="2400" dirty="0">
                <a:latin typeface="+mn-ea"/>
              </a:rPr>
              <a:t> </a:t>
            </a:r>
            <a:r>
              <a:rPr lang="ja-JP" altLang="en-US" sz="2400" dirty="0">
                <a:latin typeface="+mn-ea"/>
              </a:rPr>
              <a:t>商品 </a:t>
            </a:r>
            <a:r>
              <a:rPr lang="en-US" altLang="ja-JP" sz="2400" b="1" dirty="0">
                <a:solidFill>
                  <a:srgbClr val="C00000"/>
                </a:solidFill>
                <a:latin typeface="+mn-ea"/>
              </a:rPr>
              <a:t>where</a:t>
            </a:r>
            <a:r>
              <a:rPr lang="en-US" altLang="ja-JP" sz="2400" dirty="0">
                <a:latin typeface="+mn-ea"/>
              </a:rPr>
              <a:t> </a:t>
            </a:r>
            <a:r>
              <a:rPr lang="ja-JP" altLang="en-US" sz="2400" dirty="0">
                <a:latin typeface="+mn-ea"/>
              </a:rPr>
              <a:t>単価 </a:t>
            </a:r>
            <a:r>
              <a:rPr lang="en-US" altLang="ja-JP" sz="2400" dirty="0">
                <a:latin typeface="+mn-ea"/>
              </a:rPr>
              <a:t>&gt; 80;</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spTree>
    <p:extLst>
      <p:ext uri="{BB962C8B-B14F-4D97-AF65-F5344CB8AC3E}">
        <p14:creationId xmlns:p14="http://schemas.microsoft.com/office/powerpoint/2010/main" val="5296935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問い合わせ（クエリ）の</a:t>
            </a:r>
            <a:r>
              <a:rPr lang="ja-JP" altLang="en-US" dirty="0"/>
              <a:t>バリエーション</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12" name="Picture 8" descr="http://3.bp.blogspot.com/-V4IWtEE4mi0/U2sr28tExOI/AAAAAAAAf50/ivdH5uLVwUc/s800/computer_harddis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0987" y="4353827"/>
            <a:ext cx="1136210" cy="1033952"/>
          </a:xfrm>
          <a:prstGeom prst="rect">
            <a:avLst/>
          </a:prstGeom>
          <a:noFill/>
          <a:extLst>
            <a:ext uri="{909E8E84-426E-40DD-AFC4-6F175D3DCCD1}">
              <a14:hiddenFill xmlns:a14="http://schemas.microsoft.com/office/drawing/2010/main">
                <a:solidFill>
                  <a:srgbClr val="FFFFFF"/>
                </a:solidFill>
              </a14:hiddenFill>
            </a:ext>
          </a:extLst>
        </p:spPr>
      </p:pic>
      <p:sp>
        <p:nvSpPr>
          <p:cNvPr id="14" name="円形吹き出し 13"/>
          <p:cNvSpPr/>
          <p:nvPr/>
        </p:nvSpPr>
        <p:spPr>
          <a:xfrm>
            <a:off x="5359893" y="3387386"/>
            <a:ext cx="3597324" cy="2458958"/>
          </a:xfrm>
          <a:prstGeom prst="wedgeEllipseCallout">
            <a:avLst>
              <a:gd name="adj1" fmla="val -69458"/>
              <a:gd name="adj2" fmla="val 10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p:cNvSpPr/>
          <p:nvPr/>
        </p:nvSpPr>
        <p:spPr>
          <a:xfrm>
            <a:off x="6149500" y="3584982"/>
            <a:ext cx="3037794" cy="4154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商品テーブル</a:t>
            </a:r>
            <a:endParaRPr kumimoji="0" lang="ja-JP" altLang="en-US" sz="21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pic>
        <p:nvPicPr>
          <p:cNvPr id="18" name="Picture 6" descr="http://4.bp.blogspot.com/-ugfDrCNROHw/VbnRccqW8JI/AAAAAAAAwLQ/W3tt2UI4bcA/s800/computer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915" y="4341050"/>
            <a:ext cx="1120995" cy="1046729"/>
          </a:xfrm>
          <a:prstGeom prst="rect">
            <a:avLst/>
          </a:prstGeom>
          <a:noFill/>
          <a:extLst>
            <a:ext uri="{909E8E84-426E-40DD-AFC4-6F175D3DCCD1}">
              <a14:hiddenFill xmlns:a14="http://schemas.microsoft.com/office/drawing/2010/main">
                <a:solidFill>
                  <a:srgbClr val="FFFFFF"/>
                </a:solidFill>
              </a14:hiddenFill>
            </a:ext>
          </a:extLst>
        </p:spPr>
      </p:pic>
      <p:sp>
        <p:nvSpPr>
          <p:cNvPr id="3" name="屈折矢印 2"/>
          <p:cNvSpPr/>
          <p:nvPr/>
        </p:nvSpPr>
        <p:spPr>
          <a:xfrm rot="10800000" flipH="1">
            <a:off x="3089428" y="2408622"/>
            <a:ext cx="487571" cy="1353152"/>
          </a:xfrm>
          <a:prstGeom prst="bentUpArrow">
            <a:avLst>
              <a:gd name="adj1" fmla="val 3284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0" name="Picture 4" descr="http://4.bp.blogspot.com/-xkCf3U6tykY/UZM47IK-HjI/AAAAAAAASP0/_6_p6PfSld8/s800/computer_business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95" y="1533525"/>
            <a:ext cx="688521" cy="63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
          <p:cNvSpPr txBox="1">
            <a:spLocks noChangeArrowheads="1"/>
          </p:cNvSpPr>
          <p:nvPr/>
        </p:nvSpPr>
        <p:spPr bwMode="auto">
          <a:xfrm>
            <a:off x="260517" y="3046194"/>
            <a:ext cx="29970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の</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コマンド</a:t>
            </a:r>
          </a:p>
        </p:txBody>
      </p:sp>
      <p:sp>
        <p:nvSpPr>
          <p:cNvPr id="22" name="屈折矢印 21"/>
          <p:cNvSpPr/>
          <p:nvPr/>
        </p:nvSpPr>
        <p:spPr>
          <a:xfrm rot="5400000" flipH="1">
            <a:off x="3465615" y="2106698"/>
            <a:ext cx="2005661" cy="1304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Rectangle 30"/>
          <p:cNvSpPr>
            <a:spLocks noChangeArrowheads="1"/>
          </p:cNvSpPr>
          <p:nvPr/>
        </p:nvSpPr>
        <p:spPr bwMode="auto">
          <a:xfrm>
            <a:off x="2053669" y="4065391"/>
            <a:ext cx="2771939" cy="15870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Calibri Light" panose="020F0302020204030204" pitchFamily="34" charset="0"/>
              <a:ea typeface="メイリオ" panose="020B0604030504040204" pitchFamily="50" charset="-128"/>
              <a:cs typeface="+mn-cs"/>
            </a:endParaRPr>
          </a:p>
        </p:txBody>
      </p:sp>
      <p:graphicFrame>
        <p:nvGraphicFramePr>
          <p:cNvPr id="19" name="表 18"/>
          <p:cNvGraphicFramePr>
            <a:graphicFrameLocks noGrp="1"/>
          </p:cNvGraphicFramePr>
          <p:nvPr/>
        </p:nvGraphicFramePr>
        <p:xfrm>
          <a:off x="5658380" y="4029410"/>
          <a:ext cx="2696141" cy="1337978"/>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981666">
                  <a:extLst>
                    <a:ext uri="{9D8B030D-6E8A-4147-A177-3AD203B41FA5}">
                      <a16:colId xmlns:a16="http://schemas.microsoft.com/office/drawing/2014/main" val="20001"/>
                    </a:ext>
                  </a:extLst>
                </a:gridCol>
                <a:gridCol w="1011612">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商品名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bl>
          </a:graphicData>
        </a:graphic>
      </p:graphicFrame>
      <p:sp>
        <p:nvSpPr>
          <p:cNvPr id="26" name="テキスト ボックス 5"/>
          <p:cNvSpPr txBox="1">
            <a:spLocks noChangeArrowheads="1"/>
          </p:cNvSpPr>
          <p:nvPr/>
        </p:nvSpPr>
        <p:spPr bwMode="auto">
          <a:xfrm>
            <a:off x="209550" y="2348706"/>
            <a:ext cx="2640676" cy="4154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select</a:t>
            </a:r>
            <a:r>
              <a:rPr kumimoji="1" lang="en-US" altLang="ja-JP" sz="2100" b="1" i="0" u="none" strike="noStrike" kern="1200" cap="none" spc="0" normalizeH="0" baseline="0" noProof="0" dirty="0">
                <a:ln>
                  <a:noFill/>
                </a:ln>
                <a:solidFill>
                  <a:srgbClr val="002060"/>
                </a:solidFill>
                <a:effectLst/>
                <a:uLnTx/>
                <a:uFillTx/>
                <a:latin typeface="Calibri" panose="020F0502020204030204" pitchFamily="34" charset="0"/>
                <a:ea typeface="メイリオ" panose="020B0604030504040204" pitchFamily="50" charset="-128"/>
                <a:cs typeface="+mn-cs"/>
              </a:rPr>
              <a:t> </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from</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商品</a:t>
            </a:r>
          </a:p>
        </p:txBody>
      </p:sp>
      <p:sp>
        <p:nvSpPr>
          <p:cNvPr id="28" name="テキスト ボックス 27"/>
          <p:cNvSpPr txBox="1"/>
          <p:nvPr/>
        </p:nvSpPr>
        <p:spPr>
          <a:xfrm>
            <a:off x="5679339" y="2806971"/>
            <a:ext cx="3978116"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元のテーブルの</a:t>
            </a:r>
            <a:r>
              <a:rPr kumimoji="0" lang="ja-JP" altLang="en-US" sz="2100" b="1"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まま表示</a:t>
            </a:r>
            <a:endParaRPr kumimoji="1" lang="ja-JP" altLang="en-US" sz="2100" b="1"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pic>
        <p:nvPicPr>
          <p:cNvPr id="6" name="図 5">
            <a:extLst>
              <a:ext uri="{FF2B5EF4-FFF2-40B4-BE49-F238E27FC236}">
                <a16:creationId xmlns:a16="http://schemas.microsoft.com/office/drawing/2014/main" id="{5299EED7-6084-48F6-A448-58A7B610C493}"/>
              </a:ext>
            </a:extLst>
          </p:cNvPr>
          <p:cNvPicPr>
            <a:picLocks noChangeAspect="1"/>
          </p:cNvPicPr>
          <p:nvPr/>
        </p:nvPicPr>
        <p:blipFill>
          <a:blip r:embed="rId5"/>
          <a:stretch>
            <a:fillRect/>
          </a:stretch>
        </p:blipFill>
        <p:spPr>
          <a:xfrm>
            <a:off x="5223888" y="1515784"/>
            <a:ext cx="3827717" cy="1000710"/>
          </a:xfrm>
          <a:prstGeom prst="rect">
            <a:avLst/>
          </a:prstGeom>
        </p:spPr>
      </p:pic>
    </p:spTree>
    <p:extLst>
      <p:ext uri="{BB962C8B-B14F-4D97-AF65-F5344CB8AC3E}">
        <p14:creationId xmlns:p14="http://schemas.microsoft.com/office/powerpoint/2010/main" val="287036581"/>
      </p:ext>
    </p:extLst>
  </p:cSld>
  <p:clrMapOvr>
    <a:masterClrMapping/>
  </p:clrMapOvr>
  <mc:AlternateContent xmlns:mc="http://schemas.openxmlformats.org/markup-compatibility/2006" xmlns:p14="http://schemas.microsoft.com/office/powerpoint/2010/main">
    <mc:Choice Requires="p14">
      <p:transition spd="slow" p14:dur="2000" advTm="307"/>
    </mc:Choice>
    <mc:Fallback xmlns="">
      <p:transition spd="slow" advTm="30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8A1B1-D789-4A75-9CBB-3DA7804A18BE}"/>
              </a:ext>
            </a:extLst>
          </p:cNvPr>
          <p:cNvSpPr>
            <a:spLocks noGrp="1"/>
          </p:cNvSpPr>
          <p:nvPr>
            <p:ph type="title"/>
          </p:nvPr>
        </p:nvSpPr>
        <p:spPr/>
        <p:txBody>
          <a:bodyPr>
            <a:normAutofit fontScale="90000"/>
          </a:bodyPr>
          <a:lstStyle/>
          <a:p>
            <a:r>
              <a:rPr kumimoji="1" lang="ja-JP" altLang="en-US" dirty="0"/>
              <a:t>データベースとは</a:t>
            </a:r>
          </a:p>
        </p:txBody>
      </p:sp>
      <p:sp>
        <p:nvSpPr>
          <p:cNvPr id="4" name="スライド番号プレースホルダー 3">
            <a:extLst>
              <a:ext uri="{FF2B5EF4-FFF2-40B4-BE49-F238E27FC236}">
                <a16:creationId xmlns:a16="http://schemas.microsoft.com/office/drawing/2014/main" id="{8C61E4F3-5C0F-4820-B7D8-AB61F7076AF4}"/>
              </a:ext>
            </a:extLst>
          </p:cNvPr>
          <p:cNvSpPr>
            <a:spLocks noGrp="1"/>
          </p:cNvSpPr>
          <p:nvPr>
            <p:ph type="sldNum" sz="quarter" idx="12"/>
          </p:nvPr>
        </p:nvSpPr>
        <p:spPr/>
        <p:txBody>
          <a:bodyPr/>
          <a:lstStyle/>
          <a:p>
            <a:fld id="{E205D82C-95A1-431E-8E38-AA614A14CDCF}" type="slidenum">
              <a:rPr kumimoji="1" lang="ja-JP" altLang="en-US" smtClean="0"/>
              <a:t>5</a:t>
            </a:fld>
            <a:endParaRPr kumimoji="1" lang="ja-JP" altLang="en-US"/>
          </a:p>
        </p:txBody>
      </p:sp>
      <p:sp>
        <p:nvSpPr>
          <p:cNvPr id="5" name="Rectangle 3">
            <a:extLst>
              <a:ext uri="{FF2B5EF4-FFF2-40B4-BE49-F238E27FC236}">
                <a16:creationId xmlns:a16="http://schemas.microsoft.com/office/drawing/2014/main" id="{956C52FD-833B-46A9-90D5-8EC2711BA12F}"/>
              </a:ext>
            </a:extLst>
          </p:cNvPr>
          <p:cNvSpPr txBox="1">
            <a:spLocks/>
          </p:cNvSpPr>
          <p:nvPr/>
        </p:nvSpPr>
        <p:spPr>
          <a:xfrm>
            <a:off x="550444" y="920878"/>
            <a:ext cx="7962900" cy="9828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b="1" dirty="0">
                <a:solidFill>
                  <a:srgbClr val="C00000"/>
                </a:solidFill>
              </a:rPr>
              <a:t>データベース</a:t>
            </a:r>
            <a:r>
              <a:rPr lang="ja-JP" altLang="en-US" sz="2400" dirty="0"/>
              <a:t>は、</a:t>
            </a:r>
            <a:r>
              <a:rPr lang="ja-JP" altLang="en-US" sz="2400" b="1" dirty="0"/>
              <a:t>特定のテーマや目的</a:t>
            </a:r>
            <a:r>
              <a:rPr lang="ja-JP" altLang="en-US" sz="2400" dirty="0"/>
              <a:t>に従って収集された</a:t>
            </a:r>
            <a:r>
              <a:rPr lang="ja-JP" altLang="en-US" sz="2400" b="1" dirty="0"/>
              <a:t>大量のデータ</a:t>
            </a:r>
            <a:endParaRPr lang="ja-JP" altLang="en-US" sz="2400" b="1" u="sng" dirty="0">
              <a:solidFill>
                <a:srgbClr val="C00000"/>
              </a:solidFill>
            </a:endParaRPr>
          </a:p>
        </p:txBody>
      </p:sp>
      <p:sp>
        <p:nvSpPr>
          <p:cNvPr id="7" name="Text Box 19">
            <a:extLst>
              <a:ext uri="{FF2B5EF4-FFF2-40B4-BE49-F238E27FC236}">
                <a16:creationId xmlns:a16="http://schemas.microsoft.com/office/drawing/2014/main" id="{58D8749F-4AD8-4708-8092-594A0B3E9169}"/>
              </a:ext>
            </a:extLst>
          </p:cNvPr>
          <p:cNvSpPr txBox="1">
            <a:spLocks noChangeArrowheads="1"/>
          </p:cNvSpPr>
          <p:nvPr/>
        </p:nvSpPr>
        <p:spPr bwMode="auto">
          <a:xfrm>
            <a:off x="1167189" y="3656340"/>
            <a:ext cx="756047"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r>
              <a:rPr lang="ja-JP" altLang="en-US" sz="2100" dirty="0">
                <a:solidFill>
                  <a:schemeClr val="tx1"/>
                </a:solidFill>
                <a:latin typeface="Calibri Light" panose="020F0302020204030204" pitchFamily="34" charset="0"/>
              </a:rPr>
              <a:t>取引</a:t>
            </a:r>
          </a:p>
        </p:txBody>
      </p:sp>
      <p:sp>
        <p:nvSpPr>
          <p:cNvPr id="8" name="Text Box 20">
            <a:extLst>
              <a:ext uri="{FF2B5EF4-FFF2-40B4-BE49-F238E27FC236}">
                <a16:creationId xmlns:a16="http://schemas.microsoft.com/office/drawing/2014/main" id="{1D46DEDD-1ACA-4953-BE70-9FE45F3D5499}"/>
              </a:ext>
            </a:extLst>
          </p:cNvPr>
          <p:cNvSpPr txBox="1">
            <a:spLocks noChangeArrowheads="1"/>
          </p:cNvSpPr>
          <p:nvPr/>
        </p:nvSpPr>
        <p:spPr bwMode="auto">
          <a:xfrm>
            <a:off x="1161830" y="5218439"/>
            <a:ext cx="72151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r>
              <a:rPr lang="ja-JP" altLang="en-US" sz="2100" dirty="0">
                <a:solidFill>
                  <a:schemeClr val="tx1"/>
                </a:solidFill>
                <a:latin typeface="Calibri Light" panose="020F0302020204030204" pitchFamily="34" charset="0"/>
              </a:rPr>
              <a:t>計測</a:t>
            </a:r>
          </a:p>
        </p:txBody>
      </p:sp>
      <p:sp>
        <p:nvSpPr>
          <p:cNvPr id="9" name="AutoShape 28">
            <a:extLst>
              <a:ext uri="{FF2B5EF4-FFF2-40B4-BE49-F238E27FC236}">
                <a16:creationId xmlns:a16="http://schemas.microsoft.com/office/drawing/2014/main" id="{67B28A7C-638C-4EAF-9DA7-8DB1505E6D1D}"/>
              </a:ext>
            </a:extLst>
          </p:cNvPr>
          <p:cNvSpPr>
            <a:spLocks noChangeArrowheads="1"/>
          </p:cNvSpPr>
          <p:nvPr/>
        </p:nvSpPr>
        <p:spPr bwMode="auto">
          <a:xfrm>
            <a:off x="4460458" y="3420681"/>
            <a:ext cx="1067991" cy="523875"/>
          </a:xfrm>
          <a:prstGeom prst="rightArrow">
            <a:avLst>
              <a:gd name="adj1" fmla="val 50000"/>
              <a:gd name="adj2" fmla="val 62726"/>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endParaRPr lang="ja-JP" altLang="en-US" sz="2100">
              <a:solidFill>
                <a:srgbClr val="FF0000"/>
              </a:solidFill>
              <a:latin typeface="Calibri Light" panose="020F0302020204030204" pitchFamily="34" charset="0"/>
            </a:endParaRPr>
          </a:p>
        </p:txBody>
      </p:sp>
      <p:pic>
        <p:nvPicPr>
          <p:cNvPr id="10" name="Picture 30" descr="働く車-軽トラック イラストアイコン">
            <a:extLst>
              <a:ext uri="{FF2B5EF4-FFF2-40B4-BE49-F238E27FC236}">
                <a16:creationId xmlns:a16="http://schemas.microsoft.com/office/drawing/2014/main" id="{0A3EF6CA-B3D3-43C2-A2A8-A5D450D0E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273" y="2702736"/>
            <a:ext cx="889397"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1">
            <a:extLst>
              <a:ext uri="{FF2B5EF4-FFF2-40B4-BE49-F238E27FC236}">
                <a16:creationId xmlns:a16="http://schemas.microsoft.com/office/drawing/2014/main" id="{BE995936-8BDB-4D5F-B65F-A3519BB162EC}"/>
              </a:ext>
            </a:extLst>
          </p:cNvPr>
          <p:cNvSpPr txBox="1">
            <a:spLocks noChangeArrowheads="1"/>
          </p:cNvSpPr>
          <p:nvPr/>
        </p:nvSpPr>
        <p:spPr bwMode="auto">
          <a:xfrm>
            <a:off x="4460457" y="3992182"/>
            <a:ext cx="151923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2100" dirty="0">
                <a:solidFill>
                  <a:schemeClr val="tx1"/>
                </a:solidFill>
                <a:latin typeface="Calibri Light" panose="020F0302020204030204" pitchFamily="34" charset="0"/>
              </a:rPr>
              <a:t>データ収集</a:t>
            </a:r>
          </a:p>
        </p:txBody>
      </p:sp>
      <p:pic>
        <p:nvPicPr>
          <p:cNvPr id="12" name="Picture 33" descr="13">
            <a:extLst>
              <a:ext uri="{FF2B5EF4-FFF2-40B4-BE49-F238E27FC236}">
                <a16:creationId xmlns:a16="http://schemas.microsoft.com/office/drawing/2014/main" id="{738D2BE5-AE9A-475E-B6C5-C3AAF2150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091" y="2388325"/>
            <a:ext cx="984647" cy="118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4">
            <a:extLst>
              <a:ext uri="{FF2B5EF4-FFF2-40B4-BE49-F238E27FC236}">
                <a16:creationId xmlns:a16="http://schemas.microsoft.com/office/drawing/2014/main" id="{3B5201FC-498F-4D86-92D1-647207B24475}"/>
              </a:ext>
            </a:extLst>
          </p:cNvPr>
          <p:cNvSpPr txBox="1">
            <a:spLocks noChangeArrowheads="1"/>
          </p:cNvSpPr>
          <p:nvPr/>
        </p:nvSpPr>
        <p:spPr bwMode="auto">
          <a:xfrm>
            <a:off x="2529264" y="3599190"/>
            <a:ext cx="752474"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r>
              <a:rPr lang="ja-JP" altLang="en-US" sz="2100" dirty="0">
                <a:solidFill>
                  <a:schemeClr val="tx1"/>
                </a:solidFill>
                <a:latin typeface="Calibri Light" panose="020F0302020204030204" pitchFamily="34" charset="0"/>
              </a:rPr>
              <a:t>記入</a:t>
            </a:r>
          </a:p>
        </p:txBody>
      </p:sp>
      <p:sp>
        <p:nvSpPr>
          <p:cNvPr id="14" name="Text Box 35">
            <a:extLst>
              <a:ext uri="{FF2B5EF4-FFF2-40B4-BE49-F238E27FC236}">
                <a16:creationId xmlns:a16="http://schemas.microsoft.com/office/drawing/2014/main" id="{36442C50-2147-4999-8113-247F7D076B27}"/>
              </a:ext>
            </a:extLst>
          </p:cNvPr>
          <p:cNvSpPr txBox="1">
            <a:spLocks noChangeArrowheads="1"/>
          </p:cNvSpPr>
          <p:nvPr/>
        </p:nvSpPr>
        <p:spPr bwMode="auto">
          <a:xfrm>
            <a:off x="6452373" y="4724416"/>
            <a:ext cx="1795577"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r>
              <a:rPr lang="ja-JP" altLang="en-US" sz="2100" dirty="0">
                <a:solidFill>
                  <a:schemeClr val="tx1"/>
                </a:solidFill>
                <a:latin typeface="Calibri Light" panose="020F0302020204030204" pitchFamily="34" charset="0"/>
              </a:rPr>
              <a:t>データベース</a:t>
            </a:r>
          </a:p>
        </p:txBody>
      </p:sp>
      <p:pic>
        <p:nvPicPr>
          <p:cNvPr id="15" name="Picture 37" descr="機械の前に立って胸部のレントゲンを撮影する男性を描いたイラスト">
            <a:extLst>
              <a:ext uri="{FF2B5EF4-FFF2-40B4-BE49-F238E27FC236}">
                <a16:creationId xmlns:a16="http://schemas.microsoft.com/office/drawing/2014/main" id="{B69F31CE-3E76-4ACC-8BD4-822FC082D4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8246" y="4031755"/>
            <a:ext cx="1047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8">
            <a:extLst>
              <a:ext uri="{FF2B5EF4-FFF2-40B4-BE49-F238E27FC236}">
                <a16:creationId xmlns:a16="http://schemas.microsoft.com/office/drawing/2014/main" id="{B59A03E4-2C3D-4B75-BE8E-B2EE64905311}"/>
              </a:ext>
            </a:extLst>
          </p:cNvPr>
          <p:cNvSpPr txBox="1">
            <a:spLocks noChangeArrowheads="1"/>
          </p:cNvSpPr>
          <p:nvPr/>
        </p:nvSpPr>
        <p:spPr bwMode="auto">
          <a:xfrm>
            <a:off x="2003006" y="5235108"/>
            <a:ext cx="753666"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r>
              <a:rPr lang="ja-JP" altLang="en-US" sz="2100">
                <a:solidFill>
                  <a:schemeClr val="tx1"/>
                </a:solidFill>
                <a:latin typeface="Calibri Light" panose="020F0302020204030204" pitchFamily="34" charset="0"/>
              </a:rPr>
              <a:t>撮影</a:t>
            </a:r>
          </a:p>
        </p:txBody>
      </p:sp>
      <p:sp>
        <p:nvSpPr>
          <p:cNvPr id="17" name="Text Box 41">
            <a:extLst>
              <a:ext uri="{FF2B5EF4-FFF2-40B4-BE49-F238E27FC236}">
                <a16:creationId xmlns:a16="http://schemas.microsoft.com/office/drawing/2014/main" id="{A81C549C-3ED4-406A-9B5D-28505870486D}"/>
              </a:ext>
            </a:extLst>
          </p:cNvPr>
          <p:cNvSpPr txBox="1">
            <a:spLocks noChangeArrowheads="1"/>
          </p:cNvSpPr>
          <p:nvPr/>
        </p:nvSpPr>
        <p:spPr bwMode="auto">
          <a:xfrm>
            <a:off x="2785247" y="5099377"/>
            <a:ext cx="1545432"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r>
              <a:rPr lang="ja-JP" altLang="en-US" sz="2100" dirty="0">
                <a:solidFill>
                  <a:schemeClr val="tx1"/>
                </a:solidFill>
                <a:latin typeface="Calibri Light" panose="020F0302020204030204" pitchFamily="34" charset="0"/>
              </a:rPr>
              <a:t>データ保存</a:t>
            </a:r>
          </a:p>
        </p:txBody>
      </p:sp>
      <p:pic>
        <p:nvPicPr>
          <p:cNvPr id="18" name="Picture 44" descr="本が詰まったダンボール箱のイラスト">
            <a:extLst>
              <a:ext uri="{FF2B5EF4-FFF2-40B4-BE49-F238E27FC236}">
                <a16:creationId xmlns:a16="http://schemas.microsoft.com/office/drawing/2014/main" id="{EB893D08-103E-4F88-8E19-D1381C12EC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8337" y="4027815"/>
            <a:ext cx="1310879" cy="108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descr="端末にタッチする女性のイラスト">
            <a:extLst>
              <a:ext uri="{FF2B5EF4-FFF2-40B4-BE49-F238E27FC236}">
                <a16:creationId xmlns:a16="http://schemas.microsoft.com/office/drawing/2014/main" id="{7C55F8E5-0776-4268-9FF3-89DC962466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8347" y="2315696"/>
            <a:ext cx="879872" cy="12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角丸四角形 22">
            <a:extLst>
              <a:ext uri="{FF2B5EF4-FFF2-40B4-BE49-F238E27FC236}">
                <a16:creationId xmlns:a16="http://schemas.microsoft.com/office/drawing/2014/main" id="{FD1791C2-A289-46E9-9806-E2CFD0FF341F}"/>
              </a:ext>
            </a:extLst>
          </p:cNvPr>
          <p:cNvSpPr/>
          <p:nvPr/>
        </p:nvSpPr>
        <p:spPr>
          <a:xfrm>
            <a:off x="407569" y="774518"/>
            <a:ext cx="8105775" cy="1129224"/>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21" name="Picture 6" descr="http://4.bp.blogspot.com/-ugfDrCNROHw/VbnRccqW8JI/AAAAAAAAwLQ/W3tt2UI4bcA/s800/computer_server.png">
            <a:extLst>
              <a:ext uri="{FF2B5EF4-FFF2-40B4-BE49-F238E27FC236}">
                <a16:creationId xmlns:a16="http://schemas.microsoft.com/office/drawing/2014/main" id="{4AFE0348-8BDF-4D37-9B43-605015A30F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7464" y="2467846"/>
            <a:ext cx="2465395" cy="230206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EFFE0256-0C40-52EF-AFEE-9B6C2AA51E3D}"/>
              </a:ext>
            </a:extLst>
          </p:cNvPr>
          <p:cNvSpPr txBox="1"/>
          <p:nvPr/>
        </p:nvSpPr>
        <p:spPr>
          <a:xfrm>
            <a:off x="550444" y="6078891"/>
            <a:ext cx="6647974" cy="461665"/>
          </a:xfrm>
          <a:prstGeom prst="rect">
            <a:avLst/>
          </a:prstGeom>
          <a:noFill/>
        </p:spPr>
        <p:txBody>
          <a:bodyPr wrap="none" rtlCol="0">
            <a:spAutoFit/>
          </a:bodyPr>
          <a:lstStyle/>
          <a:p>
            <a:r>
              <a:rPr kumimoji="1" lang="ja-JP" altLang="en-US" sz="2400" dirty="0"/>
              <a:t>銀行、商店、交通機関、電話会社などさまざま</a:t>
            </a:r>
          </a:p>
        </p:txBody>
      </p:sp>
    </p:spTree>
    <p:extLst>
      <p:ext uri="{BB962C8B-B14F-4D97-AF65-F5344CB8AC3E}">
        <p14:creationId xmlns:p14="http://schemas.microsoft.com/office/powerpoint/2010/main" val="3539612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問い合わせ（クエリ）のバリエーション</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12" name="Picture 8" descr="http://3.bp.blogspot.com/-V4IWtEE4mi0/U2sr28tExOI/AAAAAAAAf50/ivdH5uLVwUc/s800/computer_harddis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0987" y="4353827"/>
            <a:ext cx="1136210" cy="1033952"/>
          </a:xfrm>
          <a:prstGeom prst="rect">
            <a:avLst/>
          </a:prstGeom>
          <a:noFill/>
          <a:extLst>
            <a:ext uri="{909E8E84-426E-40DD-AFC4-6F175D3DCCD1}">
              <a14:hiddenFill xmlns:a14="http://schemas.microsoft.com/office/drawing/2010/main">
                <a:solidFill>
                  <a:srgbClr val="FFFFFF"/>
                </a:solidFill>
              </a14:hiddenFill>
            </a:ext>
          </a:extLst>
        </p:spPr>
      </p:pic>
      <p:sp>
        <p:nvSpPr>
          <p:cNvPr id="14" name="円形吹き出し 13"/>
          <p:cNvSpPr/>
          <p:nvPr/>
        </p:nvSpPr>
        <p:spPr>
          <a:xfrm>
            <a:off x="5359893" y="3387386"/>
            <a:ext cx="3597324" cy="2458958"/>
          </a:xfrm>
          <a:prstGeom prst="wedgeEllipseCallout">
            <a:avLst>
              <a:gd name="adj1" fmla="val -69458"/>
              <a:gd name="adj2" fmla="val 10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p:cNvSpPr/>
          <p:nvPr/>
        </p:nvSpPr>
        <p:spPr>
          <a:xfrm>
            <a:off x="6149500" y="3584982"/>
            <a:ext cx="3037794" cy="4154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商品テーブル</a:t>
            </a:r>
            <a:endParaRPr kumimoji="0" lang="ja-JP" altLang="en-US" sz="21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pic>
        <p:nvPicPr>
          <p:cNvPr id="18" name="Picture 6" descr="http://4.bp.blogspot.com/-ugfDrCNROHw/VbnRccqW8JI/AAAAAAAAwLQ/W3tt2UI4bcA/s800/computer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915" y="4341050"/>
            <a:ext cx="1120995" cy="1046729"/>
          </a:xfrm>
          <a:prstGeom prst="rect">
            <a:avLst/>
          </a:prstGeom>
          <a:noFill/>
          <a:extLst>
            <a:ext uri="{909E8E84-426E-40DD-AFC4-6F175D3DCCD1}">
              <a14:hiddenFill xmlns:a14="http://schemas.microsoft.com/office/drawing/2010/main">
                <a:solidFill>
                  <a:srgbClr val="FFFFFF"/>
                </a:solidFill>
              </a14:hiddenFill>
            </a:ext>
          </a:extLst>
        </p:spPr>
      </p:pic>
      <p:sp>
        <p:nvSpPr>
          <p:cNvPr id="3" name="屈折矢印 2"/>
          <p:cNvSpPr/>
          <p:nvPr/>
        </p:nvSpPr>
        <p:spPr>
          <a:xfrm rot="10800000" flipH="1">
            <a:off x="3748702" y="2447548"/>
            <a:ext cx="487571" cy="1353152"/>
          </a:xfrm>
          <a:prstGeom prst="bentUpArrow">
            <a:avLst>
              <a:gd name="adj1" fmla="val 3284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0" name="Picture 4" descr="http://4.bp.blogspot.com/-xkCf3U6tykY/UZM47IK-HjI/AAAAAAAASP0/_6_p6PfSld8/s800/computer_business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95" y="1533525"/>
            <a:ext cx="688521" cy="63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
          <p:cNvSpPr txBox="1">
            <a:spLocks noChangeArrowheads="1"/>
          </p:cNvSpPr>
          <p:nvPr/>
        </p:nvSpPr>
        <p:spPr bwMode="auto">
          <a:xfrm>
            <a:off x="533280" y="2985598"/>
            <a:ext cx="29970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の</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コマンド</a:t>
            </a:r>
          </a:p>
        </p:txBody>
      </p:sp>
      <p:sp>
        <p:nvSpPr>
          <p:cNvPr id="22" name="屈折矢印 21"/>
          <p:cNvSpPr/>
          <p:nvPr/>
        </p:nvSpPr>
        <p:spPr>
          <a:xfrm rot="5400000" flipH="1">
            <a:off x="4057650" y="2111231"/>
            <a:ext cx="2005661" cy="1304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Rectangle 30"/>
          <p:cNvSpPr>
            <a:spLocks noChangeArrowheads="1"/>
          </p:cNvSpPr>
          <p:nvPr/>
        </p:nvSpPr>
        <p:spPr bwMode="auto">
          <a:xfrm>
            <a:off x="2053669" y="4065391"/>
            <a:ext cx="2771939" cy="15870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Calibri Light" panose="020F0302020204030204" pitchFamily="34" charset="0"/>
              <a:ea typeface="メイリオ" panose="020B0604030504040204" pitchFamily="50" charset="-128"/>
              <a:cs typeface="+mn-cs"/>
            </a:endParaRPr>
          </a:p>
        </p:txBody>
      </p:sp>
      <p:sp>
        <p:nvSpPr>
          <p:cNvPr id="26" name="テキスト ボックス 5"/>
          <p:cNvSpPr txBox="1">
            <a:spLocks noChangeArrowheads="1"/>
          </p:cNvSpPr>
          <p:nvPr/>
        </p:nvSpPr>
        <p:spPr bwMode="auto">
          <a:xfrm>
            <a:off x="21315" y="2348706"/>
            <a:ext cx="3899521" cy="4154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select</a:t>
            </a:r>
            <a:r>
              <a:rPr kumimoji="1" lang="en-US" altLang="ja-JP" sz="2100" b="1" i="0" u="none" strike="noStrike" kern="1200" cap="none" spc="0" normalizeH="0" baseline="0" noProof="0" dirty="0">
                <a:ln>
                  <a:noFill/>
                </a:ln>
                <a:solidFill>
                  <a:srgbClr val="002060"/>
                </a:solidFill>
                <a:effectLst/>
                <a:uLnTx/>
                <a:uFillTx/>
                <a:latin typeface="Calibri" panose="020F0502020204030204" pitchFamily="34" charset="0"/>
                <a:ea typeface="メイリオ" panose="020B0604030504040204" pitchFamily="50" charset="-128"/>
                <a:cs typeface="+mn-cs"/>
              </a:rPr>
              <a:t>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商品名</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単価</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from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商品</a:t>
            </a:r>
          </a:p>
        </p:txBody>
      </p:sp>
      <p:sp>
        <p:nvSpPr>
          <p:cNvPr id="28" name="テキスト ボックス 27"/>
          <p:cNvSpPr txBox="1"/>
          <p:nvPr/>
        </p:nvSpPr>
        <p:spPr>
          <a:xfrm>
            <a:off x="5120691" y="2839443"/>
            <a:ext cx="4417410"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必要な属性を選ぶ（</a:t>
            </a:r>
            <a:r>
              <a:rPr kumimoji="1" lang="ja-JP" altLang="en-US" sz="21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射影</a:t>
            </a:r>
            <a:r>
              <a:rPr kumimoji="1"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a:t>
            </a:r>
          </a:p>
        </p:txBody>
      </p:sp>
      <p:graphicFrame>
        <p:nvGraphicFramePr>
          <p:cNvPr id="6" name="表 5">
            <a:extLst>
              <a:ext uri="{FF2B5EF4-FFF2-40B4-BE49-F238E27FC236}">
                <a16:creationId xmlns:a16="http://schemas.microsoft.com/office/drawing/2014/main" id="{26414CAF-4945-4B26-A6F3-839F7F5B4435}"/>
              </a:ext>
            </a:extLst>
          </p:cNvPr>
          <p:cNvGraphicFramePr>
            <a:graphicFrameLocks noGrp="1"/>
          </p:cNvGraphicFramePr>
          <p:nvPr/>
        </p:nvGraphicFramePr>
        <p:xfrm>
          <a:off x="5658380" y="4029410"/>
          <a:ext cx="2696141" cy="1337978"/>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981666">
                  <a:extLst>
                    <a:ext uri="{9D8B030D-6E8A-4147-A177-3AD203B41FA5}">
                      <a16:colId xmlns:a16="http://schemas.microsoft.com/office/drawing/2014/main" val="20001"/>
                    </a:ext>
                  </a:extLst>
                </a:gridCol>
                <a:gridCol w="1011612">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商品名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bl>
          </a:graphicData>
        </a:graphic>
      </p:graphicFrame>
      <p:pic>
        <p:nvPicPr>
          <p:cNvPr id="7" name="図 6">
            <a:extLst>
              <a:ext uri="{FF2B5EF4-FFF2-40B4-BE49-F238E27FC236}">
                <a16:creationId xmlns:a16="http://schemas.microsoft.com/office/drawing/2014/main" id="{D2A298C1-3233-4764-BF51-E4ED9FC3893E}"/>
              </a:ext>
            </a:extLst>
          </p:cNvPr>
          <p:cNvPicPr>
            <a:picLocks noChangeAspect="1"/>
          </p:cNvPicPr>
          <p:nvPr/>
        </p:nvPicPr>
        <p:blipFill>
          <a:blip r:embed="rId5"/>
          <a:stretch>
            <a:fillRect/>
          </a:stretch>
        </p:blipFill>
        <p:spPr>
          <a:xfrm>
            <a:off x="5828202" y="1541522"/>
            <a:ext cx="3223403" cy="992587"/>
          </a:xfrm>
          <a:prstGeom prst="rect">
            <a:avLst/>
          </a:prstGeom>
        </p:spPr>
      </p:pic>
    </p:spTree>
    <p:extLst>
      <p:ext uri="{BB962C8B-B14F-4D97-AF65-F5344CB8AC3E}">
        <p14:creationId xmlns:p14="http://schemas.microsoft.com/office/powerpoint/2010/main" val="3201059062"/>
      </p:ext>
    </p:extLst>
  </p:cSld>
  <p:clrMapOvr>
    <a:masterClrMapping/>
  </p:clrMapOvr>
  <mc:AlternateContent xmlns:mc="http://schemas.openxmlformats.org/markup-compatibility/2006" xmlns:p14="http://schemas.microsoft.com/office/powerpoint/2010/main">
    <mc:Choice Requires="p14">
      <p:transition spd="slow" p14:dur="2000" advTm="307"/>
    </mc:Choice>
    <mc:Fallback xmlns="">
      <p:transition spd="slow" advTm="307"/>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問い合わせ（クエリ）のバリエーション</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12" name="Picture 8" descr="http://3.bp.blogspot.com/-V4IWtEE4mi0/U2sr28tExOI/AAAAAAAAf50/ivdH5uLVwUc/s800/computer_harddis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0987" y="4353827"/>
            <a:ext cx="1136210" cy="1033952"/>
          </a:xfrm>
          <a:prstGeom prst="rect">
            <a:avLst/>
          </a:prstGeom>
          <a:noFill/>
          <a:extLst>
            <a:ext uri="{909E8E84-426E-40DD-AFC4-6F175D3DCCD1}">
              <a14:hiddenFill xmlns:a14="http://schemas.microsoft.com/office/drawing/2010/main">
                <a:solidFill>
                  <a:srgbClr val="FFFFFF"/>
                </a:solidFill>
              </a14:hiddenFill>
            </a:ext>
          </a:extLst>
        </p:spPr>
      </p:pic>
      <p:sp>
        <p:nvSpPr>
          <p:cNvPr id="14" name="円形吹き出し 13"/>
          <p:cNvSpPr/>
          <p:nvPr/>
        </p:nvSpPr>
        <p:spPr>
          <a:xfrm>
            <a:off x="5359893" y="3387386"/>
            <a:ext cx="3597324" cy="2458958"/>
          </a:xfrm>
          <a:prstGeom prst="wedgeEllipseCallout">
            <a:avLst>
              <a:gd name="adj1" fmla="val -69458"/>
              <a:gd name="adj2" fmla="val 10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p:cNvSpPr/>
          <p:nvPr/>
        </p:nvSpPr>
        <p:spPr>
          <a:xfrm>
            <a:off x="6149500" y="3584982"/>
            <a:ext cx="3037794" cy="4154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商品テーブル</a:t>
            </a:r>
            <a:endParaRPr kumimoji="0" lang="ja-JP" altLang="en-US" sz="21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pic>
        <p:nvPicPr>
          <p:cNvPr id="18" name="Picture 6" descr="http://4.bp.blogspot.com/-ugfDrCNROHw/VbnRccqW8JI/AAAAAAAAwLQ/W3tt2UI4bcA/s800/computer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915" y="4341050"/>
            <a:ext cx="1120995" cy="1046729"/>
          </a:xfrm>
          <a:prstGeom prst="rect">
            <a:avLst/>
          </a:prstGeom>
          <a:noFill/>
          <a:extLst>
            <a:ext uri="{909E8E84-426E-40DD-AFC4-6F175D3DCCD1}">
              <a14:hiddenFill xmlns:a14="http://schemas.microsoft.com/office/drawing/2010/main">
                <a:solidFill>
                  <a:srgbClr val="FFFFFF"/>
                </a:solidFill>
              </a14:hiddenFill>
            </a:ext>
          </a:extLst>
        </p:spPr>
      </p:pic>
      <p:sp>
        <p:nvSpPr>
          <p:cNvPr id="3" name="屈折矢印 2"/>
          <p:cNvSpPr/>
          <p:nvPr/>
        </p:nvSpPr>
        <p:spPr>
          <a:xfrm rot="10800000" flipH="1">
            <a:off x="3748702" y="2447548"/>
            <a:ext cx="487571" cy="1353152"/>
          </a:xfrm>
          <a:prstGeom prst="bentUpArrow">
            <a:avLst>
              <a:gd name="adj1" fmla="val 3284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0" name="Picture 4" descr="http://4.bp.blogspot.com/-xkCf3U6tykY/UZM47IK-HjI/AAAAAAAASP0/_6_p6PfSld8/s800/computer_business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95" y="1533525"/>
            <a:ext cx="688521" cy="63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
          <p:cNvSpPr txBox="1">
            <a:spLocks noChangeArrowheads="1"/>
          </p:cNvSpPr>
          <p:nvPr/>
        </p:nvSpPr>
        <p:spPr bwMode="auto">
          <a:xfrm>
            <a:off x="597201" y="3172121"/>
            <a:ext cx="29970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の</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コマンド</a:t>
            </a:r>
          </a:p>
        </p:txBody>
      </p:sp>
      <p:sp>
        <p:nvSpPr>
          <p:cNvPr id="22" name="屈折矢印 21"/>
          <p:cNvSpPr/>
          <p:nvPr/>
        </p:nvSpPr>
        <p:spPr>
          <a:xfrm rot="5400000" flipH="1">
            <a:off x="4057650" y="2111231"/>
            <a:ext cx="2005661" cy="1304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Rectangle 30"/>
          <p:cNvSpPr>
            <a:spLocks noChangeArrowheads="1"/>
          </p:cNvSpPr>
          <p:nvPr/>
        </p:nvSpPr>
        <p:spPr bwMode="auto">
          <a:xfrm>
            <a:off x="2053669" y="4065391"/>
            <a:ext cx="2771939" cy="15870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Calibri Light" panose="020F0302020204030204" pitchFamily="34" charset="0"/>
              <a:ea typeface="メイリオ" panose="020B0604030504040204" pitchFamily="50" charset="-128"/>
              <a:cs typeface="+mn-cs"/>
            </a:endParaRPr>
          </a:p>
        </p:txBody>
      </p:sp>
      <p:sp>
        <p:nvSpPr>
          <p:cNvPr id="26" name="テキスト ボックス 5"/>
          <p:cNvSpPr txBox="1">
            <a:spLocks noChangeArrowheads="1"/>
          </p:cNvSpPr>
          <p:nvPr/>
        </p:nvSpPr>
        <p:spPr bwMode="auto">
          <a:xfrm>
            <a:off x="21315" y="2348706"/>
            <a:ext cx="3891355" cy="7386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select</a:t>
            </a:r>
            <a:r>
              <a:rPr kumimoji="1" lang="en-US" altLang="ja-JP" sz="2100" b="1" i="0" u="none" strike="noStrike" kern="1200" cap="none" spc="0" normalizeH="0" baseline="0" noProof="0" dirty="0">
                <a:ln>
                  <a:noFill/>
                </a:ln>
                <a:solidFill>
                  <a:srgbClr val="002060"/>
                </a:solidFill>
                <a:effectLst/>
                <a:uLnTx/>
                <a:uFillTx/>
                <a:latin typeface="Calibri" panose="020F0502020204030204" pitchFamily="34" charset="0"/>
                <a:ea typeface="メイリオ" panose="020B0604030504040204" pitchFamily="50" charset="-128"/>
                <a:cs typeface="+mn-cs"/>
              </a:rPr>
              <a:t>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商品名</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単価</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from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商品</a:t>
            </a:r>
            <a:endPar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where</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単価 </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&gt; 80;</a:t>
            </a:r>
            <a:endPar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endParaRPr>
          </a:p>
        </p:txBody>
      </p:sp>
      <p:sp>
        <p:nvSpPr>
          <p:cNvPr id="28" name="テキスト ボックス 27"/>
          <p:cNvSpPr txBox="1"/>
          <p:nvPr/>
        </p:nvSpPr>
        <p:spPr>
          <a:xfrm>
            <a:off x="4948927" y="2674531"/>
            <a:ext cx="4417410"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必要な属性を選</a:t>
            </a:r>
            <a:r>
              <a:rPr kumimoji="0"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び</a:t>
            </a:r>
            <a:r>
              <a:rPr kumimoji="1"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a:t>
            </a:r>
            <a:r>
              <a:rPr kumimoji="1" lang="ja-JP" altLang="en-US" sz="21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射影</a:t>
            </a:r>
            <a:r>
              <a:rPr kumimoji="1"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a:t>
            </a:r>
            <a:endParaRPr kumimoji="1" lang="en-US" altLang="ja-JP"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行を絞り込む（</a:t>
            </a:r>
            <a:r>
              <a:rPr kumimoji="0" lang="ja-JP" altLang="en-US" sz="21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選択</a:t>
            </a:r>
            <a:r>
              <a:rPr kumimoji="0"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a:t>
            </a:r>
            <a:endParaRPr kumimoji="1" lang="en-US" altLang="ja-JP"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graphicFrame>
        <p:nvGraphicFramePr>
          <p:cNvPr id="5" name="表 4">
            <a:extLst>
              <a:ext uri="{FF2B5EF4-FFF2-40B4-BE49-F238E27FC236}">
                <a16:creationId xmlns:a16="http://schemas.microsoft.com/office/drawing/2014/main" id="{D883B562-00ED-4A03-ABCE-33FCCA00A2AE}"/>
              </a:ext>
            </a:extLst>
          </p:cNvPr>
          <p:cNvGraphicFramePr>
            <a:graphicFrameLocks noGrp="1"/>
          </p:cNvGraphicFramePr>
          <p:nvPr/>
        </p:nvGraphicFramePr>
        <p:xfrm>
          <a:off x="5658380" y="4029410"/>
          <a:ext cx="2696141" cy="1337978"/>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981666">
                  <a:extLst>
                    <a:ext uri="{9D8B030D-6E8A-4147-A177-3AD203B41FA5}">
                      <a16:colId xmlns:a16="http://schemas.microsoft.com/office/drawing/2014/main" val="20001"/>
                    </a:ext>
                  </a:extLst>
                </a:gridCol>
                <a:gridCol w="1011612">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商品名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bl>
          </a:graphicData>
        </a:graphic>
      </p:graphicFrame>
      <p:pic>
        <p:nvPicPr>
          <p:cNvPr id="6" name="図 5">
            <a:extLst>
              <a:ext uri="{FF2B5EF4-FFF2-40B4-BE49-F238E27FC236}">
                <a16:creationId xmlns:a16="http://schemas.microsoft.com/office/drawing/2014/main" id="{7E83F3ED-8EC8-41EF-A7DA-F0975DE9A777}"/>
              </a:ext>
            </a:extLst>
          </p:cNvPr>
          <p:cNvPicPr>
            <a:picLocks noChangeAspect="1"/>
          </p:cNvPicPr>
          <p:nvPr/>
        </p:nvPicPr>
        <p:blipFill>
          <a:blip r:embed="rId5"/>
          <a:stretch>
            <a:fillRect/>
          </a:stretch>
        </p:blipFill>
        <p:spPr>
          <a:xfrm>
            <a:off x="5780123" y="1466178"/>
            <a:ext cx="3177094" cy="947642"/>
          </a:xfrm>
          <a:prstGeom prst="rect">
            <a:avLst/>
          </a:prstGeom>
        </p:spPr>
      </p:pic>
    </p:spTree>
    <p:extLst>
      <p:ext uri="{BB962C8B-B14F-4D97-AF65-F5344CB8AC3E}">
        <p14:creationId xmlns:p14="http://schemas.microsoft.com/office/powerpoint/2010/main" val="4102054262"/>
      </p:ext>
    </p:extLst>
  </p:cSld>
  <p:clrMapOvr>
    <a:masterClrMapping/>
  </p:clrMapOvr>
  <mc:AlternateContent xmlns:mc="http://schemas.openxmlformats.org/markup-compatibility/2006" xmlns:p14="http://schemas.microsoft.com/office/powerpoint/2010/main">
    <mc:Choice Requires="p14">
      <p:transition spd="slow" p14:dur="2000" advTm="307"/>
    </mc:Choice>
    <mc:Fallback xmlns="">
      <p:transition spd="slow" advTm="307"/>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a:lnSpc>
                <a:spcPct val="100000"/>
              </a:lnSpc>
              <a:spcBef>
                <a:spcPct val="0"/>
              </a:spcBef>
              <a:buFontTx/>
              <a:buNone/>
            </a:pPr>
            <a:fld id="{58E85D0C-2A18-4259-B8B7-078272595A85}" type="slidenum">
              <a:rPr lang="ja-JP" altLang="en-US" sz="2100">
                <a:cs typeface="Segoe UI" panose="020B0502040204020203" pitchFamily="34" charset="0"/>
              </a:rPr>
              <a:pPr>
                <a:lnSpc>
                  <a:spcPct val="100000"/>
                </a:lnSpc>
                <a:spcBef>
                  <a:spcPct val="0"/>
                </a:spcBef>
                <a:buFontTx/>
                <a:buNone/>
              </a:pPr>
              <a:t>52</a:t>
            </a:fld>
            <a:endParaRPr lang="ja-JP" altLang="en-US" sz="1350" dirty="0">
              <a:cs typeface="Segoe UI" panose="020B0502040204020203" pitchFamily="34" charset="0"/>
            </a:endParaRPr>
          </a:p>
        </p:txBody>
      </p:sp>
      <p:sp>
        <p:nvSpPr>
          <p:cNvPr id="19460" name="Rectangle 2"/>
          <p:cNvSpPr>
            <a:spLocks noGrp="1"/>
          </p:cNvSpPr>
          <p:nvPr>
            <p:ph type="title" idx="4294967295"/>
          </p:nvPr>
        </p:nvSpPr>
        <p:spPr>
          <a:xfrm>
            <a:off x="290419" y="247205"/>
            <a:ext cx="6429375" cy="753666"/>
          </a:xfrm>
        </p:spPr>
        <p:txBody>
          <a:bodyPr>
            <a:normAutofit/>
          </a:bodyPr>
          <a:lstStyle/>
          <a:p>
            <a:pPr>
              <a:lnSpc>
                <a:spcPct val="100000"/>
              </a:lnSpc>
              <a:spcBef>
                <a:spcPct val="20000"/>
              </a:spcBef>
            </a:pPr>
            <a:r>
              <a:rPr lang="en-US" altLang="ja-JP" sz="3000" dirty="0">
                <a:latin typeface="メイリオ" panose="020B0604030504040204" pitchFamily="50" charset="-128"/>
              </a:rPr>
              <a:t>SELECT * FROM </a:t>
            </a:r>
            <a:r>
              <a:rPr lang="ja-JP" altLang="en-US" sz="3000" dirty="0">
                <a:latin typeface="メイリオ" panose="020B0604030504040204" pitchFamily="50" charset="-128"/>
              </a:rPr>
              <a:t>＜テーブル名＞</a:t>
            </a:r>
          </a:p>
        </p:txBody>
      </p:sp>
      <p:sp>
        <p:nvSpPr>
          <p:cNvPr id="13" name="コンテンツ プレースホルダー 2"/>
          <p:cNvSpPr>
            <a:spLocks noGrp="1"/>
          </p:cNvSpPr>
          <p:nvPr>
            <p:ph idx="1"/>
          </p:nvPr>
        </p:nvSpPr>
        <p:spPr>
          <a:xfrm>
            <a:off x="2770814" y="3563408"/>
            <a:ext cx="3121028" cy="753035"/>
          </a:xfrm>
          <a:solidFill>
            <a:schemeClr val="accent4">
              <a:lumMod val="20000"/>
              <a:lumOff val="80000"/>
            </a:schemeClr>
          </a:solidFill>
        </p:spPr>
        <p:txBody>
          <a:bodyPr>
            <a:normAutofit fontScale="85000" lnSpcReduction="10000"/>
          </a:bodyPr>
          <a:lstStyle/>
          <a:p>
            <a:pPr marL="0" indent="0">
              <a:lnSpc>
                <a:spcPct val="140000"/>
              </a:lnSpc>
              <a:buNone/>
            </a:pPr>
            <a:r>
              <a:rPr lang="en-US" altLang="ja-JP" sz="2700" b="1" dirty="0">
                <a:solidFill>
                  <a:srgbClr val="C00000"/>
                </a:solidFill>
                <a:latin typeface="Segoe UI" panose="020B0502040204020203" pitchFamily="34" charset="0"/>
              </a:rPr>
              <a:t>SELECT</a:t>
            </a:r>
            <a:r>
              <a:rPr lang="en-US" altLang="ja-JP" sz="2700" b="1" dirty="0">
                <a:latin typeface="Segoe UI" panose="020B0502040204020203" pitchFamily="34" charset="0"/>
              </a:rPr>
              <a:t> </a:t>
            </a:r>
            <a:r>
              <a:rPr lang="en-US" altLang="ja-JP" sz="2700" b="1" dirty="0">
                <a:solidFill>
                  <a:srgbClr val="C00000"/>
                </a:solidFill>
                <a:latin typeface="Segoe UI" panose="020B0502040204020203" pitchFamily="34" charset="0"/>
              </a:rPr>
              <a:t>* FROM </a:t>
            </a:r>
            <a:r>
              <a:rPr lang="ja-JP" altLang="en-US" sz="2700" dirty="0">
                <a:latin typeface="Segoe UI" panose="020B0502040204020203" pitchFamily="34" charset="0"/>
              </a:rPr>
              <a:t>商品</a:t>
            </a:r>
            <a:r>
              <a:rPr lang="en-US" altLang="ja-JP" sz="2700" dirty="0">
                <a:latin typeface="Segoe UI" panose="020B0502040204020203" pitchFamily="34" charset="0"/>
              </a:rPr>
              <a:t>;</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sp>
        <p:nvSpPr>
          <p:cNvPr id="17" name="コンテンツ プレースホルダー 2"/>
          <p:cNvSpPr txBox="1">
            <a:spLocks/>
          </p:cNvSpPr>
          <p:nvPr/>
        </p:nvSpPr>
        <p:spPr>
          <a:xfrm>
            <a:off x="1659723" y="1802893"/>
            <a:ext cx="5601689" cy="94845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dirty="0"/>
              <a:t>元の単一テーブルを</a:t>
            </a:r>
            <a:r>
              <a:rPr lang="ja-JP" altLang="en-US" sz="2400" b="1" u="sng" dirty="0">
                <a:solidFill>
                  <a:srgbClr val="FF0000"/>
                </a:solidFill>
              </a:rPr>
              <a:t>そのまま</a:t>
            </a:r>
            <a:r>
              <a:rPr lang="ja-JP" altLang="en-US" sz="2400" dirty="0"/>
              <a:t>出力</a:t>
            </a:r>
            <a:endParaRPr lang="en-US" altLang="ja-JP" sz="2400" dirty="0">
              <a:solidFill>
                <a:schemeClr val="tx1"/>
              </a:solidFill>
              <a:latin typeface="Inconsolata" panose="020B0609030003000000" pitchFamily="49" charset="0"/>
            </a:endParaRPr>
          </a:p>
        </p:txBody>
      </p:sp>
      <p:sp>
        <p:nvSpPr>
          <p:cNvPr id="18" name="角丸四角形 17"/>
          <p:cNvSpPr/>
          <p:nvPr/>
        </p:nvSpPr>
        <p:spPr>
          <a:xfrm>
            <a:off x="1296688" y="1602782"/>
            <a:ext cx="6550624" cy="960506"/>
          </a:xfrm>
          <a:prstGeom prst="roundRect">
            <a:avLst/>
          </a:prstGeom>
          <a:noFill/>
          <a:ln w="571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10" name="直線矢印コネクタ 9"/>
          <p:cNvCxnSpPr/>
          <p:nvPr/>
        </p:nvCxnSpPr>
        <p:spPr>
          <a:xfrm flipV="1">
            <a:off x="5966515" y="3955171"/>
            <a:ext cx="399154" cy="7058"/>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表 10"/>
          <p:cNvGraphicFramePr>
            <a:graphicFrameLocks noGrp="1"/>
          </p:cNvGraphicFramePr>
          <p:nvPr/>
        </p:nvGraphicFramePr>
        <p:xfrm>
          <a:off x="1" y="3135280"/>
          <a:ext cx="2696141" cy="1672639"/>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1094564">
                  <a:extLst>
                    <a:ext uri="{9D8B030D-6E8A-4147-A177-3AD203B41FA5}">
                      <a16:colId xmlns:a16="http://schemas.microsoft.com/office/drawing/2014/main" val="20001"/>
                    </a:ext>
                  </a:extLst>
                </a:gridCol>
                <a:gridCol w="898714">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名前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en-US" altLang="ja-JP" sz="2100" dirty="0">
                          <a:latin typeface="+mn-lt"/>
                          <a:ea typeface="+mn-ea"/>
                        </a:rPr>
                        <a:t>4</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14" name="表 13"/>
          <p:cNvGraphicFramePr>
            <a:graphicFrameLocks noGrp="1"/>
          </p:cNvGraphicFramePr>
          <p:nvPr/>
        </p:nvGraphicFramePr>
        <p:xfrm>
          <a:off x="6447859" y="3142337"/>
          <a:ext cx="2696141" cy="1672639"/>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1094564">
                  <a:extLst>
                    <a:ext uri="{9D8B030D-6E8A-4147-A177-3AD203B41FA5}">
                      <a16:colId xmlns:a16="http://schemas.microsoft.com/office/drawing/2014/main" val="20001"/>
                    </a:ext>
                  </a:extLst>
                </a:gridCol>
                <a:gridCol w="898714">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名前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en-US" altLang="ja-JP" sz="2100" dirty="0">
                          <a:latin typeface="+mn-lt"/>
                          <a:ea typeface="+mn-ea"/>
                        </a:rPr>
                        <a:t>4</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48686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a:lnSpc>
                <a:spcPct val="100000"/>
              </a:lnSpc>
              <a:spcBef>
                <a:spcPct val="0"/>
              </a:spcBef>
              <a:buFontTx/>
              <a:buNone/>
            </a:pPr>
            <a:fld id="{58E85D0C-2A18-4259-B8B7-078272595A85}" type="slidenum">
              <a:rPr lang="ja-JP" altLang="en-US" sz="2100">
                <a:cs typeface="Segoe UI" panose="020B0502040204020203" pitchFamily="34" charset="0"/>
              </a:rPr>
              <a:pPr>
                <a:lnSpc>
                  <a:spcPct val="100000"/>
                </a:lnSpc>
                <a:spcBef>
                  <a:spcPct val="0"/>
                </a:spcBef>
                <a:buFontTx/>
                <a:buNone/>
              </a:pPr>
              <a:t>53</a:t>
            </a:fld>
            <a:endParaRPr lang="ja-JP" altLang="en-US" sz="1350" dirty="0">
              <a:cs typeface="Segoe UI" panose="020B0502040204020203" pitchFamily="34" charset="0"/>
            </a:endParaRPr>
          </a:p>
        </p:txBody>
      </p:sp>
      <p:sp>
        <p:nvSpPr>
          <p:cNvPr id="19460" name="Rectangle 2"/>
          <p:cNvSpPr>
            <a:spLocks noGrp="1"/>
          </p:cNvSpPr>
          <p:nvPr>
            <p:ph type="title" idx="4294967295"/>
          </p:nvPr>
        </p:nvSpPr>
        <p:spPr>
          <a:xfrm>
            <a:off x="302372" y="446660"/>
            <a:ext cx="7821330" cy="753666"/>
          </a:xfrm>
        </p:spPr>
        <p:txBody>
          <a:bodyPr>
            <a:normAutofit/>
          </a:bodyPr>
          <a:lstStyle/>
          <a:p>
            <a:pPr>
              <a:lnSpc>
                <a:spcPct val="100000"/>
              </a:lnSpc>
              <a:spcBef>
                <a:spcPct val="20000"/>
              </a:spcBef>
            </a:pPr>
            <a:r>
              <a:rPr lang="en-US" altLang="ja-JP" sz="2400" dirty="0">
                <a:latin typeface="メイリオ" panose="020B0604030504040204" pitchFamily="50" charset="-128"/>
              </a:rPr>
              <a:t>SELECT </a:t>
            </a:r>
            <a:r>
              <a:rPr lang="ja-JP" altLang="en-US" sz="2400" dirty="0">
                <a:latin typeface="メイリオ" panose="020B0604030504040204" pitchFamily="50" charset="-128"/>
              </a:rPr>
              <a:t>＜属性名リスト＞</a:t>
            </a:r>
            <a:r>
              <a:rPr lang="en-US" altLang="ja-JP" sz="2400" dirty="0">
                <a:latin typeface="メイリオ" panose="020B0604030504040204" pitchFamily="50" charset="-128"/>
              </a:rPr>
              <a:t> FROM </a:t>
            </a:r>
            <a:r>
              <a:rPr lang="ja-JP" altLang="en-US" sz="2400" dirty="0">
                <a:latin typeface="メイリオ" panose="020B0604030504040204" pitchFamily="50" charset="-128"/>
              </a:rPr>
              <a:t>＜テーブル名＞</a:t>
            </a:r>
          </a:p>
        </p:txBody>
      </p:sp>
      <p:sp>
        <p:nvSpPr>
          <p:cNvPr id="20" name="コンテンツ プレースホルダー 2"/>
          <p:cNvSpPr>
            <a:spLocks noGrp="1"/>
          </p:cNvSpPr>
          <p:nvPr>
            <p:ph idx="1"/>
          </p:nvPr>
        </p:nvSpPr>
        <p:spPr>
          <a:xfrm>
            <a:off x="2560323" y="3238133"/>
            <a:ext cx="4345303" cy="670554"/>
          </a:xfrm>
          <a:solidFill>
            <a:schemeClr val="accent4">
              <a:lumMod val="20000"/>
              <a:lumOff val="80000"/>
            </a:schemeClr>
          </a:solidFill>
        </p:spPr>
        <p:txBody>
          <a:bodyPr>
            <a:normAutofit fontScale="85000" lnSpcReduction="10000"/>
          </a:bodyPr>
          <a:lstStyle/>
          <a:p>
            <a:pPr marL="0" indent="0">
              <a:lnSpc>
                <a:spcPct val="140000"/>
              </a:lnSpc>
              <a:buNone/>
            </a:pPr>
            <a:r>
              <a:rPr lang="en-US" altLang="ja-JP" sz="2700" b="1" dirty="0">
                <a:solidFill>
                  <a:srgbClr val="C00000"/>
                </a:solidFill>
                <a:latin typeface="Segoe UI" panose="020B0502040204020203" pitchFamily="34" charset="0"/>
              </a:rPr>
              <a:t>SELECT</a:t>
            </a:r>
            <a:r>
              <a:rPr lang="ja-JP" altLang="en-US" sz="2700" dirty="0">
                <a:solidFill>
                  <a:srgbClr val="C00000"/>
                </a:solidFill>
                <a:latin typeface="Segoe UI" panose="020B0502040204020203" pitchFamily="34" charset="0"/>
              </a:rPr>
              <a:t> </a:t>
            </a:r>
            <a:r>
              <a:rPr lang="ja-JP" altLang="en-US" sz="2700" dirty="0">
                <a:latin typeface="Segoe UI" panose="020B0502040204020203" pitchFamily="34" charset="0"/>
              </a:rPr>
              <a:t>名前</a:t>
            </a:r>
            <a:r>
              <a:rPr lang="en-US" altLang="ja-JP" sz="2700" dirty="0">
                <a:latin typeface="Segoe UI" panose="020B0502040204020203" pitchFamily="34" charset="0"/>
              </a:rPr>
              <a:t>, </a:t>
            </a:r>
            <a:r>
              <a:rPr lang="ja-JP" altLang="en-US" sz="2700" dirty="0">
                <a:latin typeface="Segoe UI" panose="020B0502040204020203" pitchFamily="34" charset="0"/>
              </a:rPr>
              <a:t>単価 </a:t>
            </a:r>
            <a:r>
              <a:rPr lang="en-US" altLang="ja-JP" sz="2700" b="1" dirty="0">
                <a:solidFill>
                  <a:srgbClr val="C00000"/>
                </a:solidFill>
                <a:latin typeface="Segoe UI" panose="020B0502040204020203" pitchFamily="34" charset="0"/>
              </a:rPr>
              <a:t>FROM </a:t>
            </a:r>
            <a:r>
              <a:rPr lang="ja-JP" altLang="en-US" sz="2700" dirty="0">
                <a:latin typeface="Segoe UI" panose="020B0502040204020203" pitchFamily="34" charset="0"/>
              </a:rPr>
              <a:t>商品</a:t>
            </a:r>
            <a:r>
              <a:rPr lang="en-US" altLang="ja-JP" sz="2700" dirty="0">
                <a:latin typeface="Segoe UI" panose="020B0502040204020203" pitchFamily="34" charset="0"/>
              </a:rPr>
              <a:t>;</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cxnSp>
        <p:nvCxnSpPr>
          <p:cNvPr id="21" name="直線矢印コネクタ 20"/>
          <p:cNvCxnSpPr/>
          <p:nvPr/>
        </p:nvCxnSpPr>
        <p:spPr>
          <a:xfrm flipV="1">
            <a:off x="6852520" y="3610597"/>
            <a:ext cx="399154" cy="7058"/>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
        <p:nvSpPr>
          <p:cNvPr id="23" name="コンテンツ プレースホルダー 2"/>
          <p:cNvSpPr txBox="1">
            <a:spLocks/>
          </p:cNvSpPr>
          <p:nvPr/>
        </p:nvSpPr>
        <p:spPr>
          <a:xfrm>
            <a:off x="2560323" y="4808828"/>
            <a:ext cx="4345303" cy="670554"/>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40000"/>
              </a:lnSpc>
              <a:buNone/>
            </a:pPr>
            <a:r>
              <a:rPr lang="en-US" altLang="ja-JP" sz="2400" b="1" dirty="0">
                <a:solidFill>
                  <a:srgbClr val="C00000"/>
                </a:solidFill>
                <a:latin typeface="Segoe UI" panose="020B0502040204020203" pitchFamily="34" charset="0"/>
                <a:cs typeface="Segoe UI" panose="020B0502040204020203" pitchFamily="34" charset="0"/>
              </a:rPr>
              <a:t>SELECT</a:t>
            </a:r>
            <a:r>
              <a:rPr lang="ja-JP" altLang="en-US" sz="2400" dirty="0">
                <a:solidFill>
                  <a:srgbClr val="C00000"/>
                </a:solidFill>
                <a:latin typeface="Segoe UI" panose="020B0502040204020203" pitchFamily="34" charset="0"/>
                <a:cs typeface="Segoe UI" panose="020B0502040204020203" pitchFamily="34" charset="0"/>
              </a:rPr>
              <a:t> </a:t>
            </a:r>
            <a:r>
              <a:rPr lang="ja-JP" altLang="en-US" sz="2400" dirty="0">
                <a:latin typeface="Segoe UI" panose="020B0502040204020203" pitchFamily="34" charset="0"/>
                <a:cs typeface="Segoe UI" panose="020B0502040204020203" pitchFamily="34" charset="0"/>
              </a:rPr>
              <a:t>名前 </a:t>
            </a:r>
            <a:r>
              <a:rPr lang="en-US" altLang="ja-JP" sz="2400" b="1" dirty="0">
                <a:solidFill>
                  <a:srgbClr val="C00000"/>
                </a:solidFill>
                <a:latin typeface="Segoe UI" panose="020B0502040204020203" pitchFamily="34" charset="0"/>
                <a:cs typeface="Segoe UI" panose="020B0502040204020203" pitchFamily="34" charset="0"/>
              </a:rPr>
              <a:t>FROM</a:t>
            </a:r>
            <a:r>
              <a:rPr lang="en-US" altLang="ja-JP" sz="2400" dirty="0">
                <a:solidFill>
                  <a:srgbClr val="C00000"/>
                </a:solidFill>
                <a:latin typeface="Segoe UI" panose="020B0502040204020203" pitchFamily="34" charset="0"/>
                <a:cs typeface="Segoe UI" panose="020B0502040204020203" pitchFamily="34" charset="0"/>
              </a:rPr>
              <a:t> </a:t>
            </a:r>
            <a:r>
              <a:rPr lang="ja-JP" altLang="en-US" sz="2400" dirty="0">
                <a:latin typeface="Segoe UI" panose="020B0502040204020203" pitchFamily="34" charset="0"/>
                <a:cs typeface="Segoe UI" panose="020B0502040204020203" pitchFamily="34" charset="0"/>
              </a:rPr>
              <a:t>商品</a:t>
            </a:r>
            <a:r>
              <a:rPr lang="en-US" altLang="ja-JP" sz="2400" dirty="0">
                <a:latin typeface="Segoe UI" panose="020B0502040204020203" pitchFamily="34" charset="0"/>
                <a:cs typeface="Segoe UI" panose="020B0502040204020203" pitchFamily="34" charset="0"/>
              </a:rPr>
              <a:t>;</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cxnSp>
        <p:nvCxnSpPr>
          <p:cNvPr id="24" name="直線矢印コネクタ 23"/>
          <p:cNvCxnSpPr/>
          <p:nvPr/>
        </p:nvCxnSpPr>
        <p:spPr>
          <a:xfrm flipV="1">
            <a:off x="6852520" y="5181292"/>
            <a:ext cx="399154" cy="7058"/>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3543425" y="3103209"/>
            <a:ext cx="1533275" cy="805478"/>
          </a:xfrm>
          <a:prstGeom prst="rect">
            <a:avLst/>
          </a:prstGeom>
          <a:noFill/>
          <a:ln w="5715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6" name="正方形/長方形 25"/>
          <p:cNvSpPr/>
          <p:nvPr/>
        </p:nvSpPr>
        <p:spPr>
          <a:xfrm>
            <a:off x="3626689" y="4741366"/>
            <a:ext cx="1079732" cy="805478"/>
          </a:xfrm>
          <a:prstGeom prst="rect">
            <a:avLst/>
          </a:prstGeom>
          <a:noFill/>
          <a:ln w="5715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aphicFrame>
        <p:nvGraphicFramePr>
          <p:cNvPr id="16" name="表 15"/>
          <p:cNvGraphicFramePr>
            <a:graphicFrameLocks noGrp="1"/>
          </p:cNvGraphicFramePr>
          <p:nvPr/>
        </p:nvGraphicFramePr>
        <p:xfrm>
          <a:off x="1" y="3135280"/>
          <a:ext cx="2413851" cy="1672639"/>
        </p:xfrm>
        <a:graphic>
          <a:graphicData uri="http://schemas.openxmlformats.org/drawingml/2006/table">
            <a:tbl>
              <a:tblPr firstRow="1" bandRow="1">
                <a:tableStyleId>{5C22544A-7EE6-4342-B048-85BDC9FD1C3A}</a:tableStyleId>
              </a:tblPr>
              <a:tblGrid>
                <a:gridCol w="629273">
                  <a:extLst>
                    <a:ext uri="{9D8B030D-6E8A-4147-A177-3AD203B41FA5}">
                      <a16:colId xmlns:a16="http://schemas.microsoft.com/office/drawing/2014/main" val="20000"/>
                    </a:ext>
                  </a:extLst>
                </a:gridCol>
                <a:gridCol w="979961">
                  <a:extLst>
                    <a:ext uri="{9D8B030D-6E8A-4147-A177-3AD203B41FA5}">
                      <a16:colId xmlns:a16="http://schemas.microsoft.com/office/drawing/2014/main" val="20001"/>
                    </a:ext>
                  </a:extLst>
                </a:gridCol>
                <a:gridCol w="804617">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名前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en-US" altLang="ja-JP" sz="2100" dirty="0">
                          <a:latin typeface="+mn-lt"/>
                          <a:ea typeface="+mn-ea"/>
                        </a:rPr>
                        <a:t>4</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25" name="表 24"/>
          <p:cNvGraphicFramePr>
            <a:graphicFrameLocks noGrp="1"/>
          </p:cNvGraphicFramePr>
          <p:nvPr/>
        </p:nvGraphicFramePr>
        <p:xfrm>
          <a:off x="7287340" y="2620753"/>
          <a:ext cx="1784578" cy="1672639"/>
        </p:xfrm>
        <a:graphic>
          <a:graphicData uri="http://schemas.openxmlformats.org/drawingml/2006/table">
            <a:tbl>
              <a:tblPr firstRow="1" bandRow="1">
                <a:tableStyleId>{5C22544A-7EE6-4342-B048-85BDC9FD1C3A}</a:tableStyleId>
              </a:tblPr>
              <a:tblGrid>
                <a:gridCol w="979961">
                  <a:extLst>
                    <a:ext uri="{9D8B030D-6E8A-4147-A177-3AD203B41FA5}">
                      <a16:colId xmlns:a16="http://schemas.microsoft.com/office/drawing/2014/main" val="20001"/>
                    </a:ext>
                  </a:extLst>
                </a:gridCol>
                <a:gridCol w="804617">
                  <a:extLst>
                    <a:ext uri="{9D8B030D-6E8A-4147-A177-3AD203B41FA5}">
                      <a16:colId xmlns:a16="http://schemas.microsoft.com/office/drawing/2014/main" val="20002"/>
                    </a:ext>
                  </a:extLst>
                </a:gridCol>
              </a:tblGrid>
              <a:tr h="333995">
                <a:tc>
                  <a:txBody>
                    <a:bodyPr/>
                    <a:lstStyle/>
                    <a:p>
                      <a:pPr algn="ctr">
                        <a:lnSpc>
                          <a:spcPct val="80000"/>
                        </a:lnSpc>
                      </a:pPr>
                      <a:r>
                        <a:rPr kumimoji="1" lang="ja-JP" altLang="en-US" sz="2100" dirty="0">
                          <a:latin typeface="+mn-lt"/>
                          <a:ea typeface="+mn-ea"/>
                        </a:rPr>
                        <a:t>名前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28" name="表 27"/>
          <p:cNvGraphicFramePr>
            <a:graphicFrameLocks noGrp="1"/>
          </p:cNvGraphicFramePr>
          <p:nvPr/>
        </p:nvGraphicFramePr>
        <p:xfrm>
          <a:off x="7466775" y="4435712"/>
          <a:ext cx="979961" cy="1672639"/>
        </p:xfrm>
        <a:graphic>
          <a:graphicData uri="http://schemas.openxmlformats.org/drawingml/2006/table">
            <a:tbl>
              <a:tblPr firstRow="1" bandRow="1">
                <a:tableStyleId>{5C22544A-7EE6-4342-B048-85BDC9FD1C3A}</a:tableStyleId>
              </a:tblPr>
              <a:tblGrid>
                <a:gridCol w="979961">
                  <a:extLst>
                    <a:ext uri="{9D8B030D-6E8A-4147-A177-3AD203B41FA5}">
                      <a16:colId xmlns:a16="http://schemas.microsoft.com/office/drawing/2014/main" val="20001"/>
                    </a:ext>
                  </a:extLst>
                </a:gridCol>
              </a:tblGrid>
              <a:tr h="333995">
                <a:tc>
                  <a:txBody>
                    <a:bodyPr/>
                    <a:lstStyle/>
                    <a:p>
                      <a:pPr algn="ctr">
                        <a:lnSpc>
                          <a:spcPct val="80000"/>
                        </a:lnSpc>
                      </a:pPr>
                      <a:r>
                        <a:rPr kumimoji="1" lang="ja-JP" altLang="en-US" sz="2100" dirty="0">
                          <a:latin typeface="+mn-lt"/>
                          <a:ea typeface="+mn-ea"/>
                        </a:rPr>
                        <a:t>名前</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ja-JP" altLang="en-US" sz="2100" dirty="0">
                          <a:latin typeface="+mn-lt"/>
                          <a:ea typeface="+mn-ea"/>
                        </a:rPr>
                        <a:t>みかん</a:t>
                      </a: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ja-JP" altLang="en-US" sz="2100" dirty="0">
                          <a:latin typeface="+mn-lt"/>
                          <a:ea typeface="+mn-ea"/>
                        </a:rPr>
                        <a:t>りんご</a:t>
                      </a: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ja-JP" altLang="en-US" sz="2100" dirty="0">
                          <a:latin typeface="+mn-lt"/>
                          <a:ea typeface="+mn-ea"/>
                        </a:rPr>
                        <a:t>りんご</a:t>
                      </a: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ja-JP" altLang="en-US" sz="2100" dirty="0">
                          <a:latin typeface="+mn-lt"/>
                          <a:ea typeface="+mn-ea"/>
                        </a:rPr>
                        <a:t>メロン</a:t>
                      </a:r>
                    </a:p>
                  </a:txBody>
                  <a:tcPr marL="68580" marR="68580" marT="34290" marB="34290"/>
                </a:tc>
                <a:extLst>
                  <a:ext uri="{0D108BD9-81ED-4DB2-BD59-A6C34878D82A}">
                    <a16:rowId xmlns:a16="http://schemas.microsoft.com/office/drawing/2014/main" val="10004"/>
                  </a:ext>
                </a:extLst>
              </a:tr>
            </a:tbl>
          </a:graphicData>
        </a:graphic>
      </p:graphicFrame>
      <p:sp>
        <p:nvSpPr>
          <p:cNvPr id="19" name="コンテンツ プレースホルダー 2">
            <a:extLst>
              <a:ext uri="{FF2B5EF4-FFF2-40B4-BE49-F238E27FC236}">
                <a16:creationId xmlns:a16="http://schemas.microsoft.com/office/drawing/2014/main" id="{9BB890AB-699C-475E-A1CB-1FA1B3A49149}"/>
              </a:ext>
            </a:extLst>
          </p:cNvPr>
          <p:cNvSpPr txBox="1">
            <a:spLocks/>
          </p:cNvSpPr>
          <p:nvPr/>
        </p:nvSpPr>
        <p:spPr>
          <a:xfrm>
            <a:off x="1256741" y="1559105"/>
            <a:ext cx="5120153" cy="74781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dirty="0">
                <a:solidFill>
                  <a:schemeClr val="tx1"/>
                </a:solidFill>
                <a:latin typeface="メイリオ" panose="020B0604030504040204" pitchFamily="50" charset="-128"/>
                <a:ea typeface="メイリオ" panose="020B0604030504040204" pitchFamily="50" charset="-128"/>
                <a:cs typeface="Segoe UI" panose="020B0502040204020203" pitchFamily="34" charset="0"/>
              </a:rPr>
              <a:t>属性を限定する</a:t>
            </a:r>
            <a:r>
              <a:rPr lang="en-US" altLang="ja-JP" sz="2400" dirty="0">
                <a:solidFill>
                  <a:schemeClr val="tx1"/>
                </a:solidFill>
                <a:latin typeface="メイリオ" panose="020B0604030504040204" pitchFamily="50" charset="-128"/>
                <a:ea typeface="メイリオ" panose="020B0604030504040204" pitchFamily="50" charset="-128"/>
                <a:cs typeface="Segoe UI" panose="020B0502040204020203" pitchFamily="34" charset="0"/>
              </a:rPr>
              <a:t>      </a:t>
            </a:r>
          </a:p>
        </p:txBody>
      </p:sp>
      <p:sp>
        <p:nvSpPr>
          <p:cNvPr id="22" name="角丸四角形 17">
            <a:extLst>
              <a:ext uri="{FF2B5EF4-FFF2-40B4-BE49-F238E27FC236}">
                <a16:creationId xmlns:a16="http://schemas.microsoft.com/office/drawing/2014/main" id="{5960C521-E865-47CA-94F8-F07378148426}"/>
              </a:ext>
            </a:extLst>
          </p:cNvPr>
          <p:cNvSpPr/>
          <p:nvPr/>
        </p:nvSpPr>
        <p:spPr>
          <a:xfrm>
            <a:off x="992094" y="1366454"/>
            <a:ext cx="4775200" cy="940464"/>
          </a:xfrm>
          <a:prstGeom prst="roundRect">
            <a:avLst/>
          </a:prstGeom>
          <a:noFill/>
          <a:ln w="571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3232466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641958" y="4086773"/>
            <a:ext cx="3564878" cy="866473"/>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 name="コンテンツ プレースホルダー 2"/>
          <p:cNvSpPr txBox="1">
            <a:spLocks/>
          </p:cNvSpPr>
          <p:nvPr/>
        </p:nvSpPr>
        <p:spPr>
          <a:xfrm>
            <a:off x="2679073" y="4086772"/>
            <a:ext cx="3785855" cy="866474"/>
          </a:xfrm>
          <a:prstGeom prst="rect">
            <a:avLst/>
          </a:prstGeom>
        </p:spPr>
        <p:txBody>
          <a:bodyPr vert="horz" lIns="68580" tIns="34290" rIns="68580" bIns="3429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en-US" altLang="ja-JP" sz="2400" b="1" dirty="0">
                <a:solidFill>
                  <a:srgbClr val="C00000"/>
                </a:solidFill>
                <a:latin typeface="Segoe UI" panose="020B0502040204020203" pitchFamily="34" charset="0"/>
                <a:cs typeface="Segoe UI" panose="020B0502040204020203" pitchFamily="34" charset="0"/>
              </a:rPr>
              <a:t>SELECT</a:t>
            </a:r>
            <a:r>
              <a:rPr lang="en-US" altLang="ja-JP" sz="2400" dirty="0">
                <a:latin typeface="Segoe UI" panose="020B0502040204020203" pitchFamily="34" charset="0"/>
                <a:cs typeface="Segoe UI" panose="020B0502040204020203" pitchFamily="34" charset="0"/>
              </a:rPr>
              <a:t> </a:t>
            </a:r>
            <a:r>
              <a:rPr lang="ja-JP" altLang="en-US" sz="2400" dirty="0">
                <a:solidFill>
                  <a:schemeClr val="tx1"/>
                </a:solidFill>
                <a:latin typeface="Segoe UI" panose="020B0502040204020203" pitchFamily="34" charset="0"/>
                <a:cs typeface="Segoe UI" panose="020B0502040204020203" pitchFamily="34" charset="0"/>
              </a:rPr>
              <a:t>名前</a:t>
            </a:r>
            <a:r>
              <a:rPr lang="en-US" altLang="ja-JP" sz="2400" dirty="0">
                <a:solidFill>
                  <a:schemeClr val="tx1"/>
                </a:solidFill>
                <a:latin typeface="Segoe UI" panose="020B0502040204020203" pitchFamily="34" charset="0"/>
                <a:cs typeface="Segoe UI" panose="020B0502040204020203" pitchFamily="34" charset="0"/>
              </a:rPr>
              <a:t>, </a:t>
            </a:r>
            <a:r>
              <a:rPr lang="ja-JP" altLang="en-US" sz="2400" dirty="0">
                <a:solidFill>
                  <a:schemeClr val="tx1"/>
                </a:solidFill>
                <a:latin typeface="Segoe UI" panose="020B0502040204020203" pitchFamily="34" charset="0"/>
                <a:cs typeface="Segoe UI" panose="020B0502040204020203" pitchFamily="34" charset="0"/>
              </a:rPr>
              <a:t>単価 </a:t>
            </a:r>
            <a:r>
              <a:rPr lang="en-US" altLang="ja-JP" sz="2400" b="1" dirty="0">
                <a:solidFill>
                  <a:srgbClr val="C00000"/>
                </a:solidFill>
                <a:latin typeface="Segoe UI" panose="020B0502040204020203" pitchFamily="34" charset="0"/>
                <a:cs typeface="Segoe UI" panose="020B0502040204020203" pitchFamily="34" charset="0"/>
              </a:rPr>
              <a:t>FROM</a:t>
            </a:r>
            <a:r>
              <a:rPr lang="en-US" altLang="ja-JP" sz="2400" dirty="0">
                <a:latin typeface="Segoe UI" panose="020B0502040204020203" pitchFamily="34" charset="0"/>
                <a:cs typeface="Segoe UI" panose="020B0502040204020203" pitchFamily="34" charset="0"/>
              </a:rPr>
              <a:t> </a:t>
            </a:r>
            <a:r>
              <a:rPr lang="ja-JP" altLang="en-US" sz="2400" dirty="0">
                <a:solidFill>
                  <a:schemeClr val="tx1"/>
                </a:solidFill>
                <a:latin typeface="Segoe UI" panose="020B0502040204020203" pitchFamily="34" charset="0"/>
                <a:cs typeface="Segoe UI" panose="020B0502040204020203" pitchFamily="34" charset="0"/>
              </a:rPr>
              <a:t>商品</a:t>
            </a:r>
            <a:endParaRPr lang="en-US" altLang="ja-JP" sz="2400" dirty="0">
              <a:solidFill>
                <a:schemeClr val="tx1"/>
              </a:solidFill>
              <a:latin typeface="Segoe UI" panose="020B0502040204020203" pitchFamily="34" charset="0"/>
              <a:cs typeface="Segoe UI" panose="020B0502040204020203" pitchFamily="34" charset="0"/>
            </a:endParaRPr>
          </a:p>
          <a:p>
            <a:pPr marL="0" indent="0">
              <a:lnSpc>
                <a:spcPct val="110000"/>
              </a:lnSpc>
              <a:buNone/>
            </a:pPr>
            <a:r>
              <a:rPr lang="en-US" altLang="ja-JP" sz="2400" b="1" dirty="0">
                <a:solidFill>
                  <a:srgbClr val="C00000"/>
                </a:solidFill>
                <a:latin typeface="Segoe UI" panose="020B0502040204020203" pitchFamily="34" charset="0"/>
                <a:cs typeface="Segoe UI" panose="020B0502040204020203" pitchFamily="34" charset="0"/>
              </a:rPr>
              <a:t>WHERE</a:t>
            </a:r>
            <a:r>
              <a:rPr lang="en-US" altLang="ja-JP" sz="2400" dirty="0">
                <a:latin typeface="Segoe UI" panose="020B0502040204020203" pitchFamily="34" charset="0"/>
                <a:cs typeface="Segoe UI" panose="020B0502040204020203" pitchFamily="34" charset="0"/>
              </a:rPr>
              <a:t> </a:t>
            </a:r>
            <a:r>
              <a:rPr lang="ja-JP" altLang="en-US" sz="2400" b="1" dirty="0">
                <a:solidFill>
                  <a:schemeClr val="tx1"/>
                </a:solidFill>
                <a:latin typeface="Segoe UI" panose="020B0502040204020203" pitchFamily="34" charset="0"/>
                <a:cs typeface="Segoe UI" panose="020B0502040204020203" pitchFamily="34" charset="0"/>
              </a:rPr>
              <a:t>単価 </a:t>
            </a:r>
            <a:r>
              <a:rPr lang="en-US" altLang="ja-JP" sz="2400" b="1" dirty="0">
                <a:solidFill>
                  <a:schemeClr val="tx1"/>
                </a:solidFill>
                <a:latin typeface="Segoe UI" panose="020B0502040204020203" pitchFamily="34" charset="0"/>
                <a:cs typeface="Segoe UI" panose="020B0502040204020203" pitchFamily="34" charset="0"/>
              </a:rPr>
              <a:t>&gt; 80</a:t>
            </a:r>
            <a:r>
              <a:rPr lang="en-US" altLang="ja-JP" sz="2400" dirty="0">
                <a:solidFill>
                  <a:schemeClr val="tx1"/>
                </a:solidFill>
                <a:latin typeface="Segoe UI" panose="020B0502040204020203" pitchFamily="34" charset="0"/>
                <a:cs typeface="Segoe UI" panose="020B0502040204020203" pitchFamily="34" charset="0"/>
              </a:rPr>
              <a:t>;</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a:lnSpc>
                <a:spcPct val="100000"/>
              </a:lnSpc>
              <a:spcBef>
                <a:spcPct val="0"/>
              </a:spcBef>
              <a:buFontTx/>
              <a:buNone/>
            </a:pPr>
            <a:fld id="{58E85D0C-2A18-4259-B8B7-078272595A85}" type="slidenum">
              <a:rPr lang="ja-JP" altLang="en-US" sz="2100">
                <a:cs typeface="Segoe UI" panose="020B0502040204020203" pitchFamily="34" charset="0"/>
              </a:rPr>
              <a:pPr>
                <a:lnSpc>
                  <a:spcPct val="100000"/>
                </a:lnSpc>
                <a:spcBef>
                  <a:spcPct val="0"/>
                </a:spcBef>
                <a:buFontTx/>
                <a:buNone/>
              </a:pPr>
              <a:t>54</a:t>
            </a:fld>
            <a:endParaRPr lang="ja-JP" altLang="en-US" sz="1350" dirty="0">
              <a:cs typeface="Segoe UI" panose="020B0502040204020203" pitchFamily="34" charset="0"/>
            </a:endParaRPr>
          </a:p>
        </p:txBody>
      </p:sp>
      <p:sp>
        <p:nvSpPr>
          <p:cNvPr id="19460" name="Rectangle 2"/>
          <p:cNvSpPr>
            <a:spLocks noGrp="1"/>
          </p:cNvSpPr>
          <p:nvPr>
            <p:ph type="title" idx="4294967295"/>
          </p:nvPr>
        </p:nvSpPr>
        <p:spPr>
          <a:xfrm>
            <a:off x="386043" y="390965"/>
            <a:ext cx="6429375" cy="753666"/>
          </a:xfrm>
        </p:spPr>
        <p:txBody>
          <a:bodyPr>
            <a:normAutofit/>
          </a:bodyPr>
          <a:lstStyle/>
          <a:p>
            <a:pPr>
              <a:lnSpc>
                <a:spcPct val="100000"/>
              </a:lnSpc>
              <a:spcBef>
                <a:spcPct val="20000"/>
              </a:spcBef>
            </a:pPr>
            <a:r>
              <a:rPr lang="en-US" altLang="ja-JP" sz="3000" dirty="0">
                <a:latin typeface="メイリオ" panose="020B0604030504040204" pitchFamily="50" charset="-128"/>
              </a:rPr>
              <a:t>WHERE</a:t>
            </a:r>
            <a:r>
              <a:rPr lang="ja-JP" altLang="en-US" sz="3000" dirty="0">
                <a:latin typeface="メイリオ" panose="020B0604030504040204" pitchFamily="50" charset="-128"/>
              </a:rPr>
              <a:t> 付き</a:t>
            </a:r>
          </a:p>
        </p:txBody>
      </p:sp>
      <p:sp>
        <p:nvSpPr>
          <p:cNvPr id="17" name="コンテンツ プレースホルダー 2"/>
          <p:cNvSpPr txBox="1">
            <a:spLocks/>
          </p:cNvSpPr>
          <p:nvPr/>
        </p:nvSpPr>
        <p:spPr>
          <a:xfrm>
            <a:off x="1256741" y="1559105"/>
            <a:ext cx="5120153" cy="74781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dirty="0">
                <a:solidFill>
                  <a:schemeClr val="tx1"/>
                </a:solidFill>
                <a:latin typeface="Segoe UI" panose="020B0502040204020203" pitchFamily="34" charset="0"/>
                <a:cs typeface="Segoe UI" panose="020B0502040204020203" pitchFamily="34" charset="0"/>
              </a:rPr>
              <a:t>行</a:t>
            </a:r>
            <a:r>
              <a:rPr lang="ja-JP" altLang="en-US" sz="2400" dirty="0">
                <a:latin typeface="Segoe UI" panose="020B0502040204020203" pitchFamily="34" charset="0"/>
                <a:cs typeface="Segoe UI" panose="020B0502040204020203" pitchFamily="34" charset="0"/>
              </a:rPr>
              <a:t>の</a:t>
            </a:r>
            <a:r>
              <a:rPr lang="ja-JP" altLang="en-US" sz="2400" b="1" dirty="0">
                <a:solidFill>
                  <a:srgbClr val="C00000"/>
                </a:solidFill>
                <a:latin typeface="Segoe UI" panose="020B0502040204020203" pitchFamily="34" charset="0"/>
                <a:cs typeface="Segoe UI" panose="020B0502040204020203" pitchFamily="34" charset="0"/>
              </a:rPr>
              <a:t>選択</a:t>
            </a:r>
            <a:r>
              <a:rPr lang="en-US" altLang="ja-JP" sz="2400" dirty="0">
                <a:solidFill>
                  <a:schemeClr val="tx1"/>
                </a:solidFill>
                <a:latin typeface="Segoe UI" panose="020B0502040204020203" pitchFamily="34" charset="0"/>
                <a:cs typeface="Segoe UI" panose="020B0502040204020203" pitchFamily="34" charset="0"/>
              </a:rPr>
              <a:t>      </a:t>
            </a:r>
          </a:p>
        </p:txBody>
      </p:sp>
      <p:sp>
        <p:nvSpPr>
          <p:cNvPr id="18" name="角丸四角形 17"/>
          <p:cNvSpPr/>
          <p:nvPr/>
        </p:nvSpPr>
        <p:spPr>
          <a:xfrm>
            <a:off x="992094" y="1366454"/>
            <a:ext cx="4775200" cy="940464"/>
          </a:xfrm>
          <a:prstGeom prst="roundRect">
            <a:avLst/>
          </a:prstGeom>
          <a:noFill/>
          <a:ln w="571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10" name="直線矢印コネクタ 9"/>
          <p:cNvCxnSpPr/>
          <p:nvPr/>
        </p:nvCxnSpPr>
        <p:spPr>
          <a:xfrm flipV="1">
            <a:off x="6260900" y="4495150"/>
            <a:ext cx="399154" cy="7058"/>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737126" y="4496536"/>
            <a:ext cx="2247250" cy="366852"/>
          </a:xfrm>
          <a:prstGeom prst="rect">
            <a:avLst/>
          </a:prstGeom>
          <a:noFill/>
          <a:ln w="5715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aphicFrame>
        <p:nvGraphicFramePr>
          <p:cNvPr id="21" name="表 20"/>
          <p:cNvGraphicFramePr>
            <a:graphicFrameLocks noGrp="1"/>
          </p:cNvGraphicFramePr>
          <p:nvPr/>
        </p:nvGraphicFramePr>
        <p:xfrm>
          <a:off x="77704" y="3708479"/>
          <a:ext cx="2413851" cy="1672639"/>
        </p:xfrm>
        <a:graphic>
          <a:graphicData uri="http://schemas.openxmlformats.org/drawingml/2006/table">
            <a:tbl>
              <a:tblPr firstRow="1" bandRow="1">
                <a:tableStyleId>{5C22544A-7EE6-4342-B048-85BDC9FD1C3A}</a:tableStyleId>
              </a:tblPr>
              <a:tblGrid>
                <a:gridCol w="629273">
                  <a:extLst>
                    <a:ext uri="{9D8B030D-6E8A-4147-A177-3AD203B41FA5}">
                      <a16:colId xmlns:a16="http://schemas.microsoft.com/office/drawing/2014/main" val="20000"/>
                    </a:ext>
                  </a:extLst>
                </a:gridCol>
                <a:gridCol w="979961">
                  <a:extLst>
                    <a:ext uri="{9D8B030D-6E8A-4147-A177-3AD203B41FA5}">
                      <a16:colId xmlns:a16="http://schemas.microsoft.com/office/drawing/2014/main" val="20001"/>
                    </a:ext>
                  </a:extLst>
                </a:gridCol>
                <a:gridCol w="804617">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名前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en-US" altLang="ja-JP" sz="2100" dirty="0">
                          <a:latin typeface="+mn-lt"/>
                          <a:ea typeface="+mn-ea"/>
                        </a:rPr>
                        <a:t>4</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22" name="表 21"/>
          <p:cNvGraphicFramePr>
            <a:graphicFrameLocks noGrp="1"/>
          </p:cNvGraphicFramePr>
          <p:nvPr/>
        </p:nvGraphicFramePr>
        <p:xfrm>
          <a:off x="6905625" y="3891899"/>
          <a:ext cx="1784578" cy="1337978"/>
        </p:xfrm>
        <a:graphic>
          <a:graphicData uri="http://schemas.openxmlformats.org/drawingml/2006/table">
            <a:tbl>
              <a:tblPr firstRow="1" bandRow="1">
                <a:tableStyleId>{5C22544A-7EE6-4342-B048-85BDC9FD1C3A}</a:tableStyleId>
              </a:tblPr>
              <a:tblGrid>
                <a:gridCol w="979961">
                  <a:extLst>
                    <a:ext uri="{9D8B030D-6E8A-4147-A177-3AD203B41FA5}">
                      <a16:colId xmlns:a16="http://schemas.microsoft.com/office/drawing/2014/main" val="20001"/>
                    </a:ext>
                  </a:extLst>
                </a:gridCol>
                <a:gridCol w="804617">
                  <a:extLst>
                    <a:ext uri="{9D8B030D-6E8A-4147-A177-3AD203B41FA5}">
                      <a16:colId xmlns:a16="http://schemas.microsoft.com/office/drawing/2014/main" val="20002"/>
                    </a:ext>
                  </a:extLst>
                </a:gridCol>
              </a:tblGrid>
              <a:tr h="333995">
                <a:tc>
                  <a:txBody>
                    <a:bodyPr/>
                    <a:lstStyle/>
                    <a:p>
                      <a:pPr algn="ctr">
                        <a:lnSpc>
                          <a:spcPct val="80000"/>
                        </a:lnSpc>
                      </a:pPr>
                      <a:r>
                        <a:rPr kumimoji="1" lang="ja-JP" altLang="en-US" sz="2100" dirty="0">
                          <a:latin typeface="+mn-lt"/>
                          <a:ea typeface="+mn-ea"/>
                        </a:rPr>
                        <a:t>名前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054150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013721-F033-F67D-8E2C-199CD039489D}"/>
              </a:ext>
            </a:extLst>
          </p:cNvPr>
          <p:cNvSpPr>
            <a:spLocks noGrp="1"/>
          </p:cNvSpPr>
          <p:nvPr>
            <p:ph type="title"/>
          </p:nvPr>
        </p:nvSpPr>
        <p:spPr/>
        <p:txBody>
          <a:bodyPr>
            <a:normAutofit fontScale="90000"/>
          </a:bodyPr>
          <a:lstStyle/>
          <a:p>
            <a:r>
              <a:rPr kumimoji="1" lang="ja-JP" altLang="en-US" dirty="0"/>
              <a:t>全体まとめ①</a:t>
            </a:r>
          </a:p>
        </p:txBody>
      </p:sp>
      <p:sp>
        <p:nvSpPr>
          <p:cNvPr id="3" name="コンテンツ プレースホルダー 2">
            <a:extLst>
              <a:ext uri="{FF2B5EF4-FFF2-40B4-BE49-F238E27FC236}">
                <a16:creationId xmlns:a16="http://schemas.microsoft.com/office/drawing/2014/main" id="{B2745291-002E-F534-B5C4-13365EF41BFF}"/>
              </a:ext>
            </a:extLst>
          </p:cNvPr>
          <p:cNvSpPr>
            <a:spLocks noGrp="1"/>
          </p:cNvSpPr>
          <p:nvPr>
            <p:ph idx="1"/>
          </p:nvPr>
        </p:nvSpPr>
        <p:spPr>
          <a:xfrm>
            <a:off x="321845" y="846253"/>
            <a:ext cx="8663338" cy="5333166"/>
          </a:xfrm>
        </p:spPr>
        <p:txBody>
          <a:bodyPr>
            <a:normAutofit fontScale="77500" lnSpcReduction="20000"/>
          </a:bodyPr>
          <a:lstStyle/>
          <a:p>
            <a:pPr marL="0" indent="0" algn="l">
              <a:buNone/>
            </a:pPr>
            <a:r>
              <a:rPr lang="en-US" altLang="ja-JP" b="1" i="0" dirty="0">
                <a:solidFill>
                  <a:srgbClr val="374151"/>
                </a:solidFill>
                <a:effectLst/>
                <a:latin typeface="Söhne"/>
              </a:rPr>
              <a:t>2-1. </a:t>
            </a:r>
            <a:r>
              <a:rPr lang="ja-JP" altLang="en-US" b="1" i="0" dirty="0">
                <a:solidFill>
                  <a:srgbClr val="374151"/>
                </a:solidFill>
                <a:effectLst/>
                <a:latin typeface="Söhne"/>
              </a:rPr>
              <a:t>データベースシステムの基本概念</a:t>
            </a:r>
            <a:endParaRPr lang="ja-JP" altLang="en-US" b="0" i="0" dirty="0">
              <a:solidFill>
                <a:srgbClr val="374151"/>
              </a:solidFill>
              <a:effectLst/>
              <a:latin typeface="Söhne"/>
            </a:endParaRPr>
          </a:p>
          <a:p>
            <a:pPr algn="l">
              <a:buFont typeface="Arial" panose="020B0604020202020204" pitchFamily="34" charset="0"/>
              <a:buChar char="•"/>
            </a:pPr>
            <a:r>
              <a:rPr lang="ja-JP" altLang="en-US" sz="2600" b="1" i="0" dirty="0">
                <a:solidFill>
                  <a:srgbClr val="374151"/>
                </a:solidFill>
                <a:effectLst/>
                <a:latin typeface="Söhne"/>
              </a:rPr>
              <a:t>データベース</a:t>
            </a:r>
            <a:r>
              <a:rPr lang="ja-JP" altLang="en-US" sz="2600" b="0" i="0" dirty="0">
                <a:solidFill>
                  <a:srgbClr val="374151"/>
                </a:solidFill>
                <a:effectLst/>
                <a:latin typeface="Söhne"/>
              </a:rPr>
              <a:t>は</a:t>
            </a:r>
            <a:r>
              <a:rPr lang="ja-JP" altLang="en-US" sz="2600" b="1" i="0" dirty="0">
                <a:solidFill>
                  <a:srgbClr val="374151"/>
                </a:solidFill>
                <a:effectLst/>
                <a:latin typeface="Söhne"/>
              </a:rPr>
              <a:t>大量のデー</a:t>
            </a:r>
            <a:r>
              <a:rPr lang="ja-JP" altLang="en-US" sz="2600" b="0" i="0" dirty="0">
                <a:solidFill>
                  <a:srgbClr val="374151"/>
                </a:solidFill>
                <a:effectLst/>
                <a:latin typeface="Söhne"/>
              </a:rPr>
              <a:t>タの集まりで、</a:t>
            </a:r>
            <a:r>
              <a:rPr lang="ja-JP" altLang="en-US" sz="2600" b="1" i="0" dirty="0">
                <a:solidFill>
                  <a:srgbClr val="374151"/>
                </a:solidFill>
                <a:effectLst/>
                <a:latin typeface="Söhne"/>
              </a:rPr>
              <a:t>データベースシステム</a:t>
            </a:r>
            <a:r>
              <a:rPr lang="ja-JP" altLang="en-US" sz="2600" b="0" i="0" dirty="0">
                <a:solidFill>
                  <a:srgbClr val="374151"/>
                </a:solidFill>
                <a:effectLst/>
                <a:latin typeface="Söhne"/>
              </a:rPr>
              <a:t>は</a:t>
            </a:r>
            <a:r>
              <a:rPr lang="ja-JP" altLang="en-US" sz="2600" b="1" i="0" dirty="0">
                <a:solidFill>
                  <a:srgbClr val="374151"/>
                </a:solidFill>
                <a:effectLst/>
                <a:latin typeface="Söhne"/>
              </a:rPr>
              <a:t>それを扱う</a:t>
            </a:r>
            <a:r>
              <a:rPr lang="en-US" altLang="ja-JP" sz="2600" b="1" i="0" dirty="0">
                <a:solidFill>
                  <a:srgbClr val="374151"/>
                </a:solidFill>
                <a:effectLst/>
                <a:latin typeface="Söhne"/>
              </a:rPr>
              <a:t>IT</a:t>
            </a:r>
            <a:r>
              <a:rPr lang="ja-JP" altLang="en-US" sz="2600" b="1" i="0" dirty="0">
                <a:solidFill>
                  <a:srgbClr val="374151"/>
                </a:solidFill>
                <a:effectLst/>
                <a:latin typeface="Söhne"/>
              </a:rPr>
              <a:t>のシステム</a:t>
            </a:r>
            <a:r>
              <a:rPr lang="ja-JP" altLang="en-US" sz="2600" b="0" i="0" dirty="0">
                <a:solidFill>
                  <a:srgbClr val="374151"/>
                </a:solidFill>
                <a:effectLst/>
                <a:latin typeface="Söhne"/>
              </a:rPr>
              <a:t>。</a:t>
            </a:r>
          </a:p>
          <a:p>
            <a:pPr algn="l">
              <a:buFont typeface="Arial" panose="020B0604020202020204" pitchFamily="34" charset="0"/>
              <a:buChar char="•"/>
            </a:pPr>
            <a:r>
              <a:rPr lang="ja-JP" altLang="en-US" sz="2600" b="0" i="0" dirty="0">
                <a:solidFill>
                  <a:srgbClr val="374151"/>
                </a:solidFill>
                <a:effectLst/>
                <a:latin typeface="Söhne"/>
              </a:rPr>
              <a:t>データベースシステムの主要な目的は、</a:t>
            </a:r>
            <a:r>
              <a:rPr lang="ja-JP" altLang="en-US" sz="2600" b="1" i="0" dirty="0">
                <a:solidFill>
                  <a:srgbClr val="374151"/>
                </a:solidFill>
                <a:effectLst/>
                <a:latin typeface="Söhne"/>
              </a:rPr>
              <a:t>データの安全な管理</a:t>
            </a:r>
            <a:r>
              <a:rPr lang="ja-JP" altLang="en-US" sz="2600" b="0" i="0" dirty="0">
                <a:solidFill>
                  <a:srgbClr val="374151"/>
                </a:solidFill>
                <a:effectLst/>
                <a:latin typeface="Söhne"/>
              </a:rPr>
              <a:t>、</a:t>
            </a:r>
            <a:r>
              <a:rPr lang="ja-JP" altLang="en-US" sz="2600" b="1" i="0" dirty="0">
                <a:solidFill>
                  <a:srgbClr val="374151"/>
                </a:solidFill>
                <a:effectLst/>
                <a:latin typeface="Söhne"/>
              </a:rPr>
              <a:t>効率的な検索、共有</a:t>
            </a:r>
            <a:r>
              <a:rPr lang="ja-JP" altLang="en-US" sz="2600" b="0" i="0" dirty="0">
                <a:solidFill>
                  <a:srgbClr val="374151"/>
                </a:solidFill>
                <a:effectLst/>
                <a:latin typeface="Söhne"/>
              </a:rPr>
              <a:t>によって</a:t>
            </a:r>
            <a:r>
              <a:rPr lang="ja-JP" altLang="en-US" sz="2600" b="1" i="0" dirty="0">
                <a:solidFill>
                  <a:srgbClr val="374151"/>
                </a:solidFill>
                <a:effectLst/>
                <a:latin typeface="Söhne"/>
              </a:rPr>
              <a:t>業務の迅速化と正確な意思決定</a:t>
            </a:r>
            <a:r>
              <a:rPr lang="ja-JP" altLang="en-US" sz="2600" b="0" i="0" dirty="0">
                <a:solidFill>
                  <a:srgbClr val="374151"/>
                </a:solidFill>
                <a:effectLst/>
                <a:latin typeface="Söhne"/>
              </a:rPr>
              <a:t>を可能にすること。</a:t>
            </a:r>
            <a:endParaRPr lang="en-US" altLang="ja-JP" sz="2600" b="0" i="0" dirty="0">
              <a:solidFill>
                <a:srgbClr val="374151"/>
              </a:solidFill>
              <a:effectLst/>
              <a:latin typeface="Söhne"/>
            </a:endParaRPr>
          </a:p>
          <a:p>
            <a:pPr marL="0" indent="0" algn="l">
              <a:buNone/>
            </a:pPr>
            <a:r>
              <a:rPr lang="en-US" altLang="ja-JP" b="1" i="0" dirty="0">
                <a:solidFill>
                  <a:srgbClr val="374151"/>
                </a:solidFill>
                <a:effectLst/>
                <a:latin typeface="Söhne"/>
              </a:rPr>
              <a:t>2-2. </a:t>
            </a:r>
            <a:r>
              <a:rPr lang="ja-JP" altLang="en-US" b="1" i="0" dirty="0">
                <a:solidFill>
                  <a:srgbClr val="374151"/>
                </a:solidFill>
                <a:effectLst/>
                <a:latin typeface="Söhne"/>
              </a:rPr>
              <a:t>リレーショナルデータベースの特性</a:t>
            </a:r>
            <a:endParaRPr lang="ja-JP" altLang="en-US" b="0" i="0" dirty="0">
              <a:solidFill>
                <a:srgbClr val="374151"/>
              </a:solidFill>
              <a:effectLst/>
              <a:latin typeface="Söhne"/>
            </a:endParaRPr>
          </a:p>
          <a:p>
            <a:pPr algn="l">
              <a:buFont typeface="Arial" panose="020B0604020202020204" pitchFamily="34" charset="0"/>
              <a:buChar char="•"/>
            </a:pPr>
            <a:r>
              <a:rPr lang="ja-JP" altLang="en-US" sz="2600" b="1" i="0" dirty="0">
                <a:solidFill>
                  <a:srgbClr val="374151"/>
                </a:solidFill>
                <a:effectLst/>
                <a:latin typeface="Söhne"/>
              </a:rPr>
              <a:t>テーブル形式でデータを保存</a:t>
            </a:r>
            <a:r>
              <a:rPr lang="ja-JP" altLang="en-US" sz="2600" b="0" i="0" dirty="0">
                <a:solidFill>
                  <a:srgbClr val="374151"/>
                </a:solidFill>
                <a:effectLst/>
                <a:latin typeface="Söhne"/>
              </a:rPr>
              <a:t>し、</a:t>
            </a:r>
            <a:r>
              <a:rPr lang="en-US" altLang="ja-JP" sz="2600" b="1" i="0" dirty="0">
                <a:solidFill>
                  <a:srgbClr val="374151"/>
                </a:solidFill>
                <a:effectLst/>
                <a:latin typeface="Söhne"/>
              </a:rPr>
              <a:t>SQL</a:t>
            </a:r>
            <a:r>
              <a:rPr lang="ja-JP" altLang="en-US" sz="2600" b="1" i="0" dirty="0">
                <a:solidFill>
                  <a:srgbClr val="374151"/>
                </a:solidFill>
                <a:effectLst/>
                <a:latin typeface="Söhne"/>
              </a:rPr>
              <a:t>言語を使用してデータの管理と検索</a:t>
            </a:r>
            <a:r>
              <a:rPr lang="ja-JP" altLang="en-US" sz="2600" b="0" i="0" dirty="0">
                <a:solidFill>
                  <a:srgbClr val="374151"/>
                </a:solidFill>
                <a:effectLst/>
                <a:latin typeface="Söhne"/>
              </a:rPr>
              <a:t>を行う。</a:t>
            </a:r>
          </a:p>
          <a:p>
            <a:pPr algn="l">
              <a:buFont typeface="Arial" panose="020B0604020202020204" pitchFamily="34" charset="0"/>
              <a:buChar char="•"/>
            </a:pPr>
            <a:r>
              <a:rPr lang="ja-JP" altLang="en-US" sz="2600" b="1" i="0" dirty="0">
                <a:solidFill>
                  <a:srgbClr val="374151"/>
                </a:solidFill>
                <a:effectLst/>
                <a:latin typeface="Söhne"/>
              </a:rPr>
              <a:t>データは構造化</a:t>
            </a:r>
            <a:r>
              <a:rPr lang="ja-JP" altLang="en-US" sz="2600" b="0" i="0" dirty="0">
                <a:solidFill>
                  <a:srgbClr val="374151"/>
                </a:solidFill>
                <a:effectLst/>
                <a:latin typeface="Söhne"/>
              </a:rPr>
              <a:t>され、</a:t>
            </a:r>
            <a:r>
              <a:rPr lang="ja-JP" altLang="en-US" sz="2600" b="1" dirty="0">
                <a:solidFill>
                  <a:srgbClr val="374151"/>
                </a:solidFill>
                <a:latin typeface="Söhne"/>
              </a:rPr>
              <a:t>整合</a:t>
            </a:r>
            <a:r>
              <a:rPr lang="ja-JP" altLang="en-US" sz="2600" b="1" i="0" dirty="0">
                <a:solidFill>
                  <a:srgbClr val="374151"/>
                </a:solidFill>
                <a:effectLst/>
                <a:latin typeface="Söhne"/>
              </a:rPr>
              <a:t>性と永続性</a:t>
            </a:r>
            <a:r>
              <a:rPr lang="ja-JP" altLang="en-US" sz="2600" b="1" dirty="0">
                <a:solidFill>
                  <a:srgbClr val="374151"/>
                </a:solidFill>
                <a:latin typeface="Söhne"/>
              </a:rPr>
              <a:t>を</a:t>
            </a:r>
            <a:r>
              <a:rPr lang="ja-JP" altLang="en-US" sz="2600" b="1" i="0" dirty="0">
                <a:solidFill>
                  <a:srgbClr val="374151"/>
                </a:solidFill>
                <a:effectLst/>
                <a:latin typeface="Söhne"/>
              </a:rPr>
              <a:t>保証</a:t>
            </a:r>
            <a:r>
              <a:rPr lang="ja-JP" altLang="en-US" sz="2600" b="0" i="0" dirty="0">
                <a:solidFill>
                  <a:srgbClr val="374151"/>
                </a:solidFill>
                <a:effectLst/>
                <a:latin typeface="Söhne"/>
              </a:rPr>
              <a:t>。</a:t>
            </a:r>
          </a:p>
          <a:p>
            <a:pPr algn="l">
              <a:buFont typeface="Arial" panose="020B0604020202020204" pitchFamily="34" charset="0"/>
              <a:buChar char="•"/>
            </a:pPr>
            <a:r>
              <a:rPr lang="ja-JP" altLang="en-US" sz="2600" b="0" i="0" dirty="0">
                <a:solidFill>
                  <a:srgbClr val="374151"/>
                </a:solidFill>
                <a:effectLst/>
                <a:latin typeface="Söhne"/>
              </a:rPr>
              <a:t>リレーショナルデータベースは使いやすく、信頼性が高いため普及している。</a:t>
            </a:r>
          </a:p>
          <a:p>
            <a:pPr marL="0" indent="0" algn="l">
              <a:buNone/>
            </a:pPr>
            <a:r>
              <a:rPr lang="en-US" altLang="ja-JP" b="1" i="0" dirty="0">
                <a:solidFill>
                  <a:srgbClr val="374151"/>
                </a:solidFill>
                <a:effectLst/>
                <a:latin typeface="Söhne"/>
              </a:rPr>
              <a:t>2-3. </a:t>
            </a:r>
            <a:r>
              <a:rPr lang="ja-JP" altLang="en-US" b="1" i="0" dirty="0">
                <a:solidFill>
                  <a:srgbClr val="374151"/>
                </a:solidFill>
                <a:effectLst/>
                <a:latin typeface="Söhne"/>
              </a:rPr>
              <a:t>テーブルの構造</a:t>
            </a:r>
            <a:endParaRPr lang="ja-JP" altLang="en-US" b="0" i="0" dirty="0">
              <a:solidFill>
                <a:srgbClr val="374151"/>
              </a:solidFill>
              <a:effectLst/>
              <a:latin typeface="Söhne"/>
            </a:endParaRPr>
          </a:p>
          <a:p>
            <a:pPr algn="l">
              <a:buFont typeface="Arial" panose="020B0604020202020204" pitchFamily="34" charset="0"/>
              <a:buChar char="•"/>
            </a:pPr>
            <a:r>
              <a:rPr lang="ja-JP" altLang="en-US" sz="2600" b="1" i="0" dirty="0">
                <a:solidFill>
                  <a:srgbClr val="374151"/>
                </a:solidFill>
                <a:effectLst/>
                <a:latin typeface="Söhne"/>
              </a:rPr>
              <a:t>テーブル</a:t>
            </a:r>
            <a:r>
              <a:rPr lang="ja-JP" altLang="en-US" sz="2600" b="0" i="0" dirty="0">
                <a:solidFill>
                  <a:srgbClr val="374151"/>
                </a:solidFill>
                <a:effectLst/>
                <a:latin typeface="Söhne"/>
              </a:rPr>
              <a:t>は</a:t>
            </a:r>
            <a:r>
              <a:rPr lang="ja-JP" altLang="en-US" sz="2600" b="1" i="0" dirty="0">
                <a:solidFill>
                  <a:srgbClr val="374151"/>
                </a:solidFill>
                <a:effectLst/>
                <a:latin typeface="Söhne"/>
              </a:rPr>
              <a:t>属性（列）</a:t>
            </a:r>
            <a:r>
              <a:rPr lang="ja-JP" altLang="en-US" sz="2600" b="0" i="0" dirty="0">
                <a:solidFill>
                  <a:srgbClr val="374151"/>
                </a:solidFill>
                <a:effectLst/>
                <a:latin typeface="Söhne"/>
              </a:rPr>
              <a:t>と</a:t>
            </a:r>
            <a:r>
              <a:rPr lang="ja-JP" altLang="en-US" sz="2600" b="1" i="0" dirty="0">
                <a:solidFill>
                  <a:srgbClr val="374151"/>
                </a:solidFill>
                <a:effectLst/>
                <a:latin typeface="Söhne"/>
              </a:rPr>
              <a:t>行</a:t>
            </a:r>
            <a:r>
              <a:rPr lang="ja-JP" altLang="en-US" sz="2600" b="0" i="0" dirty="0">
                <a:solidFill>
                  <a:srgbClr val="374151"/>
                </a:solidFill>
                <a:effectLst/>
                <a:latin typeface="Söhne"/>
              </a:rPr>
              <a:t>から構成され、</a:t>
            </a:r>
            <a:r>
              <a:rPr lang="ja-JP" altLang="en-US" sz="2600" b="1" i="0" dirty="0">
                <a:solidFill>
                  <a:srgbClr val="374151"/>
                </a:solidFill>
                <a:effectLst/>
                <a:latin typeface="Söhne"/>
              </a:rPr>
              <a:t>属性はデータ型を持つ</a:t>
            </a:r>
            <a:r>
              <a:rPr lang="ja-JP" altLang="en-US" sz="2600" b="0" i="0" dirty="0">
                <a:solidFill>
                  <a:srgbClr val="374151"/>
                </a:solidFill>
                <a:effectLst/>
                <a:latin typeface="Söhne"/>
              </a:rPr>
              <a:t>。</a:t>
            </a:r>
          </a:p>
          <a:p>
            <a:pPr algn="l">
              <a:buFont typeface="Arial" panose="020B0604020202020204" pitchFamily="34" charset="0"/>
              <a:buChar char="•"/>
            </a:pPr>
            <a:r>
              <a:rPr lang="ja-JP" altLang="en-US" sz="2600" b="0" i="0" dirty="0">
                <a:solidFill>
                  <a:srgbClr val="374151"/>
                </a:solidFill>
                <a:effectLst/>
                <a:latin typeface="Söhne"/>
              </a:rPr>
              <a:t>属性のデータ型は</a:t>
            </a:r>
            <a:r>
              <a:rPr lang="ja-JP" altLang="en-US" sz="2600" b="1" i="0" dirty="0">
                <a:solidFill>
                  <a:srgbClr val="374151"/>
                </a:solidFill>
                <a:effectLst/>
                <a:latin typeface="Söhne"/>
              </a:rPr>
              <a:t>整数</a:t>
            </a:r>
            <a:r>
              <a:rPr lang="ja-JP" altLang="en-US" sz="2600" b="0" i="0" dirty="0">
                <a:solidFill>
                  <a:srgbClr val="374151"/>
                </a:solidFill>
                <a:effectLst/>
                <a:latin typeface="Söhne"/>
              </a:rPr>
              <a:t>、</a:t>
            </a:r>
            <a:r>
              <a:rPr lang="ja-JP" altLang="en-US" sz="2600" b="1" i="0" dirty="0">
                <a:solidFill>
                  <a:srgbClr val="374151"/>
                </a:solidFill>
                <a:effectLst/>
                <a:latin typeface="Söhne"/>
              </a:rPr>
              <a:t>文字列</a:t>
            </a:r>
            <a:r>
              <a:rPr lang="ja-JP" altLang="en-US" sz="2600" b="0" i="0" dirty="0">
                <a:solidFill>
                  <a:srgbClr val="374151"/>
                </a:solidFill>
                <a:effectLst/>
                <a:latin typeface="Söhne"/>
              </a:rPr>
              <a:t>など。</a:t>
            </a:r>
          </a:p>
          <a:p>
            <a:pPr algn="l">
              <a:buFont typeface="Arial" panose="020B0604020202020204" pitchFamily="34" charset="0"/>
              <a:buChar char="•"/>
            </a:pPr>
            <a:r>
              <a:rPr lang="ja-JP" altLang="en-US" sz="2600" b="1" i="0" dirty="0">
                <a:solidFill>
                  <a:srgbClr val="374151"/>
                </a:solidFill>
                <a:effectLst/>
                <a:latin typeface="Söhne"/>
              </a:rPr>
              <a:t>セルには、１つの値だけが入る</a:t>
            </a:r>
            <a:r>
              <a:rPr lang="ja-JP" altLang="en-US" sz="2600" b="0" i="0" dirty="0">
                <a:solidFill>
                  <a:srgbClr val="374151"/>
                </a:solidFill>
                <a:effectLst/>
                <a:latin typeface="Söhne"/>
              </a:rPr>
              <a:t>。セルの値は、属性のデータ型に従う。</a:t>
            </a:r>
          </a:p>
          <a:p>
            <a:endParaRPr kumimoji="1" lang="ja-JP" altLang="en-US" dirty="0"/>
          </a:p>
        </p:txBody>
      </p:sp>
      <p:sp>
        <p:nvSpPr>
          <p:cNvPr id="4" name="スライド番号プレースホルダー 3">
            <a:extLst>
              <a:ext uri="{FF2B5EF4-FFF2-40B4-BE49-F238E27FC236}">
                <a16:creationId xmlns:a16="http://schemas.microsoft.com/office/drawing/2014/main" id="{461276E8-1107-5B26-3902-06E9AD74D553}"/>
              </a:ext>
            </a:extLst>
          </p:cNvPr>
          <p:cNvSpPr>
            <a:spLocks noGrp="1"/>
          </p:cNvSpPr>
          <p:nvPr>
            <p:ph type="sldNum" sz="quarter" idx="12"/>
          </p:nvPr>
        </p:nvSpPr>
        <p:spPr/>
        <p:txBody>
          <a:bodyPr/>
          <a:lstStyle/>
          <a:p>
            <a:fld id="{E205D82C-95A1-431E-8E38-AA614A14CDCF}" type="slidenum">
              <a:rPr kumimoji="1" lang="ja-JP" altLang="en-US" smtClean="0"/>
              <a:t>55</a:t>
            </a:fld>
            <a:endParaRPr kumimoji="1" lang="ja-JP" altLang="en-US"/>
          </a:p>
        </p:txBody>
      </p:sp>
    </p:spTree>
    <p:extLst>
      <p:ext uri="{BB962C8B-B14F-4D97-AF65-F5344CB8AC3E}">
        <p14:creationId xmlns:p14="http://schemas.microsoft.com/office/powerpoint/2010/main" val="366309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013721-F033-F67D-8E2C-199CD039489D}"/>
              </a:ext>
            </a:extLst>
          </p:cNvPr>
          <p:cNvSpPr>
            <a:spLocks noGrp="1"/>
          </p:cNvSpPr>
          <p:nvPr>
            <p:ph type="title"/>
          </p:nvPr>
        </p:nvSpPr>
        <p:spPr/>
        <p:txBody>
          <a:bodyPr>
            <a:normAutofit fontScale="90000"/>
          </a:bodyPr>
          <a:lstStyle/>
          <a:p>
            <a:r>
              <a:rPr kumimoji="1" lang="ja-JP" altLang="en-US" dirty="0"/>
              <a:t>全体まとめ</a:t>
            </a:r>
            <a:r>
              <a:rPr lang="ja-JP" altLang="en-US" dirty="0"/>
              <a:t>②</a:t>
            </a:r>
            <a:endParaRPr kumimoji="1" lang="ja-JP" altLang="en-US" dirty="0"/>
          </a:p>
        </p:txBody>
      </p:sp>
      <p:sp>
        <p:nvSpPr>
          <p:cNvPr id="3" name="コンテンツ プレースホルダー 2">
            <a:extLst>
              <a:ext uri="{FF2B5EF4-FFF2-40B4-BE49-F238E27FC236}">
                <a16:creationId xmlns:a16="http://schemas.microsoft.com/office/drawing/2014/main" id="{B2745291-002E-F534-B5C4-13365EF41BFF}"/>
              </a:ext>
            </a:extLst>
          </p:cNvPr>
          <p:cNvSpPr>
            <a:spLocks noGrp="1"/>
          </p:cNvSpPr>
          <p:nvPr>
            <p:ph idx="1"/>
          </p:nvPr>
        </p:nvSpPr>
        <p:spPr/>
        <p:txBody>
          <a:bodyPr>
            <a:noAutofit/>
          </a:bodyPr>
          <a:lstStyle/>
          <a:p>
            <a:pPr marL="0" indent="0" algn="l">
              <a:buNone/>
            </a:pPr>
            <a:r>
              <a:rPr lang="en-US" altLang="ja-JP" sz="2400" b="1" i="0" dirty="0">
                <a:solidFill>
                  <a:srgbClr val="374151"/>
                </a:solidFill>
                <a:effectLst/>
                <a:latin typeface="Söhne"/>
              </a:rPr>
              <a:t>2-4. </a:t>
            </a:r>
            <a:r>
              <a:rPr lang="ja-JP" altLang="en-US" sz="2400" b="1" i="0" dirty="0">
                <a:solidFill>
                  <a:srgbClr val="374151"/>
                </a:solidFill>
                <a:effectLst/>
                <a:latin typeface="Söhne"/>
              </a:rPr>
              <a:t>問い合わせ（クエリ）の役割</a:t>
            </a:r>
            <a:endParaRPr lang="ja-JP" altLang="en-US" sz="2400" b="0" i="0" dirty="0">
              <a:solidFill>
                <a:srgbClr val="374151"/>
              </a:solidFill>
              <a:effectLst/>
              <a:latin typeface="Söhne"/>
            </a:endParaRPr>
          </a:p>
          <a:p>
            <a:pPr algn="l">
              <a:buFont typeface="Arial" panose="020B0604020202020204" pitchFamily="34" charset="0"/>
              <a:buChar char="•"/>
            </a:pPr>
            <a:r>
              <a:rPr lang="ja-JP" altLang="en-US" sz="2000" b="0" i="0" dirty="0">
                <a:solidFill>
                  <a:srgbClr val="374151"/>
                </a:solidFill>
                <a:effectLst/>
                <a:latin typeface="Söhne"/>
              </a:rPr>
              <a:t>データベースからデータを検索、加工などするための指令</a:t>
            </a:r>
            <a:endParaRPr lang="en-US" altLang="ja-JP" sz="2000" b="0" i="0" dirty="0">
              <a:solidFill>
                <a:srgbClr val="374151"/>
              </a:solidFill>
              <a:effectLst/>
              <a:latin typeface="Söhne"/>
            </a:endParaRPr>
          </a:p>
          <a:p>
            <a:pPr algn="l">
              <a:buFont typeface="Arial" panose="020B0604020202020204" pitchFamily="34" charset="0"/>
              <a:buChar char="•"/>
            </a:pPr>
            <a:r>
              <a:rPr lang="ja-JP" altLang="en-US" sz="2000" b="0" i="0" dirty="0">
                <a:solidFill>
                  <a:srgbClr val="374151"/>
                </a:solidFill>
                <a:effectLst/>
                <a:latin typeface="Söhne"/>
              </a:rPr>
              <a:t>主な目的は</a:t>
            </a:r>
            <a:r>
              <a:rPr lang="ja-JP" altLang="en-US" sz="2000" b="1" i="0" dirty="0">
                <a:solidFill>
                  <a:srgbClr val="374151"/>
                </a:solidFill>
                <a:effectLst/>
                <a:latin typeface="Söhne"/>
              </a:rPr>
              <a:t>データの検索、加工、挿入、更新、削除</a:t>
            </a:r>
            <a:endParaRPr lang="ja-JP" altLang="en-US" sz="2000" b="0" i="0" dirty="0">
              <a:solidFill>
                <a:srgbClr val="374151"/>
              </a:solidFill>
              <a:effectLst/>
              <a:latin typeface="Söhne"/>
            </a:endParaRPr>
          </a:p>
          <a:p>
            <a:pPr marL="0" indent="0" algn="l">
              <a:buNone/>
            </a:pPr>
            <a:r>
              <a:rPr lang="en-US" altLang="ja-JP" sz="2400" b="1" i="0" dirty="0">
                <a:solidFill>
                  <a:srgbClr val="374151"/>
                </a:solidFill>
                <a:effectLst/>
                <a:latin typeface="Söhne"/>
              </a:rPr>
              <a:t>2-5. SQL</a:t>
            </a:r>
            <a:endParaRPr lang="ja-JP" altLang="en-US" sz="2400" b="0" i="0" dirty="0">
              <a:solidFill>
                <a:srgbClr val="374151"/>
              </a:solidFill>
              <a:effectLst/>
              <a:latin typeface="Söhne"/>
            </a:endParaRPr>
          </a:p>
          <a:p>
            <a:pPr algn="l">
              <a:buFont typeface="Arial" panose="020B0604020202020204" pitchFamily="34" charset="0"/>
              <a:buChar char="•"/>
            </a:pPr>
            <a:r>
              <a:rPr lang="en-US" altLang="ja-JP" sz="2000" b="0" i="0" dirty="0">
                <a:solidFill>
                  <a:srgbClr val="374151"/>
                </a:solidFill>
                <a:effectLst/>
                <a:latin typeface="Söhne"/>
              </a:rPr>
              <a:t>SQL</a:t>
            </a:r>
            <a:r>
              <a:rPr lang="ja-JP" altLang="en-US" sz="2000" b="0" i="0" dirty="0">
                <a:solidFill>
                  <a:srgbClr val="374151"/>
                </a:solidFill>
                <a:effectLst/>
                <a:latin typeface="Söhne"/>
              </a:rPr>
              <a:t>はリレーショナルデータベースシステムで使用される言語</a:t>
            </a:r>
            <a:endParaRPr lang="en-US" altLang="ja-JP" sz="2000" b="0" i="0" dirty="0">
              <a:solidFill>
                <a:srgbClr val="374151"/>
              </a:solidFill>
              <a:effectLst/>
              <a:latin typeface="Söhne"/>
            </a:endParaRPr>
          </a:p>
          <a:p>
            <a:pPr algn="l">
              <a:buFont typeface="Arial" panose="020B0604020202020204" pitchFamily="34" charset="0"/>
              <a:buChar char="•"/>
            </a:pPr>
            <a:r>
              <a:rPr lang="ja-JP" altLang="en-US" sz="2000" b="0" i="0" dirty="0">
                <a:solidFill>
                  <a:srgbClr val="374151"/>
                </a:solidFill>
                <a:effectLst/>
                <a:latin typeface="Söhne"/>
              </a:rPr>
              <a:t>問い合わせ（</a:t>
            </a:r>
            <a:r>
              <a:rPr lang="en-US" altLang="ja-JP" sz="2000" b="0" i="0" dirty="0">
                <a:solidFill>
                  <a:srgbClr val="374151"/>
                </a:solidFill>
                <a:effectLst/>
                <a:latin typeface="Söhne"/>
              </a:rPr>
              <a:t>select</a:t>
            </a:r>
            <a:r>
              <a:rPr lang="ja-JP" altLang="en-US" sz="2000" b="0" i="0" dirty="0">
                <a:solidFill>
                  <a:srgbClr val="374151"/>
                </a:solidFill>
                <a:effectLst/>
                <a:latin typeface="Söhne"/>
              </a:rPr>
              <a:t>）、データ挿入（</a:t>
            </a:r>
            <a:r>
              <a:rPr lang="en-US" altLang="ja-JP" sz="2000" b="0" i="0" dirty="0">
                <a:solidFill>
                  <a:srgbClr val="374151"/>
                </a:solidFill>
                <a:effectLst/>
                <a:latin typeface="Söhne"/>
              </a:rPr>
              <a:t>insert</a:t>
            </a:r>
            <a:r>
              <a:rPr lang="ja-JP" altLang="en-US" sz="2000" b="0" i="0" dirty="0">
                <a:solidFill>
                  <a:srgbClr val="374151"/>
                </a:solidFill>
                <a:effectLst/>
                <a:latin typeface="Söhne"/>
              </a:rPr>
              <a:t>）、データ更新（</a:t>
            </a:r>
            <a:r>
              <a:rPr lang="en-US" altLang="ja-JP" sz="2000" b="0" i="0" dirty="0">
                <a:solidFill>
                  <a:srgbClr val="374151"/>
                </a:solidFill>
                <a:effectLst/>
                <a:latin typeface="Söhne"/>
              </a:rPr>
              <a:t>update</a:t>
            </a:r>
            <a:r>
              <a:rPr lang="ja-JP" altLang="en-US" sz="2000" b="0" i="0" dirty="0">
                <a:solidFill>
                  <a:srgbClr val="374151"/>
                </a:solidFill>
                <a:effectLst/>
                <a:latin typeface="Söhne"/>
              </a:rPr>
              <a:t>）、データ削除（</a:t>
            </a:r>
            <a:r>
              <a:rPr lang="en-US" altLang="ja-JP" sz="2000" b="0" i="0" dirty="0">
                <a:solidFill>
                  <a:srgbClr val="374151"/>
                </a:solidFill>
                <a:effectLst/>
                <a:latin typeface="Söhne"/>
              </a:rPr>
              <a:t>delete</a:t>
            </a:r>
            <a:r>
              <a:rPr lang="ja-JP" altLang="en-US" sz="2000" b="0" i="0" dirty="0">
                <a:solidFill>
                  <a:srgbClr val="374151"/>
                </a:solidFill>
                <a:effectLst/>
                <a:latin typeface="Söhne"/>
              </a:rPr>
              <a:t>）などがあり、不可欠なもの</a:t>
            </a:r>
          </a:p>
          <a:p>
            <a:pPr marL="0" indent="0" algn="l">
              <a:buNone/>
            </a:pPr>
            <a:r>
              <a:rPr lang="en-US" altLang="ja-JP" sz="2400" b="1" i="0" dirty="0">
                <a:solidFill>
                  <a:srgbClr val="374151"/>
                </a:solidFill>
                <a:effectLst/>
                <a:latin typeface="Söhne"/>
              </a:rPr>
              <a:t>2-6. SQL</a:t>
            </a:r>
            <a:r>
              <a:rPr lang="ja-JP" altLang="en-US" sz="2400" b="1" i="0" dirty="0">
                <a:solidFill>
                  <a:srgbClr val="374151"/>
                </a:solidFill>
                <a:effectLst/>
                <a:latin typeface="Söhne"/>
              </a:rPr>
              <a:t>によるテーブル定義</a:t>
            </a:r>
            <a:endParaRPr lang="ja-JP" altLang="en-US" sz="2400" b="0" i="0" dirty="0">
              <a:solidFill>
                <a:srgbClr val="374151"/>
              </a:solidFill>
              <a:effectLst/>
              <a:latin typeface="Söhne"/>
            </a:endParaRPr>
          </a:p>
          <a:p>
            <a:pPr algn="l">
              <a:buFont typeface="Arial" panose="020B0604020202020204" pitchFamily="34" charset="0"/>
              <a:buChar char="•"/>
            </a:pPr>
            <a:r>
              <a:rPr lang="ja-JP" altLang="en-US" sz="2000" b="1" i="0" dirty="0">
                <a:solidFill>
                  <a:srgbClr val="374151"/>
                </a:solidFill>
                <a:effectLst/>
                <a:latin typeface="Söhne"/>
              </a:rPr>
              <a:t>テーブル名</a:t>
            </a:r>
            <a:r>
              <a:rPr lang="ja-JP" altLang="en-US" sz="2000" b="0" i="0" dirty="0">
                <a:solidFill>
                  <a:srgbClr val="374151"/>
                </a:solidFill>
                <a:effectLst/>
                <a:latin typeface="Söhne"/>
              </a:rPr>
              <a:t>、</a:t>
            </a:r>
            <a:r>
              <a:rPr lang="ja-JP" altLang="en-US" sz="2000" b="1" i="0" dirty="0">
                <a:solidFill>
                  <a:srgbClr val="374151"/>
                </a:solidFill>
                <a:effectLst/>
                <a:latin typeface="Söhne"/>
              </a:rPr>
              <a:t>属性名</a:t>
            </a:r>
            <a:r>
              <a:rPr lang="ja-JP" altLang="en-US" sz="2000" b="0" i="0" dirty="0">
                <a:solidFill>
                  <a:srgbClr val="374151"/>
                </a:solidFill>
                <a:effectLst/>
                <a:latin typeface="Söhne"/>
              </a:rPr>
              <a:t>、</a:t>
            </a:r>
            <a:r>
              <a:rPr lang="ja-JP" altLang="en-US" sz="2000" b="1" i="0" dirty="0">
                <a:solidFill>
                  <a:srgbClr val="374151"/>
                </a:solidFill>
                <a:effectLst/>
                <a:latin typeface="Söhne"/>
              </a:rPr>
              <a:t>属性のデータ型</a:t>
            </a:r>
            <a:r>
              <a:rPr lang="ja-JP" altLang="en-US" sz="2000" b="0" i="0" dirty="0">
                <a:solidFill>
                  <a:srgbClr val="374151"/>
                </a:solidFill>
                <a:effectLst/>
                <a:latin typeface="Söhne"/>
              </a:rPr>
              <a:t>、</a:t>
            </a:r>
            <a:r>
              <a:rPr lang="ja-JP" altLang="en-US" sz="2000" b="1" i="0" dirty="0">
                <a:solidFill>
                  <a:srgbClr val="374151"/>
                </a:solidFill>
                <a:effectLst/>
                <a:latin typeface="Söhne"/>
              </a:rPr>
              <a:t>制約</a:t>
            </a:r>
            <a:r>
              <a:rPr lang="ja-JP" altLang="en-US" sz="2000" b="0" i="0" dirty="0">
                <a:solidFill>
                  <a:srgbClr val="374151"/>
                </a:solidFill>
                <a:effectLst/>
                <a:latin typeface="Söhne"/>
              </a:rPr>
              <a:t>などを指定。</a:t>
            </a:r>
          </a:p>
          <a:p>
            <a:pPr algn="l">
              <a:buFont typeface="Arial" panose="020B0604020202020204" pitchFamily="34" charset="0"/>
              <a:buChar char="•"/>
            </a:pPr>
            <a:r>
              <a:rPr lang="en-US" altLang="ja-JP" sz="2000" b="1" i="0" dirty="0">
                <a:solidFill>
                  <a:srgbClr val="374151"/>
                </a:solidFill>
                <a:effectLst/>
                <a:latin typeface="Söhne"/>
              </a:rPr>
              <a:t>create table </a:t>
            </a:r>
            <a:r>
              <a:rPr lang="ja-JP" altLang="en-US" sz="2000" b="1" i="0" dirty="0">
                <a:solidFill>
                  <a:srgbClr val="374151"/>
                </a:solidFill>
                <a:effectLst/>
                <a:latin typeface="Söhne"/>
              </a:rPr>
              <a:t>テーブル名 </a:t>
            </a:r>
            <a:r>
              <a:rPr lang="en-US" altLang="ja-JP" sz="2000" b="1" i="0" dirty="0">
                <a:solidFill>
                  <a:srgbClr val="374151"/>
                </a:solidFill>
                <a:effectLst/>
                <a:latin typeface="Söhne"/>
              </a:rPr>
              <a:t>(</a:t>
            </a:r>
            <a:r>
              <a:rPr lang="ja-JP" altLang="en-US" sz="2000" b="1" i="0" dirty="0">
                <a:solidFill>
                  <a:srgbClr val="374151"/>
                </a:solidFill>
                <a:effectLst/>
                <a:latin typeface="Söhne"/>
              </a:rPr>
              <a:t>列</a:t>
            </a:r>
            <a:r>
              <a:rPr lang="en-US" altLang="ja-JP" sz="2000" b="1" i="0" dirty="0">
                <a:solidFill>
                  <a:srgbClr val="374151"/>
                </a:solidFill>
                <a:effectLst/>
                <a:latin typeface="Söhne"/>
              </a:rPr>
              <a:t>1 </a:t>
            </a:r>
            <a:r>
              <a:rPr lang="ja-JP" altLang="en-US" sz="2000" b="1" i="0" dirty="0">
                <a:solidFill>
                  <a:srgbClr val="374151"/>
                </a:solidFill>
                <a:effectLst/>
                <a:latin typeface="Söhne"/>
              </a:rPr>
              <a:t>型</a:t>
            </a:r>
            <a:r>
              <a:rPr lang="en-US" altLang="ja-JP" sz="2000" b="1" i="0" dirty="0">
                <a:solidFill>
                  <a:srgbClr val="374151"/>
                </a:solidFill>
                <a:effectLst/>
                <a:latin typeface="Söhne"/>
              </a:rPr>
              <a:t>1, </a:t>
            </a:r>
            <a:r>
              <a:rPr lang="ja-JP" altLang="en-US" sz="2000" b="1" i="0" dirty="0">
                <a:solidFill>
                  <a:srgbClr val="374151"/>
                </a:solidFill>
                <a:effectLst/>
                <a:latin typeface="Söhne"/>
              </a:rPr>
              <a:t>列</a:t>
            </a:r>
            <a:r>
              <a:rPr lang="en-US" altLang="ja-JP" sz="2000" b="1" i="0" dirty="0">
                <a:solidFill>
                  <a:srgbClr val="374151"/>
                </a:solidFill>
                <a:effectLst/>
                <a:latin typeface="Söhne"/>
              </a:rPr>
              <a:t>2 </a:t>
            </a:r>
            <a:r>
              <a:rPr lang="ja-JP" altLang="en-US" sz="2000" b="1" i="0" dirty="0">
                <a:solidFill>
                  <a:srgbClr val="374151"/>
                </a:solidFill>
                <a:effectLst/>
                <a:latin typeface="Söhne"/>
              </a:rPr>
              <a:t>型</a:t>
            </a:r>
            <a:r>
              <a:rPr lang="en-US" altLang="ja-JP" sz="2000" b="1" i="0" dirty="0">
                <a:solidFill>
                  <a:srgbClr val="374151"/>
                </a:solidFill>
                <a:effectLst/>
                <a:latin typeface="Söhne"/>
              </a:rPr>
              <a:t>2);</a:t>
            </a:r>
            <a:r>
              <a:rPr lang="ja-JP" altLang="en-US" sz="2000" b="1" dirty="0">
                <a:solidFill>
                  <a:srgbClr val="374151"/>
                </a:solidFill>
                <a:latin typeface="Söhne"/>
              </a:rPr>
              <a:t> </a:t>
            </a:r>
            <a:r>
              <a:rPr lang="ja-JP" altLang="en-US" sz="2000" b="0" i="0" dirty="0">
                <a:solidFill>
                  <a:srgbClr val="374151"/>
                </a:solidFill>
                <a:effectLst/>
                <a:latin typeface="Söhne"/>
              </a:rPr>
              <a:t>のようになる。</a:t>
            </a:r>
            <a:endParaRPr lang="en-US" altLang="ja-JP" sz="2000" b="0" i="0" dirty="0">
              <a:solidFill>
                <a:srgbClr val="374151"/>
              </a:solidFill>
              <a:effectLst/>
              <a:latin typeface="Söhne"/>
            </a:endParaRPr>
          </a:p>
          <a:p>
            <a:pPr marL="0" indent="0" algn="l">
              <a:buNone/>
            </a:pPr>
            <a:r>
              <a:rPr lang="en-US" altLang="ja-JP" sz="2400" b="1" i="0" dirty="0">
                <a:solidFill>
                  <a:srgbClr val="374151"/>
                </a:solidFill>
                <a:effectLst/>
                <a:latin typeface="Söhne"/>
              </a:rPr>
              <a:t>2-7. SQL</a:t>
            </a:r>
            <a:r>
              <a:rPr lang="ja-JP" altLang="en-US" sz="2400" b="1" i="0" dirty="0">
                <a:solidFill>
                  <a:srgbClr val="374151"/>
                </a:solidFill>
                <a:effectLst/>
                <a:latin typeface="Söhne"/>
              </a:rPr>
              <a:t>による問い合わせ</a:t>
            </a:r>
            <a:endParaRPr lang="en-US" altLang="ja-JP" sz="2400" b="1" i="0" dirty="0">
              <a:solidFill>
                <a:srgbClr val="374151"/>
              </a:solidFill>
              <a:effectLst/>
              <a:latin typeface="Söhne"/>
            </a:endParaRPr>
          </a:p>
          <a:p>
            <a:r>
              <a:rPr lang="en-US" altLang="ja-JP" sz="2000" b="1" dirty="0">
                <a:solidFill>
                  <a:srgbClr val="374151"/>
                </a:solidFill>
                <a:latin typeface="Söhne"/>
              </a:rPr>
              <a:t>s</a:t>
            </a:r>
            <a:r>
              <a:rPr lang="en-US" altLang="ja-JP" sz="2000" b="1" i="0" dirty="0">
                <a:solidFill>
                  <a:srgbClr val="374151"/>
                </a:solidFill>
                <a:effectLst/>
                <a:latin typeface="Söhne"/>
              </a:rPr>
              <a:t>elect, from, where </a:t>
            </a:r>
            <a:r>
              <a:rPr lang="ja-JP" altLang="en-US" sz="2000" b="0" i="0" dirty="0">
                <a:solidFill>
                  <a:srgbClr val="374151"/>
                </a:solidFill>
                <a:effectLst/>
                <a:latin typeface="Söhne"/>
              </a:rPr>
              <a:t>により、</a:t>
            </a:r>
            <a:r>
              <a:rPr lang="ja-JP" altLang="en-US" sz="2000" b="1" i="0" dirty="0">
                <a:solidFill>
                  <a:srgbClr val="374151"/>
                </a:solidFill>
                <a:effectLst/>
                <a:latin typeface="Söhne"/>
              </a:rPr>
              <a:t>射影</a:t>
            </a:r>
            <a:r>
              <a:rPr lang="ja-JP" altLang="en-US" sz="2000" b="0" i="0" dirty="0">
                <a:solidFill>
                  <a:srgbClr val="374151"/>
                </a:solidFill>
                <a:effectLst/>
                <a:latin typeface="Söhne"/>
              </a:rPr>
              <a:t>や</a:t>
            </a:r>
            <a:r>
              <a:rPr lang="ja-JP" altLang="en-US" sz="2000" b="1" i="0" dirty="0">
                <a:solidFill>
                  <a:srgbClr val="374151"/>
                </a:solidFill>
                <a:effectLst/>
                <a:latin typeface="Söhne"/>
              </a:rPr>
              <a:t>選択</a:t>
            </a:r>
            <a:r>
              <a:rPr lang="ja-JP" altLang="en-US" sz="2000" b="0" i="0" dirty="0">
                <a:solidFill>
                  <a:srgbClr val="374151"/>
                </a:solidFill>
                <a:effectLst/>
                <a:latin typeface="Söhne"/>
              </a:rPr>
              <a:t>などを行う。</a:t>
            </a:r>
          </a:p>
          <a:p>
            <a:pPr algn="l">
              <a:buFont typeface="Arial" panose="020B0604020202020204" pitchFamily="34" charset="0"/>
              <a:buChar char="•"/>
            </a:pPr>
            <a:endParaRPr lang="ja-JP" altLang="en-US" sz="2400" b="0" i="0" dirty="0">
              <a:solidFill>
                <a:srgbClr val="374151"/>
              </a:solidFill>
              <a:effectLst/>
              <a:latin typeface="Söhne"/>
            </a:endParaRPr>
          </a:p>
          <a:p>
            <a:endParaRPr kumimoji="1" lang="ja-JP" altLang="en-US" sz="2400" dirty="0"/>
          </a:p>
        </p:txBody>
      </p:sp>
      <p:sp>
        <p:nvSpPr>
          <p:cNvPr id="4" name="スライド番号プレースホルダー 3">
            <a:extLst>
              <a:ext uri="{FF2B5EF4-FFF2-40B4-BE49-F238E27FC236}">
                <a16:creationId xmlns:a16="http://schemas.microsoft.com/office/drawing/2014/main" id="{461276E8-1107-5B26-3902-06E9AD74D553}"/>
              </a:ext>
            </a:extLst>
          </p:cNvPr>
          <p:cNvSpPr>
            <a:spLocks noGrp="1"/>
          </p:cNvSpPr>
          <p:nvPr>
            <p:ph type="sldNum" sz="quarter" idx="12"/>
          </p:nvPr>
        </p:nvSpPr>
        <p:spPr/>
        <p:txBody>
          <a:bodyPr/>
          <a:lstStyle/>
          <a:p>
            <a:fld id="{E205D82C-95A1-431E-8E38-AA614A14CDCF}" type="slidenum">
              <a:rPr kumimoji="1" lang="ja-JP" altLang="en-US" smtClean="0"/>
              <a:t>56</a:t>
            </a:fld>
            <a:endParaRPr kumimoji="1" lang="ja-JP" altLang="en-US"/>
          </a:p>
        </p:txBody>
      </p:sp>
    </p:spTree>
    <p:extLst>
      <p:ext uri="{BB962C8B-B14F-4D97-AF65-F5344CB8AC3E}">
        <p14:creationId xmlns:p14="http://schemas.microsoft.com/office/powerpoint/2010/main" val="18347578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373066" y="573529"/>
            <a:ext cx="6355868" cy="6106062"/>
          </a:xfrm>
        </p:spPr>
        <p:txBody>
          <a:bodyPr>
            <a:noAutofit/>
          </a:bodyPr>
          <a:lstStyle/>
          <a:p>
            <a:pPr marL="0" indent="0" algn="l">
              <a:buNone/>
            </a:pPr>
            <a:r>
              <a:rPr lang="ja-JP" altLang="en-US" sz="2000" b="1" i="0" dirty="0">
                <a:solidFill>
                  <a:srgbClr val="374151"/>
                </a:solidFill>
                <a:effectLst/>
                <a:latin typeface="Söhne"/>
              </a:rPr>
              <a:t>① キャリア面での成長</a:t>
            </a:r>
            <a:endParaRPr lang="en-US" altLang="ja-JP" sz="2000" b="1" i="0" dirty="0">
              <a:solidFill>
                <a:srgbClr val="374151"/>
              </a:solidFill>
              <a:effectLst/>
              <a:latin typeface="Söhne"/>
            </a:endParaRPr>
          </a:p>
          <a:p>
            <a:pPr marL="0" indent="0" algn="l">
              <a:buNone/>
            </a:pPr>
            <a:r>
              <a:rPr lang="ja-JP" altLang="en-US" sz="1800" b="0" i="0" dirty="0">
                <a:solidFill>
                  <a:srgbClr val="374151"/>
                </a:solidFill>
                <a:effectLst/>
                <a:latin typeface="Söhne"/>
              </a:rPr>
              <a:t>データベース管理および</a:t>
            </a:r>
            <a:r>
              <a:rPr lang="en-US" altLang="ja-JP" sz="1800" b="0" i="0" dirty="0">
                <a:solidFill>
                  <a:srgbClr val="374151"/>
                </a:solidFill>
                <a:effectLst/>
                <a:latin typeface="Söhne"/>
              </a:rPr>
              <a:t>SQL</a:t>
            </a:r>
            <a:r>
              <a:rPr lang="ja-JP" altLang="en-US" sz="1800" b="0" i="0" dirty="0">
                <a:solidFill>
                  <a:srgbClr val="374151"/>
                </a:solidFill>
                <a:effectLst/>
                <a:latin typeface="Söhne"/>
              </a:rPr>
              <a:t>スキルは、多くの産業や職種で非常に重要です。データアナリスト、データベース管理者、ソフトウェアエンジニアなどの職種において、</a:t>
            </a:r>
            <a:r>
              <a:rPr lang="en-US" altLang="ja-JP" sz="1800" b="0" i="0" dirty="0">
                <a:solidFill>
                  <a:srgbClr val="374151"/>
                </a:solidFill>
                <a:effectLst/>
                <a:latin typeface="Söhne"/>
              </a:rPr>
              <a:t>SQL</a:t>
            </a:r>
            <a:r>
              <a:rPr lang="ja-JP" altLang="en-US" sz="1800" b="0" i="0" dirty="0">
                <a:solidFill>
                  <a:srgbClr val="374151"/>
                </a:solidFill>
                <a:effectLst/>
                <a:latin typeface="Söhne"/>
              </a:rPr>
              <a:t>スキルを持つことはキャリア面での成長につながります。</a:t>
            </a:r>
            <a:endParaRPr lang="en-US" altLang="ja-JP" sz="1800" b="0" i="0" dirty="0">
              <a:solidFill>
                <a:srgbClr val="374151"/>
              </a:solidFill>
              <a:effectLst/>
              <a:latin typeface="Söhne"/>
            </a:endParaRPr>
          </a:p>
          <a:p>
            <a:pPr marL="0" indent="0" algn="l">
              <a:buNone/>
            </a:pPr>
            <a:r>
              <a:rPr lang="ja-JP" altLang="en-US" sz="2000" b="1" i="0" dirty="0">
                <a:solidFill>
                  <a:srgbClr val="374151"/>
                </a:solidFill>
                <a:effectLst/>
                <a:latin typeface="Söhne"/>
              </a:rPr>
              <a:t>② データベースを用いた意思決定のスキル向上</a:t>
            </a:r>
            <a:endParaRPr lang="en-US" altLang="ja-JP" sz="2000" b="1" i="0" dirty="0">
              <a:solidFill>
                <a:srgbClr val="374151"/>
              </a:solidFill>
              <a:effectLst/>
              <a:latin typeface="Söhne"/>
            </a:endParaRPr>
          </a:p>
          <a:p>
            <a:pPr marL="0" indent="0" algn="l">
              <a:buNone/>
            </a:pPr>
            <a:r>
              <a:rPr lang="ja-JP" altLang="en-US" sz="1800" b="0" i="0" dirty="0">
                <a:solidFill>
                  <a:srgbClr val="374151"/>
                </a:solidFill>
                <a:effectLst/>
                <a:latin typeface="Söhne"/>
              </a:rPr>
              <a:t>データベースと</a:t>
            </a:r>
            <a:r>
              <a:rPr lang="en-US" altLang="ja-JP" sz="1800" b="0" i="0" dirty="0">
                <a:solidFill>
                  <a:srgbClr val="374151"/>
                </a:solidFill>
                <a:effectLst/>
                <a:latin typeface="Söhne"/>
              </a:rPr>
              <a:t>SQL</a:t>
            </a:r>
            <a:r>
              <a:rPr lang="ja-JP" altLang="en-US" sz="1800" b="0" i="0" dirty="0">
                <a:solidFill>
                  <a:srgbClr val="374151"/>
                </a:solidFill>
                <a:effectLst/>
                <a:latin typeface="Söhne"/>
              </a:rPr>
              <a:t>の理解は、データベースを</a:t>
            </a:r>
            <a:r>
              <a:rPr lang="ja-JP" altLang="en-US" sz="1800" b="0" i="0">
                <a:solidFill>
                  <a:srgbClr val="374151"/>
                </a:solidFill>
                <a:effectLst/>
                <a:latin typeface="Söhne"/>
              </a:rPr>
              <a:t>利用した意思</a:t>
            </a:r>
            <a:r>
              <a:rPr lang="ja-JP" altLang="en-US" sz="1800" b="0" i="0" dirty="0">
                <a:solidFill>
                  <a:srgbClr val="374151"/>
                </a:solidFill>
                <a:effectLst/>
                <a:latin typeface="Söhne"/>
              </a:rPr>
              <a:t>決定に不可欠です。データを収集、整理、分析し、意思決定に活かす能力は、リーダーシップ力を強化します。データ分析を通して、洞察を得ることことは、戦略的な意思決定のスキル向上につながります。</a:t>
            </a:r>
          </a:p>
          <a:p>
            <a:pPr marL="0" indent="0" algn="l">
              <a:buNone/>
            </a:pPr>
            <a:r>
              <a:rPr lang="ja-JP" altLang="en-US" sz="2000" b="1" i="0" dirty="0">
                <a:solidFill>
                  <a:srgbClr val="374151"/>
                </a:solidFill>
                <a:effectLst/>
                <a:latin typeface="Söhne"/>
              </a:rPr>
              <a:t>③ 自己成長と問題解決能力の向上</a:t>
            </a:r>
            <a:endParaRPr lang="en-US" altLang="ja-JP" sz="2000" b="1" i="0" dirty="0">
              <a:solidFill>
                <a:srgbClr val="374151"/>
              </a:solidFill>
              <a:effectLst/>
              <a:latin typeface="Söhne"/>
            </a:endParaRPr>
          </a:p>
          <a:p>
            <a:pPr marL="0" indent="0" algn="l">
              <a:buNone/>
            </a:pPr>
            <a:r>
              <a:rPr lang="en-US" altLang="ja-JP" sz="1800" b="0" i="0" dirty="0">
                <a:solidFill>
                  <a:srgbClr val="374151"/>
                </a:solidFill>
                <a:effectLst/>
                <a:latin typeface="Söhne"/>
              </a:rPr>
              <a:t>SQL</a:t>
            </a:r>
            <a:r>
              <a:rPr lang="ja-JP" altLang="en-US" sz="1800" b="0" i="0" dirty="0">
                <a:solidFill>
                  <a:srgbClr val="374151"/>
                </a:solidFill>
                <a:effectLst/>
                <a:latin typeface="Söhne"/>
              </a:rPr>
              <a:t>を学ぶことは、問題解決能力の向上につながります。</a:t>
            </a:r>
            <a:r>
              <a:rPr lang="en-US" altLang="ja-JP" sz="1800" b="0" i="0" dirty="0">
                <a:solidFill>
                  <a:srgbClr val="374151"/>
                </a:solidFill>
                <a:effectLst/>
                <a:latin typeface="Söhne"/>
              </a:rPr>
              <a:t>SQL</a:t>
            </a:r>
            <a:r>
              <a:rPr lang="ja-JP" altLang="en-US" sz="1800" b="0" i="0" dirty="0">
                <a:solidFill>
                  <a:srgbClr val="374151"/>
                </a:solidFill>
                <a:effectLst/>
                <a:latin typeface="Söhne"/>
              </a:rPr>
              <a:t>を考えるプロセスは、論理的思考を養います。これらスキル</a:t>
            </a:r>
            <a:r>
              <a:rPr lang="ja-JP" altLang="en-US" sz="1800" dirty="0">
                <a:solidFill>
                  <a:srgbClr val="374151"/>
                </a:solidFill>
                <a:latin typeface="Söhne"/>
              </a:rPr>
              <a:t>の向上で、</a:t>
            </a:r>
            <a:r>
              <a:rPr lang="ja-JP" altLang="en-US" sz="1800" b="0" i="0" dirty="0">
                <a:solidFill>
                  <a:srgbClr val="374151"/>
                </a:solidFill>
                <a:effectLst/>
                <a:latin typeface="Söhne"/>
              </a:rPr>
              <a:t>自己成長が促進されます。また、新しい技術やツールを学びたいという意欲向上につながります。</a:t>
            </a:r>
            <a:endParaRPr lang="en-US" altLang="ja-JP" sz="1800" dirty="0">
              <a:solidFill>
                <a:srgbClr val="374151"/>
              </a:solidFill>
              <a:latin typeface="Söhne"/>
            </a:endParaRPr>
          </a:p>
          <a:p>
            <a:pPr marL="0" indent="0">
              <a:buNone/>
            </a:pPr>
            <a:r>
              <a:rPr lang="ja-JP" altLang="en-US" sz="1800" b="0" i="0" dirty="0">
                <a:solidFill>
                  <a:srgbClr val="374151"/>
                </a:solidFill>
                <a:effectLst/>
                <a:latin typeface="Söhne"/>
              </a:rPr>
              <a:t>現代のデジタル化されたビジネス環境において価値があり、個人および組織の成功に寄与</a:t>
            </a:r>
            <a:endParaRPr lang="en-US" altLang="ja-JP" sz="18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57</a:t>
            </a:fld>
            <a:endParaRPr kumimoji="1" lang="ja-JP" altLang="en-US" dirty="0"/>
          </a:p>
        </p:txBody>
      </p:sp>
    </p:spTree>
    <p:extLst>
      <p:ext uri="{BB962C8B-B14F-4D97-AF65-F5344CB8AC3E}">
        <p14:creationId xmlns:p14="http://schemas.microsoft.com/office/powerpoint/2010/main" val="16550533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0C34DF-96CA-B646-6998-52575E68EDA6}"/>
              </a:ext>
            </a:extLst>
          </p:cNvPr>
          <p:cNvSpPr>
            <a:spLocks noGrp="1"/>
          </p:cNvSpPr>
          <p:nvPr>
            <p:ph type="title"/>
          </p:nvPr>
        </p:nvSpPr>
        <p:spPr/>
        <p:txBody>
          <a:bodyPr>
            <a:normAutofit fontScale="90000"/>
          </a:bodyPr>
          <a:lstStyle/>
          <a:p>
            <a:r>
              <a:rPr kumimoji="1" lang="ja-JP" altLang="en-US" dirty="0"/>
              <a:t>自習</a:t>
            </a:r>
          </a:p>
        </p:txBody>
      </p:sp>
      <p:sp>
        <p:nvSpPr>
          <p:cNvPr id="3" name="コンテンツ プレースホルダー 2">
            <a:extLst>
              <a:ext uri="{FF2B5EF4-FFF2-40B4-BE49-F238E27FC236}">
                <a16:creationId xmlns:a16="http://schemas.microsoft.com/office/drawing/2014/main" id="{283927ED-717E-2C30-F7B9-A124F578ED9B}"/>
              </a:ext>
            </a:extLst>
          </p:cNvPr>
          <p:cNvSpPr>
            <a:spLocks noGrp="1"/>
          </p:cNvSpPr>
          <p:nvPr>
            <p:ph idx="1"/>
          </p:nvPr>
        </p:nvSpPr>
        <p:spPr>
          <a:xfrm>
            <a:off x="321845" y="846252"/>
            <a:ext cx="8461208" cy="5836719"/>
          </a:xfrm>
        </p:spPr>
        <p:txBody>
          <a:bodyPr>
            <a:normAutofit/>
          </a:bodyPr>
          <a:lstStyle/>
          <a:p>
            <a:pPr marL="0" indent="0" algn="l">
              <a:buNone/>
            </a:pPr>
            <a:r>
              <a:rPr kumimoji="1" lang="ja-JP" altLang="en-US" sz="2000" dirty="0"/>
              <a:t>自習１．</a:t>
            </a:r>
            <a:r>
              <a:rPr lang="ja-JP" altLang="en-US" sz="2000" b="1" i="0" dirty="0">
                <a:solidFill>
                  <a:srgbClr val="374151"/>
                </a:solidFill>
                <a:effectLst/>
                <a:latin typeface="Söhne"/>
              </a:rPr>
              <a:t>データベースシステムの基本概念</a:t>
            </a:r>
            <a:endParaRPr lang="ja-JP" altLang="en-US" sz="2000" b="0" i="0" dirty="0">
              <a:solidFill>
                <a:srgbClr val="374151"/>
              </a:solidFill>
              <a:effectLst/>
              <a:latin typeface="Söhne"/>
            </a:endParaRPr>
          </a:p>
          <a:p>
            <a:pPr algn="l">
              <a:buFont typeface="Arial" panose="020B0604020202020204" pitchFamily="34" charset="0"/>
              <a:buChar char="•"/>
            </a:pPr>
            <a:r>
              <a:rPr lang="ja-JP" altLang="en-US" sz="2000" b="1" i="0" dirty="0">
                <a:solidFill>
                  <a:srgbClr val="374151"/>
                </a:solidFill>
                <a:effectLst/>
                <a:latin typeface="Söhne"/>
              </a:rPr>
              <a:t>目標</a:t>
            </a:r>
            <a:r>
              <a:rPr lang="en-US" altLang="ja-JP" sz="2000" b="0" i="0" dirty="0">
                <a:solidFill>
                  <a:srgbClr val="374151"/>
                </a:solidFill>
                <a:effectLst/>
                <a:latin typeface="Söhne"/>
              </a:rPr>
              <a:t>:</a:t>
            </a:r>
            <a:r>
              <a:rPr lang="ja-JP" altLang="en-US" sz="2000" b="0" i="0" dirty="0">
                <a:solidFill>
                  <a:srgbClr val="374151"/>
                </a:solidFill>
                <a:effectLst/>
                <a:latin typeface="Söhne"/>
              </a:rPr>
              <a:t>データベースシステムの基本的な理解を深める</a:t>
            </a:r>
          </a:p>
          <a:p>
            <a:pPr algn="l">
              <a:buFont typeface="Arial" panose="020B0604020202020204" pitchFamily="34" charset="0"/>
              <a:buChar char="•"/>
            </a:pPr>
            <a:r>
              <a:rPr lang="ja-JP" altLang="en-US" sz="2000" b="1" i="0" dirty="0">
                <a:solidFill>
                  <a:srgbClr val="374151"/>
                </a:solidFill>
                <a:effectLst/>
                <a:latin typeface="Söhne"/>
              </a:rPr>
              <a:t>課題</a:t>
            </a:r>
            <a:r>
              <a:rPr lang="en-US" altLang="ja-JP" sz="2000" b="0" i="0" dirty="0">
                <a:solidFill>
                  <a:srgbClr val="374151"/>
                </a:solidFill>
                <a:effectLst/>
                <a:latin typeface="Söhne"/>
              </a:rPr>
              <a:t>: </a:t>
            </a:r>
          </a:p>
          <a:p>
            <a:pPr marL="0" indent="0" algn="l">
              <a:buNone/>
            </a:pPr>
            <a:r>
              <a:rPr lang="ja-JP" altLang="en-US" sz="2000" b="0" i="0" dirty="0">
                <a:solidFill>
                  <a:srgbClr val="374151"/>
                </a:solidFill>
                <a:effectLst/>
                <a:latin typeface="Söhne"/>
              </a:rPr>
              <a:t>インターネットや授業の資料を用いて、以下のトピックについて自習し、自分の言葉でまとめてください。</a:t>
            </a:r>
            <a:endParaRPr lang="en-US" altLang="ja-JP" sz="2000" b="0" i="0" dirty="0">
              <a:solidFill>
                <a:srgbClr val="374151"/>
              </a:solidFill>
              <a:effectLst/>
              <a:latin typeface="Söhne"/>
            </a:endParaRPr>
          </a:p>
          <a:p>
            <a:pPr marL="342900" indent="-342900" algn="l">
              <a:buAutoNum type="arabicPeriod"/>
            </a:pPr>
            <a:r>
              <a:rPr lang="ja-JP" altLang="en-US" sz="2000" b="0" i="0" dirty="0">
                <a:solidFill>
                  <a:srgbClr val="374151"/>
                </a:solidFill>
                <a:effectLst/>
                <a:latin typeface="Söhne"/>
              </a:rPr>
              <a:t>データベースとは何か？</a:t>
            </a:r>
            <a:endParaRPr lang="en-US" altLang="ja-JP" sz="2000" dirty="0">
              <a:solidFill>
                <a:srgbClr val="374151"/>
              </a:solidFill>
              <a:latin typeface="Söhne"/>
            </a:endParaRPr>
          </a:p>
          <a:p>
            <a:pPr marL="342900" indent="-342900" algn="l">
              <a:buAutoNum type="arabicPeriod"/>
            </a:pPr>
            <a:r>
              <a:rPr lang="ja-JP" altLang="en-US" sz="2000" b="0" i="0" dirty="0">
                <a:solidFill>
                  <a:srgbClr val="374151"/>
                </a:solidFill>
                <a:effectLst/>
                <a:latin typeface="Söhne"/>
              </a:rPr>
              <a:t>データベースシステムの主要な目的は何か？</a:t>
            </a:r>
          </a:p>
          <a:p>
            <a:pPr algn="l">
              <a:buFont typeface="+mj-lt"/>
              <a:buAutoNum type="arabicPeriod"/>
            </a:pPr>
            <a:r>
              <a:rPr lang="ja-JP" altLang="en-US" sz="2000" b="0" i="0" dirty="0">
                <a:solidFill>
                  <a:srgbClr val="374151"/>
                </a:solidFill>
                <a:effectLst/>
                <a:latin typeface="Söhne"/>
              </a:rPr>
              <a:t>データベースシステムの重要性</a:t>
            </a:r>
          </a:p>
          <a:p>
            <a:pPr marL="0" indent="0">
              <a:buNone/>
            </a:pPr>
            <a:endParaRPr lang="en-US" altLang="ja-JP" sz="2000" dirty="0"/>
          </a:p>
          <a:p>
            <a:pPr marL="0" indent="0">
              <a:buNone/>
            </a:pPr>
            <a:r>
              <a:rPr lang="ja-JP" altLang="en-US" sz="2000" dirty="0"/>
              <a:t>ヒント：</a:t>
            </a:r>
            <a:r>
              <a:rPr lang="ja-JP" altLang="en-US" sz="2000" b="0" i="0" dirty="0">
                <a:solidFill>
                  <a:srgbClr val="374151"/>
                </a:solidFill>
                <a:effectLst/>
                <a:latin typeface="Söhne"/>
              </a:rPr>
              <a:t>インターネットなどで調べ、自分自身で要点をまとめるとき、理解を深めるために、実際の例やアプリケーションも意識して調べてみてください。</a:t>
            </a:r>
            <a:endParaRPr lang="en-US" altLang="ja-JP" sz="2000" dirty="0"/>
          </a:p>
          <a:p>
            <a:pPr marL="0" indent="0">
              <a:buNone/>
            </a:pPr>
            <a:r>
              <a:rPr kumimoji="1" lang="ja-JP" altLang="en-US" sz="2000" dirty="0"/>
              <a:t>（提出</a:t>
            </a:r>
            <a:r>
              <a:rPr lang="ja-JP" altLang="en-US" sz="2000" dirty="0"/>
              <a:t>の必要はありません）</a:t>
            </a:r>
            <a:endParaRPr kumimoji="1" lang="ja-JP" altLang="en-US" sz="2000" dirty="0"/>
          </a:p>
        </p:txBody>
      </p:sp>
      <p:sp>
        <p:nvSpPr>
          <p:cNvPr id="4" name="スライド番号プレースホルダー 3">
            <a:extLst>
              <a:ext uri="{FF2B5EF4-FFF2-40B4-BE49-F238E27FC236}">
                <a16:creationId xmlns:a16="http://schemas.microsoft.com/office/drawing/2014/main" id="{1CC87051-C1C6-6B77-118B-365016964DDB}"/>
              </a:ext>
            </a:extLst>
          </p:cNvPr>
          <p:cNvSpPr>
            <a:spLocks noGrp="1"/>
          </p:cNvSpPr>
          <p:nvPr>
            <p:ph type="sldNum" sz="quarter" idx="12"/>
          </p:nvPr>
        </p:nvSpPr>
        <p:spPr/>
        <p:txBody>
          <a:bodyPr/>
          <a:lstStyle/>
          <a:p>
            <a:fld id="{E205D82C-95A1-431E-8E38-AA614A14CDCF}" type="slidenum">
              <a:rPr kumimoji="1" lang="ja-JP" altLang="en-US" smtClean="0"/>
              <a:t>58</a:t>
            </a:fld>
            <a:endParaRPr kumimoji="1" lang="ja-JP" altLang="en-US"/>
          </a:p>
        </p:txBody>
      </p:sp>
    </p:spTree>
    <p:extLst>
      <p:ext uri="{BB962C8B-B14F-4D97-AF65-F5344CB8AC3E}">
        <p14:creationId xmlns:p14="http://schemas.microsoft.com/office/powerpoint/2010/main" val="14457681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0C34DF-96CA-B646-6998-52575E68EDA6}"/>
              </a:ext>
            </a:extLst>
          </p:cNvPr>
          <p:cNvSpPr>
            <a:spLocks noGrp="1"/>
          </p:cNvSpPr>
          <p:nvPr>
            <p:ph type="title"/>
          </p:nvPr>
        </p:nvSpPr>
        <p:spPr/>
        <p:txBody>
          <a:bodyPr>
            <a:normAutofit fontScale="90000"/>
          </a:bodyPr>
          <a:lstStyle/>
          <a:p>
            <a:r>
              <a:rPr kumimoji="1" lang="ja-JP" altLang="en-US" dirty="0"/>
              <a:t>自習</a:t>
            </a:r>
          </a:p>
        </p:txBody>
      </p:sp>
      <p:sp>
        <p:nvSpPr>
          <p:cNvPr id="3" name="コンテンツ プレースホルダー 2">
            <a:extLst>
              <a:ext uri="{FF2B5EF4-FFF2-40B4-BE49-F238E27FC236}">
                <a16:creationId xmlns:a16="http://schemas.microsoft.com/office/drawing/2014/main" id="{283927ED-717E-2C30-F7B9-A124F578ED9B}"/>
              </a:ext>
            </a:extLst>
          </p:cNvPr>
          <p:cNvSpPr>
            <a:spLocks noGrp="1"/>
          </p:cNvSpPr>
          <p:nvPr>
            <p:ph idx="1"/>
          </p:nvPr>
        </p:nvSpPr>
        <p:spPr>
          <a:xfrm>
            <a:off x="321845" y="846252"/>
            <a:ext cx="8461208" cy="5836719"/>
          </a:xfrm>
        </p:spPr>
        <p:txBody>
          <a:bodyPr>
            <a:normAutofit/>
          </a:bodyPr>
          <a:lstStyle/>
          <a:p>
            <a:pPr marL="0" indent="0" algn="l">
              <a:buNone/>
            </a:pPr>
            <a:r>
              <a:rPr kumimoji="1" lang="ja-JP" altLang="en-US" sz="2000" dirty="0"/>
              <a:t>自習２．</a:t>
            </a:r>
            <a:r>
              <a:rPr lang="ja-JP" altLang="en-US" sz="2000" b="1" i="0" dirty="0">
                <a:effectLst/>
                <a:latin typeface="Söhne"/>
              </a:rPr>
              <a:t>リレーショナルデータベースの特性</a:t>
            </a:r>
            <a:endParaRPr lang="en-US" altLang="ja-JP" sz="2000" b="1" i="0" dirty="0">
              <a:effectLst/>
              <a:latin typeface="Söhne"/>
            </a:endParaRPr>
          </a:p>
          <a:p>
            <a:pPr algn="l"/>
            <a:r>
              <a:rPr lang="ja-JP" altLang="en-US" sz="2000" b="1" i="0" dirty="0">
                <a:solidFill>
                  <a:srgbClr val="374151"/>
                </a:solidFill>
                <a:effectLst/>
                <a:latin typeface="Söhne"/>
              </a:rPr>
              <a:t>目標</a:t>
            </a:r>
            <a:r>
              <a:rPr lang="en-US" altLang="ja-JP" sz="2000" b="0" i="0" dirty="0">
                <a:solidFill>
                  <a:srgbClr val="374151"/>
                </a:solidFill>
                <a:effectLst/>
                <a:latin typeface="Söhne"/>
              </a:rPr>
              <a:t>:</a:t>
            </a:r>
            <a:r>
              <a:rPr lang="ja-JP" altLang="en-US" sz="2000" b="0" i="0" dirty="0">
                <a:solidFill>
                  <a:srgbClr val="374151"/>
                </a:solidFill>
                <a:effectLst/>
                <a:latin typeface="Söhne"/>
              </a:rPr>
              <a:t>リレーショナルデータベースの特性を理解について理解を深める</a:t>
            </a:r>
          </a:p>
          <a:p>
            <a:pPr algn="l">
              <a:buFont typeface="Arial" panose="020B0604020202020204" pitchFamily="34" charset="0"/>
              <a:buChar char="•"/>
            </a:pPr>
            <a:r>
              <a:rPr lang="ja-JP" altLang="en-US" sz="2000" b="1" i="0" dirty="0">
                <a:solidFill>
                  <a:srgbClr val="374151"/>
                </a:solidFill>
                <a:effectLst/>
                <a:latin typeface="Söhne"/>
              </a:rPr>
              <a:t>課題</a:t>
            </a:r>
            <a:r>
              <a:rPr lang="en-US" altLang="ja-JP" sz="2000" b="0" i="0" dirty="0">
                <a:solidFill>
                  <a:srgbClr val="374151"/>
                </a:solidFill>
                <a:effectLst/>
                <a:latin typeface="Söhne"/>
              </a:rPr>
              <a:t>: </a:t>
            </a:r>
          </a:p>
          <a:p>
            <a:pPr marL="0" indent="0" algn="l">
              <a:buNone/>
            </a:pPr>
            <a:r>
              <a:rPr lang="ja-JP" altLang="en-US" sz="2000" b="0" i="0" dirty="0">
                <a:solidFill>
                  <a:srgbClr val="374151"/>
                </a:solidFill>
                <a:effectLst/>
                <a:latin typeface="Söhne"/>
              </a:rPr>
              <a:t>インターネットや授業の資料を用いて、以下のトピックについて自習し、自分の言葉でまとめてください。</a:t>
            </a:r>
            <a:endParaRPr lang="en-US" altLang="ja-JP" sz="2000" b="0" i="0" dirty="0">
              <a:solidFill>
                <a:srgbClr val="374151"/>
              </a:solidFill>
              <a:effectLst/>
              <a:latin typeface="Söhne"/>
            </a:endParaRPr>
          </a:p>
          <a:p>
            <a:pPr algn="l">
              <a:buFont typeface="+mj-lt"/>
              <a:buAutoNum type="arabicPeriod"/>
            </a:pPr>
            <a:r>
              <a:rPr lang="ja-JP" altLang="en-US" sz="2000" b="0" i="0" dirty="0">
                <a:solidFill>
                  <a:srgbClr val="374151"/>
                </a:solidFill>
                <a:effectLst/>
                <a:latin typeface="Söhne"/>
              </a:rPr>
              <a:t>リレーショナルデータベースと他のデータベースの違いは何か？</a:t>
            </a:r>
          </a:p>
          <a:p>
            <a:pPr algn="l">
              <a:buFont typeface="+mj-lt"/>
              <a:buAutoNum type="arabicPeriod"/>
            </a:pPr>
            <a:r>
              <a:rPr lang="ja-JP" altLang="en-US" sz="2000" b="0" i="0" dirty="0">
                <a:solidFill>
                  <a:srgbClr val="374151"/>
                </a:solidFill>
                <a:effectLst/>
                <a:latin typeface="Söhne"/>
              </a:rPr>
              <a:t>リレーショナルデータベースの仕組みについて説明してみてください。</a:t>
            </a:r>
          </a:p>
          <a:p>
            <a:pPr marL="0" indent="0">
              <a:buNone/>
            </a:pPr>
            <a:endParaRPr lang="en-US" altLang="ja-JP" sz="2000" dirty="0"/>
          </a:p>
          <a:p>
            <a:pPr marL="0" indent="0">
              <a:buNone/>
            </a:pPr>
            <a:r>
              <a:rPr lang="ja-JP" altLang="en-US" sz="2000" dirty="0"/>
              <a:t>ヒント：</a:t>
            </a:r>
            <a:r>
              <a:rPr lang="ja-JP" altLang="en-US" sz="2000" b="0" i="0" dirty="0">
                <a:solidFill>
                  <a:srgbClr val="374151"/>
                </a:solidFill>
                <a:effectLst/>
                <a:latin typeface="Söhne"/>
              </a:rPr>
              <a:t>リレーショナルデータベースと他のデータベース（例：</a:t>
            </a:r>
            <a:r>
              <a:rPr lang="en-US" altLang="ja-JP" sz="2000" b="0" i="0" dirty="0">
                <a:solidFill>
                  <a:srgbClr val="374151"/>
                </a:solidFill>
                <a:effectLst/>
                <a:latin typeface="Söhne"/>
              </a:rPr>
              <a:t>NoSQL</a:t>
            </a:r>
            <a:r>
              <a:rPr lang="ja-JP" altLang="en-US" sz="2000" b="0" i="0" dirty="0">
                <a:solidFill>
                  <a:srgbClr val="374151"/>
                </a:solidFill>
                <a:effectLst/>
                <a:latin typeface="Söhne"/>
              </a:rPr>
              <a:t>）の違いや、リレーショナルデータベースのテーブル構造に焦点を当てて学習しましょう。自主的に、好奇心を持って行動することは、自立力の向上にも大切です。</a:t>
            </a:r>
            <a:endParaRPr lang="en-US" altLang="ja-JP" sz="2000" b="0" i="0" dirty="0">
              <a:solidFill>
                <a:srgbClr val="374151"/>
              </a:solidFill>
              <a:effectLst/>
              <a:latin typeface="Söhne"/>
            </a:endParaRPr>
          </a:p>
          <a:p>
            <a:pPr marL="0" indent="0">
              <a:buNone/>
            </a:pPr>
            <a:endParaRPr kumimoji="1" lang="en-US" altLang="ja-JP" sz="2000" dirty="0">
              <a:solidFill>
                <a:srgbClr val="374151"/>
              </a:solidFill>
              <a:latin typeface="Söhne"/>
            </a:endParaRPr>
          </a:p>
          <a:p>
            <a:pPr marL="0" indent="0">
              <a:buNone/>
            </a:pPr>
            <a:r>
              <a:rPr kumimoji="1" lang="ja-JP" altLang="en-US" sz="2000" dirty="0"/>
              <a:t>（提出</a:t>
            </a:r>
            <a:r>
              <a:rPr lang="ja-JP" altLang="en-US" sz="2000" dirty="0"/>
              <a:t>の必要はありません）</a:t>
            </a:r>
            <a:endParaRPr kumimoji="1" lang="ja-JP" altLang="en-US" sz="2000" dirty="0"/>
          </a:p>
        </p:txBody>
      </p:sp>
      <p:sp>
        <p:nvSpPr>
          <p:cNvPr id="4" name="スライド番号プレースホルダー 3">
            <a:extLst>
              <a:ext uri="{FF2B5EF4-FFF2-40B4-BE49-F238E27FC236}">
                <a16:creationId xmlns:a16="http://schemas.microsoft.com/office/drawing/2014/main" id="{1CC87051-C1C6-6B77-118B-365016964DDB}"/>
              </a:ext>
            </a:extLst>
          </p:cNvPr>
          <p:cNvSpPr>
            <a:spLocks noGrp="1"/>
          </p:cNvSpPr>
          <p:nvPr>
            <p:ph type="sldNum" sz="quarter" idx="12"/>
          </p:nvPr>
        </p:nvSpPr>
        <p:spPr/>
        <p:txBody>
          <a:bodyPr/>
          <a:lstStyle/>
          <a:p>
            <a:fld id="{E205D82C-95A1-431E-8E38-AA614A14CDCF}" type="slidenum">
              <a:rPr kumimoji="1" lang="ja-JP" altLang="en-US" smtClean="0"/>
              <a:t>59</a:t>
            </a:fld>
            <a:endParaRPr kumimoji="1" lang="ja-JP" altLang="en-US"/>
          </a:p>
        </p:txBody>
      </p:sp>
    </p:spTree>
    <p:extLst>
      <p:ext uri="{BB962C8B-B14F-4D97-AF65-F5344CB8AC3E}">
        <p14:creationId xmlns:p14="http://schemas.microsoft.com/office/powerpoint/2010/main" val="24235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D331B-5B1C-4B36-9606-2337A5C67B81}"/>
              </a:ext>
            </a:extLst>
          </p:cNvPr>
          <p:cNvSpPr>
            <a:spLocks noGrp="1"/>
          </p:cNvSpPr>
          <p:nvPr>
            <p:ph type="title"/>
          </p:nvPr>
        </p:nvSpPr>
        <p:spPr/>
        <p:txBody>
          <a:bodyPr>
            <a:normAutofit fontScale="90000"/>
          </a:bodyPr>
          <a:lstStyle/>
          <a:p>
            <a:r>
              <a:rPr kumimoji="1" lang="ja-JP" altLang="en-US" dirty="0"/>
              <a:t>データベースシステムとは</a:t>
            </a:r>
          </a:p>
        </p:txBody>
      </p:sp>
      <p:sp>
        <p:nvSpPr>
          <p:cNvPr id="3" name="コンテンツ プレースホルダー 2">
            <a:extLst>
              <a:ext uri="{FF2B5EF4-FFF2-40B4-BE49-F238E27FC236}">
                <a16:creationId xmlns:a16="http://schemas.microsoft.com/office/drawing/2014/main" id="{13C0FB24-470D-4B15-BE22-FACBCD76E18C}"/>
              </a:ext>
            </a:extLst>
          </p:cNvPr>
          <p:cNvSpPr>
            <a:spLocks noGrp="1"/>
          </p:cNvSpPr>
          <p:nvPr>
            <p:ph idx="1"/>
          </p:nvPr>
        </p:nvSpPr>
        <p:spPr>
          <a:xfrm>
            <a:off x="321845" y="846253"/>
            <a:ext cx="8698938" cy="5333166"/>
          </a:xfrm>
        </p:spPr>
        <p:txBody>
          <a:bodyPr>
            <a:normAutofit/>
          </a:bodyPr>
          <a:lstStyle/>
          <a:p>
            <a:pPr marL="0" indent="0">
              <a:buNone/>
            </a:pPr>
            <a:r>
              <a:rPr kumimoji="1" lang="ja-JP" altLang="en-US" sz="2400" b="1" dirty="0">
                <a:solidFill>
                  <a:srgbClr val="C00000"/>
                </a:solidFill>
              </a:rPr>
              <a:t>データベースシステム</a:t>
            </a:r>
            <a:r>
              <a:rPr kumimoji="1" lang="ja-JP" altLang="en-US" sz="2400" dirty="0"/>
              <a:t>は，</a:t>
            </a:r>
            <a:r>
              <a:rPr kumimoji="1" lang="ja-JP" altLang="en-US" sz="2400" b="1" dirty="0">
                <a:solidFill>
                  <a:srgbClr val="C00000"/>
                </a:solidFill>
              </a:rPr>
              <a:t>データベース</a:t>
            </a:r>
            <a:r>
              <a:rPr kumimoji="1" lang="ja-JP" altLang="en-US" sz="2400" dirty="0"/>
              <a:t>を扱う </a:t>
            </a:r>
            <a:r>
              <a:rPr kumimoji="1" lang="en-US" altLang="ja-JP" sz="2400" dirty="0"/>
              <a:t>IT </a:t>
            </a:r>
            <a:r>
              <a:rPr kumimoji="1" lang="ja-JP" altLang="en-US" sz="2400" dirty="0"/>
              <a:t>のシステム</a:t>
            </a: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r>
              <a:rPr kumimoji="1" lang="ja-JP" altLang="en-US" sz="2400" dirty="0"/>
              <a:t> </a:t>
            </a:r>
            <a:r>
              <a:rPr kumimoji="1" lang="en-US" altLang="ja-JP" sz="2400" dirty="0"/>
              <a:t>【</a:t>
            </a:r>
            <a:r>
              <a:rPr kumimoji="1" lang="ja-JP" altLang="en-US" sz="2400" dirty="0"/>
              <a:t>主要目的</a:t>
            </a:r>
            <a:r>
              <a:rPr kumimoji="1" lang="en-US" altLang="ja-JP" sz="2400" dirty="0"/>
              <a:t>】</a:t>
            </a:r>
          </a:p>
          <a:p>
            <a:pPr marL="0" indent="0">
              <a:buNone/>
            </a:pPr>
            <a:r>
              <a:rPr lang="ja-JP" altLang="en-US" sz="2400" b="1" dirty="0"/>
              <a:t>大量のデータ</a:t>
            </a:r>
            <a:r>
              <a:rPr lang="ja-JP" altLang="en-US" sz="2400" dirty="0"/>
              <a:t>を</a:t>
            </a:r>
            <a:r>
              <a:rPr lang="ja-JP" altLang="en-US" sz="2400" b="1" dirty="0"/>
              <a:t>安全かつ効率的に保存、管理、検索、共有すること</a:t>
            </a:r>
            <a:r>
              <a:rPr lang="ja-JP" altLang="en-US" sz="2400" dirty="0"/>
              <a:t>で、</a:t>
            </a:r>
            <a:r>
              <a:rPr kumimoji="1" lang="ja-JP" altLang="en-US" sz="2400" dirty="0"/>
              <a:t>迅速な業務実行と正確な意思決定が可能になる。</a:t>
            </a:r>
          </a:p>
        </p:txBody>
      </p:sp>
      <p:sp>
        <p:nvSpPr>
          <p:cNvPr id="4" name="スライド番号プレースホルダー 3">
            <a:extLst>
              <a:ext uri="{FF2B5EF4-FFF2-40B4-BE49-F238E27FC236}">
                <a16:creationId xmlns:a16="http://schemas.microsoft.com/office/drawing/2014/main" id="{73C5DA08-05D7-429F-9B65-5020CF13DEF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Rectangle 3">
            <a:extLst>
              <a:ext uri="{FF2B5EF4-FFF2-40B4-BE49-F238E27FC236}">
                <a16:creationId xmlns:a16="http://schemas.microsoft.com/office/drawing/2014/main" id="{B16B0349-ED6F-4F32-BE56-FCB9C08CA268}"/>
              </a:ext>
            </a:extLst>
          </p:cNvPr>
          <p:cNvSpPr txBox="1">
            <a:spLocks/>
          </p:cNvSpPr>
          <p:nvPr/>
        </p:nvSpPr>
        <p:spPr>
          <a:xfrm>
            <a:off x="1081145" y="1532230"/>
            <a:ext cx="7373331" cy="163250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8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データベースシステム</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メイリオ" panose="020B0604030504040204" pitchFamily="50" charset="-128"/>
                <a:cs typeface="Segoe UI" panose="020B0502040204020203" pitchFamily="34" charset="0"/>
              </a:rPr>
              <a:t>	＝　</a:t>
            </a:r>
            <a:r>
              <a:rPr kumimoji="1" lang="ja-JP" altLang="en-US" sz="2400" b="0" i="0" u="none" strike="noStrike" kern="1200" cap="none" spc="0" normalizeH="0" baseline="0" noProof="0" dirty="0">
                <a:ln>
                  <a:noFill/>
                </a:ln>
                <a:solidFill>
                  <a:srgbClr val="8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メイリオ" panose="020B0604030504040204" pitchFamily="50" charset="-128"/>
                <a:cs typeface="Segoe UI" panose="020B0502040204020203" pitchFamily="34" charset="0"/>
              </a:rPr>
              <a:t>（データの集まり）</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メイリオ" panose="020B0604030504040204" pitchFamily="50" charset="-128"/>
                <a:cs typeface="Segoe UI" panose="020B0502040204020203" pitchFamily="34" charset="0"/>
              </a:rPr>
              <a:t>	　　＋　</a:t>
            </a:r>
            <a:r>
              <a:rPr kumimoji="1" lang="ja-JP" altLang="en-US" sz="2400" b="0" i="0" u="none" strike="noStrike" kern="1200" cap="none" spc="0" normalizeH="0" baseline="0" noProof="0" dirty="0">
                <a:ln>
                  <a:noFill/>
                </a:ln>
                <a:solidFill>
                  <a:srgbClr val="8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データベース管理システム</a:t>
            </a:r>
            <a:r>
              <a:rPr kumimoji="1" lang="ja-JP" altLang="en-US" sz="24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メイリオ" panose="020B0604030504040204" pitchFamily="50" charset="-128"/>
                <a:cs typeface="Segoe UI" panose="020B0502040204020203" pitchFamily="34" charset="0"/>
              </a:rPr>
              <a:t>（ソフトウエア）</a:t>
            </a:r>
          </a:p>
        </p:txBody>
      </p:sp>
      <p:sp>
        <p:nvSpPr>
          <p:cNvPr id="26" name="角丸四角形 28">
            <a:extLst>
              <a:ext uri="{FF2B5EF4-FFF2-40B4-BE49-F238E27FC236}">
                <a16:creationId xmlns:a16="http://schemas.microsoft.com/office/drawing/2014/main" id="{F5E208F5-1537-4EE0-BB05-2198B27740AF}"/>
              </a:ext>
            </a:extLst>
          </p:cNvPr>
          <p:cNvSpPr/>
          <p:nvPr/>
        </p:nvSpPr>
        <p:spPr>
          <a:xfrm>
            <a:off x="853736" y="1451268"/>
            <a:ext cx="7436528" cy="1804255"/>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498973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0C34DF-96CA-B646-6998-52575E68EDA6}"/>
              </a:ext>
            </a:extLst>
          </p:cNvPr>
          <p:cNvSpPr>
            <a:spLocks noGrp="1"/>
          </p:cNvSpPr>
          <p:nvPr>
            <p:ph type="title"/>
          </p:nvPr>
        </p:nvSpPr>
        <p:spPr/>
        <p:txBody>
          <a:bodyPr>
            <a:normAutofit fontScale="90000"/>
          </a:bodyPr>
          <a:lstStyle/>
          <a:p>
            <a:r>
              <a:rPr kumimoji="1" lang="ja-JP" altLang="en-US" dirty="0"/>
              <a:t>自習</a:t>
            </a:r>
          </a:p>
        </p:txBody>
      </p:sp>
      <p:sp>
        <p:nvSpPr>
          <p:cNvPr id="3" name="コンテンツ プレースホルダー 2">
            <a:extLst>
              <a:ext uri="{FF2B5EF4-FFF2-40B4-BE49-F238E27FC236}">
                <a16:creationId xmlns:a16="http://schemas.microsoft.com/office/drawing/2014/main" id="{283927ED-717E-2C30-F7B9-A124F578ED9B}"/>
              </a:ext>
            </a:extLst>
          </p:cNvPr>
          <p:cNvSpPr>
            <a:spLocks noGrp="1"/>
          </p:cNvSpPr>
          <p:nvPr>
            <p:ph idx="1"/>
          </p:nvPr>
        </p:nvSpPr>
        <p:spPr>
          <a:xfrm>
            <a:off x="321845" y="846252"/>
            <a:ext cx="8461208" cy="5836719"/>
          </a:xfrm>
        </p:spPr>
        <p:txBody>
          <a:bodyPr>
            <a:normAutofit/>
          </a:bodyPr>
          <a:lstStyle/>
          <a:p>
            <a:pPr marL="0" indent="0" algn="l">
              <a:buNone/>
            </a:pPr>
            <a:r>
              <a:rPr kumimoji="1" lang="ja-JP" altLang="en-US" sz="2000" dirty="0"/>
              <a:t>自習３．</a:t>
            </a:r>
            <a:r>
              <a:rPr lang="ja-JP" altLang="en-US" sz="2000" b="1" i="0" dirty="0">
                <a:effectLst/>
                <a:latin typeface="Söhne"/>
              </a:rPr>
              <a:t>テーブル定義</a:t>
            </a:r>
            <a:endParaRPr lang="en-US" altLang="ja-JP" sz="2000" b="1" i="0" dirty="0">
              <a:effectLst/>
              <a:latin typeface="Söhne"/>
            </a:endParaRPr>
          </a:p>
          <a:p>
            <a:pPr algn="l"/>
            <a:r>
              <a:rPr lang="ja-JP" altLang="en-US" sz="2000" b="1" i="0" dirty="0">
                <a:solidFill>
                  <a:srgbClr val="374151"/>
                </a:solidFill>
                <a:effectLst/>
                <a:latin typeface="Söhne"/>
              </a:rPr>
              <a:t>目標</a:t>
            </a:r>
            <a:r>
              <a:rPr lang="en-US" altLang="ja-JP" sz="2000" b="0" i="0" dirty="0">
                <a:solidFill>
                  <a:srgbClr val="374151"/>
                </a:solidFill>
                <a:effectLst/>
                <a:latin typeface="Söhne"/>
              </a:rPr>
              <a:t>: </a:t>
            </a:r>
            <a:r>
              <a:rPr lang="ja-JP" altLang="en-US" sz="2000" dirty="0">
                <a:solidFill>
                  <a:srgbClr val="374151"/>
                </a:solidFill>
                <a:latin typeface="Söhne"/>
              </a:rPr>
              <a:t>テーブル定義</a:t>
            </a:r>
            <a:r>
              <a:rPr lang="ja-JP" altLang="en-US" sz="2000" b="0" i="0" dirty="0">
                <a:solidFill>
                  <a:srgbClr val="374151"/>
                </a:solidFill>
                <a:effectLst/>
                <a:latin typeface="Söhne"/>
              </a:rPr>
              <a:t>について理解を深める</a:t>
            </a:r>
          </a:p>
          <a:p>
            <a:pPr algn="l">
              <a:buFont typeface="Arial" panose="020B0604020202020204" pitchFamily="34" charset="0"/>
              <a:buChar char="•"/>
            </a:pPr>
            <a:r>
              <a:rPr lang="ja-JP" altLang="en-US" sz="2000" b="1" i="0" dirty="0">
                <a:solidFill>
                  <a:srgbClr val="374151"/>
                </a:solidFill>
                <a:effectLst/>
                <a:latin typeface="Söhne"/>
              </a:rPr>
              <a:t>課題</a:t>
            </a:r>
            <a:r>
              <a:rPr lang="en-US" altLang="ja-JP" sz="2000" b="0" i="0" dirty="0">
                <a:solidFill>
                  <a:srgbClr val="374151"/>
                </a:solidFill>
                <a:effectLst/>
                <a:latin typeface="Söhne"/>
              </a:rPr>
              <a:t>: </a:t>
            </a:r>
          </a:p>
          <a:p>
            <a:pPr marL="0" indent="0" algn="l">
              <a:buNone/>
            </a:pPr>
            <a:r>
              <a:rPr lang="ja-JP" altLang="en-US" sz="2000" dirty="0">
                <a:solidFill>
                  <a:srgbClr val="374151"/>
                </a:solidFill>
                <a:latin typeface="Söhne"/>
              </a:rPr>
              <a:t>　①まず、テーマを決めてください。自分が興味を持てるものを自由に</a:t>
            </a:r>
            <a:endParaRPr lang="en-US" altLang="ja-JP" sz="2000" dirty="0">
              <a:solidFill>
                <a:srgbClr val="374151"/>
              </a:solidFill>
              <a:latin typeface="Söhne"/>
            </a:endParaRPr>
          </a:p>
          <a:p>
            <a:pPr marL="0" indent="0" algn="l">
              <a:buNone/>
            </a:pPr>
            <a:r>
              <a:rPr lang="ja-JP" altLang="en-US" sz="2000" dirty="0">
                <a:solidFill>
                  <a:srgbClr val="374151"/>
                </a:solidFill>
                <a:latin typeface="Söhne"/>
              </a:rPr>
              <a:t>　　決めてください。</a:t>
            </a:r>
            <a:endParaRPr lang="en-US" altLang="ja-JP" sz="2000" dirty="0">
              <a:solidFill>
                <a:srgbClr val="374151"/>
              </a:solidFill>
              <a:latin typeface="Söhne"/>
            </a:endParaRPr>
          </a:p>
          <a:p>
            <a:pPr marL="0" indent="0" algn="l">
              <a:buNone/>
            </a:pPr>
            <a:r>
              <a:rPr lang="ja-JP" altLang="en-US" sz="2000" b="0" i="0" dirty="0">
                <a:solidFill>
                  <a:srgbClr val="374151"/>
                </a:solidFill>
                <a:effectLst/>
                <a:latin typeface="Söhne"/>
              </a:rPr>
              <a:t>　　　図書館、学生管理、在庫管理など</a:t>
            </a:r>
            <a:endParaRPr lang="en-US" altLang="ja-JP" sz="2000" b="0" i="0" dirty="0">
              <a:solidFill>
                <a:srgbClr val="374151"/>
              </a:solidFill>
              <a:effectLst/>
              <a:latin typeface="Söhne"/>
            </a:endParaRPr>
          </a:p>
          <a:p>
            <a:pPr marL="0" indent="0" algn="l">
              <a:buNone/>
            </a:pPr>
            <a:r>
              <a:rPr lang="ja-JP" altLang="en-US" sz="2000" b="0" i="0" dirty="0">
                <a:solidFill>
                  <a:srgbClr val="374151"/>
                </a:solidFill>
                <a:effectLst/>
                <a:latin typeface="Söhne"/>
              </a:rPr>
              <a:t>　②①で決めたテーマには、どのようなデータが必要ですか</a:t>
            </a:r>
            <a:endParaRPr lang="en-US" altLang="ja-JP" sz="2000" b="0" i="0" dirty="0">
              <a:solidFill>
                <a:srgbClr val="374151"/>
              </a:solidFill>
              <a:effectLst/>
              <a:latin typeface="Söhne"/>
            </a:endParaRPr>
          </a:p>
          <a:p>
            <a:pPr marL="0" indent="0" algn="l">
              <a:buNone/>
            </a:pPr>
            <a:r>
              <a:rPr lang="ja-JP" altLang="en-US" sz="2000" b="0" i="0" dirty="0">
                <a:solidFill>
                  <a:srgbClr val="374151"/>
                </a:solidFill>
                <a:effectLst/>
                <a:latin typeface="Söhne"/>
              </a:rPr>
              <a:t>　③②を考えながら、テーブル定義（テーブル名や属性名）を考察して</a:t>
            </a:r>
            <a:endParaRPr lang="en-US" altLang="ja-JP" sz="2000" b="0" i="0" dirty="0">
              <a:solidFill>
                <a:srgbClr val="374151"/>
              </a:solidFill>
              <a:effectLst/>
              <a:latin typeface="Söhne"/>
            </a:endParaRPr>
          </a:p>
          <a:p>
            <a:pPr marL="0" indent="0" algn="l">
              <a:buNone/>
            </a:pPr>
            <a:r>
              <a:rPr lang="ja-JP" altLang="en-US" sz="2000" dirty="0">
                <a:solidFill>
                  <a:srgbClr val="374151"/>
                </a:solidFill>
                <a:latin typeface="Söhne"/>
              </a:rPr>
              <a:t>　　</a:t>
            </a:r>
            <a:r>
              <a:rPr lang="ja-JP" altLang="en-US" sz="2000" b="0" i="0" dirty="0">
                <a:solidFill>
                  <a:srgbClr val="374151"/>
                </a:solidFill>
                <a:effectLst/>
                <a:latin typeface="Söhne"/>
              </a:rPr>
              <a:t>みてください</a:t>
            </a:r>
            <a:endParaRPr kumimoji="1" lang="en-US" altLang="ja-JP" sz="2000" dirty="0"/>
          </a:p>
          <a:p>
            <a:pPr marL="0" indent="0">
              <a:buNone/>
            </a:pPr>
            <a:r>
              <a:rPr lang="ja-JP" altLang="en-US" sz="2000" dirty="0"/>
              <a:t>ヒント：将来の授業で「テーブル定義」の実際にやり方を学んだら、</a:t>
            </a:r>
            <a:r>
              <a:rPr lang="en-US" altLang="ja-JP" sz="2000" dirty="0"/>
              <a:t>Access </a:t>
            </a:r>
            <a:r>
              <a:rPr lang="ja-JP" altLang="en-US" sz="2000" dirty="0"/>
              <a:t>等を使って、テーブル定義にもチャレンジすることで、自分で考えたテーブル名や属性名が良さそうか、確認できます。</a:t>
            </a:r>
            <a:endParaRPr lang="en-US" altLang="ja-JP" sz="2000" dirty="0"/>
          </a:p>
          <a:p>
            <a:pPr marL="0" indent="0">
              <a:buNone/>
            </a:pPr>
            <a:r>
              <a:rPr kumimoji="1" lang="ja-JP" altLang="en-US" sz="2000" dirty="0"/>
              <a:t>（提出</a:t>
            </a:r>
            <a:r>
              <a:rPr lang="ja-JP" altLang="en-US" sz="2000" dirty="0"/>
              <a:t>の必要はありません）</a:t>
            </a:r>
            <a:endParaRPr kumimoji="1" lang="ja-JP" altLang="en-US" sz="2000" dirty="0"/>
          </a:p>
        </p:txBody>
      </p:sp>
      <p:sp>
        <p:nvSpPr>
          <p:cNvPr id="4" name="スライド番号プレースホルダー 3">
            <a:extLst>
              <a:ext uri="{FF2B5EF4-FFF2-40B4-BE49-F238E27FC236}">
                <a16:creationId xmlns:a16="http://schemas.microsoft.com/office/drawing/2014/main" id="{1CC87051-C1C6-6B77-118B-365016964DDB}"/>
              </a:ext>
            </a:extLst>
          </p:cNvPr>
          <p:cNvSpPr>
            <a:spLocks noGrp="1"/>
          </p:cNvSpPr>
          <p:nvPr>
            <p:ph type="sldNum" sz="quarter" idx="12"/>
          </p:nvPr>
        </p:nvSpPr>
        <p:spPr/>
        <p:txBody>
          <a:bodyPr/>
          <a:lstStyle/>
          <a:p>
            <a:fld id="{E205D82C-95A1-431E-8E38-AA614A14CDCF}" type="slidenum">
              <a:rPr kumimoji="1" lang="ja-JP" altLang="en-US" smtClean="0"/>
              <a:t>60</a:t>
            </a:fld>
            <a:endParaRPr kumimoji="1" lang="ja-JP" altLang="en-US"/>
          </a:p>
        </p:txBody>
      </p:sp>
    </p:spTree>
    <p:extLst>
      <p:ext uri="{BB962C8B-B14F-4D97-AF65-F5344CB8AC3E}">
        <p14:creationId xmlns:p14="http://schemas.microsoft.com/office/powerpoint/2010/main" val="3922518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2-2. </a:t>
            </a:r>
            <a:r>
              <a:rPr lang="ja-JP" altLang="en-US" sz="4500" dirty="0">
                <a:solidFill>
                  <a:schemeClr val="tx2"/>
                </a:solidFill>
                <a:latin typeface="メイリオ" panose="020B0604030504040204" pitchFamily="50" charset="-128"/>
              </a:rPr>
              <a:t>リレーショナルデータベースの特性</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7</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86419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DA37F-4A53-A547-83C5-5E9C9D6A0732}"/>
              </a:ext>
            </a:extLst>
          </p:cNvPr>
          <p:cNvSpPr>
            <a:spLocks noGrp="1"/>
          </p:cNvSpPr>
          <p:nvPr>
            <p:ph type="title"/>
          </p:nvPr>
        </p:nvSpPr>
        <p:spPr>
          <a:xfrm>
            <a:off x="321845" y="175028"/>
            <a:ext cx="8461208" cy="577052"/>
          </a:xfrm>
        </p:spPr>
        <p:txBody>
          <a:bodyPr>
            <a:normAutofit fontScale="90000"/>
          </a:bodyPr>
          <a:lstStyle/>
          <a:p>
            <a:r>
              <a:rPr kumimoji="1" lang="ja-JP" altLang="en-US" dirty="0"/>
              <a:t>リレーショナルデータベースと他のデータベースの違い</a:t>
            </a:r>
          </a:p>
        </p:txBody>
      </p:sp>
      <p:sp>
        <p:nvSpPr>
          <p:cNvPr id="3" name="コンテンツ プレースホルダー 2">
            <a:extLst>
              <a:ext uri="{FF2B5EF4-FFF2-40B4-BE49-F238E27FC236}">
                <a16:creationId xmlns:a16="http://schemas.microsoft.com/office/drawing/2014/main" id="{39F6F78B-6339-7A68-3DB2-7C1CC47E7F75}"/>
              </a:ext>
            </a:extLst>
          </p:cNvPr>
          <p:cNvSpPr>
            <a:spLocks noGrp="1"/>
          </p:cNvSpPr>
          <p:nvPr>
            <p:ph idx="1"/>
          </p:nvPr>
        </p:nvSpPr>
        <p:spPr>
          <a:xfrm>
            <a:off x="321845" y="846252"/>
            <a:ext cx="8461208" cy="5922471"/>
          </a:xfrm>
        </p:spPr>
        <p:txBody>
          <a:bodyPr>
            <a:noAutofit/>
          </a:bodyPr>
          <a:lstStyle/>
          <a:p>
            <a:pPr marL="0" indent="0">
              <a:buNone/>
            </a:pPr>
            <a:r>
              <a:rPr kumimoji="1" lang="ja-JP" altLang="en-US" sz="2400" b="1" u="sng" dirty="0"/>
              <a:t>リレーショナルデータベース</a:t>
            </a:r>
            <a:endParaRPr kumimoji="1" lang="en-US" altLang="ja-JP" sz="2400" b="1" u="sng" dirty="0"/>
          </a:p>
          <a:p>
            <a:r>
              <a:rPr lang="ja-JP" altLang="en-US" sz="2400" b="0" i="0" dirty="0">
                <a:solidFill>
                  <a:srgbClr val="374151"/>
                </a:solidFill>
                <a:effectLst/>
                <a:latin typeface="Söhne"/>
              </a:rPr>
              <a:t>データを</a:t>
            </a:r>
            <a:r>
              <a:rPr lang="ja-JP" altLang="en-US" sz="2400" b="1" i="0" dirty="0">
                <a:solidFill>
                  <a:srgbClr val="C00000"/>
                </a:solidFill>
                <a:effectLst/>
                <a:latin typeface="Söhne"/>
              </a:rPr>
              <a:t>テーブル</a:t>
            </a:r>
            <a:r>
              <a:rPr lang="ja-JP" altLang="en-US" sz="2400" b="0" i="0" dirty="0">
                <a:solidFill>
                  <a:srgbClr val="374151"/>
                </a:solidFill>
                <a:effectLst/>
                <a:latin typeface="Söhne"/>
              </a:rPr>
              <a:t>と呼ばれる</a:t>
            </a:r>
            <a:r>
              <a:rPr lang="ja-JP" altLang="en-US" sz="2400" b="1" i="0" dirty="0">
                <a:solidFill>
                  <a:srgbClr val="374151"/>
                </a:solidFill>
                <a:effectLst/>
                <a:latin typeface="Söhne"/>
              </a:rPr>
              <a:t>表形式で</a:t>
            </a:r>
            <a:r>
              <a:rPr lang="ja-JP" altLang="en-US" sz="2400" b="1" dirty="0">
                <a:solidFill>
                  <a:srgbClr val="374151"/>
                </a:solidFill>
                <a:latin typeface="Söhne"/>
              </a:rPr>
              <a:t>保存</a:t>
            </a:r>
            <a:endParaRPr lang="en-US" altLang="ja-JP" sz="2400" b="1" i="0" dirty="0">
              <a:solidFill>
                <a:srgbClr val="374151"/>
              </a:solidFill>
              <a:effectLst/>
              <a:latin typeface="Söhne"/>
            </a:endParaRPr>
          </a:p>
          <a:p>
            <a:pPr marL="0" indent="0">
              <a:buNone/>
            </a:pPr>
            <a:r>
              <a:rPr lang="ja-JP" altLang="en-US" sz="2400" dirty="0"/>
              <a:t>（</a:t>
            </a:r>
            <a:r>
              <a:rPr kumimoji="1" lang="ja-JP" altLang="en-US" sz="2400" dirty="0"/>
              <a:t>この形式は、エクセルのワークシートに似ている）</a:t>
            </a:r>
            <a:endParaRPr kumimoji="1" lang="en-US" altLang="ja-JP" sz="2400" dirty="0"/>
          </a:p>
          <a:p>
            <a:r>
              <a:rPr kumimoji="1" lang="en-US" altLang="ja-JP" sz="2400" b="1" dirty="0">
                <a:solidFill>
                  <a:srgbClr val="C00000"/>
                </a:solidFill>
              </a:rPr>
              <a:t>SQL </a:t>
            </a:r>
            <a:r>
              <a:rPr kumimoji="1" lang="ja-JP" altLang="en-US" sz="2400" dirty="0"/>
              <a:t>言語を使って、</a:t>
            </a:r>
            <a:r>
              <a:rPr kumimoji="1" lang="ja-JP" altLang="en-US" sz="2400" b="1" dirty="0"/>
              <a:t>データの管理と検索</a:t>
            </a:r>
            <a:r>
              <a:rPr kumimoji="1" lang="ja-JP" altLang="en-US" sz="2400" dirty="0"/>
              <a:t>が行える</a:t>
            </a:r>
            <a:endParaRPr kumimoji="1" lang="en-US" altLang="ja-JP" sz="2400" dirty="0"/>
          </a:p>
          <a:p>
            <a:r>
              <a:rPr kumimoji="1" lang="ja-JP" altLang="en-US" sz="2400" b="1" dirty="0"/>
              <a:t>テーブル形式でデータを整理</a:t>
            </a:r>
            <a:r>
              <a:rPr kumimoji="1" lang="ja-JP" altLang="en-US" sz="2400" dirty="0"/>
              <a:t>することで、</a:t>
            </a:r>
            <a:r>
              <a:rPr kumimoji="1" lang="ja-JP" altLang="en-US" sz="2400" b="1" dirty="0"/>
              <a:t>データの構造化、</a:t>
            </a:r>
            <a:r>
              <a:rPr lang="ja-JP" altLang="en-US" sz="2400" b="1" dirty="0"/>
              <a:t>整合性</a:t>
            </a:r>
            <a:r>
              <a:rPr kumimoji="1" lang="ja-JP" altLang="en-US" sz="2400" b="1" dirty="0"/>
              <a:t>、永続性が保証される</a:t>
            </a:r>
            <a:r>
              <a:rPr kumimoji="1" lang="ja-JP" altLang="en-US" sz="2400" dirty="0"/>
              <a:t>。</a:t>
            </a:r>
          </a:p>
          <a:p>
            <a:endParaRPr kumimoji="1" lang="en-US" altLang="ja-JP" sz="2400" dirty="0"/>
          </a:p>
          <a:p>
            <a:endParaRPr kumimoji="1" lang="ja-JP" altLang="en-US" sz="2400" dirty="0"/>
          </a:p>
          <a:p>
            <a:pPr marL="0" indent="0">
              <a:buNone/>
            </a:pPr>
            <a:r>
              <a:rPr kumimoji="1" lang="ja-JP" altLang="en-US" sz="2400" b="1" u="sng" dirty="0"/>
              <a:t>他のデータベース</a:t>
            </a:r>
            <a:endParaRPr kumimoji="1" lang="en-US" altLang="ja-JP" sz="2400" b="1" u="sng" dirty="0"/>
          </a:p>
          <a:p>
            <a:r>
              <a:rPr kumimoji="1" lang="ja-JP" altLang="en-US" sz="2400" dirty="0"/>
              <a:t>「</a:t>
            </a:r>
            <a:r>
              <a:rPr kumimoji="1" lang="en-US" altLang="ja-JP" sz="2400" dirty="0"/>
              <a:t>NoSQL</a:t>
            </a:r>
            <a:r>
              <a:rPr kumimoji="1" lang="ja-JP" altLang="en-US" sz="2400" dirty="0"/>
              <a:t>」などの</a:t>
            </a:r>
            <a:r>
              <a:rPr kumimoji="1" lang="ja-JP" altLang="en-US" sz="2400" b="1" dirty="0"/>
              <a:t>別の種類</a:t>
            </a:r>
            <a:r>
              <a:rPr kumimoji="1" lang="ja-JP" altLang="en-US" sz="2400" dirty="0"/>
              <a:t>のデータベースでは、</a:t>
            </a:r>
            <a:r>
              <a:rPr kumimoji="1" lang="ja-JP" altLang="en-US" sz="2400" b="1" dirty="0"/>
              <a:t>データ形式がより柔軟である</a:t>
            </a:r>
            <a:r>
              <a:rPr kumimoji="1" lang="ja-JP" altLang="en-US" sz="2400" dirty="0"/>
              <a:t>。</a:t>
            </a:r>
            <a:endParaRPr kumimoji="1" lang="en-US" altLang="ja-JP" sz="2400" dirty="0"/>
          </a:p>
          <a:p>
            <a:r>
              <a:rPr kumimoji="1" lang="ja-JP" altLang="en-US" sz="2400" dirty="0"/>
              <a:t>データ形式は柔軟であるが、</a:t>
            </a:r>
            <a:r>
              <a:rPr kumimoji="1" lang="ja-JP" altLang="en-US" sz="2400" b="1" dirty="0"/>
              <a:t>データの構造化と</a:t>
            </a:r>
            <a:r>
              <a:rPr lang="ja-JP" altLang="en-US" sz="2400" b="1" dirty="0"/>
              <a:t>整合性</a:t>
            </a:r>
            <a:r>
              <a:rPr kumimoji="1" lang="ja-JP" altLang="en-US" sz="2400" b="1" dirty="0"/>
              <a:t>に関する能力はリレーショナルデータベースより制限される。</a:t>
            </a:r>
            <a:endParaRPr kumimoji="1" lang="ja-JP" altLang="en-US" sz="2400" dirty="0"/>
          </a:p>
        </p:txBody>
      </p:sp>
      <p:sp>
        <p:nvSpPr>
          <p:cNvPr id="4" name="スライド番号プレースホルダー 3">
            <a:extLst>
              <a:ext uri="{FF2B5EF4-FFF2-40B4-BE49-F238E27FC236}">
                <a16:creationId xmlns:a16="http://schemas.microsoft.com/office/drawing/2014/main" id="{C3901502-6C17-2904-DDCB-27B166B099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38DA018E-5D6F-B734-7192-1564A318E54C}"/>
              </a:ext>
            </a:extLst>
          </p:cNvPr>
          <p:cNvPicPr>
            <a:picLocks noChangeAspect="1"/>
          </p:cNvPicPr>
          <p:nvPr/>
        </p:nvPicPr>
        <p:blipFill>
          <a:blip r:embed="rId2"/>
          <a:stretch>
            <a:fillRect/>
          </a:stretch>
        </p:blipFill>
        <p:spPr>
          <a:xfrm>
            <a:off x="5358636" y="3301180"/>
            <a:ext cx="2714055" cy="1657478"/>
          </a:xfrm>
          <a:prstGeom prst="rect">
            <a:avLst/>
          </a:prstGeom>
        </p:spPr>
      </p:pic>
    </p:spTree>
    <p:extLst>
      <p:ext uri="{BB962C8B-B14F-4D97-AF65-F5344CB8AC3E}">
        <p14:creationId xmlns:p14="http://schemas.microsoft.com/office/powerpoint/2010/main" val="2438180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30257-0A9A-7B17-3B1A-D49FBDAA4B18}"/>
              </a:ext>
            </a:extLst>
          </p:cNvPr>
          <p:cNvSpPr>
            <a:spLocks noGrp="1"/>
          </p:cNvSpPr>
          <p:nvPr>
            <p:ph type="title"/>
          </p:nvPr>
        </p:nvSpPr>
        <p:spPr/>
        <p:txBody>
          <a:bodyPr>
            <a:normAutofit fontScale="90000"/>
          </a:bodyPr>
          <a:lstStyle/>
          <a:p>
            <a:r>
              <a:rPr kumimoji="1" lang="ja-JP" altLang="en-US" dirty="0"/>
              <a:t>リレーショナルデータベースの仕組み</a:t>
            </a:r>
          </a:p>
        </p:txBody>
      </p:sp>
      <p:sp>
        <p:nvSpPr>
          <p:cNvPr id="3" name="コンテンツ プレースホルダー 2">
            <a:extLst>
              <a:ext uri="{FF2B5EF4-FFF2-40B4-BE49-F238E27FC236}">
                <a16:creationId xmlns:a16="http://schemas.microsoft.com/office/drawing/2014/main" id="{B9E6CEBD-0341-678F-901A-DC7F03FF6B74}"/>
              </a:ext>
            </a:extLst>
          </p:cNvPr>
          <p:cNvSpPr>
            <a:spLocks noGrp="1"/>
          </p:cNvSpPr>
          <p:nvPr>
            <p:ph idx="1"/>
          </p:nvPr>
        </p:nvSpPr>
        <p:spPr/>
        <p:txBody>
          <a:bodyPr>
            <a:normAutofit/>
          </a:bodyPr>
          <a:lstStyle/>
          <a:p>
            <a:r>
              <a:rPr lang="ja-JP" altLang="en-US" sz="2400" b="0" i="0" dirty="0">
                <a:solidFill>
                  <a:srgbClr val="374151"/>
                </a:solidFill>
                <a:effectLst/>
                <a:latin typeface="Söhne"/>
              </a:rPr>
              <a:t>データを</a:t>
            </a:r>
            <a:r>
              <a:rPr lang="ja-JP" altLang="en-US" sz="2400" b="1" i="0" dirty="0">
                <a:solidFill>
                  <a:srgbClr val="C00000"/>
                </a:solidFill>
                <a:effectLst/>
                <a:latin typeface="Söhne"/>
              </a:rPr>
              <a:t>テーブル</a:t>
            </a:r>
            <a:r>
              <a:rPr lang="ja-JP" altLang="en-US" sz="2400" b="0" i="0" dirty="0">
                <a:solidFill>
                  <a:srgbClr val="374151"/>
                </a:solidFill>
                <a:effectLst/>
                <a:latin typeface="Söhne"/>
              </a:rPr>
              <a:t>と呼ばれる</a:t>
            </a:r>
            <a:r>
              <a:rPr lang="ja-JP" altLang="en-US" sz="2400" b="1" i="0" dirty="0">
                <a:solidFill>
                  <a:srgbClr val="374151"/>
                </a:solidFill>
                <a:effectLst/>
                <a:latin typeface="Söhne"/>
              </a:rPr>
              <a:t>表形式で</a:t>
            </a:r>
            <a:r>
              <a:rPr lang="ja-JP" altLang="en-US" sz="2400" b="1" dirty="0">
                <a:solidFill>
                  <a:srgbClr val="374151"/>
                </a:solidFill>
                <a:latin typeface="Söhne"/>
              </a:rPr>
              <a:t>保存</a:t>
            </a:r>
            <a:endParaRPr lang="en-US" altLang="ja-JP" sz="2400" b="1" i="0" dirty="0">
              <a:solidFill>
                <a:srgbClr val="374151"/>
              </a:solidFill>
              <a:effectLst/>
              <a:latin typeface="Söhne"/>
            </a:endParaRPr>
          </a:p>
          <a:p>
            <a:r>
              <a:rPr lang="ja-JP" altLang="en-US" sz="2400" b="1" i="0" dirty="0">
                <a:solidFill>
                  <a:srgbClr val="374151"/>
                </a:solidFill>
                <a:effectLst/>
                <a:latin typeface="Söhne"/>
              </a:rPr>
              <a:t>テーブル間</a:t>
            </a:r>
            <a:r>
              <a:rPr lang="ja-JP" altLang="en-US" sz="2400" b="0" i="0" dirty="0">
                <a:solidFill>
                  <a:srgbClr val="374151"/>
                </a:solidFill>
                <a:effectLst/>
                <a:latin typeface="Söhne"/>
              </a:rPr>
              <a:t>は</a:t>
            </a:r>
            <a:r>
              <a:rPr lang="ja-JP" altLang="en-US" sz="2400" b="1" i="0" dirty="0">
                <a:solidFill>
                  <a:srgbClr val="C00000"/>
                </a:solidFill>
                <a:effectLst/>
                <a:latin typeface="Söhne"/>
              </a:rPr>
              <a:t>関連</a:t>
            </a:r>
            <a:r>
              <a:rPr lang="ja-JP" altLang="en-US" sz="2400" dirty="0">
                <a:solidFill>
                  <a:srgbClr val="374151"/>
                </a:solidFill>
                <a:latin typeface="Söhne"/>
              </a:rPr>
              <a:t>で結ばれる。複雑な構造を持ったデータを効率的に管理すること可能に。</a:t>
            </a:r>
            <a:endParaRPr kumimoji="1" lang="ja-JP" altLang="en-US" sz="2400" dirty="0"/>
          </a:p>
        </p:txBody>
      </p:sp>
      <p:sp>
        <p:nvSpPr>
          <p:cNvPr id="4" name="スライド番号プレースホルダー 3">
            <a:extLst>
              <a:ext uri="{FF2B5EF4-FFF2-40B4-BE49-F238E27FC236}">
                <a16:creationId xmlns:a16="http://schemas.microsoft.com/office/drawing/2014/main" id="{CFB9CBA9-FAD0-9295-434C-B16AAD96E8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table">
            <a:extLst>
              <a:ext uri="{FF2B5EF4-FFF2-40B4-BE49-F238E27FC236}">
                <a16:creationId xmlns:a16="http://schemas.microsoft.com/office/drawing/2014/main" id="{CCACD61A-313D-72D1-5549-15DF412FF2A9}"/>
              </a:ext>
            </a:extLst>
          </p:cNvPr>
          <p:cNvPicPr>
            <a:picLocks noChangeAspect="1"/>
          </p:cNvPicPr>
          <p:nvPr/>
        </p:nvPicPr>
        <p:blipFill>
          <a:blip r:embed="rId2"/>
          <a:stretch>
            <a:fillRect/>
          </a:stretch>
        </p:blipFill>
        <p:spPr>
          <a:xfrm>
            <a:off x="1867600" y="5237151"/>
            <a:ext cx="5554708" cy="1397495"/>
          </a:xfrm>
          <a:prstGeom prst="rect">
            <a:avLst/>
          </a:prstGeom>
        </p:spPr>
      </p:pic>
      <p:pic>
        <p:nvPicPr>
          <p:cNvPr id="6" name="図 5">
            <a:extLst>
              <a:ext uri="{FF2B5EF4-FFF2-40B4-BE49-F238E27FC236}">
                <a16:creationId xmlns:a16="http://schemas.microsoft.com/office/drawing/2014/main" id="{BA5824E9-E433-8C3B-DD0D-ED2E3BE6D3FB}"/>
              </a:ext>
            </a:extLst>
          </p:cNvPr>
          <p:cNvPicPr>
            <a:picLocks noChangeAspect="1"/>
          </p:cNvPicPr>
          <p:nvPr/>
        </p:nvPicPr>
        <p:blipFill>
          <a:blip r:embed="rId3"/>
          <a:stretch>
            <a:fillRect/>
          </a:stretch>
        </p:blipFill>
        <p:spPr>
          <a:xfrm>
            <a:off x="2572206" y="2392191"/>
            <a:ext cx="3371394" cy="2058915"/>
          </a:xfrm>
          <a:prstGeom prst="rect">
            <a:avLst/>
          </a:prstGeom>
        </p:spPr>
      </p:pic>
      <p:cxnSp>
        <p:nvCxnSpPr>
          <p:cNvPr id="8" name="直線矢印コネクタ 7">
            <a:extLst>
              <a:ext uri="{FF2B5EF4-FFF2-40B4-BE49-F238E27FC236}">
                <a16:creationId xmlns:a16="http://schemas.microsoft.com/office/drawing/2014/main" id="{4B3B6ABD-9024-9F5D-94DB-F67D58E86087}"/>
              </a:ext>
            </a:extLst>
          </p:cNvPr>
          <p:cNvCxnSpPr>
            <a:endCxn id="5" idx="0"/>
          </p:cNvCxnSpPr>
          <p:nvPr/>
        </p:nvCxnSpPr>
        <p:spPr>
          <a:xfrm>
            <a:off x="3048000" y="4287078"/>
            <a:ext cx="1702904" cy="9011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0C43981D-F0C7-CFBD-DC2C-B663A14CC1D0}"/>
              </a:ext>
            </a:extLst>
          </p:cNvPr>
          <p:cNvSpPr txBox="1"/>
          <p:nvPr/>
        </p:nvSpPr>
        <p:spPr>
          <a:xfrm>
            <a:off x="4350794" y="4588833"/>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関連</a:t>
            </a:r>
          </a:p>
        </p:txBody>
      </p:sp>
    </p:spTree>
    <p:extLst>
      <p:ext uri="{BB962C8B-B14F-4D97-AF65-F5344CB8AC3E}">
        <p14:creationId xmlns:p14="http://schemas.microsoft.com/office/powerpoint/2010/main" val="251108422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TotalTime>
  <Words>3997</Words>
  <Application>Microsoft Office PowerPoint</Application>
  <PresentationFormat>画面に合わせる (4:3)</PresentationFormat>
  <Paragraphs>822</Paragraphs>
  <Slides>60</Slides>
  <Notes>11</Notes>
  <HiddenSlides>0</HiddenSlides>
  <MMClips>0</MMClips>
  <ScaleCrop>false</ScaleCrop>
  <HeadingPairs>
    <vt:vector size="6" baseType="variant">
      <vt:variant>
        <vt:lpstr>使用されているフォント</vt:lpstr>
      </vt:variant>
      <vt:variant>
        <vt:i4>11</vt:i4>
      </vt:variant>
      <vt:variant>
        <vt:lpstr>テーマ</vt:lpstr>
      </vt:variant>
      <vt:variant>
        <vt:i4>4</vt:i4>
      </vt:variant>
      <vt:variant>
        <vt:lpstr>スライド タイトル</vt:lpstr>
      </vt:variant>
      <vt:variant>
        <vt:i4>60</vt:i4>
      </vt:variant>
    </vt:vector>
  </HeadingPairs>
  <TitlesOfParts>
    <vt:vector size="75" baseType="lpstr">
      <vt:lpstr>ＭＳ ゴシック</vt:lpstr>
      <vt:lpstr>Söhne</vt:lpstr>
      <vt:lpstr>メイリオ</vt:lpstr>
      <vt:lpstr>游ゴシック</vt:lpstr>
      <vt:lpstr>Abadi</vt:lpstr>
      <vt:lpstr>Arial</vt:lpstr>
      <vt:lpstr>Calibri</vt:lpstr>
      <vt:lpstr>Calibri Light</vt:lpstr>
      <vt:lpstr>Courier New</vt:lpstr>
      <vt:lpstr>Inconsolata</vt:lpstr>
      <vt:lpstr>Segoe UI</vt:lpstr>
      <vt:lpstr>Office テーマ</vt:lpstr>
      <vt:lpstr>1_Office テーマ</vt:lpstr>
      <vt:lpstr>2_Office テーマ</vt:lpstr>
      <vt:lpstr>3_Office テーマ</vt:lpstr>
      <vt:lpstr>2. SQL の基本  SQL の役割、テーブルと属性、テーブル定義、問い合わせ（クエリ）</vt:lpstr>
      <vt:lpstr>PowerPoint プレゼンテーション</vt:lpstr>
      <vt:lpstr>アウトライン</vt:lpstr>
      <vt:lpstr>2-1. データベースシステムの基本概念</vt:lpstr>
      <vt:lpstr>データベースとは</vt:lpstr>
      <vt:lpstr>データベースシステムとは</vt:lpstr>
      <vt:lpstr>2-2. リレーショナルデータベースの特性</vt:lpstr>
      <vt:lpstr>リレーショナルデータベースと他のデータベースの違い</vt:lpstr>
      <vt:lpstr>リレーショナルデータベースの仕組み</vt:lpstr>
      <vt:lpstr>リレーショナルデータベースが普及している理由</vt:lpstr>
      <vt:lpstr>2-3. テーブルの構造</vt:lpstr>
      <vt:lpstr>テーブルと属性</vt:lpstr>
      <vt:lpstr>テーブルの属性（列）と行</vt:lpstr>
      <vt:lpstr>属性のデータ型</vt:lpstr>
      <vt:lpstr>属性のデータ型</vt:lpstr>
      <vt:lpstr>テーブルのセル</vt:lpstr>
      <vt:lpstr>テーブルの性質 ①</vt:lpstr>
      <vt:lpstr>テーブルの性質 ②</vt:lpstr>
      <vt:lpstr>まとめ</vt:lpstr>
      <vt:lpstr>2-4. 問い合わせ（クエリ）の役割</vt:lpstr>
      <vt:lpstr>問い合わせ（クエリ）とは何か</vt:lpstr>
      <vt:lpstr>問い合わせの目的と用途</vt:lpstr>
      <vt:lpstr>問い合わせ（クエリ）の仕組み</vt:lpstr>
      <vt:lpstr>問い合わせ（クエリ）の仕組み</vt:lpstr>
      <vt:lpstr>問い合わせ（クエリ）の役割まとめ</vt:lpstr>
      <vt:lpstr>2-4. SQL</vt:lpstr>
      <vt:lpstr>SQL</vt:lpstr>
      <vt:lpstr>SQL の重要性</vt:lpstr>
      <vt:lpstr>問い合わせ（クエリ）の例 ① 　データの検索</vt:lpstr>
      <vt:lpstr>問い合わせ（クエリ）の例 ② 　集計・集約，並べ替え（ソート）　</vt:lpstr>
      <vt:lpstr>問い合わせ（クエリ）の例 ③ 　２つのテーブルの結合</vt:lpstr>
      <vt:lpstr>SQLの実用例</vt:lpstr>
      <vt:lpstr>SQL 活用のビジョン</vt:lpstr>
      <vt:lpstr>SQL の機能概要</vt:lpstr>
      <vt:lpstr>SQL の未来展望</vt:lpstr>
      <vt:lpstr>SQL の文法</vt:lpstr>
      <vt:lpstr>SQL まとめ</vt:lpstr>
      <vt:lpstr>2-6. SQL によるテーブル定義</vt:lpstr>
      <vt:lpstr>データベースの構築手順</vt:lpstr>
      <vt:lpstr>テーブル定義とデータの追加</vt:lpstr>
      <vt:lpstr>テーブル定義とデータの追加</vt:lpstr>
      <vt:lpstr>テーブル定義を行う SQL 文</vt:lpstr>
      <vt:lpstr>SQL によるテーブル定義</vt:lpstr>
      <vt:lpstr>SQL によるテーブル定義</vt:lpstr>
      <vt:lpstr>2-7. SQL による問い合わせ（クエリ）</vt:lpstr>
      <vt:lpstr>SQL のキーワード select, from, where</vt:lpstr>
      <vt:lpstr>ＳＱＬの使い方</vt:lpstr>
      <vt:lpstr>問い合わせ（クエリ）のバリエーション</vt:lpstr>
      <vt:lpstr>問い合わせ（クエリ）のバリエーション</vt:lpstr>
      <vt:lpstr>問い合わせ（クエリ）のバリエーション</vt:lpstr>
      <vt:lpstr>問い合わせ（クエリ）のバリエーション</vt:lpstr>
      <vt:lpstr>SELECT * FROM ＜テーブル名＞</vt:lpstr>
      <vt:lpstr>SELECT ＜属性名リスト＞ FROM ＜テーブル名＞</vt:lpstr>
      <vt:lpstr>WHERE 付き</vt:lpstr>
      <vt:lpstr>全体まとめ①</vt:lpstr>
      <vt:lpstr>全体まとめ②</vt:lpstr>
      <vt:lpstr>PowerPoint プレゼンテーション</vt:lpstr>
      <vt:lpstr>自習</vt:lpstr>
      <vt:lpstr>自習</vt:lpstr>
      <vt:lpstr>自習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リレーショナルデータベースの基本</dc:title>
  <dc:creator>kaneko kunihiko</dc:creator>
  <cp:lastModifiedBy>金子　邦彦</cp:lastModifiedBy>
  <cp:revision>111</cp:revision>
  <dcterms:created xsi:type="dcterms:W3CDTF">2019-11-02T00:06:04Z</dcterms:created>
  <dcterms:modified xsi:type="dcterms:W3CDTF">2023-10-21T06:52:24Z</dcterms:modified>
</cp:coreProperties>
</file>