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8" r:id="rId3"/>
  </p:sldMasterIdLst>
  <p:notesMasterIdLst>
    <p:notesMasterId r:id="rId61"/>
  </p:notesMasterIdLst>
  <p:sldIdLst>
    <p:sldId id="907" r:id="rId4"/>
    <p:sldId id="1038" r:id="rId5"/>
    <p:sldId id="1000" r:id="rId6"/>
    <p:sldId id="1002" r:id="rId7"/>
    <p:sldId id="996" r:id="rId8"/>
    <p:sldId id="994" r:id="rId9"/>
    <p:sldId id="997" r:id="rId10"/>
    <p:sldId id="998" r:id="rId11"/>
    <p:sldId id="999" r:id="rId12"/>
    <p:sldId id="1003" r:id="rId13"/>
    <p:sldId id="894" r:id="rId14"/>
    <p:sldId id="1004" r:id="rId15"/>
    <p:sldId id="1005" r:id="rId16"/>
    <p:sldId id="896" r:id="rId17"/>
    <p:sldId id="1052" r:id="rId18"/>
    <p:sldId id="1009" r:id="rId19"/>
    <p:sldId id="991" r:id="rId20"/>
    <p:sldId id="1008" r:id="rId21"/>
    <p:sldId id="1041" r:id="rId22"/>
    <p:sldId id="1042" r:id="rId23"/>
    <p:sldId id="1043" r:id="rId24"/>
    <p:sldId id="1044" r:id="rId25"/>
    <p:sldId id="1045" r:id="rId26"/>
    <p:sldId id="1047" r:id="rId27"/>
    <p:sldId id="1048" r:id="rId28"/>
    <p:sldId id="1019" r:id="rId29"/>
    <p:sldId id="1012" r:id="rId30"/>
    <p:sldId id="1013" r:id="rId31"/>
    <p:sldId id="1014" r:id="rId32"/>
    <p:sldId id="1017" r:id="rId33"/>
    <p:sldId id="1016" r:id="rId34"/>
    <p:sldId id="1018" r:id="rId35"/>
    <p:sldId id="1023" r:id="rId36"/>
    <p:sldId id="1022" r:id="rId37"/>
    <p:sldId id="1037" r:id="rId38"/>
    <p:sldId id="1020" r:id="rId39"/>
    <p:sldId id="1054" r:id="rId40"/>
    <p:sldId id="1053" r:id="rId41"/>
    <p:sldId id="1026" r:id="rId42"/>
    <p:sldId id="1326" r:id="rId43"/>
    <p:sldId id="1010" r:id="rId44"/>
    <p:sldId id="1029" r:id="rId45"/>
    <p:sldId id="1051" r:id="rId46"/>
    <p:sldId id="1030" r:id="rId47"/>
    <p:sldId id="984" r:id="rId48"/>
    <p:sldId id="1031" r:id="rId49"/>
    <p:sldId id="1032" r:id="rId50"/>
    <p:sldId id="1033" r:id="rId51"/>
    <p:sldId id="1034" r:id="rId52"/>
    <p:sldId id="1035" r:id="rId53"/>
    <p:sldId id="961" r:id="rId54"/>
    <p:sldId id="960" r:id="rId55"/>
    <p:sldId id="1046" r:id="rId56"/>
    <p:sldId id="1040" r:id="rId57"/>
    <p:sldId id="1039" r:id="rId58"/>
    <p:sldId id="1049" r:id="rId59"/>
    <p:sldId id="1050" r:id="rId6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9" autoAdjust="0"/>
    <p:restoredTop sz="81476" autoAdjust="0"/>
  </p:normalViewPr>
  <p:slideViewPr>
    <p:cSldViewPr snapToGrid="0">
      <p:cViewPr varScale="1">
        <p:scale>
          <a:sx n="52" d="100"/>
          <a:sy n="52" d="100"/>
        </p:scale>
        <p:origin x="948" y="-10"/>
      </p:cViewPr>
      <p:guideLst/>
    </p:cSldViewPr>
  </p:slideViewPr>
  <p:notesTextViewPr>
    <p:cViewPr>
      <p:scale>
        <a:sx n="3" d="2"/>
        <a:sy n="3" d="2"/>
      </p:scale>
      <p:origin x="0" y="0"/>
    </p:cViewPr>
  </p:notesTextViewPr>
  <p:sorterViewPr>
    <p:cViewPr>
      <p:scale>
        <a:sx n="75" d="100"/>
        <a:sy n="75" d="100"/>
      </p:scale>
      <p:origin x="0" y="-194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2023/11/24</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1</a:t>
            </a:fld>
            <a:endParaRPr kumimoji="1" lang="ja-JP" altLang="en-US"/>
          </a:p>
        </p:txBody>
      </p:sp>
    </p:spTree>
    <p:extLst>
      <p:ext uri="{BB962C8B-B14F-4D97-AF65-F5344CB8AC3E}">
        <p14:creationId xmlns:p14="http://schemas.microsoft.com/office/powerpoint/2010/main" val="3171833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4272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テーブルは、属性という列に分かれています。</a:t>
            </a:r>
            <a:endParaRPr kumimoji="1" lang="en-US" altLang="ja-JP" dirty="0"/>
          </a:p>
          <a:p>
            <a:r>
              <a:rPr kumimoji="1" lang="ja-JP" altLang="en-US" dirty="0"/>
              <a:t>こちら、左のテーブルは、</a:t>
            </a:r>
            <a:r>
              <a:rPr kumimoji="1" lang="en-US" altLang="ja-JP" dirty="0"/>
              <a:t>ID</a:t>
            </a:r>
            <a:r>
              <a:rPr kumimoji="1" lang="ja-JP" altLang="en-US" dirty="0"/>
              <a:t>属性と、商品属性と、単価属性の３つがあります。</a:t>
            </a:r>
            <a:endParaRPr kumimoji="1" lang="en-US" altLang="ja-JP" dirty="0"/>
          </a:p>
          <a:p>
            <a:r>
              <a:rPr kumimoji="1" lang="ja-JP" altLang="en-US" dirty="0"/>
              <a:t>こちら、右のテーブルは別のテーブルです。属性の名前も数も違います。</a:t>
            </a:r>
            <a:endParaRPr kumimoji="1" lang="en-US" altLang="ja-JP" dirty="0"/>
          </a:p>
          <a:p>
            <a:r>
              <a:rPr kumimoji="1" lang="en-US" altLang="ja-JP" dirty="0"/>
              <a:t>ID</a:t>
            </a:r>
            <a:r>
              <a:rPr kumimoji="1" lang="ja-JP" altLang="en-US" dirty="0"/>
              <a:t>属性と、購入者属性と、数量属性の４つがあります。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382FCC-E7B9-4D79-B158-EAEDCA2E771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49167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99110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sz="1900" dirty="0">
              <a:latin typeface="Abadi" panose="020B0604020104020204" pitchFamily="34" charset="0"/>
            </a:endParaRPr>
          </a:p>
        </p:txBody>
      </p:sp>
      <p:sp>
        <p:nvSpPr>
          <p:cNvPr id="60420" name="Slide Number Placeholder 3"/>
          <p:cNvSpPr>
            <a:spLocks noGrp="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63C94D-279E-4338-AFDF-5F8946D1AA0C}" type="slidenum">
              <a:rPr kumimoji="0" lang="en-CA"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756284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21051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72475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US" sz="1900" dirty="0">
              <a:latin typeface="Abadi" panose="020B0604020104020204" pitchFamily="34" charset="0"/>
            </a:endParaRPr>
          </a:p>
        </p:txBody>
      </p:sp>
      <p:sp>
        <p:nvSpPr>
          <p:cNvPr id="61444" name="Slide Number Placeholder 3"/>
          <p:cNvSpPr>
            <a:spLocks noGrp="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56528A-457A-4168-B873-E036756E2C98}" type="slidenum">
              <a:rPr kumimoji="0" lang="en-CA"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CA"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261124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2023/11/24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696679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225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979691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2023/11/24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185630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775160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863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775105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9622984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2023/11/24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badi" panose="020B0604020104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75167567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badi" panose="020B0604020104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6937697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kaneko.jp/de/ds/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erdplus.com/"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21105" y="1122363"/>
            <a:ext cx="8415311" cy="2387600"/>
          </a:xfrm>
        </p:spPr>
        <p:txBody>
          <a:bodyPr>
            <a:noAutofit/>
          </a:bodyPr>
          <a:lstStyle/>
          <a:p>
            <a:r>
              <a:rPr lang="en-US" altLang="ja-JP" sz="3600" dirty="0"/>
              <a:t>3. </a:t>
            </a:r>
            <a:r>
              <a:rPr lang="ja-JP" altLang="en-US" sz="3600" dirty="0"/>
              <a:t>データベース設計と正規化</a:t>
            </a:r>
            <a:br>
              <a:rPr lang="en-US" altLang="ja-JP" sz="3600" dirty="0"/>
            </a:br>
            <a:br>
              <a:rPr lang="en-US" altLang="ja-JP" sz="3200" dirty="0">
                <a:solidFill>
                  <a:schemeClr val="tx1"/>
                </a:solidFill>
              </a:rPr>
            </a:br>
            <a:r>
              <a:rPr lang="ja-JP" altLang="en-US" sz="3200" dirty="0">
                <a:solidFill>
                  <a:schemeClr val="tx1"/>
                </a:solidFill>
              </a:rPr>
              <a:t>データベース設計の留意点とメリット、異状、正規化の基本概念、正規化</a:t>
            </a:r>
            <a:r>
              <a:rPr lang="ja-JP" altLang="en-US" sz="3200">
                <a:solidFill>
                  <a:schemeClr val="tx1"/>
                </a:solidFill>
              </a:rPr>
              <a:t>の手法</a:t>
            </a:r>
            <a:endParaRPr lang="ja-JP" altLang="en-US" sz="3600" dirty="0">
              <a:solidFill>
                <a:schemeClr val="tx1"/>
              </a:solidFill>
            </a:endParaRPr>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1</a:t>
            </a:fld>
            <a:endParaRPr lang="ja-JP" altLang="en-US"/>
          </a:p>
        </p:txBody>
      </p:sp>
      <p:sp>
        <p:nvSpPr>
          <p:cNvPr id="8" name="サブタイトル 2"/>
          <p:cNvSpPr txBox="1">
            <a:spLocks/>
          </p:cNvSpPr>
          <p:nvPr/>
        </p:nvSpPr>
        <p:spPr>
          <a:xfrm>
            <a:off x="264319" y="3963945"/>
            <a:ext cx="8492223"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57200" indent="0" algn="ctr" defTabSz="914400" rtl="0" eaLnBrk="1" latinLnBrk="0" hangingPunct="1">
              <a:lnSpc>
                <a:spcPct val="100000"/>
              </a:lnSpc>
              <a:spcBef>
                <a:spcPts val="500"/>
              </a:spcBef>
              <a:buFont typeface="Arial" panose="020B0604020202020204" pitchFamily="34" charset="0"/>
              <a:buNone/>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914400" indent="0" algn="ctr" defTabSz="914400" rtl="0" eaLnBrk="1" latinLnBrk="0" hangingPunct="1">
              <a:lnSpc>
                <a:spcPct val="100000"/>
              </a:lnSpc>
              <a:spcBef>
                <a:spcPts val="500"/>
              </a:spcBef>
              <a:buFont typeface="Arial" panose="020B0604020202020204" pitchFamily="34" charset="0"/>
              <a:buNone/>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371600" indent="0" algn="ctr" defTabSz="914400" rtl="0" eaLnBrk="1" latinLnBrk="0" hangingPunct="1">
              <a:lnSpc>
                <a:spcPct val="100000"/>
              </a:lnSpc>
              <a:spcBef>
                <a:spcPts val="500"/>
              </a:spcBef>
              <a:buFont typeface="Arial" panose="020B0604020202020204" pitchFamily="34" charset="0"/>
              <a:buNone/>
              <a:defRPr kumimoji="1" sz="16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1828800" indent="0" algn="ctr" defTabSz="914400" rtl="0" eaLnBrk="1" latinLnBrk="0" hangingPunct="1">
              <a:lnSpc>
                <a:spcPct val="100000"/>
              </a:lnSpc>
              <a:spcBef>
                <a:spcPts val="500"/>
              </a:spcBef>
              <a:buFont typeface="Arial" panose="020B0604020202020204" pitchFamily="34" charset="0"/>
              <a:buNone/>
              <a:defRPr kumimoji="1" sz="16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800" dirty="0">
                <a:latin typeface="Arial" panose="020B0604020202020204" pitchFamily="34" charset="0"/>
              </a:rPr>
              <a:t>URL: </a:t>
            </a:r>
            <a:r>
              <a:rPr lang="en-US" altLang="ja-JP" sz="2800" dirty="0">
                <a:latin typeface="Arial" panose="020B0604020202020204" pitchFamily="34" charset="0"/>
                <a:hlinkClick r:id="rId3"/>
              </a:rPr>
              <a:t>https://</a:t>
            </a:r>
            <a:r>
              <a:rPr lang="en-US" altLang="ja-JP" sz="2800" dirty="0" err="1">
                <a:latin typeface="Arial" panose="020B0604020202020204" pitchFamily="34" charset="0"/>
                <a:hlinkClick r:id="rId3"/>
              </a:rPr>
              <a:t>www.kkaneko.jp</a:t>
            </a:r>
            <a:r>
              <a:rPr lang="en-US" altLang="ja-JP" sz="2800" dirty="0">
                <a:latin typeface="Arial" panose="020B0604020202020204" pitchFamily="34" charset="0"/>
                <a:hlinkClick r:id="rId3"/>
              </a:rPr>
              <a:t>/de/ds/index.html</a:t>
            </a:r>
            <a:endParaRPr lang="en-US" altLang="ja-JP" sz="2800" dirty="0">
              <a:latin typeface="Arial" panose="020B0604020202020204" pitchFamily="34" charset="0"/>
            </a:endParaRPr>
          </a:p>
          <a:p>
            <a:r>
              <a:rPr lang="ja-JP" altLang="en-US" sz="2800" dirty="0">
                <a:latin typeface="Arial" panose="020B0604020202020204" pitchFamily="34" charset="0"/>
              </a:rPr>
              <a:t>金子邦彦</a:t>
            </a:r>
          </a:p>
        </p:txBody>
      </p:sp>
      <p:pic>
        <p:nvPicPr>
          <p:cNvPr id="3" name="図 2">
            <a:extLst>
              <a:ext uri="{FF2B5EF4-FFF2-40B4-BE49-F238E27FC236}">
                <a16:creationId xmlns:a16="http://schemas.microsoft.com/office/drawing/2014/main" id="{39C5C1B8-0607-4859-B5AC-11C66348B2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1042" y="4606947"/>
            <a:ext cx="1095375" cy="809625"/>
          </a:xfrm>
          <a:prstGeom prst="rect">
            <a:avLst/>
          </a:prstGeom>
        </p:spPr>
      </p:pic>
      <p:pic>
        <p:nvPicPr>
          <p:cNvPr id="5" name="Picture 2" descr="https://mirrors.creativecommons.org/presskit/buttons/88x31/png/by-nc-sa.eu.png">
            <a:extLst>
              <a:ext uri="{FF2B5EF4-FFF2-40B4-BE49-F238E27FC236}">
                <a16:creationId xmlns:a16="http://schemas.microsoft.com/office/drawing/2014/main" id="{3C58B151-00BC-4B03-B890-5D23E58B4C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5104" y="5854702"/>
            <a:ext cx="1433790" cy="501649"/>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333C51FE-3BAB-482B-A9F8-01DBD2DFE5FA}"/>
              </a:ext>
            </a:extLst>
          </p:cNvPr>
          <p:cNvSpPr txBox="1"/>
          <p:nvPr/>
        </p:nvSpPr>
        <p:spPr>
          <a:xfrm>
            <a:off x="1969364" y="6538913"/>
            <a:ext cx="5205271" cy="300082"/>
          </a:xfrm>
          <a:prstGeom prst="rect">
            <a:avLst/>
          </a:prstGeom>
          <a:noFill/>
        </p:spPr>
        <p:txBody>
          <a:bodyPr wrap="none" rtlCol="0">
            <a:noAutofit/>
          </a:bodyPr>
          <a:lstStyle/>
          <a:p>
            <a:r>
              <a:rPr kumimoji="1" lang="ja-JP" altLang="en-US" sz="1350" dirty="0">
                <a:latin typeface="Arial" panose="020B0604020202020204" pitchFamily="34" charset="0"/>
                <a:ea typeface="メイリオ" panose="020B0604030504040204" pitchFamily="50" charset="-128"/>
              </a:rPr>
              <a:t>謝辞：この資料では「いらすとや」のイラストを使用しています</a:t>
            </a:r>
          </a:p>
        </p:txBody>
      </p:sp>
    </p:spTree>
    <p:extLst>
      <p:ext uri="{BB962C8B-B14F-4D97-AF65-F5344CB8AC3E}">
        <p14:creationId xmlns:p14="http://schemas.microsoft.com/office/powerpoint/2010/main" val="2724975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3-2. </a:t>
            </a:r>
            <a:r>
              <a:rPr lang="ja-JP" altLang="en-US" sz="4500" dirty="0">
                <a:solidFill>
                  <a:schemeClr val="tx2"/>
                </a:solidFill>
                <a:latin typeface="メイリオ" panose="020B0604030504040204" pitchFamily="50" charset="-128"/>
              </a:rPr>
              <a:t>冗長なデータの問題点</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10</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046772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41FABA-2834-4CE2-9EFE-A47FDEF2E849}"/>
              </a:ext>
            </a:extLst>
          </p:cNvPr>
          <p:cNvSpPr>
            <a:spLocks noGrp="1"/>
          </p:cNvSpPr>
          <p:nvPr>
            <p:ph type="title"/>
          </p:nvPr>
        </p:nvSpPr>
        <p:spPr/>
        <p:txBody>
          <a:bodyPr>
            <a:normAutofit fontScale="90000"/>
          </a:bodyPr>
          <a:lstStyle/>
          <a:p>
            <a:r>
              <a:rPr kumimoji="1" lang="ja-JP" altLang="en-US" dirty="0"/>
              <a:t>冗長なデータ</a:t>
            </a:r>
          </a:p>
        </p:txBody>
      </p:sp>
      <p:sp>
        <p:nvSpPr>
          <p:cNvPr id="4" name="スライド番号プレースホルダー 3">
            <a:extLst>
              <a:ext uri="{FF2B5EF4-FFF2-40B4-BE49-F238E27FC236}">
                <a16:creationId xmlns:a16="http://schemas.microsoft.com/office/drawing/2014/main" id="{788E5243-3A25-41E6-B441-723547ECE422}"/>
              </a:ext>
            </a:extLst>
          </p:cNvPr>
          <p:cNvSpPr>
            <a:spLocks noGrp="1"/>
          </p:cNvSpPr>
          <p:nvPr>
            <p:ph type="sldNum" sz="quarter" idx="12"/>
          </p:nvPr>
        </p:nvSpPr>
        <p:spPr/>
        <p:txBody>
          <a:bodyPr/>
          <a:lstStyle/>
          <a:p>
            <a:fld id="{E205D82C-95A1-431E-8E38-AA614A14CDCF}" type="slidenum">
              <a:rPr kumimoji="1" lang="ja-JP" altLang="en-US" smtClean="0"/>
              <a:t>11</a:t>
            </a:fld>
            <a:endParaRPr kumimoji="1" lang="ja-JP" altLang="en-US"/>
          </a:p>
        </p:txBody>
      </p:sp>
      <p:pic>
        <p:nvPicPr>
          <p:cNvPr id="6" name="Picture 2" descr="http://4.bp.blogspot.com/-grFsR7IJJTs/Us_NJ_QCtZI/AAAAAAAAdFc/Lyf0Qem4p0c/s800/car_bus.png">
            <a:extLst>
              <a:ext uri="{FF2B5EF4-FFF2-40B4-BE49-F238E27FC236}">
                <a16:creationId xmlns:a16="http://schemas.microsoft.com/office/drawing/2014/main" id="{441935FD-EC16-4F97-AAFD-98C8E913B5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1254" y="2694605"/>
            <a:ext cx="4196977" cy="2979853"/>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吹き出し 15">
            <a:extLst>
              <a:ext uri="{FF2B5EF4-FFF2-40B4-BE49-F238E27FC236}">
                <a16:creationId xmlns:a16="http://schemas.microsoft.com/office/drawing/2014/main" id="{9850DA68-84B5-4C84-995E-E05CBB25CD4D}"/>
              </a:ext>
            </a:extLst>
          </p:cNvPr>
          <p:cNvSpPr/>
          <p:nvPr/>
        </p:nvSpPr>
        <p:spPr>
          <a:xfrm>
            <a:off x="4273383" y="1666753"/>
            <a:ext cx="4669087" cy="613459"/>
          </a:xfrm>
          <a:prstGeom prst="wedgeRoundRectCallout">
            <a:avLst>
              <a:gd name="adj1" fmla="val -42761"/>
              <a:gd name="adj2" fmla="val 37011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10" name="角丸四角形吹き出し 12">
            <a:extLst>
              <a:ext uri="{FF2B5EF4-FFF2-40B4-BE49-F238E27FC236}">
                <a16:creationId xmlns:a16="http://schemas.microsoft.com/office/drawing/2014/main" id="{05E6EDF7-5403-484F-AEE7-0B98AC404B12}"/>
              </a:ext>
            </a:extLst>
          </p:cNvPr>
          <p:cNvSpPr/>
          <p:nvPr/>
        </p:nvSpPr>
        <p:spPr>
          <a:xfrm>
            <a:off x="321845" y="917904"/>
            <a:ext cx="4244368" cy="605512"/>
          </a:xfrm>
          <a:prstGeom prst="wedgeRoundRectCallout">
            <a:avLst>
              <a:gd name="adj1" fmla="val 20103"/>
              <a:gd name="adj2" fmla="val 35134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14" name="テキスト ボックス 13">
            <a:extLst>
              <a:ext uri="{FF2B5EF4-FFF2-40B4-BE49-F238E27FC236}">
                <a16:creationId xmlns:a16="http://schemas.microsoft.com/office/drawing/2014/main" id="{9C864765-37A6-40EB-8CAB-58F6EE5660D5}"/>
              </a:ext>
            </a:extLst>
          </p:cNvPr>
          <p:cNvSpPr txBox="1"/>
          <p:nvPr/>
        </p:nvSpPr>
        <p:spPr>
          <a:xfrm>
            <a:off x="4448932" y="1742649"/>
            <a:ext cx="4493538" cy="461665"/>
          </a:xfrm>
          <a:prstGeom prst="rect">
            <a:avLst/>
          </a:prstGeom>
          <a:noFill/>
        </p:spPr>
        <p:txBody>
          <a:bodyPr wrap="none" rtlCol="0">
            <a:spAutoFit/>
          </a:bodyPr>
          <a:lstStyle/>
          <a:p>
            <a:r>
              <a:rPr kumimoji="1" lang="ja-JP" altLang="en-US" sz="2400" dirty="0"/>
              <a:t>このバスは</a:t>
            </a:r>
            <a:r>
              <a:rPr lang="ja-JP" altLang="en-US" sz="2400" dirty="0"/>
              <a:t>運賃１０００円</a:t>
            </a:r>
            <a:r>
              <a:rPr kumimoji="1" lang="ja-JP" altLang="en-US" sz="2400" dirty="0"/>
              <a:t>です</a:t>
            </a:r>
          </a:p>
        </p:txBody>
      </p:sp>
      <p:sp>
        <p:nvSpPr>
          <p:cNvPr id="9" name="テキスト ボックス 8">
            <a:extLst>
              <a:ext uri="{FF2B5EF4-FFF2-40B4-BE49-F238E27FC236}">
                <a16:creationId xmlns:a16="http://schemas.microsoft.com/office/drawing/2014/main" id="{9C864765-37A6-40EB-8CAB-58F6EE5660D5}"/>
              </a:ext>
            </a:extLst>
          </p:cNvPr>
          <p:cNvSpPr txBox="1"/>
          <p:nvPr/>
        </p:nvSpPr>
        <p:spPr>
          <a:xfrm>
            <a:off x="197260" y="999655"/>
            <a:ext cx="4493538" cy="461665"/>
          </a:xfrm>
          <a:prstGeom prst="rect">
            <a:avLst/>
          </a:prstGeom>
          <a:noFill/>
        </p:spPr>
        <p:txBody>
          <a:bodyPr wrap="none" rtlCol="0">
            <a:spAutoFit/>
          </a:bodyPr>
          <a:lstStyle/>
          <a:p>
            <a:r>
              <a:rPr kumimoji="1" lang="ja-JP" altLang="en-US" sz="2400" dirty="0"/>
              <a:t>このバスは</a:t>
            </a:r>
            <a:r>
              <a:rPr lang="ja-JP" altLang="en-US" sz="2400" dirty="0"/>
              <a:t>運賃１０００円</a:t>
            </a:r>
            <a:r>
              <a:rPr kumimoji="1" lang="ja-JP" altLang="en-US" sz="2400" dirty="0"/>
              <a:t>です</a:t>
            </a:r>
          </a:p>
        </p:txBody>
      </p:sp>
      <p:sp>
        <p:nvSpPr>
          <p:cNvPr id="3" name="テキスト ボックス 2"/>
          <p:cNvSpPr txBox="1"/>
          <p:nvPr/>
        </p:nvSpPr>
        <p:spPr>
          <a:xfrm>
            <a:off x="945317" y="5488686"/>
            <a:ext cx="7879080" cy="1200329"/>
          </a:xfrm>
          <a:prstGeom prst="rect">
            <a:avLst/>
          </a:prstGeom>
          <a:noFill/>
        </p:spPr>
        <p:txBody>
          <a:bodyPr wrap="none" rtlCol="0">
            <a:spAutoFit/>
          </a:bodyPr>
          <a:lstStyle/>
          <a:p>
            <a:r>
              <a:rPr kumimoji="1" lang="ja-JP" altLang="en-US" sz="2400" b="1" dirty="0">
                <a:solidFill>
                  <a:srgbClr val="FF0000"/>
                </a:solidFill>
              </a:rPr>
              <a:t>冗長なデータ　＝　データベースとしては </a:t>
            </a:r>
            <a:r>
              <a:rPr kumimoji="1" lang="en-US" altLang="ja-JP" sz="2400" b="1" dirty="0">
                <a:solidFill>
                  <a:srgbClr val="FF0000"/>
                </a:solidFill>
              </a:rPr>
              <a:t>NG</a:t>
            </a:r>
          </a:p>
          <a:p>
            <a:r>
              <a:rPr kumimoji="1" lang="ja-JP" altLang="en-US" sz="2400" dirty="0"/>
              <a:t>　「更新の際、すべての個所を更新しないといけない」</a:t>
            </a:r>
            <a:endParaRPr kumimoji="1" lang="en-US" altLang="ja-JP" sz="2400" dirty="0"/>
          </a:p>
          <a:p>
            <a:r>
              <a:rPr kumimoji="1" lang="ja-JP" altLang="en-US" sz="2400" dirty="0"/>
              <a:t>　　などの問題がある</a:t>
            </a:r>
          </a:p>
        </p:txBody>
      </p:sp>
    </p:spTree>
    <p:extLst>
      <p:ext uri="{BB962C8B-B14F-4D97-AF65-F5344CB8AC3E}">
        <p14:creationId xmlns:p14="http://schemas.microsoft.com/office/powerpoint/2010/main" val="2887111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48C0A747-F13C-0E25-BA95-05894D49AF11}"/>
              </a:ext>
            </a:extLst>
          </p:cNvPr>
          <p:cNvGraphicFramePr>
            <a:graphicFrameLocks noGrp="1"/>
          </p:cNvGraphicFramePr>
          <p:nvPr>
            <p:extLst>
              <p:ext uri="{D42A27DB-BD31-4B8C-83A1-F6EECF244321}">
                <p14:modId xmlns:p14="http://schemas.microsoft.com/office/powerpoint/2010/main" val="2707934616"/>
              </p:ext>
            </p:extLst>
          </p:nvPr>
        </p:nvGraphicFramePr>
        <p:xfrm>
          <a:off x="345214" y="3000736"/>
          <a:ext cx="3811772" cy="2085980"/>
        </p:xfrm>
        <a:graphic>
          <a:graphicData uri="http://schemas.openxmlformats.org/drawingml/2006/table">
            <a:tbl>
              <a:tblPr firstRow="1" bandRow="1">
                <a:tableStyleId>{5C22544A-7EE6-4342-B048-85BDC9FD1C3A}</a:tableStyleId>
              </a:tblPr>
              <a:tblGrid>
                <a:gridCol w="713761">
                  <a:extLst>
                    <a:ext uri="{9D8B030D-6E8A-4147-A177-3AD203B41FA5}">
                      <a16:colId xmlns:a16="http://schemas.microsoft.com/office/drawing/2014/main" val="20000"/>
                    </a:ext>
                  </a:extLst>
                </a:gridCol>
                <a:gridCol w="2066653">
                  <a:extLst>
                    <a:ext uri="{9D8B030D-6E8A-4147-A177-3AD203B41FA5}">
                      <a16:colId xmlns:a16="http://schemas.microsoft.com/office/drawing/2014/main" val="20001"/>
                    </a:ext>
                  </a:extLst>
                </a:gridCol>
                <a:gridCol w="1031358">
                  <a:extLst>
                    <a:ext uri="{9D8B030D-6E8A-4147-A177-3AD203B41FA5}">
                      <a16:colId xmlns:a16="http://schemas.microsoft.com/office/drawing/2014/main" val="20002"/>
                    </a:ext>
                  </a:extLst>
                </a:gridCol>
              </a:tblGrid>
              <a:tr h="257175">
                <a:tc>
                  <a:txBody>
                    <a:bodyPr/>
                    <a:lstStyle/>
                    <a:p>
                      <a:r>
                        <a:rPr kumimoji="1" lang="ja-JP" altLang="en-US" sz="2400" dirty="0"/>
                        <a:t>名前</a:t>
                      </a:r>
                    </a:p>
                  </a:txBody>
                  <a:tcPr marL="51435" marR="51435" marT="25718" marB="25718"/>
                </a:tc>
                <a:tc>
                  <a:txBody>
                    <a:bodyPr/>
                    <a:lstStyle/>
                    <a:p>
                      <a:r>
                        <a:rPr kumimoji="1" lang="ja-JP" altLang="en-US" sz="2400" dirty="0"/>
                        <a:t>昼食</a:t>
                      </a:r>
                    </a:p>
                  </a:txBody>
                  <a:tcPr marL="51435" marR="51435" marT="25718" marB="25718"/>
                </a:tc>
                <a:tc>
                  <a:txBody>
                    <a:bodyPr/>
                    <a:lstStyle/>
                    <a:p>
                      <a:r>
                        <a:rPr kumimoji="1" lang="ja-JP" altLang="en-US" sz="2400" dirty="0"/>
                        <a:t>料金</a:t>
                      </a:r>
                    </a:p>
                  </a:txBody>
                  <a:tcPr marL="51435" marR="51435" marT="25718" marB="25718"/>
                </a:tc>
                <a:extLst>
                  <a:ext uri="{0D108BD9-81ED-4DB2-BD59-A6C34878D82A}">
                    <a16:rowId xmlns:a16="http://schemas.microsoft.com/office/drawing/2014/main" val="10000"/>
                  </a:ext>
                </a:extLst>
              </a:tr>
              <a:tr h="257175">
                <a:tc>
                  <a:txBody>
                    <a:bodyPr/>
                    <a:lstStyle/>
                    <a:p>
                      <a:r>
                        <a:rPr kumimoji="1" lang="en-US" altLang="ja-JP" sz="2400" dirty="0"/>
                        <a:t>A</a:t>
                      </a:r>
                      <a:endParaRPr kumimoji="1" lang="ja-JP" altLang="en-US" sz="2400" dirty="0"/>
                    </a:p>
                  </a:txBody>
                  <a:tcPr marL="51435" marR="51435" marT="25718" marB="25718"/>
                </a:tc>
                <a:tc>
                  <a:txBody>
                    <a:bodyPr/>
                    <a:lstStyle/>
                    <a:p>
                      <a:r>
                        <a:rPr kumimoji="1" lang="ja-JP" altLang="en-US" sz="2400" dirty="0"/>
                        <a:t>そば</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1"/>
                  </a:ext>
                </a:extLst>
              </a:tr>
              <a:tr h="257175">
                <a:tc>
                  <a:txBody>
                    <a:bodyPr/>
                    <a:lstStyle/>
                    <a:p>
                      <a:r>
                        <a:rPr kumimoji="1" lang="en-US" altLang="ja-JP" sz="2400" dirty="0"/>
                        <a:t>B</a:t>
                      </a:r>
                      <a:endParaRPr kumimoji="1" lang="ja-JP" altLang="en-US" sz="2400" dirty="0"/>
                    </a:p>
                  </a:txBody>
                  <a:tcPr marL="51435" marR="51435" marT="25718" marB="25718"/>
                </a:tc>
                <a:tc>
                  <a:txBody>
                    <a:bodyPr/>
                    <a:lstStyle/>
                    <a:p>
                      <a:r>
                        <a:rPr kumimoji="1" lang="ja-JP" altLang="en-US" sz="2400" b="1" dirty="0">
                          <a:solidFill>
                            <a:srgbClr val="FF0000"/>
                          </a:solidFill>
                        </a:rPr>
                        <a:t>カレーライス</a:t>
                      </a:r>
                    </a:p>
                  </a:txBody>
                  <a:tcPr marL="51435" marR="51435" marT="25718" marB="25718"/>
                </a:tc>
                <a:tc>
                  <a:txBody>
                    <a:bodyPr/>
                    <a:lstStyle/>
                    <a:p>
                      <a:r>
                        <a:rPr kumimoji="1" lang="en-US" altLang="ja-JP" sz="2400" b="1" dirty="0">
                          <a:solidFill>
                            <a:srgbClr val="FF0000"/>
                          </a:solidFill>
                        </a:rPr>
                        <a:t>400</a:t>
                      </a:r>
                      <a:endParaRPr kumimoji="1" lang="ja-JP" altLang="en-US" sz="2400" b="1" dirty="0">
                        <a:solidFill>
                          <a:srgbClr val="FF0000"/>
                        </a:solidFill>
                      </a:endParaRPr>
                    </a:p>
                  </a:txBody>
                  <a:tcPr marL="51435" marR="51435" marT="25718" marB="25718"/>
                </a:tc>
                <a:extLst>
                  <a:ext uri="{0D108BD9-81ED-4DB2-BD59-A6C34878D82A}">
                    <a16:rowId xmlns:a16="http://schemas.microsoft.com/office/drawing/2014/main" val="10002"/>
                  </a:ext>
                </a:extLst>
              </a:tr>
              <a:tr h="257175">
                <a:tc>
                  <a:txBody>
                    <a:bodyPr/>
                    <a:lstStyle/>
                    <a:p>
                      <a:r>
                        <a:rPr kumimoji="1" lang="en-US" altLang="ja-JP" sz="2400" dirty="0"/>
                        <a:t>C</a:t>
                      </a:r>
                      <a:endParaRPr kumimoji="1" lang="ja-JP" altLang="en-US" sz="2400" dirty="0"/>
                    </a:p>
                  </a:txBody>
                  <a:tcPr marL="51435" marR="51435" marT="25718" marB="25718"/>
                </a:tc>
                <a:tc>
                  <a:txBody>
                    <a:bodyPr/>
                    <a:lstStyle/>
                    <a:p>
                      <a:r>
                        <a:rPr kumimoji="1" lang="ja-JP" altLang="en-US" sz="2400" b="1" dirty="0">
                          <a:solidFill>
                            <a:srgbClr val="FF0000"/>
                          </a:solidFill>
                        </a:rPr>
                        <a:t>カレーライス</a:t>
                      </a:r>
                    </a:p>
                  </a:txBody>
                  <a:tcPr marL="51435" marR="51435" marT="25718" marB="25718"/>
                </a:tc>
                <a:tc>
                  <a:txBody>
                    <a:bodyPr/>
                    <a:lstStyle/>
                    <a:p>
                      <a:r>
                        <a:rPr kumimoji="1" lang="en-US" altLang="ja-JP" sz="2400" b="1" dirty="0">
                          <a:solidFill>
                            <a:srgbClr val="FF0000"/>
                          </a:solidFill>
                        </a:rPr>
                        <a:t>400</a:t>
                      </a:r>
                      <a:endParaRPr kumimoji="1" lang="ja-JP" altLang="en-US" sz="2400" b="1" dirty="0">
                        <a:solidFill>
                          <a:srgbClr val="FF0000"/>
                        </a:solidFill>
                      </a:endParaRPr>
                    </a:p>
                  </a:txBody>
                  <a:tcPr marL="51435" marR="51435" marT="25718" marB="25718"/>
                </a:tc>
                <a:extLst>
                  <a:ext uri="{0D108BD9-81ED-4DB2-BD59-A6C34878D82A}">
                    <a16:rowId xmlns:a16="http://schemas.microsoft.com/office/drawing/2014/main" val="10003"/>
                  </a:ext>
                </a:extLst>
              </a:tr>
              <a:tr h="257175">
                <a:tc>
                  <a:txBody>
                    <a:bodyPr/>
                    <a:lstStyle/>
                    <a:p>
                      <a:r>
                        <a:rPr kumimoji="1" lang="en-US" altLang="ja-JP" sz="2400" dirty="0"/>
                        <a:t>D</a:t>
                      </a:r>
                      <a:endParaRPr kumimoji="1" lang="ja-JP" altLang="en-US" sz="2400" dirty="0"/>
                    </a:p>
                  </a:txBody>
                  <a:tcPr marL="51435" marR="51435" marT="25718" marB="25718"/>
                </a:tc>
                <a:tc>
                  <a:txBody>
                    <a:bodyPr/>
                    <a:lstStyle/>
                    <a:p>
                      <a:r>
                        <a:rPr kumimoji="1" lang="ja-JP" altLang="en-US" sz="2400" dirty="0"/>
                        <a:t>うどん</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4"/>
                  </a:ext>
                </a:extLst>
              </a:tr>
            </a:tbl>
          </a:graphicData>
        </a:graphic>
      </p:graphicFrame>
      <p:sp>
        <p:nvSpPr>
          <p:cNvPr id="2" name="タイトル 1"/>
          <p:cNvSpPr>
            <a:spLocks noGrp="1"/>
          </p:cNvSpPr>
          <p:nvPr>
            <p:ph type="title"/>
          </p:nvPr>
        </p:nvSpPr>
        <p:spPr/>
        <p:txBody>
          <a:bodyPr>
            <a:normAutofit fontScale="90000"/>
          </a:bodyPr>
          <a:lstStyle/>
          <a:p>
            <a:r>
              <a:rPr kumimoji="1" lang="ja-JP" altLang="en-US" dirty="0"/>
              <a:t>冗長なデータ</a:t>
            </a:r>
          </a:p>
        </p:txBody>
      </p:sp>
      <p:sp>
        <p:nvSpPr>
          <p:cNvPr id="3" name="コンテンツ プレースホルダー 2"/>
          <p:cNvSpPr>
            <a:spLocks noGrp="1"/>
          </p:cNvSpPr>
          <p:nvPr>
            <p:ph idx="1"/>
          </p:nvPr>
        </p:nvSpPr>
        <p:spPr/>
        <p:txBody>
          <a:bodyPr/>
          <a:lstStyle/>
          <a:p>
            <a:pPr marL="0" indent="0">
              <a:buNone/>
            </a:pPr>
            <a:r>
              <a:rPr lang="ja-JP" altLang="en-US" b="1" dirty="0"/>
              <a:t>冗長なデータ</a:t>
            </a:r>
            <a:r>
              <a:rPr lang="ja-JP" altLang="en-US" dirty="0"/>
              <a:t>は、データベース内で</a:t>
            </a:r>
            <a:r>
              <a:rPr lang="ja-JP" altLang="en-US" b="1" dirty="0"/>
              <a:t>不必要に重複して保存されるデータ</a:t>
            </a:r>
            <a:r>
              <a:rPr lang="ja-JP" altLang="en-US" dirty="0"/>
              <a:t>を指す。</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12</a:t>
            </a:fld>
            <a:endParaRPr kumimoji="1" lang="ja-JP" altLang="en-US"/>
          </a:p>
        </p:txBody>
      </p:sp>
      <p:sp>
        <p:nvSpPr>
          <p:cNvPr id="6" name="コンテンツ プレースホルダー 2">
            <a:extLst>
              <a:ext uri="{FF2B5EF4-FFF2-40B4-BE49-F238E27FC236}">
                <a16:creationId xmlns:a16="http://schemas.microsoft.com/office/drawing/2014/main" id="{AE42F651-6461-4A74-806A-6B39C90990AA}"/>
              </a:ext>
            </a:extLst>
          </p:cNvPr>
          <p:cNvSpPr txBox="1">
            <a:spLocks/>
          </p:cNvSpPr>
          <p:nvPr/>
        </p:nvSpPr>
        <p:spPr>
          <a:xfrm>
            <a:off x="4522403" y="3108495"/>
            <a:ext cx="4689200" cy="213506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2400" b="1" dirty="0">
                <a:solidFill>
                  <a:schemeClr val="tx1"/>
                </a:solidFill>
                <a:latin typeface="メイリオ" panose="020B0604030504040204" pitchFamily="50" charset="-128"/>
                <a:ea typeface="メイリオ" panose="020B0604030504040204" pitchFamily="50" charset="-128"/>
              </a:rPr>
              <a:t>そば</a:t>
            </a:r>
            <a:r>
              <a:rPr lang="ja-JP" altLang="en-US" sz="2400" dirty="0">
                <a:solidFill>
                  <a:schemeClr val="tx1"/>
                </a:solidFill>
                <a:latin typeface="メイリオ" panose="020B0604030504040204" pitchFamily="50" charset="-128"/>
                <a:ea typeface="メイリオ" panose="020B0604030504040204" pitchFamily="50" charset="-128"/>
              </a:rPr>
              <a:t>は、</a:t>
            </a:r>
            <a:r>
              <a:rPr lang="ja-JP" altLang="en-US" sz="2400" b="1" dirty="0">
                <a:solidFill>
                  <a:schemeClr val="tx1"/>
                </a:solidFill>
                <a:latin typeface="メイリオ" panose="020B0604030504040204" pitchFamily="50" charset="-128"/>
                <a:ea typeface="メイリオ" panose="020B0604030504040204" pitchFamily="50" charset="-128"/>
              </a:rPr>
              <a:t>２５０</a:t>
            </a:r>
            <a:r>
              <a:rPr lang="ja-JP" altLang="en-US" sz="2400" dirty="0">
                <a:solidFill>
                  <a:schemeClr val="tx1"/>
                </a:solidFill>
                <a:latin typeface="メイリオ" panose="020B0604030504040204" pitchFamily="50" charset="-128"/>
                <a:ea typeface="メイリオ" panose="020B0604030504040204" pitchFamily="50" charset="-128"/>
              </a:rPr>
              <a:t>円</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00000"/>
              </a:lnSpc>
            </a:pPr>
            <a:r>
              <a:rPr lang="ja-JP" altLang="en-US" sz="2400" b="1" dirty="0">
                <a:solidFill>
                  <a:schemeClr val="tx1"/>
                </a:solidFill>
                <a:latin typeface="メイリオ" panose="020B0604030504040204" pitchFamily="50" charset="-128"/>
                <a:ea typeface="メイリオ" panose="020B0604030504040204" pitchFamily="50" charset="-128"/>
              </a:rPr>
              <a:t>カレーライス</a:t>
            </a:r>
            <a:r>
              <a:rPr lang="ja-JP" altLang="en-US" sz="2400" dirty="0">
                <a:solidFill>
                  <a:schemeClr val="tx1"/>
                </a:solidFill>
                <a:latin typeface="メイリオ" panose="020B0604030504040204" pitchFamily="50" charset="-128"/>
                <a:ea typeface="メイリオ" panose="020B0604030504040204" pitchFamily="50" charset="-128"/>
              </a:rPr>
              <a:t>は、</a:t>
            </a:r>
            <a:r>
              <a:rPr lang="ja-JP" altLang="en-US" sz="2400" b="1" dirty="0">
                <a:solidFill>
                  <a:schemeClr val="tx1"/>
                </a:solidFill>
                <a:latin typeface="メイリオ" panose="020B0604030504040204" pitchFamily="50" charset="-128"/>
                <a:ea typeface="メイリオ" panose="020B0604030504040204" pitchFamily="50" charset="-128"/>
              </a:rPr>
              <a:t>４００</a:t>
            </a:r>
            <a:r>
              <a:rPr lang="ja-JP" altLang="en-US" sz="2400" dirty="0">
                <a:solidFill>
                  <a:schemeClr val="tx1"/>
                </a:solidFill>
                <a:latin typeface="メイリオ" panose="020B0604030504040204" pitchFamily="50" charset="-128"/>
                <a:ea typeface="メイリオ" panose="020B0604030504040204" pitchFamily="50" charset="-128"/>
              </a:rPr>
              <a:t>円</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00000"/>
              </a:lnSpc>
            </a:pPr>
            <a:r>
              <a:rPr lang="ja-JP" altLang="en-US" sz="2400" b="1" dirty="0">
                <a:solidFill>
                  <a:schemeClr val="tx1"/>
                </a:solidFill>
                <a:latin typeface="メイリオ" panose="020B0604030504040204" pitchFamily="50" charset="-128"/>
                <a:ea typeface="メイリオ" panose="020B0604030504040204" pitchFamily="50" charset="-128"/>
              </a:rPr>
              <a:t>うどん</a:t>
            </a:r>
            <a:r>
              <a:rPr lang="ja-JP" altLang="en-US" sz="2400" dirty="0">
                <a:solidFill>
                  <a:schemeClr val="tx1"/>
                </a:solidFill>
                <a:latin typeface="メイリオ" panose="020B0604030504040204" pitchFamily="50" charset="-128"/>
                <a:ea typeface="メイリオ" panose="020B0604030504040204" pitchFamily="50" charset="-128"/>
              </a:rPr>
              <a:t>は、</a:t>
            </a:r>
            <a:r>
              <a:rPr lang="ja-JP" altLang="en-US" sz="2400" b="1" dirty="0">
                <a:solidFill>
                  <a:schemeClr val="tx1"/>
                </a:solidFill>
                <a:latin typeface="メイリオ" panose="020B0604030504040204" pitchFamily="50" charset="-128"/>
                <a:ea typeface="メイリオ" panose="020B0604030504040204" pitchFamily="50" charset="-128"/>
              </a:rPr>
              <a:t>２５０</a:t>
            </a:r>
            <a:r>
              <a:rPr lang="ja-JP" altLang="en-US" sz="2400" dirty="0">
                <a:solidFill>
                  <a:schemeClr val="tx1"/>
                </a:solidFill>
                <a:latin typeface="メイリオ" panose="020B0604030504040204" pitchFamily="50" charset="-128"/>
                <a:ea typeface="メイリオ" panose="020B0604030504040204" pitchFamily="50" charset="-128"/>
              </a:rPr>
              <a:t>円</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00000"/>
              </a:lnSpc>
            </a:pPr>
            <a:r>
              <a:rPr lang="en-US" altLang="ja-JP" sz="2400" b="1" dirty="0">
                <a:solidFill>
                  <a:schemeClr val="tx1"/>
                </a:solidFill>
                <a:latin typeface="メイリオ" panose="020B0604030504040204" pitchFamily="50" charset="-128"/>
                <a:ea typeface="メイリオ" panose="020B0604030504040204" pitchFamily="50" charset="-128"/>
              </a:rPr>
              <a:t>A</a:t>
            </a:r>
            <a:r>
              <a:rPr lang="ja-JP" altLang="en-US" sz="2400" dirty="0">
                <a:solidFill>
                  <a:schemeClr val="tx1"/>
                </a:solidFill>
                <a:latin typeface="メイリオ" panose="020B0604030504040204" pitchFamily="50" charset="-128"/>
                <a:ea typeface="メイリオ" panose="020B0604030504040204" pitchFamily="50" charset="-128"/>
              </a:rPr>
              <a:t>さんは</a:t>
            </a:r>
            <a:r>
              <a:rPr lang="ja-JP" altLang="en-US" sz="2400" b="1" dirty="0">
                <a:solidFill>
                  <a:schemeClr val="tx1"/>
                </a:solidFill>
                <a:latin typeface="メイリオ" panose="020B0604030504040204" pitchFamily="50" charset="-128"/>
                <a:ea typeface="メイリオ" panose="020B0604030504040204" pitchFamily="50" charset="-128"/>
              </a:rPr>
              <a:t>そば</a:t>
            </a:r>
            <a:r>
              <a:rPr lang="ja-JP" altLang="en-US" sz="2400" dirty="0">
                <a:solidFill>
                  <a:schemeClr val="tx1"/>
                </a:solidFill>
                <a:latin typeface="メイリオ" panose="020B0604030504040204" pitchFamily="50" charset="-128"/>
                <a:ea typeface="メイリオ" panose="020B0604030504040204" pitchFamily="50" charset="-128"/>
              </a:rPr>
              <a:t>を食べた</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00000"/>
              </a:lnSpc>
            </a:pPr>
            <a:r>
              <a:rPr lang="en-US" altLang="ja-JP" sz="2400" b="1" dirty="0">
                <a:solidFill>
                  <a:schemeClr val="tx1"/>
                </a:solidFill>
                <a:latin typeface="メイリオ" panose="020B0604030504040204" pitchFamily="50" charset="-128"/>
                <a:ea typeface="メイリオ" panose="020B0604030504040204" pitchFamily="50" charset="-128"/>
              </a:rPr>
              <a:t>B</a:t>
            </a:r>
            <a:r>
              <a:rPr lang="ja-JP" altLang="en-US" sz="2400" dirty="0">
                <a:solidFill>
                  <a:schemeClr val="tx1"/>
                </a:solidFill>
                <a:latin typeface="メイリオ" panose="020B0604030504040204" pitchFamily="50" charset="-128"/>
                <a:ea typeface="メイリオ" panose="020B0604030504040204" pitchFamily="50" charset="-128"/>
              </a:rPr>
              <a:t>さんは</a:t>
            </a:r>
            <a:r>
              <a:rPr lang="ja-JP" altLang="en-US" sz="2400" b="1" dirty="0">
                <a:solidFill>
                  <a:schemeClr val="tx1"/>
                </a:solidFill>
                <a:latin typeface="メイリオ" panose="020B0604030504040204" pitchFamily="50" charset="-128"/>
                <a:ea typeface="メイリオ" panose="020B0604030504040204" pitchFamily="50" charset="-128"/>
              </a:rPr>
              <a:t>カレーライス</a:t>
            </a:r>
            <a:r>
              <a:rPr lang="ja-JP" altLang="en-US" sz="2400" dirty="0">
                <a:solidFill>
                  <a:schemeClr val="tx1"/>
                </a:solidFill>
                <a:latin typeface="メイリオ" panose="020B0604030504040204" pitchFamily="50" charset="-128"/>
                <a:ea typeface="メイリオ" panose="020B0604030504040204" pitchFamily="50" charset="-128"/>
              </a:rPr>
              <a:t>を食べた</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00000"/>
              </a:lnSpc>
            </a:pPr>
            <a:r>
              <a:rPr lang="en-US" altLang="ja-JP" sz="2400" b="1" dirty="0">
                <a:solidFill>
                  <a:schemeClr val="tx1"/>
                </a:solidFill>
                <a:latin typeface="メイリオ" panose="020B0604030504040204" pitchFamily="50" charset="-128"/>
                <a:ea typeface="メイリオ" panose="020B0604030504040204" pitchFamily="50" charset="-128"/>
              </a:rPr>
              <a:t>C</a:t>
            </a:r>
            <a:r>
              <a:rPr lang="ja-JP" altLang="en-US" sz="2400" dirty="0">
                <a:solidFill>
                  <a:schemeClr val="tx1"/>
                </a:solidFill>
                <a:latin typeface="メイリオ" panose="020B0604030504040204" pitchFamily="50" charset="-128"/>
                <a:ea typeface="メイリオ" panose="020B0604030504040204" pitchFamily="50" charset="-128"/>
              </a:rPr>
              <a:t>さんは</a:t>
            </a:r>
            <a:r>
              <a:rPr lang="ja-JP" altLang="en-US" sz="2400" b="1" dirty="0">
                <a:solidFill>
                  <a:schemeClr val="tx1"/>
                </a:solidFill>
                <a:latin typeface="メイリオ" panose="020B0604030504040204" pitchFamily="50" charset="-128"/>
                <a:ea typeface="メイリオ" panose="020B0604030504040204" pitchFamily="50" charset="-128"/>
              </a:rPr>
              <a:t>カレーライス</a:t>
            </a:r>
            <a:r>
              <a:rPr lang="ja-JP" altLang="en-US" sz="2400" dirty="0">
                <a:solidFill>
                  <a:schemeClr val="tx1"/>
                </a:solidFill>
                <a:latin typeface="メイリオ" panose="020B0604030504040204" pitchFamily="50" charset="-128"/>
                <a:ea typeface="メイリオ" panose="020B0604030504040204" pitchFamily="50" charset="-128"/>
              </a:rPr>
              <a:t>を食べた</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00000"/>
              </a:lnSpc>
            </a:pPr>
            <a:r>
              <a:rPr lang="en-US" altLang="ja-JP" sz="2400" b="1" dirty="0">
                <a:solidFill>
                  <a:schemeClr val="tx1"/>
                </a:solidFill>
                <a:latin typeface="メイリオ" panose="020B0604030504040204" pitchFamily="50" charset="-128"/>
                <a:ea typeface="メイリオ" panose="020B0604030504040204" pitchFamily="50" charset="-128"/>
              </a:rPr>
              <a:t>D</a:t>
            </a:r>
            <a:r>
              <a:rPr lang="ja-JP" altLang="en-US" sz="2400" dirty="0">
                <a:solidFill>
                  <a:schemeClr val="tx1"/>
                </a:solidFill>
                <a:latin typeface="メイリオ" panose="020B0604030504040204" pitchFamily="50" charset="-128"/>
                <a:ea typeface="メイリオ" panose="020B0604030504040204" pitchFamily="50" charset="-128"/>
              </a:rPr>
              <a:t>さんは</a:t>
            </a:r>
            <a:r>
              <a:rPr lang="ja-JP" altLang="en-US" sz="2400" b="1" dirty="0">
                <a:solidFill>
                  <a:schemeClr val="tx1"/>
                </a:solidFill>
                <a:latin typeface="メイリオ" panose="020B0604030504040204" pitchFamily="50" charset="-128"/>
                <a:ea typeface="メイリオ" panose="020B0604030504040204" pitchFamily="50" charset="-128"/>
              </a:rPr>
              <a:t>うどん</a:t>
            </a:r>
            <a:r>
              <a:rPr lang="ja-JP" altLang="en-US" sz="2400" dirty="0">
                <a:solidFill>
                  <a:schemeClr val="tx1"/>
                </a:solidFill>
                <a:latin typeface="メイリオ" panose="020B0604030504040204" pitchFamily="50" charset="-128"/>
                <a:ea typeface="メイリオ" panose="020B0604030504040204" pitchFamily="50" charset="-128"/>
              </a:rPr>
              <a:t>を食べた</a:t>
            </a:r>
          </a:p>
          <a:p>
            <a:pPr>
              <a:lnSpc>
                <a:spcPct val="100000"/>
              </a:lnSpc>
            </a:pPr>
            <a:endParaRPr lang="ja-JP" altLang="en-US" sz="2400" dirty="0">
              <a:solidFill>
                <a:schemeClr val="tx1"/>
              </a:solidFill>
              <a:latin typeface="メイリオ" panose="020B0604030504040204" pitchFamily="50" charset="-128"/>
              <a:ea typeface="メイリオ" panose="020B0604030504040204" pitchFamily="50" charset="-128"/>
            </a:endParaRPr>
          </a:p>
        </p:txBody>
      </p:sp>
      <p:cxnSp>
        <p:nvCxnSpPr>
          <p:cNvPr id="9" name="直線矢印コネクタ 8"/>
          <p:cNvCxnSpPr>
            <a:cxnSpLocks/>
            <a:stCxn id="12" idx="1"/>
          </p:cNvCxnSpPr>
          <p:nvPr/>
        </p:nvCxnSpPr>
        <p:spPr>
          <a:xfrm flipH="1">
            <a:off x="3806757" y="2442287"/>
            <a:ext cx="793287" cy="1468232"/>
          </a:xfrm>
          <a:prstGeom prst="straightConnector1">
            <a:avLst/>
          </a:prstGeom>
          <a:ln w="444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0" name="直線矢印コネクタ 9"/>
          <p:cNvCxnSpPr>
            <a:cxnSpLocks/>
          </p:cNvCxnSpPr>
          <p:nvPr/>
        </p:nvCxnSpPr>
        <p:spPr>
          <a:xfrm flipH="1">
            <a:off x="3858638" y="2616185"/>
            <a:ext cx="768610" cy="1761262"/>
          </a:xfrm>
          <a:prstGeom prst="straightConnector1">
            <a:avLst/>
          </a:prstGeom>
          <a:ln w="444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2" name="テキスト ボックス 11"/>
          <p:cNvSpPr txBox="1"/>
          <p:nvPr/>
        </p:nvSpPr>
        <p:spPr>
          <a:xfrm>
            <a:off x="4600044" y="2180677"/>
            <a:ext cx="2339102" cy="523220"/>
          </a:xfrm>
          <a:prstGeom prst="rect">
            <a:avLst/>
          </a:prstGeom>
          <a:noFill/>
        </p:spPr>
        <p:txBody>
          <a:bodyPr wrap="none" rtlCol="0">
            <a:spAutoFit/>
          </a:bodyPr>
          <a:lstStyle/>
          <a:p>
            <a:r>
              <a:rPr kumimoji="1" lang="ja-JP" altLang="en-US" sz="2800" b="1" dirty="0">
                <a:solidFill>
                  <a:srgbClr val="C00000"/>
                </a:solidFill>
              </a:rPr>
              <a:t>冗長なデータ</a:t>
            </a:r>
          </a:p>
        </p:txBody>
      </p:sp>
    </p:spTree>
    <p:extLst>
      <p:ext uri="{BB962C8B-B14F-4D97-AF65-F5344CB8AC3E}">
        <p14:creationId xmlns:p14="http://schemas.microsoft.com/office/powerpoint/2010/main" val="1983285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冗長なデータの問題点</a:t>
            </a:r>
          </a:p>
        </p:txBody>
      </p:sp>
      <p:sp>
        <p:nvSpPr>
          <p:cNvPr id="3" name="コンテンツ プレースホルダー 2"/>
          <p:cNvSpPr>
            <a:spLocks noGrp="1"/>
          </p:cNvSpPr>
          <p:nvPr>
            <p:ph idx="1"/>
          </p:nvPr>
        </p:nvSpPr>
        <p:spPr/>
        <p:txBody>
          <a:bodyPr>
            <a:normAutofit/>
          </a:bodyPr>
          <a:lstStyle/>
          <a:p>
            <a:r>
              <a:rPr lang="ja-JP" altLang="en-US" sz="2400" dirty="0"/>
              <a:t> データの更新の際、</a:t>
            </a:r>
            <a:r>
              <a:rPr lang="ja-JP" altLang="en-US" sz="2400" b="1" dirty="0"/>
              <a:t>全ての重複箇所を更新しなければならず</a:t>
            </a:r>
            <a:r>
              <a:rPr lang="ja-JP" altLang="en-US" sz="2400" dirty="0"/>
              <a:t>、それが</a:t>
            </a:r>
            <a:r>
              <a:rPr lang="ja-JP" altLang="en-US" sz="2400" b="1" dirty="0"/>
              <a:t>漏れる</a:t>
            </a:r>
            <a:r>
              <a:rPr lang="ja-JP" altLang="en-US" sz="2400" dirty="0"/>
              <a:t>と</a:t>
            </a:r>
            <a:r>
              <a:rPr lang="ja-JP" altLang="en-US" sz="2400" b="1" dirty="0"/>
              <a:t>データの不整合</a:t>
            </a:r>
            <a:r>
              <a:rPr lang="ja-JP" altLang="en-US" sz="2400" dirty="0"/>
              <a:t>が生じる。（</a:t>
            </a:r>
            <a:r>
              <a:rPr lang="ja-JP" altLang="en-US" sz="2400" dirty="0">
                <a:solidFill>
                  <a:srgbClr val="FF0000"/>
                </a:solidFill>
              </a:rPr>
              <a:t>更新による不整合</a:t>
            </a:r>
            <a:r>
              <a:rPr lang="ja-JP" altLang="en-US" sz="2400" dirty="0"/>
              <a:t>）</a:t>
            </a:r>
          </a:p>
          <a:p>
            <a:r>
              <a:rPr lang="ja-JP" altLang="en-US" sz="2400" dirty="0"/>
              <a:t> データベースのサイズが不必要に増大。</a:t>
            </a:r>
          </a:p>
          <a:p>
            <a:r>
              <a:rPr lang="ja-JP" altLang="en-US" sz="2400" dirty="0"/>
              <a:t> データの検索やクエリの実行速度が遅くなる可能性。</a:t>
            </a:r>
            <a:endParaRPr kumimoji="1" lang="ja-JP" altLang="en-US" sz="2400"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13</a:t>
            </a:fld>
            <a:endParaRPr kumimoji="1" lang="ja-JP" altLang="en-US"/>
          </a:p>
        </p:txBody>
      </p:sp>
    </p:spTree>
    <p:extLst>
      <p:ext uri="{BB962C8B-B14F-4D97-AF65-F5344CB8AC3E}">
        <p14:creationId xmlns:p14="http://schemas.microsoft.com/office/powerpoint/2010/main" val="2008810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1961CA-2ED5-4214-8C97-48A7A34137CB}"/>
              </a:ext>
            </a:extLst>
          </p:cNvPr>
          <p:cNvSpPr>
            <a:spLocks noGrp="1"/>
          </p:cNvSpPr>
          <p:nvPr>
            <p:ph type="title"/>
          </p:nvPr>
        </p:nvSpPr>
        <p:spPr/>
        <p:txBody>
          <a:bodyPr>
            <a:noAutofit/>
          </a:bodyPr>
          <a:lstStyle/>
          <a:p>
            <a:r>
              <a:rPr kumimoji="1" lang="ja-JP" altLang="en-US" sz="2800" dirty="0"/>
              <a:t>冗長なデータの更新</a:t>
            </a:r>
          </a:p>
        </p:txBody>
      </p:sp>
      <p:sp>
        <p:nvSpPr>
          <p:cNvPr id="4" name="スライド番号プレースホルダー 3">
            <a:extLst>
              <a:ext uri="{FF2B5EF4-FFF2-40B4-BE49-F238E27FC236}">
                <a16:creationId xmlns:a16="http://schemas.microsoft.com/office/drawing/2014/main" id="{A8B7D6EA-A29C-45AF-99E2-F58CA9BAB87D}"/>
              </a:ext>
            </a:extLst>
          </p:cNvPr>
          <p:cNvSpPr>
            <a:spLocks noGrp="1"/>
          </p:cNvSpPr>
          <p:nvPr>
            <p:ph type="sldNum" sz="quarter" idx="12"/>
          </p:nvPr>
        </p:nvSpPr>
        <p:spPr/>
        <p:txBody>
          <a:bodyPr/>
          <a:lstStyle/>
          <a:p>
            <a:fld id="{E205D82C-95A1-431E-8E38-AA614A14CDCF}" type="slidenum">
              <a:rPr kumimoji="1" lang="ja-JP" altLang="en-US" smtClean="0"/>
              <a:t>14</a:t>
            </a:fld>
            <a:endParaRPr kumimoji="1" lang="ja-JP" altLang="en-US"/>
          </a:p>
        </p:txBody>
      </p:sp>
      <p:graphicFrame>
        <p:nvGraphicFramePr>
          <p:cNvPr id="5" name="表 4">
            <a:extLst>
              <a:ext uri="{FF2B5EF4-FFF2-40B4-BE49-F238E27FC236}">
                <a16:creationId xmlns:a16="http://schemas.microsoft.com/office/drawing/2014/main" id="{6832C851-C947-029A-1DBB-D791AACFAB88}"/>
              </a:ext>
            </a:extLst>
          </p:cNvPr>
          <p:cNvGraphicFramePr>
            <a:graphicFrameLocks noGrp="1"/>
          </p:cNvGraphicFramePr>
          <p:nvPr/>
        </p:nvGraphicFramePr>
        <p:xfrm>
          <a:off x="189461" y="1751726"/>
          <a:ext cx="3811772" cy="2085980"/>
        </p:xfrm>
        <a:graphic>
          <a:graphicData uri="http://schemas.openxmlformats.org/drawingml/2006/table">
            <a:tbl>
              <a:tblPr firstRow="1" bandRow="1">
                <a:tableStyleId>{5C22544A-7EE6-4342-B048-85BDC9FD1C3A}</a:tableStyleId>
              </a:tblPr>
              <a:tblGrid>
                <a:gridCol w="713761">
                  <a:extLst>
                    <a:ext uri="{9D8B030D-6E8A-4147-A177-3AD203B41FA5}">
                      <a16:colId xmlns:a16="http://schemas.microsoft.com/office/drawing/2014/main" val="20000"/>
                    </a:ext>
                  </a:extLst>
                </a:gridCol>
                <a:gridCol w="2066653">
                  <a:extLst>
                    <a:ext uri="{9D8B030D-6E8A-4147-A177-3AD203B41FA5}">
                      <a16:colId xmlns:a16="http://schemas.microsoft.com/office/drawing/2014/main" val="20001"/>
                    </a:ext>
                  </a:extLst>
                </a:gridCol>
                <a:gridCol w="1031358">
                  <a:extLst>
                    <a:ext uri="{9D8B030D-6E8A-4147-A177-3AD203B41FA5}">
                      <a16:colId xmlns:a16="http://schemas.microsoft.com/office/drawing/2014/main" val="20002"/>
                    </a:ext>
                  </a:extLst>
                </a:gridCol>
              </a:tblGrid>
              <a:tr h="257175">
                <a:tc>
                  <a:txBody>
                    <a:bodyPr/>
                    <a:lstStyle/>
                    <a:p>
                      <a:r>
                        <a:rPr kumimoji="1" lang="ja-JP" altLang="en-US" sz="2400" dirty="0"/>
                        <a:t>名前</a:t>
                      </a:r>
                    </a:p>
                  </a:txBody>
                  <a:tcPr marL="51435" marR="51435" marT="25718" marB="25718"/>
                </a:tc>
                <a:tc>
                  <a:txBody>
                    <a:bodyPr/>
                    <a:lstStyle/>
                    <a:p>
                      <a:r>
                        <a:rPr kumimoji="1" lang="ja-JP" altLang="en-US" sz="2400" dirty="0"/>
                        <a:t>昼食</a:t>
                      </a:r>
                    </a:p>
                  </a:txBody>
                  <a:tcPr marL="51435" marR="51435" marT="25718" marB="25718"/>
                </a:tc>
                <a:tc>
                  <a:txBody>
                    <a:bodyPr/>
                    <a:lstStyle/>
                    <a:p>
                      <a:r>
                        <a:rPr kumimoji="1" lang="ja-JP" altLang="en-US" sz="2400" dirty="0"/>
                        <a:t>料金</a:t>
                      </a:r>
                    </a:p>
                  </a:txBody>
                  <a:tcPr marL="51435" marR="51435" marT="25718" marB="25718"/>
                </a:tc>
                <a:extLst>
                  <a:ext uri="{0D108BD9-81ED-4DB2-BD59-A6C34878D82A}">
                    <a16:rowId xmlns:a16="http://schemas.microsoft.com/office/drawing/2014/main" val="10000"/>
                  </a:ext>
                </a:extLst>
              </a:tr>
              <a:tr h="257175">
                <a:tc>
                  <a:txBody>
                    <a:bodyPr/>
                    <a:lstStyle/>
                    <a:p>
                      <a:r>
                        <a:rPr kumimoji="1" lang="en-US" altLang="ja-JP" sz="2400" dirty="0"/>
                        <a:t>A</a:t>
                      </a:r>
                      <a:endParaRPr kumimoji="1" lang="ja-JP" altLang="en-US" sz="2400" dirty="0"/>
                    </a:p>
                  </a:txBody>
                  <a:tcPr marL="51435" marR="51435" marT="25718" marB="25718"/>
                </a:tc>
                <a:tc>
                  <a:txBody>
                    <a:bodyPr/>
                    <a:lstStyle/>
                    <a:p>
                      <a:r>
                        <a:rPr kumimoji="1" lang="ja-JP" altLang="en-US" sz="2400" dirty="0"/>
                        <a:t>そば</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1"/>
                  </a:ext>
                </a:extLst>
              </a:tr>
              <a:tr h="257175">
                <a:tc>
                  <a:txBody>
                    <a:bodyPr/>
                    <a:lstStyle/>
                    <a:p>
                      <a:r>
                        <a:rPr kumimoji="1" lang="en-US" altLang="ja-JP" sz="2400" dirty="0"/>
                        <a:t>B</a:t>
                      </a:r>
                      <a:endParaRPr kumimoji="1" lang="ja-JP" altLang="en-US" sz="2400" dirty="0"/>
                    </a:p>
                  </a:txBody>
                  <a:tcPr marL="51435" marR="51435" marT="25718" marB="25718"/>
                </a:tc>
                <a:tc>
                  <a:txBody>
                    <a:bodyPr/>
                    <a:lstStyle/>
                    <a:p>
                      <a:r>
                        <a:rPr kumimoji="1" lang="ja-JP" altLang="en-US" sz="2400" dirty="0"/>
                        <a:t>カレーライス</a:t>
                      </a:r>
                    </a:p>
                  </a:txBody>
                  <a:tcPr marL="51435" marR="51435" marT="25718" marB="25718"/>
                </a:tc>
                <a:tc>
                  <a:txBody>
                    <a:bodyPr/>
                    <a:lstStyle/>
                    <a:p>
                      <a:r>
                        <a:rPr kumimoji="1" lang="en-US" altLang="ja-JP" sz="2400" dirty="0"/>
                        <a:t>400</a:t>
                      </a:r>
                      <a:endParaRPr kumimoji="1" lang="ja-JP" altLang="en-US" sz="2400" dirty="0"/>
                    </a:p>
                  </a:txBody>
                  <a:tcPr marL="51435" marR="51435" marT="25718" marB="25718"/>
                </a:tc>
                <a:extLst>
                  <a:ext uri="{0D108BD9-81ED-4DB2-BD59-A6C34878D82A}">
                    <a16:rowId xmlns:a16="http://schemas.microsoft.com/office/drawing/2014/main" val="10002"/>
                  </a:ext>
                </a:extLst>
              </a:tr>
              <a:tr h="257175">
                <a:tc>
                  <a:txBody>
                    <a:bodyPr/>
                    <a:lstStyle/>
                    <a:p>
                      <a:r>
                        <a:rPr kumimoji="1" lang="en-US" altLang="ja-JP" sz="2400" dirty="0"/>
                        <a:t>C</a:t>
                      </a:r>
                      <a:endParaRPr kumimoji="1" lang="ja-JP" altLang="en-US" sz="2400" dirty="0"/>
                    </a:p>
                  </a:txBody>
                  <a:tcPr marL="51435" marR="51435" marT="25718" marB="25718"/>
                </a:tc>
                <a:tc>
                  <a:txBody>
                    <a:bodyPr/>
                    <a:lstStyle/>
                    <a:p>
                      <a:r>
                        <a:rPr kumimoji="1" lang="ja-JP" altLang="en-US" sz="2400" dirty="0"/>
                        <a:t>カレーライス</a:t>
                      </a:r>
                    </a:p>
                  </a:txBody>
                  <a:tcPr marL="51435" marR="51435" marT="25718" marB="25718"/>
                </a:tc>
                <a:tc>
                  <a:txBody>
                    <a:bodyPr/>
                    <a:lstStyle/>
                    <a:p>
                      <a:r>
                        <a:rPr kumimoji="1" lang="en-US" altLang="ja-JP" sz="2400" dirty="0"/>
                        <a:t>400</a:t>
                      </a:r>
                      <a:endParaRPr kumimoji="1" lang="ja-JP" altLang="en-US" sz="2400" dirty="0"/>
                    </a:p>
                  </a:txBody>
                  <a:tcPr marL="51435" marR="51435" marT="25718" marB="25718"/>
                </a:tc>
                <a:extLst>
                  <a:ext uri="{0D108BD9-81ED-4DB2-BD59-A6C34878D82A}">
                    <a16:rowId xmlns:a16="http://schemas.microsoft.com/office/drawing/2014/main" val="10003"/>
                  </a:ext>
                </a:extLst>
              </a:tr>
              <a:tr h="257175">
                <a:tc>
                  <a:txBody>
                    <a:bodyPr/>
                    <a:lstStyle/>
                    <a:p>
                      <a:r>
                        <a:rPr kumimoji="1" lang="en-US" altLang="ja-JP" sz="2400" dirty="0"/>
                        <a:t>D</a:t>
                      </a:r>
                      <a:endParaRPr kumimoji="1" lang="ja-JP" altLang="en-US" sz="2400" dirty="0"/>
                    </a:p>
                  </a:txBody>
                  <a:tcPr marL="51435" marR="51435" marT="25718" marB="25718"/>
                </a:tc>
                <a:tc>
                  <a:txBody>
                    <a:bodyPr/>
                    <a:lstStyle/>
                    <a:p>
                      <a:r>
                        <a:rPr kumimoji="1" lang="ja-JP" altLang="en-US" sz="2400" dirty="0"/>
                        <a:t>うどん</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4"/>
                  </a:ext>
                </a:extLst>
              </a:tr>
            </a:tbl>
          </a:graphicData>
        </a:graphic>
      </p:graphicFrame>
      <p:sp>
        <p:nvSpPr>
          <p:cNvPr id="7" name="テキスト ボックス 6">
            <a:extLst>
              <a:ext uri="{FF2B5EF4-FFF2-40B4-BE49-F238E27FC236}">
                <a16:creationId xmlns:a16="http://schemas.microsoft.com/office/drawing/2014/main" id="{D3244DD8-8D6B-6037-5219-83C9695D0C20}"/>
              </a:ext>
            </a:extLst>
          </p:cNvPr>
          <p:cNvSpPr txBox="1"/>
          <p:nvPr/>
        </p:nvSpPr>
        <p:spPr>
          <a:xfrm>
            <a:off x="3494126" y="1088760"/>
            <a:ext cx="281831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更新</a:t>
            </a:r>
          </a:p>
        </p:txBody>
      </p:sp>
      <p:cxnSp>
        <p:nvCxnSpPr>
          <p:cNvPr id="10" name="直線コネクタ 9">
            <a:extLst>
              <a:ext uri="{FF2B5EF4-FFF2-40B4-BE49-F238E27FC236}">
                <a16:creationId xmlns:a16="http://schemas.microsoft.com/office/drawing/2014/main" id="{2FBD8CFA-FD26-1D34-F52F-62A257E875EE}"/>
              </a:ext>
            </a:extLst>
          </p:cNvPr>
          <p:cNvCxnSpPr/>
          <p:nvPr/>
        </p:nvCxnSpPr>
        <p:spPr>
          <a:xfrm flipV="1">
            <a:off x="2951435" y="2790019"/>
            <a:ext cx="640784" cy="46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AF41852F-98DC-3D64-E308-ADB3D31DDB48}"/>
              </a:ext>
            </a:extLst>
          </p:cNvPr>
          <p:cNvSpPr txBox="1"/>
          <p:nvPr/>
        </p:nvSpPr>
        <p:spPr>
          <a:xfrm>
            <a:off x="3954535" y="2471892"/>
            <a:ext cx="65114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350</a:t>
            </a:r>
            <a:endPar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9" name="コンテンツ プレースホルダー 2">
            <a:extLst>
              <a:ext uri="{FF2B5EF4-FFF2-40B4-BE49-F238E27FC236}">
                <a16:creationId xmlns:a16="http://schemas.microsoft.com/office/drawing/2014/main" id="{6A97DF90-3982-8B4A-0404-B5A0817658C1}"/>
              </a:ext>
            </a:extLst>
          </p:cNvPr>
          <p:cNvSpPr txBox="1">
            <a:spLocks/>
          </p:cNvSpPr>
          <p:nvPr/>
        </p:nvSpPr>
        <p:spPr>
          <a:xfrm>
            <a:off x="4670750" y="856367"/>
            <a:ext cx="4192844" cy="213506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カレーライスが</a:t>
            </a:r>
            <a:endPar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400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円から </a:t>
            </a: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350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円に値下げ</a:t>
            </a:r>
          </a:p>
        </p:txBody>
      </p:sp>
      <p:sp>
        <p:nvSpPr>
          <p:cNvPr id="20" name="テキスト ボックス 19">
            <a:extLst>
              <a:ext uri="{FF2B5EF4-FFF2-40B4-BE49-F238E27FC236}">
                <a16:creationId xmlns:a16="http://schemas.microsoft.com/office/drawing/2014/main" id="{77265D31-13F0-FDB4-B437-BB82698B3A26}"/>
              </a:ext>
            </a:extLst>
          </p:cNvPr>
          <p:cNvSpPr txBox="1"/>
          <p:nvPr/>
        </p:nvSpPr>
        <p:spPr>
          <a:xfrm>
            <a:off x="4898794" y="2960274"/>
            <a:ext cx="3995347"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dirty="0">
                <a:solidFill>
                  <a:prstClr val="black"/>
                </a:solidFill>
                <a:latin typeface="Calibri" panose="020F0502020204030204"/>
                <a:ea typeface="游ゴシック" panose="020B0400000000000000" pitchFamily="50" charset="-128"/>
              </a:rPr>
              <a:t>「</a:t>
            </a:r>
            <a:r>
              <a:rPr kumimoji="1" lang="en-US" altLang="ja-JP" sz="2100" dirty="0">
                <a:solidFill>
                  <a:prstClr val="black"/>
                </a:solidFill>
                <a:latin typeface="Calibri" panose="020F0502020204030204"/>
                <a:ea typeface="游ゴシック" panose="020B0400000000000000" pitchFamily="50" charset="-128"/>
              </a:rPr>
              <a:t>400</a:t>
            </a:r>
            <a:r>
              <a:rPr kumimoji="1" lang="ja-JP" altLang="en-US" sz="2100" dirty="0">
                <a:solidFill>
                  <a:prstClr val="black"/>
                </a:solidFill>
                <a:latin typeface="Calibri" panose="020F0502020204030204"/>
                <a:ea typeface="游ゴシック" panose="020B0400000000000000" pitchFamily="50" charset="-128"/>
              </a:rPr>
              <a:t>」をすべて「</a:t>
            </a:r>
            <a:r>
              <a:rPr kumimoji="1" lang="en-US" altLang="ja-JP" sz="2100" dirty="0">
                <a:solidFill>
                  <a:prstClr val="black"/>
                </a:solidFill>
                <a:latin typeface="Calibri" panose="020F0502020204030204"/>
                <a:ea typeface="游ゴシック" panose="020B0400000000000000" pitchFamily="50" charset="-128"/>
              </a:rPr>
              <a:t>350</a:t>
            </a:r>
            <a:r>
              <a:rPr kumimoji="1" lang="ja-JP" altLang="en-US" sz="2100" dirty="0">
                <a:solidFill>
                  <a:prstClr val="black"/>
                </a:solidFill>
                <a:latin typeface="Calibri" panose="020F0502020204030204"/>
                <a:ea typeface="游ゴシック" panose="020B0400000000000000" pitchFamily="50" charset="-128"/>
              </a:rPr>
              <a:t>」に変更</a:t>
            </a:r>
            <a:endPar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1" name="角丸四角形 7">
            <a:extLst>
              <a:ext uri="{FF2B5EF4-FFF2-40B4-BE49-F238E27FC236}">
                <a16:creationId xmlns:a16="http://schemas.microsoft.com/office/drawing/2014/main" id="{DC5BAFB3-742B-3CAC-4C3A-98E93F5840FB}"/>
              </a:ext>
            </a:extLst>
          </p:cNvPr>
          <p:cNvSpPr/>
          <p:nvPr/>
        </p:nvSpPr>
        <p:spPr>
          <a:xfrm>
            <a:off x="4723657" y="2790019"/>
            <a:ext cx="4322827" cy="766040"/>
          </a:xfrm>
          <a:prstGeom prst="roundRect">
            <a:avLst/>
          </a:prstGeom>
          <a:noFill/>
          <a:ln w="5715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2" name="直線コネクタ 21">
            <a:extLst>
              <a:ext uri="{FF2B5EF4-FFF2-40B4-BE49-F238E27FC236}">
                <a16:creationId xmlns:a16="http://schemas.microsoft.com/office/drawing/2014/main" id="{36EB3176-43FA-D52A-87AD-4A7290F4E197}"/>
              </a:ext>
            </a:extLst>
          </p:cNvPr>
          <p:cNvCxnSpPr/>
          <p:nvPr/>
        </p:nvCxnSpPr>
        <p:spPr>
          <a:xfrm flipV="1">
            <a:off x="2952456" y="3231619"/>
            <a:ext cx="640784" cy="46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C810CB08-75D9-4BF3-9344-A8D69274F514}"/>
              </a:ext>
            </a:extLst>
          </p:cNvPr>
          <p:cNvSpPr txBox="1"/>
          <p:nvPr/>
        </p:nvSpPr>
        <p:spPr>
          <a:xfrm>
            <a:off x="3955556" y="2913492"/>
            <a:ext cx="65114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350</a:t>
            </a:r>
            <a:endPar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86277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EFA20A22-DA2C-1C36-8FBA-0BBCCC298471}"/>
              </a:ext>
            </a:extLst>
          </p:cNvPr>
          <p:cNvGraphicFramePr>
            <a:graphicFrameLocks noGrp="1"/>
          </p:cNvGraphicFramePr>
          <p:nvPr/>
        </p:nvGraphicFramePr>
        <p:xfrm>
          <a:off x="189461" y="1751726"/>
          <a:ext cx="3811772" cy="2085980"/>
        </p:xfrm>
        <a:graphic>
          <a:graphicData uri="http://schemas.openxmlformats.org/drawingml/2006/table">
            <a:tbl>
              <a:tblPr firstRow="1" bandRow="1">
                <a:tableStyleId>{5C22544A-7EE6-4342-B048-85BDC9FD1C3A}</a:tableStyleId>
              </a:tblPr>
              <a:tblGrid>
                <a:gridCol w="713761">
                  <a:extLst>
                    <a:ext uri="{9D8B030D-6E8A-4147-A177-3AD203B41FA5}">
                      <a16:colId xmlns:a16="http://schemas.microsoft.com/office/drawing/2014/main" val="20000"/>
                    </a:ext>
                  </a:extLst>
                </a:gridCol>
                <a:gridCol w="2066653">
                  <a:extLst>
                    <a:ext uri="{9D8B030D-6E8A-4147-A177-3AD203B41FA5}">
                      <a16:colId xmlns:a16="http://schemas.microsoft.com/office/drawing/2014/main" val="20001"/>
                    </a:ext>
                  </a:extLst>
                </a:gridCol>
                <a:gridCol w="1031358">
                  <a:extLst>
                    <a:ext uri="{9D8B030D-6E8A-4147-A177-3AD203B41FA5}">
                      <a16:colId xmlns:a16="http://schemas.microsoft.com/office/drawing/2014/main" val="20002"/>
                    </a:ext>
                  </a:extLst>
                </a:gridCol>
              </a:tblGrid>
              <a:tr h="257175">
                <a:tc>
                  <a:txBody>
                    <a:bodyPr/>
                    <a:lstStyle/>
                    <a:p>
                      <a:r>
                        <a:rPr kumimoji="1" lang="ja-JP" altLang="en-US" sz="2400" dirty="0"/>
                        <a:t>名前</a:t>
                      </a:r>
                    </a:p>
                  </a:txBody>
                  <a:tcPr marL="51435" marR="51435" marT="25718" marB="25718"/>
                </a:tc>
                <a:tc>
                  <a:txBody>
                    <a:bodyPr/>
                    <a:lstStyle/>
                    <a:p>
                      <a:r>
                        <a:rPr kumimoji="1" lang="ja-JP" altLang="en-US" sz="2400" dirty="0"/>
                        <a:t>昼食</a:t>
                      </a:r>
                    </a:p>
                  </a:txBody>
                  <a:tcPr marL="51435" marR="51435" marT="25718" marB="25718"/>
                </a:tc>
                <a:tc>
                  <a:txBody>
                    <a:bodyPr/>
                    <a:lstStyle/>
                    <a:p>
                      <a:r>
                        <a:rPr kumimoji="1" lang="ja-JP" altLang="en-US" sz="2400" dirty="0"/>
                        <a:t>料金</a:t>
                      </a:r>
                    </a:p>
                  </a:txBody>
                  <a:tcPr marL="51435" marR="51435" marT="25718" marB="25718"/>
                </a:tc>
                <a:extLst>
                  <a:ext uri="{0D108BD9-81ED-4DB2-BD59-A6C34878D82A}">
                    <a16:rowId xmlns:a16="http://schemas.microsoft.com/office/drawing/2014/main" val="10000"/>
                  </a:ext>
                </a:extLst>
              </a:tr>
              <a:tr h="257175">
                <a:tc>
                  <a:txBody>
                    <a:bodyPr/>
                    <a:lstStyle/>
                    <a:p>
                      <a:r>
                        <a:rPr kumimoji="1" lang="en-US" altLang="ja-JP" sz="2400" dirty="0"/>
                        <a:t>A</a:t>
                      </a:r>
                      <a:endParaRPr kumimoji="1" lang="ja-JP" altLang="en-US" sz="2400" dirty="0"/>
                    </a:p>
                  </a:txBody>
                  <a:tcPr marL="51435" marR="51435" marT="25718" marB="25718"/>
                </a:tc>
                <a:tc>
                  <a:txBody>
                    <a:bodyPr/>
                    <a:lstStyle/>
                    <a:p>
                      <a:r>
                        <a:rPr kumimoji="1" lang="ja-JP" altLang="en-US" sz="2400" dirty="0"/>
                        <a:t>そば</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1"/>
                  </a:ext>
                </a:extLst>
              </a:tr>
              <a:tr h="257175">
                <a:tc>
                  <a:txBody>
                    <a:bodyPr/>
                    <a:lstStyle/>
                    <a:p>
                      <a:r>
                        <a:rPr kumimoji="1" lang="en-US" altLang="ja-JP" sz="2400" dirty="0"/>
                        <a:t>B</a:t>
                      </a:r>
                      <a:endParaRPr kumimoji="1" lang="ja-JP" altLang="en-US" sz="2400" dirty="0"/>
                    </a:p>
                  </a:txBody>
                  <a:tcPr marL="51435" marR="51435" marT="25718" marB="25718"/>
                </a:tc>
                <a:tc>
                  <a:txBody>
                    <a:bodyPr/>
                    <a:lstStyle/>
                    <a:p>
                      <a:r>
                        <a:rPr kumimoji="1" lang="ja-JP" altLang="en-US" sz="2400" dirty="0"/>
                        <a:t>カレーライス</a:t>
                      </a:r>
                    </a:p>
                  </a:txBody>
                  <a:tcPr marL="51435" marR="51435" marT="25718" marB="25718"/>
                </a:tc>
                <a:tc>
                  <a:txBody>
                    <a:bodyPr/>
                    <a:lstStyle/>
                    <a:p>
                      <a:r>
                        <a:rPr kumimoji="1" lang="en-US" altLang="ja-JP" sz="2400" dirty="0"/>
                        <a:t>400</a:t>
                      </a:r>
                      <a:endParaRPr kumimoji="1" lang="ja-JP" altLang="en-US" sz="2400" dirty="0"/>
                    </a:p>
                  </a:txBody>
                  <a:tcPr marL="51435" marR="51435" marT="25718" marB="25718"/>
                </a:tc>
                <a:extLst>
                  <a:ext uri="{0D108BD9-81ED-4DB2-BD59-A6C34878D82A}">
                    <a16:rowId xmlns:a16="http://schemas.microsoft.com/office/drawing/2014/main" val="10002"/>
                  </a:ext>
                </a:extLst>
              </a:tr>
              <a:tr h="257175">
                <a:tc>
                  <a:txBody>
                    <a:bodyPr/>
                    <a:lstStyle/>
                    <a:p>
                      <a:r>
                        <a:rPr kumimoji="1" lang="en-US" altLang="ja-JP" sz="2400" dirty="0"/>
                        <a:t>C</a:t>
                      </a:r>
                      <a:endParaRPr kumimoji="1" lang="ja-JP" altLang="en-US" sz="2400" dirty="0"/>
                    </a:p>
                  </a:txBody>
                  <a:tcPr marL="51435" marR="51435" marT="25718" marB="25718"/>
                </a:tc>
                <a:tc>
                  <a:txBody>
                    <a:bodyPr/>
                    <a:lstStyle/>
                    <a:p>
                      <a:r>
                        <a:rPr kumimoji="1" lang="ja-JP" altLang="en-US" sz="2400" dirty="0"/>
                        <a:t>カレーライス</a:t>
                      </a:r>
                    </a:p>
                  </a:txBody>
                  <a:tcPr marL="51435" marR="51435" marT="25718" marB="25718"/>
                </a:tc>
                <a:tc>
                  <a:txBody>
                    <a:bodyPr/>
                    <a:lstStyle/>
                    <a:p>
                      <a:r>
                        <a:rPr kumimoji="1" lang="en-US" altLang="ja-JP" sz="2400" dirty="0"/>
                        <a:t>400</a:t>
                      </a:r>
                      <a:endParaRPr kumimoji="1" lang="ja-JP" altLang="en-US" sz="2400" dirty="0"/>
                    </a:p>
                  </a:txBody>
                  <a:tcPr marL="51435" marR="51435" marT="25718" marB="25718"/>
                </a:tc>
                <a:extLst>
                  <a:ext uri="{0D108BD9-81ED-4DB2-BD59-A6C34878D82A}">
                    <a16:rowId xmlns:a16="http://schemas.microsoft.com/office/drawing/2014/main" val="10003"/>
                  </a:ext>
                </a:extLst>
              </a:tr>
              <a:tr h="257175">
                <a:tc>
                  <a:txBody>
                    <a:bodyPr/>
                    <a:lstStyle/>
                    <a:p>
                      <a:r>
                        <a:rPr kumimoji="1" lang="en-US" altLang="ja-JP" sz="2400" dirty="0"/>
                        <a:t>D</a:t>
                      </a:r>
                      <a:endParaRPr kumimoji="1" lang="ja-JP" altLang="en-US" sz="2400" dirty="0"/>
                    </a:p>
                  </a:txBody>
                  <a:tcPr marL="51435" marR="51435" marT="25718" marB="25718"/>
                </a:tc>
                <a:tc>
                  <a:txBody>
                    <a:bodyPr/>
                    <a:lstStyle/>
                    <a:p>
                      <a:r>
                        <a:rPr kumimoji="1" lang="ja-JP" altLang="en-US" sz="2400" dirty="0"/>
                        <a:t>うどん</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4"/>
                  </a:ext>
                </a:extLst>
              </a:tr>
            </a:tbl>
          </a:graphicData>
        </a:graphic>
      </p:graphicFrame>
      <p:sp>
        <p:nvSpPr>
          <p:cNvPr id="2" name="タイトル 1">
            <a:extLst>
              <a:ext uri="{FF2B5EF4-FFF2-40B4-BE49-F238E27FC236}">
                <a16:creationId xmlns:a16="http://schemas.microsoft.com/office/drawing/2014/main" id="{FB1961CA-2ED5-4214-8C97-48A7A34137CB}"/>
              </a:ext>
            </a:extLst>
          </p:cNvPr>
          <p:cNvSpPr>
            <a:spLocks noGrp="1"/>
          </p:cNvSpPr>
          <p:nvPr>
            <p:ph type="title"/>
          </p:nvPr>
        </p:nvSpPr>
        <p:spPr/>
        <p:txBody>
          <a:bodyPr>
            <a:noAutofit/>
          </a:bodyPr>
          <a:lstStyle/>
          <a:p>
            <a:r>
              <a:rPr kumimoji="1" lang="ja-JP" altLang="en-US" sz="2800" dirty="0"/>
              <a:t>正規化前の問題</a:t>
            </a:r>
          </a:p>
        </p:txBody>
      </p:sp>
      <p:sp>
        <p:nvSpPr>
          <p:cNvPr id="4" name="スライド番号プレースホルダー 3">
            <a:extLst>
              <a:ext uri="{FF2B5EF4-FFF2-40B4-BE49-F238E27FC236}">
                <a16:creationId xmlns:a16="http://schemas.microsoft.com/office/drawing/2014/main" id="{A8B7D6EA-A29C-45AF-99E2-F58CA9BAB87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28155D70-A23E-4CE9-A29B-ABF8D6B07D0B}"/>
              </a:ext>
            </a:extLst>
          </p:cNvPr>
          <p:cNvSpPr txBox="1"/>
          <p:nvPr/>
        </p:nvSpPr>
        <p:spPr>
          <a:xfrm>
            <a:off x="3494126" y="1088760"/>
            <a:ext cx="281831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更新</a:t>
            </a:r>
          </a:p>
        </p:txBody>
      </p:sp>
      <p:cxnSp>
        <p:nvCxnSpPr>
          <p:cNvPr id="11" name="直線コネクタ 10">
            <a:extLst>
              <a:ext uri="{FF2B5EF4-FFF2-40B4-BE49-F238E27FC236}">
                <a16:creationId xmlns:a16="http://schemas.microsoft.com/office/drawing/2014/main" id="{C3F5EBC5-29C2-419C-A995-5C759E216151}"/>
              </a:ext>
            </a:extLst>
          </p:cNvPr>
          <p:cNvCxnSpPr/>
          <p:nvPr/>
        </p:nvCxnSpPr>
        <p:spPr>
          <a:xfrm flipV="1">
            <a:off x="2951435" y="2790019"/>
            <a:ext cx="640784" cy="46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B2C844B9-DA30-464A-8225-49E29B726A81}"/>
              </a:ext>
            </a:extLst>
          </p:cNvPr>
          <p:cNvSpPr txBox="1"/>
          <p:nvPr/>
        </p:nvSpPr>
        <p:spPr>
          <a:xfrm>
            <a:off x="3954535" y="2471892"/>
            <a:ext cx="65114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350</a:t>
            </a:r>
            <a:endPar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3" name="コンテンツ プレースホルダー 2">
            <a:extLst>
              <a:ext uri="{FF2B5EF4-FFF2-40B4-BE49-F238E27FC236}">
                <a16:creationId xmlns:a16="http://schemas.microsoft.com/office/drawing/2014/main" id="{45B61B20-F646-41FA-8802-8344B1354966}"/>
              </a:ext>
            </a:extLst>
          </p:cNvPr>
          <p:cNvSpPr txBox="1">
            <a:spLocks/>
          </p:cNvSpPr>
          <p:nvPr/>
        </p:nvSpPr>
        <p:spPr>
          <a:xfrm>
            <a:off x="4670750" y="856367"/>
            <a:ext cx="4192844" cy="213506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カレーライスが</a:t>
            </a:r>
            <a:endPar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400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円から </a:t>
            </a: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350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円に値下げ</a:t>
            </a:r>
          </a:p>
        </p:txBody>
      </p:sp>
      <p:sp>
        <p:nvSpPr>
          <p:cNvPr id="13" name="角丸四角形 7">
            <a:extLst>
              <a:ext uri="{FF2B5EF4-FFF2-40B4-BE49-F238E27FC236}">
                <a16:creationId xmlns:a16="http://schemas.microsoft.com/office/drawing/2014/main" id="{8F2D4588-051E-47F1-BF75-B83156567EC5}"/>
              </a:ext>
            </a:extLst>
          </p:cNvPr>
          <p:cNvSpPr/>
          <p:nvPr/>
        </p:nvSpPr>
        <p:spPr>
          <a:xfrm>
            <a:off x="4572000" y="4679073"/>
            <a:ext cx="4192844" cy="1465803"/>
          </a:xfrm>
          <a:prstGeom prst="roundRect">
            <a:avLst/>
          </a:prstGeom>
          <a:noFill/>
          <a:ln w="5715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346C7D03-6A86-4F9C-B4A9-5E19038EB1EA}"/>
              </a:ext>
            </a:extLst>
          </p:cNvPr>
          <p:cNvSpPr txBox="1"/>
          <p:nvPr/>
        </p:nvSpPr>
        <p:spPr>
          <a:xfrm>
            <a:off x="4747137" y="4953099"/>
            <a:ext cx="3995347" cy="10618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昼食の値段が１つのはずなのに、</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350, 400 </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の違った値段の記録があり、不整合がある</a:t>
            </a:r>
          </a:p>
        </p:txBody>
      </p:sp>
      <p:sp>
        <p:nvSpPr>
          <p:cNvPr id="7" name="テキスト ボックス 6">
            <a:extLst>
              <a:ext uri="{FF2B5EF4-FFF2-40B4-BE49-F238E27FC236}">
                <a16:creationId xmlns:a16="http://schemas.microsoft.com/office/drawing/2014/main" id="{7DEFCF7C-9A54-A29C-7457-F7C64B10332A}"/>
              </a:ext>
            </a:extLst>
          </p:cNvPr>
          <p:cNvSpPr txBox="1"/>
          <p:nvPr/>
        </p:nvSpPr>
        <p:spPr>
          <a:xfrm>
            <a:off x="4715903" y="2919143"/>
            <a:ext cx="3995347" cy="10618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400</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」をすべて「</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350</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」に変更する必要があるが、変更を間違ったとする</a:t>
            </a:r>
          </a:p>
        </p:txBody>
      </p:sp>
      <p:sp>
        <p:nvSpPr>
          <p:cNvPr id="8" name="角丸四角形 7">
            <a:extLst>
              <a:ext uri="{FF2B5EF4-FFF2-40B4-BE49-F238E27FC236}">
                <a16:creationId xmlns:a16="http://schemas.microsoft.com/office/drawing/2014/main" id="{7C72F329-2B46-2FC4-9E25-6825D77BB39A}"/>
              </a:ext>
            </a:extLst>
          </p:cNvPr>
          <p:cNvSpPr/>
          <p:nvPr/>
        </p:nvSpPr>
        <p:spPr>
          <a:xfrm>
            <a:off x="4540767" y="2748888"/>
            <a:ext cx="4192844" cy="1367080"/>
          </a:xfrm>
          <a:prstGeom prst="roundRect">
            <a:avLst/>
          </a:prstGeom>
          <a:noFill/>
          <a:ln w="5715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矢印: 下 9">
            <a:extLst>
              <a:ext uri="{FF2B5EF4-FFF2-40B4-BE49-F238E27FC236}">
                <a16:creationId xmlns:a16="http://schemas.microsoft.com/office/drawing/2014/main" id="{DB348334-2A96-A91A-37CF-821BE9FBD9C9}"/>
              </a:ext>
            </a:extLst>
          </p:cNvPr>
          <p:cNvSpPr/>
          <p:nvPr/>
        </p:nvSpPr>
        <p:spPr>
          <a:xfrm>
            <a:off x="6277675" y="4280635"/>
            <a:ext cx="781493" cy="2875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25809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冗長なデータ</a:t>
            </a:r>
            <a:r>
              <a:rPr lang="ja-JP" altLang="en-US" dirty="0"/>
              <a:t>の例①</a:t>
            </a:r>
            <a:endParaRPr kumimoji="1" lang="ja-JP" altLang="en-US" dirty="0"/>
          </a:p>
        </p:txBody>
      </p:sp>
      <p:sp>
        <p:nvSpPr>
          <p:cNvPr id="3" name="コンテンツ プレースホルダー 2"/>
          <p:cNvSpPr>
            <a:spLocks noGrp="1"/>
          </p:cNvSpPr>
          <p:nvPr>
            <p:ph idx="1"/>
          </p:nvPr>
        </p:nvSpPr>
        <p:spPr>
          <a:xfrm>
            <a:off x="321845" y="846253"/>
            <a:ext cx="8461208" cy="1030673"/>
          </a:xfrm>
        </p:spPr>
        <p:txBody>
          <a:bodyPr>
            <a:normAutofit/>
          </a:bodyPr>
          <a:lstStyle/>
          <a:p>
            <a:pPr marL="0" indent="0">
              <a:buNone/>
            </a:pPr>
            <a:r>
              <a:rPr lang="ja-JP" altLang="en-US" sz="2400" b="1" dirty="0"/>
              <a:t>生徒の名前</a:t>
            </a:r>
            <a:r>
              <a:rPr lang="ja-JP" altLang="en-US" sz="2400" dirty="0"/>
              <a:t>、生徒が所属する</a:t>
            </a:r>
            <a:r>
              <a:rPr lang="ja-JP" altLang="en-US" sz="2400" b="1" dirty="0"/>
              <a:t>クラス、教科、成績</a:t>
            </a:r>
            <a:r>
              <a:rPr lang="ja-JP" altLang="en-US" sz="2400" dirty="0"/>
              <a:t>を記録するテーブル</a:t>
            </a:r>
            <a:endParaRPr kumimoji="1" lang="ja-JP" altLang="en-US" sz="2400"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16</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303106543"/>
              </p:ext>
            </p:extLst>
          </p:nvPr>
        </p:nvGraphicFramePr>
        <p:xfrm>
          <a:off x="481095" y="2001972"/>
          <a:ext cx="8461376" cy="2286000"/>
        </p:xfrm>
        <a:graphic>
          <a:graphicData uri="http://schemas.openxmlformats.org/drawingml/2006/table">
            <a:tbl>
              <a:tblPr>
                <a:tableStyleId>{BDBED569-4797-4DF1-A0F4-6AAB3CD982D8}</a:tableStyleId>
              </a:tblPr>
              <a:tblGrid>
                <a:gridCol w="2115344">
                  <a:extLst>
                    <a:ext uri="{9D8B030D-6E8A-4147-A177-3AD203B41FA5}">
                      <a16:colId xmlns:a16="http://schemas.microsoft.com/office/drawing/2014/main" val="231757452"/>
                    </a:ext>
                  </a:extLst>
                </a:gridCol>
                <a:gridCol w="2115344">
                  <a:extLst>
                    <a:ext uri="{9D8B030D-6E8A-4147-A177-3AD203B41FA5}">
                      <a16:colId xmlns:a16="http://schemas.microsoft.com/office/drawing/2014/main" val="3981656388"/>
                    </a:ext>
                  </a:extLst>
                </a:gridCol>
                <a:gridCol w="2115344">
                  <a:extLst>
                    <a:ext uri="{9D8B030D-6E8A-4147-A177-3AD203B41FA5}">
                      <a16:colId xmlns:a16="http://schemas.microsoft.com/office/drawing/2014/main" val="139268221"/>
                    </a:ext>
                  </a:extLst>
                </a:gridCol>
                <a:gridCol w="2115344">
                  <a:extLst>
                    <a:ext uri="{9D8B030D-6E8A-4147-A177-3AD203B41FA5}">
                      <a16:colId xmlns:a16="http://schemas.microsoft.com/office/drawing/2014/main" val="3222661776"/>
                    </a:ext>
                  </a:extLst>
                </a:gridCol>
              </a:tblGrid>
              <a:tr h="365760">
                <a:tc>
                  <a:txBody>
                    <a:bodyPr/>
                    <a:lstStyle/>
                    <a:p>
                      <a:r>
                        <a:rPr lang="ja-JP" altLang="en-US" sz="2400" b="1" dirty="0"/>
                        <a:t>生徒名</a:t>
                      </a:r>
                    </a:p>
                  </a:txBody>
                  <a:tcPr anchor="ctr"/>
                </a:tc>
                <a:tc>
                  <a:txBody>
                    <a:bodyPr/>
                    <a:lstStyle/>
                    <a:p>
                      <a:r>
                        <a:rPr lang="ja-JP" altLang="en-US" sz="2400" b="1" dirty="0"/>
                        <a:t>クラス</a:t>
                      </a:r>
                    </a:p>
                  </a:txBody>
                  <a:tcPr anchor="ctr"/>
                </a:tc>
                <a:tc>
                  <a:txBody>
                    <a:bodyPr/>
                    <a:lstStyle/>
                    <a:p>
                      <a:r>
                        <a:rPr lang="ja-JP" altLang="en-US" sz="2400" b="1" dirty="0"/>
                        <a:t>教科</a:t>
                      </a:r>
                    </a:p>
                  </a:txBody>
                  <a:tcPr anchor="ctr"/>
                </a:tc>
                <a:tc>
                  <a:txBody>
                    <a:bodyPr/>
                    <a:lstStyle/>
                    <a:p>
                      <a:r>
                        <a:rPr lang="ja-JP" altLang="en-US" sz="2400" b="1" dirty="0"/>
                        <a:t>成績</a:t>
                      </a:r>
                    </a:p>
                  </a:txBody>
                  <a:tcPr anchor="ctr"/>
                </a:tc>
                <a:extLst>
                  <a:ext uri="{0D108BD9-81ED-4DB2-BD59-A6C34878D82A}">
                    <a16:rowId xmlns:a16="http://schemas.microsoft.com/office/drawing/2014/main" val="2642690199"/>
                  </a:ext>
                </a:extLst>
              </a:tr>
              <a:tr h="411028">
                <a:tc>
                  <a:txBody>
                    <a:bodyPr/>
                    <a:lstStyle/>
                    <a:p>
                      <a:r>
                        <a:rPr lang="ja-JP" altLang="en-US" sz="2400" b="1" dirty="0">
                          <a:solidFill>
                            <a:srgbClr val="FF0000"/>
                          </a:solidFill>
                        </a:rPr>
                        <a:t>田中</a:t>
                      </a:r>
                    </a:p>
                  </a:txBody>
                  <a:tcPr anchor="ctr"/>
                </a:tc>
                <a:tc>
                  <a:txBody>
                    <a:bodyPr/>
                    <a:lstStyle/>
                    <a:p>
                      <a:r>
                        <a:rPr lang="en-US" altLang="ja-JP" sz="2400" b="1" dirty="0">
                          <a:solidFill>
                            <a:srgbClr val="FF0000"/>
                          </a:solidFill>
                        </a:rPr>
                        <a:t>3</a:t>
                      </a:r>
                      <a:r>
                        <a:rPr lang="ja-JP" altLang="en-US" sz="2400" b="1" dirty="0">
                          <a:solidFill>
                            <a:srgbClr val="FF0000"/>
                          </a:solidFill>
                        </a:rPr>
                        <a:t>年</a:t>
                      </a:r>
                      <a:r>
                        <a:rPr lang="en-US" sz="2400" b="1" dirty="0">
                          <a:solidFill>
                            <a:srgbClr val="FF0000"/>
                          </a:solidFill>
                        </a:rPr>
                        <a:t>A</a:t>
                      </a:r>
                      <a:r>
                        <a:rPr lang="ja-JP" altLang="en-US" sz="2400" b="1" dirty="0">
                          <a:solidFill>
                            <a:srgbClr val="FF0000"/>
                          </a:solidFill>
                        </a:rPr>
                        <a:t>組</a:t>
                      </a:r>
                    </a:p>
                  </a:txBody>
                  <a:tcPr anchor="ctr"/>
                </a:tc>
                <a:tc>
                  <a:txBody>
                    <a:bodyPr/>
                    <a:lstStyle/>
                    <a:p>
                      <a:r>
                        <a:rPr lang="ja-JP" altLang="en-US" sz="2400"/>
                        <a:t>数学</a:t>
                      </a:r>
                      <a:endParaRPr lang="ja-JP" altLang="en-US" sz="2400" b="0"/>
                    </a:p>
                  </a:txBody>
                  <a:tcPr anchor="ctr"/>
                </a:tc>
                <a:tc>
                  <a:txBody>
                    <a:bodyPr/>
                    <a:lstStyle/>
                    <a:p>
                      <a:r>
                        <a:rPr lang="en-US" altLang="ja-JP" sz="2400"/>
                        <a:t>85</a:t>
                      </a:r>
                      <a:endParaRPr lang="en-US" altLang="ja-JP" sz="2400" b="0"/>
                    </a:p>
                  </a:txBody>
                  <a:tcPr anchor="ctr"/>
                </a:tc>
                <a:extLst>
                  <a:ext uri="{0D108BD9-81ED-4DB2-BD59-A6C34878D82A}">
                    <a16:rowId xmlns:a16="http://schemas.microsoft.com/office/drawing/2014/main" val="189171590"/>
                  </a:ext>
                </a:extLst>
              </a:tr>
              <a:tr h="365760">
                <a:tc>
                  <a:txBody>
                    <a:bodyPr/>
                    <a:lstStyle/>
                    <a:p>
                      <a:r>
                        <a:rPr lang="ja-JP" altLang="en-US" sz="2400" b="1" dirty="0">
                          <a:solidFill>
                            <a:srgbClr val="FF0000"/>
                          </a:solidFill>
                        </a:rPr>
                        <a:t>田中</a:t>
                      </a:r>
                    </a:p>
                  </a:txBody>
                  <a:tcPr anchor="ctr"/>
                </a:tc>
                <a:tc>
                  <a:txBody>
                    <a:bodyPr/>
                    <a:lstStyle/>
                    <a:p>
                      <a:r>
                        <a:rPr lang="en-US" altLang="ja-JP" sz="2400" b="1" dirty="0">
                          <a:solidFill>
                            <a:srgbClr val="FF0000"/>
                          </a:solidFill>
                        </a:rPr>
                        <a:t>3</a:t>
                      </a:r>
                      <a:r>
                        <a:rPr lang="ja-JP" altLang="en-US" sz="2400" b="1" dirty="0">
                          <a:solidFill>
                            <a:srgbClr val="FF0000"/>
                          </a:solidFill>
                        </a:rPr>
                        <a:t>年</a:t>
                      </a:r>
                      <a:r>
                        <a:rPr lang="en-US" sz="2400" b="1" dirty="0">
                          <a:solidFill>
                            <a:srgbClr val="FF0000"/>
                          </a:solidFill>
                        </a:rPr>
                        <a:t>A</a:t>
                      </a:r>
                      <a:r>
                        <a:rPr lang="ja-JP" altLang="en-US" sz="2400" b="1" dirty="0">
                          <a:solidFill>
                            <a:srgbClr val="FF0000"/>
                          </a:solidFill>
                        </a:rPr>
                        <a:t>組</a:t>
                      </a:r>
                    </a:p>
                  </a:txBody>
                  <a:tcPr anchor="ctr"/>
                </a:tc>
                <a:tc>
                  <a:txBody>
                    <a:bodyPr/>
                    <a:lstStyle/>
                    <a:p>
                      <a:r>
                        <a:rPr lang="ja-JP" altLang="en-US" sz="2400" dirty="0"/>
                        <a:t>英語</a:t>
                      </a:r>
                      <a:endParaRPr lang="ja-JP" altLang="en-US" sz="2400" b="0" dirty="0"/>
                    </a:p>
                  </a:txBody>
                  <a:tcPr anchor="ctr"/>
                </a:tc>
                <a:tc>
                  <a:txBody>
                    <a:bodyPr/>
                    <a:lstStyle/>
                    <a:p>
                      <a:r>
                        <a:rPr lang="en-US" altLang="ja-JP" sz="2400"/>
                        <a:t>90</a:t>
                      </a:r>
                      <a:endParaRPr lang="en-US" altLang="ja-JP" sz="2400" b="0"/>
                    </a:p>
                  </a:txBody>
                  <a:tcPr anchor="ctr"/>
                </a:tc>
                <a:extLst>
                  <a:ext uri="{0D108BD9-81ED-4DB2-BD59-A6C34878D82A}">
                    <a16:rowId xmlns:a16="http://schemas.microsoft.com/office/drawing/2014/main" val="3268933829"/>
                  </a:ext>
                </a:extLst>
              </a:tr>
              <a:tr h="365760">
                <a:tc>
                  <a:txBody>
                    <a:bodyPr/>
                    <a:lstStyle/>
                    <a:p>
                      <a:r>
                        <a:rPr lang="ja-JP" altLang="en-US" sz="2400" b="1" dirty="0">
                          <a:solidFill>
                            <a:srgbClr val="7030A0"/>
                          </a:solidFill>
                        </a:rPr>
                        <a:t>佐藤</a:t>
                      </a:r>
                    </a:p>
                  </a:txBody>
                  <a:tcPr anchor="ctr"/>
                </a:tc>
                <a:tc>
                  <a:txBody>
                    <a:bodyPr/>
                    <a:lstStyle/>
                    <a:p>
                      <a:r>
                        <a:rPr lang="en-US" altLang="ja-JP" sz="2400" b="1" dirty="0">
                          <a:solidFill>
                            <a:srgbClr val="7030A0"/>
                          </a:solidFill>
                        </a:rPr>
                        <a:t>3</a:t>
                      </a:r>
                      <a:r>
                        <a:rPr lang="ja-JP" altLang="en-US" sz="2400" b="1" dirty="0">
                          <a:solidFill>
                            <a:srgbClr val="7030A0"/>
                          </a:solidFill>
                        </a:rPr>
                        <a:t>年</a:t>
                      </a:r>
                      <a:r>
                        <a:rPr lang="en-US" sz="2400" b="1" dirty="0">
                          <a:solidFill>
                            <a:srgbClr val="7030A0"/>
                          </a:solidFill>
                        </a:rPr>
                        <a:t>B</a:t>
                      </a:r>
                      <a:r>
                        <a:rPr lang="ja-JP" altLang="en-US" sz="2400" b="1" dirty="0">
                          <a:solidFill>
                            <a:srgbClr val="7030A0"/>
                          </a:solidFill>
                        </a:rPr>
                        <a:t>組</a:t>
                      </a:r>
                    </a:p>
                  </a:txBody>
                  <a:tcPr anchor="ctr"/>
                </a:tc>
                <a:tc>
                  <a:txBody>
                    <a:bodyPr/>
                    <a:lstStyle/>
                    <a:p>
                      <a:r>
                        <a:rPr lang="ja-JP" altLang="en-US" sz="2400" dirty="0"/>
                        <a:t>数学</a:t>
                      </a:r>
                      <a:endParaRPr lang="ja-JP" altLang="en-US" sz="2400" b="0" dirty="0"/>
                    </a:p>
                  </a:txBody>
                  <a:tcPr anchor="ctr"/>
                </a:tc>
                <a:tc>
                  <a:txBody>
                    <a:bodyPr/>
                    <a:lstStyle/>
                    <a:p>
                      <a:r>
                        <a:rPr lang="en-US" altLang="ja-JP" sz="2400" dirty="0"/>
                        <a:t>88</a:t>
                      </a:r>
                      <a:endParaRPr lang="en-US" altLang="ja-JP" sz="2400" b="0" dirty="0"/>
                    </a:p>
                  </a:txBody>
                  <a:tcPr anchor="ctr"/>
                </a:tc>
                <a:extLst>
                  <a:ext uri="{0D108BD9-81ED-4DB2-BD59-A6C34878D82A}">
                    <a16:rowId xmlns:a16="http://schemas.microsoft.com/office/drawing/2014/main" val="124522760"/>
                  </a:ext>
                </a:extLst>
              </a:tr>
              <a:tr h="365760">
                <a:tc>
                  <a:txBody>
                    <a:bodyPr/>
                    <a:lstStyle/>
                    <a:p>
                      <a:r>
                        <a:rPr lang="ja-JP" altLang="en-US" sz="2400" b="1">
                          <a:solidFill>
                            <a:srgbClr val="7030A0"/>
                          </a:solidFill>
                        </a:rPr>
                        <a:t>佐藤</a:t>
                      </a:r>
                    </a:p>
                  </a:txBody>
                  <a:tcPr anchor="ctr"/>
                </a:tc>
                <a:tc>
                  <a:txBody>
                    <a:bodyPr/>
                    <a:lstStyle/>
                    <a:p>
                      <a:r>
                        <a:rPr lang="en-US" altLang="ja-JP" sz="2400" b="1" dirty="0">
                          <a:solidFill>
                            <a:srgbClr val="7030A0"/>
                          </a:solidFill>
                        </a:rPr>
                        <a:t>3</a:t>
                      </a:r>
                      <a:r>
                        <a:rPr lang="ja-JP" altLang="en-US" sz="2400" b="1" dirty="0">
                          <a:solidFill>
                            <a:srgbClr val="7030A0"/>
                          </a:solidFill>
                        </a:rPr>
                        <a:t>年</a:t>
                      </a:r>
                      <a:r>
                        <a:rPr lang="en-US" sz="2400" b="1" dirty="0">
                          <a:solidFill>
                            <a:srgbClr val="7030A0"/>
                          </a:solidFill>
                        </a:rPr>
                        <a:t>B</a:t>
                      </a:r>
                      <a:r>
                        <a:rPr lang="ja-JP" altLang="en-US" sz="2400" b="1" dirty="0">
                          <a:solidFill>
                            <a:srgbClr val="7030A0"/>
                          </a:solidFill>
                        </a:rPr>
                        <a:t>組</a:t>
                      </a:r>
                    </a:p>
                  </a:txBody>
                  <a:tcPr anchor="ctr"/>
                </a:tc>
                <a:tc>
                  <a:txBody>
                    <a:bodyPr/>
                    <a:lstStyle/>
                    <a:p>
                      <a:r>
                        <a:rPr lang="ja-JP" altLang="en-US" sz="2400"/>
                        <a:t>英語</a:t>
                      </a:r>
                      <a:endParaRPr lang="ja-JP" altLang="en-US" sz="2400" b="0"/>
                    </a:p>
                  </a:txBody>
                  <a:tcPr anchor="ctr"/>
                </a:tc>
                <a:tc>
                  <a:txBody>
                    <a:bodyPr/>
                    <a:lstStyle/>
                    <a:p>
                      <a:r>
                        <a:rPr lang="en-US" altLang="ja-JP" sz="2400" dirty="0"/>
                        <a:t>92</a:t>
                      </a:r>
                      <a:endParaRPr lang="en-US" altLang="ja-JP" sz="2400" b="0" dirty="0"/>
                    </a:p>
                  </a:txBody>
                  <a:tcPr anchor="ctr"/>
                </a:tc>
                <a:extLst>
                  <a:ext uri="{0D108BD9-81ED-4DB2-BD59-A6C34878D82A}">
                    <a16:rowId xmlns:a16="http://schemas.microsoft.com/office/drawing/2014/main" val="4187968619"/>
                  </a:ext>
                </a:extLst>
              </a:tr>
            </a:tbl>
          </a:graphicData>
        </a:graphic>
      </p:graphicFrame>
      <p:sp>
        <p:nvSpPr>
          <p:cNvPr id="6" name="正方形/長方形 5"/>
          <p:cNvSpPr/>
          <p:nvPr/>
        </p:nvSpPr>
        <p:spPr>
          <a:xfrm>
            <a:off x="2425783" y="4906663"/>
            <a:ext cx="4572000" cy="830997"/>
          </a:xfrm>
          <a:prstGeom prst="rect">
            <a:avLst/>
          </a:prstGeom>
        </p:spPr>
        <p:txBody>
          <a:bodyPr>
            <a:spAutoFit/>
          </a:bodyPr>
          <a:lstStyle/>
          <a:p>
            <a:r>
              <a:rPr lang="ja-JP" altLang="en-US" sz="2400" dirty="0"/>
              <a:t>「生徒名」と「クラス」の情報が冗長に繰り返されている</a:t>
            </a:r>
          </a:p>
        </p:txBody>
      </p:sp>
    </p:spTree>
    <p:extLst>
      <p:ext uri="{BB962C8B-B14F-4D97-AF65-F5344CB8AC3E}">
        <p14:creationId xmlns:p14="http://schemas.microsoft.com/office/powerpoint/2010/main" val="1705419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Grp="1" noChangeArrowheads="1"/>
          </p:cNvSpPr>
          <p:nvPr>
            <p:ph type="body" idx="1"/>
          </p:nvPr>
        </p:nvSpPr>
        <p:spPr>
          <a:xfrm>
            <a:off x="414338" y="1738313"/>
            <a:ext cx="8181975" cy="3351847"/>
          </a:xfrm>
          <a:noFill/>
        </p:spPr>
        <p:txBody>
          <a:bodyPr>
            <a:normAutofit/>
          </a:bodyPr>
          <a:lstStyle/>
          <a:p>
            <a:pPr marL="255985" indent="-255985">
              <a:spcBef>
                <a:spcPct val="50000"/>
              </a:spcBef>
              <a:buNone/>
              <a:tabLst>
                <a:tab pos="1289447" algn="l"/>
              </a:tabLst>
            </a:pPr>
            <a:r>
              <a:rPr lang="en-US" sz="2000" dirty="0"/>
              <a:t>	</a:t>
            </a:r>
            <a:endParaRPr lang="en-US" sz="2000" b="1" dirty="0">
              <a:solidFill>
                <a:srgbClr val="FF0000"/>
              </a:solidFill>
            </a:endParaRPr>
          </a:p>
        </p:txBody>
      </p:sp>
      <p:sp>
        <p:nvSpPr>
          <p:cNvPr id="15363" name="Rectangle 2"/>
          <p:cNvSpPr>
            <a:spLocks noGrp="1" noChangeArrowheads="1"/>
          </p:cNvSpPr>
          <p:nvPr>
            <p:ph type="title"/>
          </p:nvPr>
        </p:nvSpPr>
        <p:spPr/>
        <p:txBody>
          <a:bodyPr>
            <a:normAutofit fontScale="90000"/>
          </a:bodyPr>
          <a:lstStyle/>
          <a:p>
            <a:pPr eaLnBrk="1" hangingPunct="1"/>
            <a:r>
              <a:rPr lang="ja-JP" altLang="en-US" dirty="0"/>
              <a:t>冗長なデータの例②</a:t>
            </a:r>
            <a:endParaRPr lang="en-US" dirty="0"/>
          </a:p>
        </p:txBody>
      </p:sp>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5" name="Rectangle 3"/>
          <p:cNvSpPr txBox="1">
            <a:spLocks/>
          </p:cNvSpPr>
          <p:nvPr/>
        </p:nvSpPr>
        <p:spPr>
          <a:xfrm>
            <a:off x="2360717" y="5092440"/>
            <a:ext cx="6235596" cy="64082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会計</a:t>
            </a:r>
            <a:r>
              <a:rPr kumimoji="1" lang="ja-JP" altLang="en-US" sz="2800" b="1" i="0" u="sng" strike="noStrike" kern="1200" cap="none" spc="0" normalizeH="0" baseline="0" noProof="0" dirty="0" err="1">
                <a:ln>
                  <a:noFill/>
                </a:ln>
                <a:solidFill>
                  <a:srgbClr val="FF0000"/>
                </a:solidFill>
                <a:effectLst/>
                <a:uLnTx/>
                <a:uFillTx/>
                <a:latin typeface="Calibri" panose="020F0502020204030204"/>
                <a:ea typeface="游ゴシック" panose="020B0400000000000000" pitchFamily="50" charset="-128"/>
                <a:cs typeface="+mn-cs"/>
              </a:rPr>
              <a:t>ー</a:t>
            </a:r>
            <a:r>
              <a:rPr kumimoji="1" lang="en-US" altLang="ja-JP" sz="28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a:t>
            </a:r>
            <a:r>
              <a:rPr kumimoji="1" lang="ja-JP" altLang="en-US" sz="2800" b="1" i="0" u="sng" strike="noStrike" kern="1200" cap="none" spc="0" normalizeH="0" baseline="0" noProof="0" dirty="0" err="1">
                <a:ln>
                  <a:noFill/>
                </a:ln>
                <a:solidFill>
                  <a:srgbClr val="FF0000"/>
                </a:solidFill>
                <a:effectLst/>
                <a:uLnTx/>
                <a:uFillTx/>
                <a:latin typeface="Calibri" panose="020F0502020204030204"/>
                <a:ea typeface="游ゴシック" panose="020B0400000000000000" pitchFamily="50" charset="-128"/>
                <a:cs typeface="+mn-cs"/>
              </a:rPr>
              <a:t>，</a:t>
            </a:r>
            <a:r>
              <a:rPr kumimoji="1" lang="ja-JP" altLang="en-US" sz="28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窓口</a:t>
            </a:r>
            <a:r>
              <a:rPr kumimoji="1" lang="ja-JP" altLang="en-US" sz="2800" b="1" i="0" u="sng" strike="noStrike" kern="1200" cap="none" spc="0" normalizeH="0" baseline="0" noProof="0" dirty="0" err="1">
                <a:ln>
                  <a:noFill/>
                </a:ln>
                <a:solidFill>
                  <a:srgbClr val="FF0000"/>
                </a:solidFill>
                <a:effectLst/>
                <a:uLnTx/>
                <a:uFillTx/>
                <a:latin typeface="Calibri" panose="020F0502020204030204"/>
                <a:ea typeface="游ゴシック" panose="020B0400000000000000" pitchFamily="50" charset="-128"/>
                <a:cs typeface="+mn-cs"/>
              </a:rPr>
              <a:t>ー</a:t>
            </a:r>
            <a:r>
              <a:rPr kumimoji="1" lang="en-US" altLang="ja-JP" sz="28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B</a:t>
            </a:r>
            <a:r>
              <a:rPr kumimoji="1" lang="ja-JP" altLang="en-US" sz="28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が複数個所にあるのが冗長</a:t>
            </a:r>
          </a:p>
        </p:txBody>
      </p:sp>
      <p:pic>
        <p:nvPicPr>
          <p:cNvPr id="3" name="図 2">
            <a:extLst>
              <a:ext uri="{FF2B5EF4-FFF2-40B4-BE49-F238E27FC236}">
                <a16:creationId xmlns:a16="http://schemas.microsoft.com/office/drawing/2014/main" id="{64BB95DC-732F-4B6E-8140-246946F06EAF}"/>
              </a:ext>
            </a:extLst>
          </p:cNvPr>
          <p:cNvPicPr>
            <a:picLocks noChangeAspect="1"/>
          </p:cNvPicPr>
          <p:nvPr/>
        </p:nvPicPr>
        <p:blipFill>
          <a:blip r:embed="rId3"/>
          <a:stretch>
            <a:fillRect/>
          </a:stretch>
        </p:blipFill>
        <p:spPr>
          <a:xfrm>
            <a:off x="171452" y="1029688"/>
            <a:ext cx="8181975" cy="3783660"/>
          </a:xfrm>
          <a:prstGeom prst="rect">
            <a:avLst/>
          </a:prstGeom>
        </p:spPr>
      </p:pic>
    </p:spTree>
    <p:extLst>
      <p:ext uri="{BB962C8B-B14F-4D97-AF65-F5344CB8AC3E}">
        <p14:creationId xmlns:p14="http://schemas.microsoft.com/office/powerpoint/2010/main" val="251848111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ここまでのまとめ</a:t>
            </a:r>
          </a:p>
        </p:txBody>
      </p:sp>
      <p:sp>
        <p:nvSpPr>
          <p:cNvPr id="3" name="コンテンツ プレースホルダー 2"/>
          <p:cNvSpPr>
            <a:spLocks noGrp="1"/>
          </p:cNvSpPr>
          <p:nvPr>
            <p:ph idx="1"/>
          </p:nvPr>
        </p:nvSpPr>
        <p:spPr/>
        <p:txBody>
          <a:bodyPr>
            <a:normAutofit/>
          </a:bodyPr>
          <a:lstStyle/>
          <a:p>
            <a:pPr marL="0" indent="0">
              <a:buNone/>
            </a:pPr>
            <a:r>
              <a:rPr lang="ja-JP" altLang="en-US" sz="2400" b="1" u="sng" dirty="0"/>
              <a:t>冗長なデータ</a:t>
            </a:r>
            <a:r>
              <a:rPr lang="ja-JP" altLang="en-US" sz="2400" u="sng" dirty="0"/>
              <a:t>の定義</a:t>
            </a:r>
            <a:endParaRPr lang="en-US" altLang="ja-JP" sz="2400" u="sng" dirty="0"/>
          </a:p>
          <a:p>
            <a:pPr marL="0" indent="0">
              <a:buNone/>
            </a:pPr>
            <a:r>
              <a:rPr lang="ja-JP" altLang="en-US" sz="2400" dirty="0"/>
              <a:t>　不必要に</a:t>
            </a:r>
            <a:r>
              <a:rPr lang="ja-JP" altLang="en-US" sz="2400" b="1" dirty="0"/>
              <a:t>データベース内で重複して保存されるデータ</a:t>
            </a:r>
            <a:endParaRPr lang="ja-JP" altLang="en-US" sz="2400" dirty="0"/>
          </a:p>
          <a:p>
            <a:endParaRPr lang="ja-JP" altLang="en-US" sz="2400" dirty="0"/>
          </a:p>
          <a:p>
            <a:pPr marL="0" indent="0">
              <a:buNone/>
            </a:pPr>
            <a:r>
              <a:rPr lang="ja-JP" altLang="en-US" sz="2400" b="1" u="sng" dirty="0"/>
              <a:t>冗長なデータ</a:t>
            </a:r>
            <a:r>
              <a:rPr lang="ja-JP" altLang="en-US" sz="2400" u="sng" dirty="0"/>
              <a:t>により生じる主な</a:t>
            </a:r>
            <a:r>
              <a:rPr lang="ja-JP" altLang="en-US" sz="2400" b="1" u="sng" dirty="0"/>
              <a:t>問題</a:t>
            </a:r>
            <a:endParaRPr lang="en-US" altLang="ja-JP" sz="2400" b="1" u="sng" dirty="0"/>
          </a:p>
          <a:p>
            <a:r>
              <a:rPr lang="ja-JP" altLang="en-US" sz="2400" b="1" dirty="0"/>
              <a:t>更新時の不整合</a:t>
            </a:r>
            <a:r>
              <a:rPr lang="ja-JP" altLang="en-US" sz="2400" dirty="0"/>
              <a:t>：</a:t>
            </a:r>
            <a:r>
              <a:rPr lang="ja-JP" altLang="en-US" sz="2400" b="1" dirty="0"/>
              <a:t>全ての重複箇所を更新しないとデータの不整合が生じる</a:t>
            </a:r>
            <a:r>
              <a:rPr lang="ja-JP" altLang="en-US" sz="2400" dirty="0"/>
              <a:t>。</a:t>
            </a:r>
          </a:p>
          <a:p>
            <a:pPr marL="0" indent="0">
              <a:buNone/>
            </a:pPr>
            <a:r>
              <a:rPr lang="ja-JP" altLang="en-US" sz="2400" dirty="0"/>
              <a:t>例：書き換え漏れにより、朝食の値段が</a:t>
            </a:r>
            <a:r>
              <a:rPr lang="en-US" altLang="ja-JP" sz="2400" dirty="0"/>
              <a:t>350</a:t>
            </a:r>
            <a:r>
              <a:rPr lang="ja-JP" altLang="en-US" sz="2400" dirty="0"/>
              <a:t>円と</a:t>
            </a:r>
            <a:r>
              <a:rPr lang="en-US" altLang="ja-JP" sz="2400" dirty="0"/>
              <a:t>400</a:t>
            </a:r>
            <a:r>
              <a:rPr lang="ja-JP" altLang="en-US" sz="2400" dirty="0"/>
              <a:t>円の</a:t>
            </a:r>
            <a:r>
              <a:rPr lang="en-US" altLang="ja-JP" sz="2400" b="1" dirty="0"/>
              <a:t>2</a:t>
            </a:r>
            <a:r>
              <a:rPr lang="ja-JP" altLang="en-US" sz="2400" b="1" dirty="0" err="1"/>
              <a:t>つの</a:t>
            </a:r>
            <a:r>
              <a:rPr lang="ja-JP" altLang="en-US" sz="2400" b="1" dirty="0"/>
              <a:t>異なる価格で記録</a:t>
            </a:r>
            <a:r>
              <a:rPr lang="ja-JP" altLang="en-US" sz="2400" dirty="0"/>
              <a:t>。不整合が生じている。</a:t>
            </a:r>
            <a:endParaRPr kumimoji="1" lang="ja-JP" altLang="en-US" sz="2400"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18</a:t>
            </a:fld>
            <a:endParaRPr kumimoji="1" lang="ja-JP" altLang="en-US"/>
          </a:p>
        </p:txBody>
      </p:sp>
    </p:spTree>
    <p:extLst>
      <p:ext uri="{BB962C8B-B14F-4D97-AF65-F5344CB8AC3E}">
        <p14:creationId xmlns:p14="http://schemas.microsoft.com/office/powerpoint/2010/main" val="602957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a:bodyPr>
          <a:lstStyle/>
          <a:p>
            <a:pPr algn="l"/>
            <a:r>
              <a:rPr lang="ja-JP" altLang="en-US" dirty="0"/>
              <a:t>演習．冗長なデータ、データの不整合</a:t>
            </a:r>
            <a:endParaRPr lang="ja-JP" altLang="en-US" b="1" dirty="0"/>
          </a:p>
        </p:txBody>
      </p:sp>
      <p:sp>
        <p:nvSpPr>
          <p:cNvPr id="3" name="コンテンツ プレースホルダー 2"/>
          <p:cNvSpPr>
            <a:spLocks noGrp="1"/>
          </p:cNvSpPr>
          <p:nvPr>
            <p:ph idx="1"/>
          </p:nvPr>
        </p:nvSpPr>
        <p:spPr>
          <a:xfrm>
            <a:off x="3724073" y="2027321"/>
            <a:ext cx="5177644" cy="4626141"/>
          </a:xfrm>
        </p:spPr>
        <p:txBody>
          <a:bodyPr>
            <a:normAutofit/>
          </a:bodyPr>
          <a:lstStyle/>
          <a:p>
            <a:pPr marL="0" indent="0">
              <a:spcAft>
                <a:spcPts val="600"/>
              </a:spcAft>
              <a:buNone/>
            </a:pPr>
            <a:r>
              <a:rPr lang="en-US" altLang="ja-JP" sz="2400" b="1" dirty="0"/>
              <a:t>【</a:t>
            </a:r>
            <a:r>
              <a:rPr lang="ja-JP" altLang="en-US" sz="2400" b="1" dirty="0"/>
              <a:t>トピックス</a:t>
            </a:r>
            <a:r>
              <a:rPr lang="en-US" altLang="ja-JP" sz="2400" b="1" dirty="0"/>
              <a:t>】</a:t>
            </a:r>
          </a:p>
          <a:p>
            <a:pPr marL="457200" lvl="1" indent="0">
              <a:spcAft>
                <a:spcPts val="600"/>
              </a:spcAft>
              <a:buNone/>
            </a:pPr>
            <a:r>
              <a:rPr lang="ja-JP" altLang="en-US" b="1" dirty="0"/>
              <a:t>①冗長なデータの発見</a:t>
            </a:r>
            <a:endParaRPr lang="en-US" altLang="ja-JP" b="1" dirty="0"/>
          </a:p>
          <a:p>
            <a:pPr marL="457200" lvl="1" indent="0">
              <a:spcAft>
                <a:spcPts val="600"/>
              </a:spcAft>
              <a:buNone/>
            </a:pPr>
            <a:r>
              <a:rPr lang="ja-JP" altLang="en-US" b="1" dirty="0"/>
              <a:t>②データの不整合の確認</a:t>
            </a:r>
            <a:endParaRPr lang="en-US" altLang="ja-JP"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19</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186661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0" y="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257319" y="2413322"/>
            <a:ext cx="6355868" cy="2987266"/>
          </a:xfrm>
        </p:spPr>
        <p:txBody>
          <a:bodyPr>
            <a:noAutofit/>
          </a:bodyPr>
          <a:lstStyle/>
          <a:p>
            <a:pPr marL="0" indent="0">
              <a:buNone/>
            </a:pPr>
            <a:r>
              <a:rPr lang="ja-JP" altLang="en-US" sz="2000" b="1" dirty="0">
                <a:solidFill>
                  <a:srgbClr val="374151"/>
                </a:solidFill>
                <a:latin typeface="Söhne"/>
              </a:rPr>
              <a:t>① データの整合性の保持</a:t>
            </a:r>
            <a:endParaRPr lang="ja-JP" altLang="en-US" sz="1800" dirty="0">
              <a:solidFill>
                <a:srgbClr val="374151"/>
              </a:solidFill>
              <a:latin typeface="Söhne"/>
            </a:endParaRPr>
          </a:p>
          <a:p>
            <a:pPr marL="0" indent="0">
              <a:buNone/>
            </a:pPr>
            <a:r>
              <a:rPr lang="ja-JP" altLang="en-US" sz="2000" b="1" dirty="0">
                <a:solidFill>
                  <a:srgbClr val="374151"/>
                </a:solidFill>
                <a:latin typeface="Söhne"/>
              </a:rPr>
              <a:t>② データベース設計スキル</a:t>
            </a:r>
          </a:p>
          <a:p>
            <a:pPr marL="0" indent="0">
              <a:buNone/>
            </a:pPr>
            <a:r>
              <a:rPr lang="ja-JP" altLang="en-US" sz="2000" b="1" dirty="0">
                <a:solidFill>
                  <a:srgbClr val="374151"/>
                </a:solidFill>
                <a:latin typeface="Söhne"/>
              </a:rPr>
              <a:t>③ 問題解決能力</a:t>
            </a:r>
            <a:r>
              <a:rPr lang="ja-JP" altLang="en-US" sz="1800" dirty="0">
                <a:solidFill>
                  <a:srgbClr val="374151"/>
                </a:solidFill>
                <a:latin typeface="Söhne"/>
              </a:rPr>
              <a:t>　</a:t>
            </a:r>
            <a:endParaRPr lang="en-US" altLang="ja-JP" sz="1800" dirty="0">
              <a:solidFill>
                <a:srgbClr val="374151"/>
              </a:solidFill>
              <a:latin typeface="Söhne"/>
            </a:endParaRPr>
          </a:p>
          <a:p>
            <a:pPr marL="0" indent="0">
              <a:buNone/>
            </a:pPr>
            <a:endParaRPr lang="en-US" altLang="ja-JP" sz="1800" dirty="0">
              <a:solidFill>
                <a:srgbClr val="374151"/>
              </a:solidFill>
              <a:latin typeface="Söhne"/>
            </a:endParaRPr>
          </a:p>
          <a:p>
            <a:pPr marL="0" indent="0">
              <a:buNone/>
            </a:pPr>
            <a:r>
              <a:rPr lang="ja-JP" altLang="en-US" sz="1800" dirty="0">
                <a:solidFill>
                  <a:srgbClr val="374151"/>
                </a:solidFill>
                <a:latin typeface="Söhne"/>
              </a:rPr>
              <a:t>　学びの過程は、新しい発見や視野の広がり、さらにはそれらがもたらす実益と直結しています。</a:t>
            </a:r>
            <a:endParaRPr lang="en-US" altLang="ja-JP" sz="1800"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263517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① 冗長なデータの発見</a:t>
            </a:r>
          </a:p>
        </p:txBody>
      </p:sp>
      <p:sp>
        <p:nvSpPr>
          <p:cNvPr id="3" name="コンテンツ プレースホルダー 2"/>
          <p:cNvSpPr>
            <a:spLocks noGrp="1"/>
          </p:cNvSpPr>
          <p:nvPr>
            <p:ph idx="1"/>
          </p:nvPr>
        </p:nvSpPr>
        <p:spPr>
          <a:xfrm>
            <a:off x="321844" y="846253"/>
            <a:ext cx="8822155" cy="5333166"/>
          </a:xfrm>
        </p:spPr>
        <p:txBody>
          <a:bodyPr>
            <a:normAutofit/>
          </a:bodyPr>
          <a:lstStyle/>
          <a:p>
            <a:r>
              <a:rPr kumimoji="1" lang="ja-JP" altLang="en-US" sz="2400" dirty="0"/>
              <a:t>「商品注文データベース」の「注文」テーブルです。顧客名、住所、商品名、価格、購入日などの属性があります。</a:t>
            </a:r>
            <a:endParaRPr kumimoji="1" lang="en-US" altLang="ja-JP" sz="2400" dirty="0"/>
          </a:p>
          <a:p>
            <a:r>
              <a:rPr lang="ja-JP" altLang="en-US" sz="2400" b="1" dirty="0"/>
              <a:t>同じ顧客からの異なる注文</a:t>
            </a:r>
            <a:r>
              <a:rPr lang="ja-JP" altLang="en-US" sz="2400" dirty="0"/>
              <a:t>で</a:t>
            </a:r>
            <a:r>
              <a:rPr lang="ja-JP" altLang="en-US" sz="2400" b="1" dirty="0"/>
              <a:t>顧客名や住所が繰り返し登録されている</a:t>
            </a:r>
            <a:r>
              <a:rPr lang="ja-JP" altLang="en-US" sz="2400" dirty="0"/>
              <a:t>ことを確認してください。それはどこですか？</a:t>
            </a:r>
            <a:endParaRPr kumimoji="1" lang="en-US" altLang="ja-JP" sz="2400" dirty="0"/>
          </a:p>
          <a:p>
            <a:pPr marL="0" indent="0">
              <a:buNone/>
            </a:pPr>
            <a:endParaRPr lang="en-US" altLang="ja-JP" dirty="0"/>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注文</a:t>
            </a:r>
            <a:r>
              <a:rPr lang="en-US" altLang="ja-JP" sz="1800" dirty="0">
                <a:solidFill>
                  <a:prstClr val="black"/>
                </a:solidFill>
                <a:latin typeface="ＭＳ ゴシック" panose="020B0609070205080204" pitchFamily="49" charset="-128"/>
                <a:ea typeface="ＭＳ ゴシック" panose="020B0609070205080204" pitchFamily="49" charset="-128"/>
              </a:rPr>
              <a:t>ID | </a:t>
            </a:r>
            <a:r>
              <a:rPr lang="ja-JP" altLang="en-US" sz="1800" dirty="0">
                <a:solidFill>
                  <a:prstClr val="black"/>
                </a:solidFill>
                <a:latin typeface="ＭＳ ゴシック" panose="020B0609070205080204" pitchFamily="49" charset="-128"/>
                <a:ea typeface="ＭＳ ゴシック" panose="020B0609070205080204" pitchFamily="49" charset="-128"/>
              </a:rPr>
              <a:t>顧客名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住所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商品名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価格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購入日     </a:t>
            </a:r>
            <a:r>
              <a:rPr lang="en-US" altLang="ja-JP" sz="1800" dirty="0">
                <a:solidFill>
                  <a:prstClr val="black"/>
                </a:solidFill>
                <a:latin typeface="ＭＳ ゴシック" panose="020B0609070205080204" pitchFamily="49" charset="-128"/>
                <a:ea typeface="ＭＳ ゴシック" panose="020B0609070205080204" pitchFamily="49" charset="-128"/>
              </a:rPr>
              <a:t>|</a:t>
            </a: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a:t>
            </a: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 1     | </a:t>
            </a:r>
            <a:r>
              <a:rPr lang="ja-JP" altLang="en-US" sz="1800" dirty="0">
                <a:solidFill>
                  <a:prstClr val="black"/>
                </a:solidFill>
                <a:latin typeface="ＭＳ ゴシック" panose="020B0609070205080204" pitchFamily="49" charset="-128"/>
                <a:ea typeface="ＭＳ ゴシック" panose="020B0609070205080204" pitchFamily="49" charset="-128"/>
              </a:rPr>
              <a:t>田中太郎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東京都中央区</a:t>
            </a:r>
            <a:r>
              <a:rPr lang="en-US" altLang="ja-JP" sz="1800" dirty="0">
                <a:solidFill>
                  <a:prstClr val="black"/>
                </a:solidFill>
                <a:latin typeface="ＭＳ ゴシック" panose="020B0609070205080204" pitchFamily="49" charset="-128"/>
                <a:ea typeface="ＭＳ ゴシック" panose="020B0609070205080204" pitchFamily="49" charset="-128"/>
              </a:rPr>
              <a:t>1-1-1  | </a:t>
            </a:r>
            <a:r>
              <a:rPr lang="ja-JP" altLang="en-US" sz="1800" dirty="0">
                <a:solidFill>
                  <a:prstClr val="black"/>
                </a:solidFill>
                <a:latin typeface="ＭＳ ゴシック" panose="020B0609070205080204" pitchFamily="49" charset="-128"/>
                <a:ea typeface="ＭＳ ゴシック" panose="020B0609070205080204" pitchFamily="49" charset="-128"/>
              </a:rPr>
              <a:t>テレビ  </a:t>
            </a:r>
            <a:r>
              <a:rPr lang="en-US" altLang="ja-JP" sz="1800" dirty="0">
                <a:solidFill>
                  <a:prstClr val="black"/>
                </a:solidFill>
                <a:latin typeface="ＭＳ ゴシック" panose="020B0609070205080204" pitchFamily="49" charset="-128"/>
                <a:ea typeface="ＭＳ ゴシック" panose="020B0609070205080204" pitchFamily="49" charset="-128"/>
              </a:rPr>
              <a:t>| 50000 | 2023-10-01 |</a:t>
            </a: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 2     | </a:t>
            </a:r>
            <a:r>
              <a:rPr lang="ja-JP" altLang="en-US" sz="1800" dirty="0">
                <a:solidFill>
                  <a:prstClr val="black"/>
                </a:solidFill>
                <a:latin typeface="ＭＳ ゴシック" panose="020B0609070205080204" pitchFamily="49" charset="-128"/>
                <a:ea typeface="ＭＳ ゴシック" panose="020B0609070205080204" pitchFamily="49" charset="-128"/>
              </a:rPr>
              <a:t>田中太郎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東京都中央区</a:t>
            </a:r>
            <a:r>
              <a:rPr lang="en-US" altLang="ja-JP" sz="1800" dirty="0">
                <a:solidFill>
                  <a:prstClr val="black"/>
                </a:solidFill>
                <a:latin typeface="ＭＳ ゴシック" panose="020B0609070205080204" pitchFamily="49" charset="-128"/>
                <a:ea typeface="ＭＳ ゴシック" panose="020B0609070205080204" pitchFamily="49" charset="-128"/>
              </a:rPr>
              <a:t>1-1-1  | </a:t>
            </a:r>
            <a:r>
              <a:rPr lang="ja-JP" altLang="en-US" sz="1800" dirty="0">
                <a:solidFill>
                  <a:prstClr val="black"/>
                </a:solidFill>
                <a:latin typeface="ＭＳ ゴシック" panose="020B0609070205080204" pitchFamily="49" charset="-128"/>
                <a:ea typeface="ＭＳ ゴシック" panose="020B0609070205080204" pitchFamily="49" charset="-128"/>
              </a:rPr>
              <a:t>冷蔵庫  </a:t>
            </a:r>
            <a:r>
              <a:rPr lang="en-US" altLang="ja-JP" sz="1800" dirty="0">
                <a:solidFill>
                  <a:prstClr val="black"/>
                </a:solidFill>
                <a:latin typeface="ＭＳ ゴシック" panose="020B0609070205080204" pitchFamily="49" charset="-128"/>
                <a:ea typeface="ＭＳ ゴシック" panose="020B0609070205080204" pitchFamily="49" charset="-128"/>
              </a:rPr>
              <a:t>| 100000| 2023-10-02 |</a:t>
            </a: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 3     | </a:t>
            </a:r>
            <a:r>
              <a:rPr lang="ja-JP" altLang="en-US" sz="1800" dirty="0">
                <a:solidFill>
                  <a:prstClr val="black"/>
                </a:solidFill>
                <a:latin typeface="ＭＳ ゴシック" panose="020B0609070205080204" pitchFamily="49" charset="-128"/>
                <a:ea typeface="ＭＳ ゴシック" panose="020B0609070205080204" pitchFamily="49" charset="-128"/>
              </a:rPr>
              <a:t>山田花子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大阪府北区</a:t>
            </a:r>
            <a:r>
              <a:rPr lang="en-US" altLang="ja-JP" sz="1800" dirty="0">
                <a:solidFill>
                  <a:prstClr val="black"/>
                </a:solidFill>
                <a:latin typeface="ＭＳ ゴシック" panose="020B0609070205080204" pitchFamily="49" charset="-128"/>
                <a:ea typeface="ＭＳ ゴシック" panose="020B0609070205080204" pitchFamily="49" charset="-128"/>
              </a:rPr>
              <a:t>2-2-2    | </a:t>
            </a:r>
            <a:r>
              <a:rPr lang="ja-JP" altLang="en-US" sz="1800" dirty="0">
                <a:solidFill>
                  <a:prstClr val="black"/>
                </a:solidFill>
                <a:latin typeface="ＭＳ ゴシック" panose="020B0609070205080204" pitchFamily="49" charset="-128"/>
                <a:ea typeface="ＭＳ ゴシック" panose="020B0609070205080204" pitchFamily="49" charset="-128"/>
              </a:rPr>
              <a:t>洗濯機  </a:t>
            </a:r>
            <a:r>
              <a:rPr lang="en-US" altLang="ja-JP" sz="1800" dirty="0">
                <a:solidFill>
                  <a:prstClr val="black"/>
                </a:solidFill>
                <a:latin typeface="ＭＳ ゴシック" panose="020B0609070205080204" pitchFamily="49" charset="-128"/>
                <a:ea typeface="ＭＳ ゴシック" panose="020B0609070205080204" pitchFamily="49" charset="-128"/>
              </a:rPr>
              <a:t>| 30000 | 2023-10-03 |</a:t>
            </a: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 4     | </a:t>
            </a:r>
            <a:r>
              <a:rPr lang="ja-JP" altLang="en-US" sz="1800" dirty="0">
                <a:solidFill>
                  <a:prstClr val="black"/>
                </a:solidFill>
                <a:latin typeface="ＭＳ ゴシック" panose="020B0609070205080204" pitchFamily="49" charset="-128"/>
                <a:ea typeface="ＭＳ ゴシック" panose="020B0609070205080204" pitchFamily="49" charset="-128"/>
              </a:rPr>
              <a:t>田中太郎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東京都中央区</a:t>
            </a:r>
            <a:r>
              <a:rPr lang="en-US" altLang="ja-JP" sz="1800" dirty="0">
                <a:solidFill>
                  <a:prstClr val="black"/>
                </a:solidFill>
                <a:latin typeface="ＭＳ ゴシック" panose="020B0609070205080204" pitchFamily="49" charset="-128"/>
                <a:ea typeface="ＭＳ ゴシック" panose="020B0609070205080204" pitchFamily="49" charset="-128"/>
              </a:rPr>
              <a:t>1-1-1  | </a:t>
            </a:r>
            <a:r>
              <a:rPr lang="ja-JP" altLang="en-US" sz="1800" dirty="0">
                <a:solidFill>
                  <a:prstClr val="black"/>
                </a:solidFill>
                <a:latin typeface="ＭＳ ゴシック" panose="020B0609070205080204" pitchFamily="49" charset="-128"/>
                <a:ea typeface="ＭＳ ゴシック" panose="020B0609070205080204" pitchFamily="49" charset="-128"/>
              </a:rPr>
              <a:t>掃除機  </a:t>
            </a:r>
            <a:r>
              <a:rPr lang="en-US" altLang="ja-JP" sz="1800" dirty="0">
                <a:solidFill>
                  <a:prstClr val="black"/>
                </a:solidFill>
                <a:latin typeface="ＭＳ ゴシック" panose="020B0609070205080204" pitchFamily="49" charset="-128"/>
                <a:ea typeface="ＭＳ ゴシック" panose="020B0609070205080204" pitchFamily="49" charset="-128"/>
              </a:rPr>
              <a:t>| 15000 | 2023-10-04 |</a:t>
            </a:r>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571427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4" y="219919"/>
            <a:ext cx="8822155" cy="5959500"/>
          </a:xfrm>
        </p:spPr>
        <p:txBody>
          <a:bodyPr>
            <a:normAutofit fontScale="92500"/>
          </a:bodyPr>
          <a:lstStyle/>
          <a:p>
            <a:pPr marL="0" indent="0">
              <a:buNone/>
            </a:pPr>
            <a:r>
              <a:rPr lang="ja-JP" altLang="en-US" sz="2400" b="1" dirty="0"/>
              <a:t>ヒント</a:t>
            </a:r>
            <a:endParaRPr lang="en-US" altLang="ja-JP" sz="2400" b="1" dirty="0"/>
          </a:p>
          <a:p>
            <a:r>
              <a:rPr lang="ja-JP" altLang="en-US" sz="2400" dirty="0"/>
              <a:t>まず、</a:t>
            </a:r>
            <a:r>
              <a:rPr lang="ja-JP" altLang="en-US" sz="2400" b="1" dirty="0"/>
              <a:t>顧客名の列</a:t>
            </a:r>
            <a:r>
              <a:rPr lang="ja-JP" altLang="en-US" sz="2400" dirty="0"/>
              <a:t>を順に見て、</a:t>
            </a:r>
            <a:r>
              <a:rPr lang="ja-JP" altLang="en-US" sz="2400" b="1" dirty="0"/>
              <a:t>同じ顧客名</a:t>
            </a:r>
            <a:r>
              <a:rPr lang="ja-JP" altLang="en-US" sz="2400" dirty="0"/>
              <a:t>が</a:t>
            </a:r>
            <a:r>
              <a:rPr lang="ja-JP" altLang="en-US" sz="2400" b="1" dirty="0"/>
              <a:t>複数回出現</a:t>
            </a:r>
            <a:r>
              <a:rPr lang="ja-JP" altLang="en-US" sz="2400" dirty="0"/>
              <a:t>するかどうかを確認します。</a:t>
            </a:r>
          </a:p>
          <a:p>
            <a:r>
              <a:rPr lang="ja-JP" altLang="en-US" sz="2400" dirty="0"/>
              <a:t>次に、</a:t>
            </a:r>
            <a:r>
              <a:rPr lang="ja-JP" altLang="en-US" sz="2400" b="1" dirty="0"/>
              <a:t>同じ顧客名の行</a:t>
            </a:r>
            <a:r>
              <a:rPr lang="ja-JP" altLang="en-US" sz="2400" dirty="0"/>
              <a:t>を見て、</a:t>
            </a:r>
            <a:r>
              <a:rPr lang="ja-JP" altLang="en-US" sz="2400" b="1" dirty="0"/>
              <a:t>住所が同じ</a:t>
            </a:r>
            <a:r>
              <a:rPr lang="ja-JP" altLang="en-US" sz="2400" dirty="0"/>
              <a:t>であることを確認します。</a:t>
            </a:r>
          </a:p>
          <a:p>
            <a:r>
              <a:rPr lang="ja-JP" altLang="en-US" sz="2400" dirty="0"/>
              <a:t>顧客名や住所が複数回登録されている場合、その</a:t>
            </a:r>
            <a:r>
              <a:rPr lang="ja-JP" altLang="en-US" sz="2400" b="1" dirty="0"/>
              <a:t>データは冗長である</a:t>
            </a:r>
            <a:r>
              <a:rPr lang="ja-JP" altLang="en-US" sz="2400" dirty="0"/>
              <a:t>と言えます。</a:t>
            </a:r>
            <a:endParaRPr lang="en-US" altLang="ja-JP" sz="2400" dirty="0"/>
          </a:p>
          <a:p>
            <a:pPr marL="0" indent="0">
              <a:buNone/>
            </a:pPr>
            <a:endParaRPr lang="en-US" altLang="ja-JP" sz="2400" dirty="0"/>
          </a:p>
          <a:p>
            <a:pPr marL="0" indent="0">
              <a:buNone/>
            </a:pPr>
            <a:r>
              <a:rPr lang="en-US" altLang="ja-JP" sz="1900" dirty="0">
                <a:latin typeface="ＭＳ ゴシック" panose="020B0609070205080204" pitchFamily="49" charset="-128"/>
                <a:ea typeface="ＭＳ ゴシック" panose="020B0609070205080204" pitchFamily="49" charset="-128"/>
              </a:rPr>
              <a:t>| </a:t>
            </a:r>
            <a:r>
              <a:rPr lang="ja-JP" altLang="en-US" sz="1900" dirty="0">
                <a:latin typeface="ＭＳ ゴシック" panose="020B0609070205080204" pitchFamily="49" charset="-128"/>
                <a:ea typeface="ＭＳ ゴシック" panose="020B0609070205080204" pitchFamily="49" charset="-128"/>
              </a:rPr>
              <a:t>注文</a:t>
            </a:r>
            <a:r>
              <a:rPr lang="en-US" altLang="ja-JP" sz="1900" dirty="0">
                <a:latin typeface="ＭＳ ゴシック" panose="020B0609070205080204" pitchFamily="49" charset="-128"/>
                <a:ea typeface="ＭＳ ゴシック" panose="020B0609070205080204" pitchFamily="49" charset="-128"/>
              </a:rPr>
              <a:t>ID | </a:t>
            </a:r>
            <a:r>
              <a:rPr lang="ja-JP" altLang="en-US" sz="1900" dirty="0">
                <a:latin typeface="ＭＳ ゴシック" panose="020B0609070205080204" pitchFamily="49" charset="-128"/>
                <a:ea typeface="ＭＳ ゴシック" panose="020B0609070205080204" pitchFamily="49" charset="-128"/>
              </a:rPr>
              <a:t>顧客名   </a:t>
            </a:r>
            <a:r>
              <a:rPr lang="en-US" altLang="ja-JP" sz="1900" dirty="0">
                <a:latin typeface="ＭＳ ゴシック" panose="020B0609070205080204" pitchFamily="49" charset="-128"/>
                <a:ea typeface="ＭＳ ゴシック" panose="020B0609070205080204" pitchFamily="49" charset="-128"/>
              </a:rPr>
              <a:t>| </a:t>
            </a:r>
            <a:r>
              <a:rPr lang="ja-JP" altLang="en-US" sz="1900" dirty="0">
                <a:latin typeface="ＭＳ ゴシック" panose="020B0609070205080204" pitchFamily="49" charset="-128"/>
                <a:ea typeface="ＭＳ ゴシック" panose="020B0609070205080204" pitchFamily="49" charset="-128"/>
              </a:rPr>
              <a:t>住所              </a:t>
            </a:r>
            <a:r>
              <a:rPr lang="en-US" altLang="ja-JP" sz="1900" dirty="0">
                <a:latin typeface="ＭＳ ゴシック" panose="020B0609070205080204" pitchFamily="49" charset="-128"/>
                <a:ea typeface="ＭＳ ゴシック" panose="020B0609070205080204" pitchFamily="49" charset="-128"/>
              </a:rPr>
              <a:t>| </a:t>
            </a:r>
            <a:r>
              <a:rPr lang="ja-JP" altLang="en-US" sz="1900" dirty="0">
                <a:latin typeface="ＭＳ ゴシック" panose="020B0609070205080204" pitchFamily="49" charset="-128"/>
                <a:ea typeface="ＭＳ ゴシック" panose="020B0609070205080204" pitchFamily="49" charset="-128"/>
              </a:rPr>
              <a:t>商品名  </a:t>
            </a:r>
            <a:r>
              <a:rPr lang="en-US" altLang="ja-JP" sz="1900" dirty="0">
                <a:latin typeface="ＭＳ ゴシック" panose="020B0609070205080204" pitchFamily="49" charset="-128"/>
                <a:ea typeface="ＭＳ ゴシック" panose="020B0609070205080204" pitchFamily="49" charset="-128"/>
              </a:rPr>
              <a:t>| </a:t>
            </a:r>
            <a:r>
              <a:rPr lang="ja-JP" altLang="en-US" sz="1900" dirty="0">
                <a:latin typeface="ＭＳ ゴシック" panose="020B0609070205080204" pitchFamily="49" charset="-128"/>
                <a:ea typeface="ＭＳ ゴシック" panose="020B0609070205080204" pitchFamily="49" charset="-128"/>
              </a:rPr>
              <a:t>価格  </a:t>
            </a:r>
            <a:r>
              <a:rPr lang="en-US" altLang="ja-JP" sz="1900" dirty="0">
                <a:latin typeface="ＭＳ ゴシック" panose="020B0609070205080204" pitchFamily="49" charset="-128"/>
                <a:ea typeface="ＭＳ ゴシック" panose="020B0609070205080204" pitchFamily="49" charset="-128"/>
              </a:rPr>
              <a:t>| </a:t>
            </a:r>
            <a:r>
              <a:rPr lang="ja-JP" altLang="en-US" sz="1900" dirty="0">
                <a:latin typeface="ＭＳ ゴシック" panose="020B0609070205080204" pitchFamily="49" charset="-128"/>
                <a:ea typeface="ＭＳ ゴシック" panose="020B0609070205080204" pitchFamily="49" charset="-128"/>
              </a:rPr>
              <a:t>購入日     </a:t>
            </a:r>
            <a:r>
              <a:rPr lang="en-US" altLang="ja-JP" sz="1900" dirty="0">
                <a:latin typeface="ＭＳ ゴシック" panose="020B0609070205080204" pitchFamily="49" charset="-128"/>
                <a:ea typeface="ＭＳ ゴシック" panose="020B0609070205080204" pitchFamily="49" charset="-128"/>
              </a:rPr>
              <a:t>|</a:t>
            </a:r>
          </a:p>
          <a:p>
            <a:pPr marL="0" indent="0">
              <a:buNone/>
            </a:pPr>
            <a:r>
              <a:rPr lang="en-US" altLang="ja-JP" sz="1900" dirty="0">
                <a:latin typeface="ＭＳ ゴシック" panose="020B0609070205080204" pitchFamily="49" charset="-128"/>
                <a:ea typeface="ＭＳ ゴシック" panose="020B0609070205080204" pitchFamily="49" charset="-128"/>
              </a:rPr>
              <a:t>|-------|----------|--------------------|---------|-------|------------|</a:t>
            </a:r>
          </a:p>
          <a:p>
            <a:pPr marL="0" indent="0">
              <a:buNone/>
            </a:pPr>
            <a:r>
              <a:rPr lang="en-US" altLang="ja-JP" sz="1900" dirty="0">
                <a:latin typeface="ＭＳ ゴシック" panose="020B0609070205080204" pitchFamily="49" charset="-128"/>
                <a:ea typeface="ＭＳ ゴシック" panose="020B0609070205080204" pitchFamily="49" charset="-128"/>
              </a:rPr>
              <a:t>| 1     | </a:t>
            </a:r>
            <a:r>
              <a:rPr lang="ja-JP" altLang="en-US" sz="1900" dirty="0">
                <a:latin typeface="ＭＳ ゴシック" panose="020B0609070205080204" pitchFamily="49" charset="-128"/>
                <a:ea typeface="ＭＳ ゴシック" panose="020B0609070205080204" pitchFamily="49" charset="-128"/>
              </a:rPr>
              <a:t>田中太郎 </a:t>
            </a:r>
            <a:r>
              <a:rPr lang="en-US" altLang="ja-JP" sz="1900" dirty="0">
                <a:latin typeface="ＭＳ ゴシック" panose="020B0609070205080204" pitchFamily="49" charset="-128"/>
                <a:ea typeface="ＭＳ ゴシック" panose="020B0609070205080204" pitchFamily="49" charset="-128"/>
              </a:rPr>
              <a:t>| </a:t>
            </a:r>
            <a:r>
              <a:rPr lang="ja-JP" altLang="en-US" sz="1900" dirty="0">
                <a:latin typeface="ＭＳ ゴシック" panose="020B0609070205080204" pitchFamily="49" charset="-128"/>
                <a:ea typeface="ＭＳ ゴシック" panose="020B0609070205080204" pitchFamily="49" charset="-128"/>
              </a:rPr>
              <a:t>東京都中央区</a:t>
            </a:r>
            <a:r>
              <a:rPr lang="en-US" altLang="ja-JP" sz="1900" dirty="0">
                <a:latin typeface="ＭＳ ゴシック" panose="020B0609070205080204" pitchFamily="49" charset="-128"/>
                <a:ea typeface="ＭＳ ゴシック" panose="020B0609070205080204" pitchFamily="49" charset="-128"/>
              </a:rPr>
              <a:t>1-1-1  | </a:t>
            </a:r>
            <a:r>
              <a:rPr lang="ja-JP" altLang="en-US" sz="1900" dirty="0">
                <a:latin typeface="ＭＳ ゴシック" panose="020B0609070205080204" pitchFamily="49" charset="-128"/>
                <a:ea typeface="ＭＳ ゴシック" panose="020B0609070205080204" pitchFamily="49" charset="-128"/>
              </a:rPr>
              <a:t>テレビ  </a:t>
            </a:r>
            <a:r>
              <a:rPr lang="en-US" altLang="ja-JP" sz="1900" dirty="0">
                <a:latin typeface="ＭＳ ゴシック" panose="020B0609070205080204" pitchFamily="49" charset="-128"/>
                <a:ea typeface="ＭＳ ゴシック" panose="020B0609070205080204" pitchFamily="49" charset="-128"/>
              </a:rPr>
              <a:t>| 50000 | 2023-10-01 |</a:t>
            </a:r>
          </a:p>
          <a:p>
            <a:pPr marL="0" indent="0">
              <a:buNone/>
            </a:pPr>
            <a:r>
              <a:rPr lang="en-US" altLang="ja-JP" sz="1900" dirty="0">
                <a:latin typeface="ＭＳ ゴシック" panose="020B0609070205080204" pitchFamily="49" charset="-128"/>
                <a:ea typeface="ＭＳ ゴシック" panose="020B0609070205080204" pitchFamily="49" charset="-128"/>
              </a:rPr>
              <a:t>| 2     | </a:t>
            </a:r>
            <a:r>
              <a:rPr lang="ja-JP" altLang="en-US" sz="1900" dirty="0">
                <a:latin typeface="ＭＳ ゴシック" panose="020B0609070205080204" pitchFamily="49" charset="-128"/>
                <a:ea typeface="ＭＳ ゴシック" panose="020B0609070205080204" pitchFamily="49" charset="-128"/>
              </a:rPr>
              <a:t>田中太郎 </a:t>
            </a:r>
            <a:r>
              <a:rPr lang="en-US" altLang="ja-JP" sz="1900" dirty="0">
                <a:latin typeface="ＭＳ ゴシック" panose="020B0609070205080204" pitchFamily="49" charset="-128"/>
                <a:ea typeface="ＭＳ ゴシック" panose="020B0609070205080204" pitchFamily="49" charset="-128"/>
              </a:rPr>
              <a:t>| </a:t>
            </a:r>
            <a:r>
              <a:rPr lang="ja-JP" altLang="en-US" sz="1900" dirty="0">
                <a:latin typeface="ＭＳ ゴシック" panose="020B0609070205080204" pitchFamily="49" charset="-128"/>
                <a:ea typeface="ＭＳ ゴシック" panose="020B0609070205080204" pitchFamily="49" charset="-128"/>
              </a:rPr>
              <a:t>東京都中央区</a:t>
            </a:r>
            <a:r>
              <a:rPr lang="en-US" altLang="ja-JP" sz="1900" dirty="0">
                <a:latin typeface="ＭＳ ゴシック" panose="020B0609070205080204" pitchFamily="49" charset="-128"/>
                <a:ea typeface="ＭＳ ゴシック" panose="020B0609070205080204" pitchFamily="49" charset="-128"/>
              </a:rPr>
              <a:t>1-1-1  | </a:t>
            </a:r>
            <a:r>
              <a:rPr lang="ja-JP" altLang="en-US" sz="1900" dirty="0">
                <a:latin typeface="ＭＳ ゴシック" panose="020B0609070205080204" pitchFamily="49" charset="-128"/>
                <a:ea typeface="ＭＳ ゴシック" panose="020B0609070205080204" pitchFamily="49" charset="-128"/>
              </a:rPr>
              <a:t>冷蔵庫  </a:t>
            </a:r>
            <a:r>
              <a:rPr lang="en-US" altLang="ja-JP" sz="1900" dirty="0">
                <a:latin typeface="ＭＳ ゴシック" panose="020B0609070205080204" pitchFamily="49" charset="-128"/>
                <a:ea typeface="ＭＳ ゴシック" panose="020B0609070205080204" pitchFamily="49" charset="-128"/>
              </a:rPr>
              <a:t>| 100000| 2023-10-02 |</a:t>
            </a:r>
          </a:p>
          <a:p>
            <a:pPr marL="0" indent="0">
              <a:buNone/>
            </a:pPr>
            <a:r>
              <a:rPr lang="en-US" altLang="ja-JP" sz="1900" dirty="0">
                <a:latin typeface="ＭＳ ゴシック" panose="020B0609070205080204" pitchFamily="49" charset="-128"/>
                <a:ea typeface="ＭＳ ゴシック" panose="020B0609070205080204" pitchFamily="49" charset="-128"/>
              </a:rPr>
              <a:t>| 3     | </a:t>
            </a:r>
            <a:r>
              <a:rPr lang="ja-JP" altLang="en-US" sz="1900" dirty="0">
                <a:latin typeface="ＭＳ ゴシック" panose="020B0609070205080204" pitchFamily="49" charset="-128"/>
                <a:ea typeface="ＭＳ ゴシック" panose="020B0609070205080204" pitchFamily="49" charset="-128"/>
              </a:rPr>
              <a:t>山田花子 </a:t>
            </a:r>
            <a:r>
              <a:rPr lang="en-US" altLang="ja-JP" sz="1900" dirty="0">
                <a:latin typeface="ＭＳ ゴシック" panose="020B0609070205080204" pitchFamily="49" charset="-128"/>
                <a:ea typeface="ＭＳ ゴシック" panose="020B0609070205080204" pitchFamily="49" charset="-128"/>
              </a:rPr>
              <a:t>| </a:t>
            </a:r>
            <a:r>
              <a:rPr lang="ja-JP" altLang="en-US" sz="1900" dirty="0">
                <a:latin typeface="ＭＳ ゴシック" panose="020B0609070205080204" pitchFamily="49" charset="-128"/>
                <a:ea typeface="ＭＳ ゴシック" panose="020B0609070205080204" pitchFamily="49" charset="-128"/>
              </a:rPr>
              <a:t>大阪府北区</a:t>
            </a:r>
            <a:r>
              <a:rPr lang="en-US" altLang="ja-JP" sz="1900" dirty="0">
                <a:latin typeface="ＭＳ ゴシック" panose="020B0609070205080204" pitchFamily="49" charset="-128"/>
                <a:ea typeface="ＭＳ ゴシック" panose="020B0609070205080204" pitchFamily="49" charset="-128"/>
              </a:rPr>
              <a:t>2-2-2    | </a:t>
            </a:r>
            <a:r>
              <a:rPr lang="ja-JP" altLang="en-US" sz="1900" dirty="0">
                <a:latin typeface="ＭＳ ゴシック" panose="020B0609070205080204" pitchFamily="49" charset="-128"/>
                <a:ea typeface="ＭＳ ゴシック" panose="020B0609070205080204" pitchFamily="49" charset="-128"/>
              </a:rPr>
              <a:t>洗濯機  </a:t>
            </a:r>
            <a:r>
              <a:rPr lang="en-US" altLang="ja-JP" sz="1900" dirty="0">
                <a:latin typeface="ＭＳ ゴシック" panose="020B0609070205080204" pitchFamily="49" charset="-128"/>
                <a:ea typeface="ＭＳ ゴシック" panose="020B0609070205080204" pitchFamily="49" charset="-128"/>
              </a:rPr>
              <a:t>| 30000 | 2023-10-03 |</a:t>
            </a:r>
          </a:p>
          <a:p>
            <a:pPr marL="0" indent="0">
              <a:buNone/>
            </a:pPr>
            <a:r>
              <a:rPr lang="en-US" altLang="ja-JP" sz="1900" dirty="0">
                <a:latin typeface="ＭＳ ゴシック" panose="020B0609070205080204" pitchFamily="49" charset="-128"/>
                <a:ea typeface="ＭＳ ゴシック" panose="020B0609070205080204" pitchFamily="49" charset="-128"/>
              </a:rPr>
              <a:t>| 4     | </a:t>
            </a:r>
            <a:r>
              <a:rPr lang="ja-JP" altLang="en-US" sz="1900" dirty="0">
                <a:latin typeface="ＭＳ ゴシック" panose="020B0609070205080204" pitchFamily="49" charset="-128"/>
                <a:ea typeface="ＭＳ ゴシック" panose="020B0609070205080204" pitchFamily="49" charset="-128"/>
              </a:rPr>
              <a:t>田中太郎 </a:t>
            </a:r>
            <a:r>
              <a:rPr lang="en-US" altLang="ja-JP" sz="1900" dirty="0">
                <a:latin typeface="ＭＳ ゴシック" panose="020B0609070205080204" pitchFamily="49" charset="-128"/>
                <a:ea typeface="ＭＳ ゴシック" panose="020B0609070205080204" pitchFamily="49" charset="-128"/>
              </a:rPr>
              <a:t>| </a:t>
            </a:r>
            <a:r>
              <a:rPr lang="ja-JP" altLang="en-US" sz="1900" dirty="0">
                <a:latin typeface="ＭＳ ゴシック" panose="020B0609070205080204" pitchFamily="49" charset="-128"/>
                <a:ea typeface="ＭＳ ゴシック" panose="020B0609070205080204" pitchFamily="49" charset="-128"/>
              </a:rPr>
              <a:t>東京都中央区</a:t>
            </a:r>
            <a:r>
              <a:rPr lang="en-US" altLang="ja-JP" sz="1900" dirty="0">
                <a:latin typeface="ＭＳ ゴシック" panose="020B0609070205080204" pitchFamily="49" charset="-128"/>
                <a:ea typeface="ＭＳ ゴシック" panose="020B0609070205080204" pitchFamily="49" charset="-128"/>
              </a:rPr>
              <a:t>1-1-1  | </a:t>
            </a:r>
            <a:r>
              <a:rPr lang="ja-JP" altLang="en-US" sz="1900" dirty="0">
                <a:latin typeface="ＭＳ ゴシック" panose="020B0609070205080204" pitchFamily="49" charset="-128"/>
                <a:ea typeface="ＭＳ ゴシック" panose="020B0609070205080204" pitchFamily="49" charset="-128"/>
              </a:rPr>
              <a:t>掃除機  </a:t>
            </a:r>
            <a:r>
              <a:rPr lang="en-US" altLang="ja-JP" sz="1900" dirty="0">
                <a:latin typeface="ＭＳ ゴシック" panose="020B0609070205080204" pitchFamily="49" charset="-128"/>
                <a:ea typeface="ＭＳ ゴシック" panose="020B0609070205080204" pitchFamily="49" charset="-128"/>
              </a:rPr>
              <a:t>| 15000 | 2023-10-04 |</a:t>
            </a:r>
          </a:p>
          <a:p>
            <a:pPr marL="0" indent="0">
              <a:buNone/>
            </a:pPr>
            <a:endParaRPr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105603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4" y="219919"/>
            <a:ext cx="8822155" cy="5959500"/>
          </a:xfrm>
        </p:spPr>
        <p:txBody>
          <a:bodyPr>
            <a:normAutofit/>
          </a:bodyPr>
          <a:lstStyle/>
          <a:p>
            <a:pPr marL="0" indent="0">
              <a:buNone/>
            </a:pPr>
            <a:r>
              <a:rPr lang="ja-JP" altLang="en-US" sz="2400" b="1"/>
              <a:t>解答例</a:t>
            </a:r>
            <a:endParaRPr lang="en-US" altLang="ja-JP" sz="2400" b="1" dirty="0"/>
          </a:p>
          <a:p>
            <a:pPr marL="0" indent="0">
              <a:buNone/>
            </a:pPr>
            <a:r>
              <a:rPr lang="ja-JP" altLang="en-US" sz="2400" b="1" dirty="0"/>
              <a:t>注文</a:t>
            </a:r>
            <a:r>
              <a:rPr lang="en-US" altLang="ja-JP" sz="2400" b="1" dirty="0"/>
              <a:t>ID 1, 2, 4</a:t>
            </a:r>
            <a:r>
              <a:rPr lang="ja-JP" altLang="en-US" sz="2400" b="1" dirty="0"/>
              <a:t>において、顧客「田中太郎」の住所「東京都中央区</a:t>
            </a:r>
            <a:r>
              <a:rPr lang="en-US" altLang="ja-JP" sz="2400" b="1" dirty="0"/>
              <a:t>1-1-1</a:t>
            </a:r>
            <a:r>
              <a:rPr lang="ja-JP" altLang="en-US" sz="2400" b="1" dirty="0"/>
              <a:t>」が繰り返し登録</a:t>
            </a:r>
            <a:r>
              <a:rPr lang="ja-JP" altLang="en-US" sz="2400" dirty="0"/>
              <a:t>されています。これは冗長なデータです。</a:t>
            </a:r>
            <a:endParaRPr lang="en-US" altLang="ja-JP" sz="2400" dirty="0">
              <a:latin typeface="ＭＳ ゴシック" panose="020B0609070205080204" pitchFamily="49" charset="-128"/>
              <a:ea typeface="ＭＳ ゴシック" panose="020B0609070205080204" pitchFamily="49" charset="-128"/>
            </a:endParaRPr>
          </a:p>
          <a:p>
            <a:pPr marL="0" indent="0">
              <a:buNone/>
            </a:pPr>
            <a:endParaRPr lang="en-US" altLang="ja-JP" sz="2400" dirty="0">
              <a:latin typeface="ＭＳ ゴシック" panose="020B0609070205080204" pitchFamily="49" charset="-128"/>
              <a:ea typeface="ＭＳ ゴシック" panose="020B0609070205080204" pitchFamily="49" charset="-128"/>
            </a:endParaRPr>
          </a:p>
          <a:p>
            <a:pPr marL="0" indent="0">
              <a:buNone/>
            </a:pPr>
            <a:endParaRPr lang="en-US" altLang="ja-JP" sz="2400" dirty="0">
              <a:latin typeface="ＭＳ ゴシック" panose="020B0609070205080204" pitchFamily="49" charset="-128"/>
              <a:ea typeface="ＭＳ ゴシック" panose="020B0609070205080204" pitchFamily="49" charset="-128"/>
            </a:endParaRP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注文</a:t>
            </a:r>
            <a:r>
              <a:rPr lang="en-US" altLang="ja-JP" sz="1800" dirty="0">
                <a:solidFill>
                  <a:prstClr val="black"/>
                </a:solidFill>
                <a:latin typeface="ＭＳ ゴシック" panose="020B0609070205080204" pitchFamily="49" charset="-128"/>
                <a:ea typeface="ＭＳ ゴシック" panose="020B0609070205080204" pitchFamily="49" charset="-128"/>
              </a:rPr>
              <a:t>ID | </a:t>
            </a:r>
            <a:r>
              <a:rPr lang="ja-JP" altLang="en-US" sz="1800" dirty="0">
                <a:solidFill>
                  <a:prstClr val="black"/>
                </a:solidFill>
                <a:latin typeface="ＭＳ ゴシック" panose="020B0609070205080204" pitchFamily="49" charset="-128"/>
                <a:ea typeface="ＭＳ ゴシック" panose="020B0609070205080204" pitchFamily="49" charset="-128"/>
              </a:rPr>
              <a:t>顧客名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住所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商品名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価格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購入日     </a:t>
            </a:r>
            <a:r>
              <a:rPr lang="en-US" altLang="ja-JP" sz="1800" dirty="0">
                <a:solidFill>
                  <a:prstClr val="black"/>
                </a:solidFill>
                <a:latin typeface="ＭＳ ゴシック" panose="020B0609070205080204" pitchFamily="49" charset="-128"/>
                <a:ea typeface="ＭＳ ゴシック" panose="020B0609070205080204" pitchFamily="49" charset="-128"/>
              </a:rPr>
              <a:t>|</a:t>
            </a: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a:t>
            </a: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 1     | </a:t>
            </a:r>
            <a:r>
              <a:rPr lang="ja-JP" altLang="en-US" sz="1800" dirty="0">
                <a:solidFill>
                  <a:prstClr val="black"/>
                </a:solidFill>
                <a:latin typeface="ＭＳ ゴシック" panose="020B0609070205080204" pitchFamily="49" charset="-128"/>
                <a:ea typeface="ＭＳ ゴシック" panose="020B0609070205080204" pitchFamily="49" charset="-128"/>
              </a:rPr>
              <a:t>田中太郎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東京都中央区</a:t>
            </a:r>
            <a:r>
              <a:rPr lang="en-US" altLang="ja-JP" sz="1800" dirty="0">
                <a:solidFill>
                  <a:prstClr val="black"/>
                </a:solidFill>
                <a:latin typeface="ＭＳ ゴシック" panose="020B0609070205080204" pitchFamily="49" charset="-128"/>
                <a:ea typeface="ＭＳ ゴシック" panose="020B0609070205080204" pitchFamily="49" charset="-128"/>
              </a:rPr>
              <a:t>1-1-1  | </a:t>
            </a:r>
            <a:r>
              <a:rPr lang="ja-JP" altLang="en-US" sz="1800" dirty="0">
                <a:solidFill>
                  <a:prstClr val="black"/>
                </a:solidFill>
                <a:latin typeface="ＭＳ ゴシック" panose="020B0609070205080204" pitchFamily="49" charset="-128"/>
                <a:ea typeface="ＭＳ ゴシック" panose="020B0609070205080204" pitchFamily="49" charset="-128"/>
              </a:rPr>
              <a:t>テレビ  </a:t>
            </a:r>
            <a:r>
              <a:rPr lang="en-US" altLang="ja-JP" sz="1800" dirty="0">
                <a:solidFill>
                  <a:prstClr val="black"/>
                </a:solidFill>
                <a:latin typeface="ＭＳ ゴシック" panose="020B0609070205080204" pitchFamily="49" charset="-128"/>
                <a:ea typeface="ＭＳ ゴシック" panose="020B0609070205080204" pitchFamily="49" charset="-128"/>
              </a:rPr>
              <a:t>| 50000 | 2023-10-01 |</a:t>
            </a: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 2     | </a:t>
            </a:r>
            <a:r>
              <a:rPr lang="ja-JP" altLang="en-US" sz="1800" dirty="0">
                <a:solidFill>
                  <a:prstClr val="black"/>
                </a:solidFill>
                <a:latin typeface="ＭＳ ゴシック" panose="020B0609070205080204" pitchFamily="49" charset="-128"/>
                <a:ea typeface="ＭＳ ゴシック" panose="020B0609070205080204" pitchFamily="49" charset="-128"/>
              </a:rPr>
              <a:t>田中太郎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東京都中央区</a:t>
            </a:r>
            <a:r>
              <a:rPr lang="en-US" altLang="ja-JP" sz="1800" dirty="0">
                <a:solidFill>
                  <a:prstClr val="black"/>
                </a:solidFill>
                <a:latin typeface="ＭＳ ゴシック" panose="020B0609070205080204" pitchFamily="49" charset="-128"/>
                <a:ea typeface="ＭＳ ゴシック" panose="020B0609070205080204" pitchFamily="49" charset="-128"/>
              </a:rPr>
              <a:t>1-1-1  | </a:t>
            </a:r>
            <a:r>
              <a:rPr lang="ja-JP" altLang="en-US" sz="1800" dirty="0">
                <a:solidFill>
                  <a:prstClr val="black"/>
                </a:solidFill>
                <a:latin typeface="ＭＳ ゴシック" panose="020B0609070205080204" pitchFamily="49" charset="-128"/>
                <a:ea typeface="ＭＳ ゴシック" panose="020B0609070205080204" pitchFamily="49" charset="-128"/>
              </a:rPr>
              <a:t>冷蔵庫  </a:t>
            </a:r>
            <a:r>
              <a:rPr lang="en-US" altLang="ja-JP" sz="1800" dirty="0">
                <a:solidFill>
                  <a:prstClr val="black"/>
                </a:solidFill>
                <a:latin typeface="ＭＳ ゴシック" panose="020B0609070205080204" pitchFamily="49" charset="-128"/>
                <a:ea typeface="ＭＳ ゴシック" panose="020B0609070205080204" pitchFamily="49" charset="-128"/>
              </a:rPr>
              <a:t>| 100000| 2023-10-02 |</a:t>
            </a: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 3     | </a:t>
            </a:r>
            <a:r>
              <a:rPr lang="ja-JP" altLang="en-US" sz="1800" dirty="0">
                <a:solidFill>
                  <a:prstClr val="black"/>
                </a:solidFill>
                <a:latin typeface="ＭＳ ゴシック" panose="020B0609070205080204" pitchFamily="49" charset="-128"/>
                <a:ea typeface="ＭＳ ゴシック" panose="020B0609070205080204" pitchFamily="49" charset="-128"/>
              </a:rPr>
              <a:t>山田花子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大阪府北区</a:t>
            </a:r>
            <a:r>
              <a:rPr lang="en-US" altLang="ja-JP" sz="1800" dirty="0">
                <a:solidFill>
                  <a:prstClr val="black"/>
                </a:solidFill>
                <a:latin typeface="ＭＳ ゴシック" panose="020B0609070205080204" pitchFamily="49" charset="-128"/>
                <a:ea typeface="ＭＳ ゴシック" panose="020B0609070205080204" pitchFamily="49" charset="-128"/>
              </a:rPr>
              <a:t>2-2-2    | </a:t>
            </a:r>
            <a:r>
              <a:rPr lang="ja-JP" altLang="en-US" sz="1800" dirty="0">
                <a:solidFill>
                  <a:prstClr val="black"/>
                </a:solidFill>
                <a:latin typeface="ＭＳ ゴシック" panose="020B0609070205080204" pitchFamily="49" charset="-128"/>
                <a:ea typeface="ＭＳ ゴシック" panose="020B0609070205080204" pitchFamily="49" charset="-128"/>
              </a:rPr>
              <a:t>洗濯機  </a:t>
            </a:r>
            <a:r>
              <a:rPr lang="en-US" altLang="ja-JP" sz="1800" dirty="0">
                <a:solidFill>
                  <a:prstClr val="black"/>
                </a:solidFill>
                <a:latin typeface="ＭＳ ゴシック" panose="020B0609070205080204" pitchFamily="49" charset="-128"/>
                <a:ea typeface="ＭＳ ゴシック" panose="020B0609070205080204" pitchFamily="49" charset="-128"/>
              </a:rPr>
              <a:t>| 30000 | 2023-10-03 |</a:t>
            </a: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 4     | </a:t>
            </a:r>
            <a:r>
              <a:rPr lang="ja-JP" altLang="en-US" sz="1800" dirty="0">
                <a:solidFill>
                  <a:prstClr val="black"/>
                </a:solidFill>
                <a:latin typeface="ＭＳ ゴシック" panose="020B0609070205080204" pitchFamily="49" charset="-128"/>
                <a:ea typeface="ＭＳ ゴシック" panose="020B0609070205080204" pitchFamily="49" charset="-128"/>
              </a:rPr>
              <a:t>田中太郎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東京都中央区</a:t>
            </a:r>
            <a:r>
              <a:rPr lang="en-US" altLang="ja-JP" sz="1800" dirty="0">
                <a:solidFill>
                  <a:prstClr val="black"/>
                </a:solidFill>
                <a:latin typeface="ＭＳ ゴシック" panose="020B0609070205080204" pitchFamily="49" charset="-128"/>
                <a:ea typeface="ＭＳ ゴシック" panose="020B0609070205080204" pitchFamily="49" charset="-128"/>
              </a:rPr>
              <a:t>1-1-1  | </a:t>
            </a:r>
            <a:r>
              <a:rPr lang="ja-JP" altLang="en-US" sz="1800" dirty="0">
                <a:solidFill>
                  <a:prstClr val="black"/>
                </a:solidFill>
                <a:latin typeface="ＭＳ ゴシック" panose="020B0609070205080204" pitchFamily="49" charset="-128"/>
                <a:ea typeface="ＭＳ ゴシック" panose="020B0609070205080204" pitchFamily="49" charset="-128"/>
              </a:rPr>
              <a:t>掃除機  </a:t>
            </a:r>
            <a:r>
              <a:rPr lang="en-US" altLang="ja-JP" sz="1800" dirty="0">
                <a:solidFill>
                  <a:prstClr val="black"/>
                </a:solidFill>
                <a:latin typeface="ＭＳ ゴシック" panose="020B0609070205080204" pitchFamily="49" charset="-128"/>
                <a:ea typeface="ＭＳ ゴシック" panose="020B0609070205080204" pitchFamily="49" charset="-128"/>
              </a:rPr>
              <a:t>| 15000 | 2023-10-04 |</a:t>
            </a:r>
          </a:p>
          <a:p>
            <a:pPr marL="0" indent="0">
              <a:buNone/>
            </a:pPr>
            <a:endParaRPr lang="en-US" altLang="ja-JP" sz="24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77094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②</a:t>
            </a:r>
            <a:r>
              <a:rPr kumimoji="1" lang="ja-JP" altLang="en-US" dirty="0"/>
              <a:t> データの不整合の確認</a:t>
            </a:r>
          </a:p>
        </p:txBody>
      </p:sp>
      <p:sp>
        <p:nvSpPr>
          <p:cNvPr id="3" name="コンテンツ プレースホルダー 2"/>
          <p:cNvSpPr>
            <a:spLocks noGrp="1"/>
          </p:cNvSpPr>
          <p:nvPr>
            <p:ph idx="1"/>
          </p:nvPr>
        </p:nvSpPr>
        <p:spPr>
          <a:xfrm>
            <a:off x="321844" y="846252"/>
            <a:ext cx="8822155" cy="5875223"/>
          </a:xfrm>
        </p:spPr>
        <p:txBody>
          <a:bodyPr>
            <a:normAutofit fontScale="85000" lnSpcReduction="20000"/>
          </a:bodyPr>
          <a:lstStyle/>
          <a:p>
            <a:r>
              <a:rPr lang="ja-JP" altLang="en-US" sz="2400" dirty="0"/>
              <a:t>在庫管理データベースです。</a:t>
            </a:r>
            <a:r>
              <a:rPr lang="ja-JP" altLang="en-US" sz="2400" b="1" dirty="0"/>
              <a:t>商品の価格情報</a:t>
            </a:r>
            <a:r>
              <a:rPr lang="ja-JP" altLang="en-US" sz="2400" dirty="0"/>
              <a:t>が、</a:t>
            </a:r>
            <a:r>
              <a:rPr lang="ja-JP" altLang="en-US" sz="2400" b="1" dirty="0"/>
              <a:t>商品テーブル</a:t>
            </a:r>
            <a:r>
              <a:rPr lang="ja-JP" altLang="en-US" sz="2400" dirty="0"/>
              <a:t>と</a:t>
            </a:r>
            <a:r>
              <a:rPr lang="ja-JP" altLang="en-US" sz="2400" b="1" dirty="0"/>
              <a:t>注文履歴テーブル</a:t>
            </a:r>
            <a:r>
              <a:rPr lang="ja-JP" altLang="en-US" sz="2400" dirty="0"/>
              <a:t>の</a:t>
            </a:r>
            <a:r>
              <a:rPr lang="en-US" altLang="ja-JP" sz="2400" dirty="0"/>
              <a:t>2</a:t>
            </a:r>
            <a:r>
              <a:rPr lang="ja-JP" altLang="en-US" sz="2400" dirty="0" err="1"/>
              <a:t>つの</a:t>
            </a:r>
            <a:r>
              <a:rPr lang="ja-JP" altLang="en-US" sz="2400" dirty="0"/>
              <a:t>場所に保存されています。</a:t>
            </a:r>
            <a:endParaRPr lang="en-US" altLang="ja-JP" sz="2400" dirty="0"/>
          </a:p>
          <a:p>
            <a:r>
              <a:rPr lang="ja-JP" altLang="en-US" sz="2400" dirty="0"/>
              <a:t>価格の不一致はどこで起きていますか？</a:t>
            </a:r>
            <a:endParaRPr lang="en-US" altLang="ja-JP" sz="2400" dirty="0"/>
          </a:p>
          <a:p>
            <a:endParaRPr lang="en-US" altLang="ja-JP" sz="2400" dirty="0"/>
          </a:p>
          <a:p>
            <a:pPr marL="0" indent="0">
              <a:buNone/>
            </a:pPr>
            <a:r>
              <a:rPr lang="ja-JP" altLang="en-US" sz="2200" b="1" dirty="0">
                <a:latin typeface="ＭＳ ゴシック" panose="020B0609070205080204" pitchFamily="49" charset="-128"/>
                <a:ea typeface="ＭＳ ゴシック" panose="020B0609070205080204" pitchFamily="49" charset="-128"/>
              </a:rPr>
              <a:t>商品テーブル</a:t>
            </a:r>
            <a:endParaRPr lang="en-US" altLang="ja-JP" sz="2200" b="1" dirty="0">
              <a:latin typeface="ＭＳ ゴシック" panose="020B0609070205080204" pitchFamily="49" charset="-128"/>
              <a:ea typeface="ＭＳ ゴシック" panose="020B0609070205080204" pitchFamily="49" charset="-128"/>
            </a:endParaRPr>
          </a:p>
          <a:p>
            <a:pPr marL="0" indent="0">
              <a:buNone/>
            </a:pP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商品</a:t>
            </a:r>
            <a:r>
              <a:rPr lang="en-US" altLang="ja-JP" sz="2200" dirty="0">
                <a:latin typeface="ＭＳ ゴシック" panose="020B0609070205080204" pitchFamily="49" charset="-128"/>
                <a:ea typeface="ＭＳ ゴシック" panose="020B0609070205080204" pitchFamily="49" charset="-128"/>
              </a:rPr>
              <a:t>ID| </a:t>
            </a:r>
            <a:r>
              <a:rPr lang="ja-JP" altLang="en-US" sz="2200" dirty="0">
                <a:latin typeface="ＭＳ ゴシック" panose="020B0609070205080204" pitchFamily="49" charset="-128"/>
                <a:ea typeface="ＭＳ ゴシック" panose="020B0609070205080204" pitchFamily="49" charset="-128"/>
              </a:rPr>
              <a:t>商品名  </a:t>
            </a: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価格  </a:t>
            </a: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 1     | </a:t>
            </a:r>
            <a:r>
              <a:rPr lang="ja-JP" altLang="en-US" sz="2200" dirty="0">
                <a:latin typeface="ＭＳ ゴシック" panose="020B0609070205080204" pitchFamily="49" charset="-128"/>
                <a:ea typeface="ＭＳ ゴシック" panose="020B0609070205080204" pitchFamily="49" charset="-128"/>
              </a:rPr>
              <a:t>テレビ  </a:t>
            </a:r>
            <a:r>
              <a:rPr lang="en-US" altLang="ja-JP" sz="2200" dirty="0">
                <a:latin typeface="ＭＳ ゴシック" panose="020B0609070205080204" pitchFamily="49" charset="-128"/>
                <a:ea typeface="ＭＳ ゴシック" panose="020B0609070205080204" pitchFamily="49" charset="-128"/>
              </a:rPr>
              <a:t>| 50000 |</a:t>
            </a:r>
          </a:p>
          <a:p>
            <a:pPr marL="0" indent="0">
              <a:buNone/>
            </a:pPr>
            <a:r>
              <a:rPr lang="en-US" altLang="ja-JP" sz="2200" dirty="0">
                <a:latin typeface="ＭＳ ゴシック" panose="020B0609070205080204" pitchFamily="49" charset="-128"/>
                <a:ea typeface="ＭＳ ゴシック" panose="020B0609070205080204" pitchFamily="49" charset="-128"/>
              </a:rPr>
              <a:t>| 2     | </a:t>
            </a:r>
            <a:r>
              <a:rPr lang="ja-JP" altLang="en-US" sz="2200" dirty="0">
                <a:latin typeface="ＭＳ ゴシック" panose="020B0609070205080204" pitchFamily="49" charset="-128"/>
                <a:ea typeface="ＭＳ ゴシック" panose="020B0609070205080204" pitchFamily="49" charset="-128"/>
              </a:rPr>
              <a:t>冷蔵庫  </a:t>
            </a:r>
            <a:r>
              <a:rPr lang="en-US" altLang="ja-JP" sz="2200" dirty="0">
                <a:latin typeface="ＭＳ ゴシック" panose="020B0609070205080204" pitchFamily="49" charset="-128"/>
                <a:ea typeface="ＭＳ ゴシック" panose="020B0609070205080204" pitchFamily="49" charset="-128"/>
              </a:rPr>
              <a:t>| 100000|</a:t>
            </a:r>
          </a:p>
          <a:p>
            <a:pPr marL="0" indent="0">
              <a:buNone/>
            </a:pPr>
            <a:r>
              <a:rPr lang="en-US" altLang="ja-JP" sz="2200" dirty="0">
                <a:latin typeface="ＭＳ ゴシック" panose="020B0609070205080204" pitchFamily="49" charset="-128"/>
                <a:ea typeface="ＭＳ ゴシック" panose="020B0609070205080204" pitchFamily="49" charset="-128"/>
              </a:rPr>
              <a:t>| 3     | </a:t>
            </a:r>
            <a:r>
              <a:rPr lang="ja-JP" altLang="en-US" sz="2200" dirty="0">
                <a:latin typeface="ＭＳ ゴシック" panose="020B0609070205080204" pitchFamily="49" charset="-128"/>
                <a:ea typeface="ＭＳ ゴシック" panose="020B0609070205080204" pitchFamily="49" charset="-128"/>
              </a:rPr>
              <a:t>洗濯機  </a:t>
            </a:r>
            <a:r>
              <a:rPr lang="en-US" altLang="ja-JP" sz="2200" dirty="0">
                <a:latin typeface="ＭＳ ゴシック" panose="020B0609070205080204" pitchFamily="49" charset="-128"/>
                <a:ea typeface="ＭＳ ゴシック" panose="020B0609070205080204" pitchFamily="49" charset="-128"/>
              </a:rPr>
              <a:t>| 30000 |</a:t>
            </a:r>
          </a:p>
          <a:p>
            <a:pPr marL="0" indent="0">
              <a:buNone/>
            </a:pPr>
            <a:r>
              <a:rPr lang="ja-JP" altLang="en-US" sz="2200" b="1" dirty="0">
                <a:latin typeface="ＭＳ ゴシック" panose="020B0609070205080204" pitchFamily="49" charset="-128"/>
                <a:ea typeface="ＭＳ ゴシック" panose="020B0609070205080204" pitchFamily="49" charset="-128"/>
              </a:rPr>
              <a:t>注文履歴テーブル</a:t>
            </a:r>
            <a:endParaRPr lang="en-US" altLang="ja-JP" sz="2200" b="1" dirty="0">
              <a:latin typeface="ＭＳ ゴシック" panose="020B0609070205080204" pitchFamily="49" charset="-128"/>
              <a:ea typeface="ＭＳ ゴシック" panose="020B0609070205080204" pitchFamily="49" charset="-128"/>
            </a:endParaRPr>
          </a:p>
          <a:p>
            <a:pPr marL="0" indent="0">
              <a:buNone/>
            </a:pP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注文</a:t>
            </a:r>
            <a:r>
              <a:rPr lang="en-US" altLang="ja-JP" sz="2200" dirty="0">
                <a:latin typeface="ＭＳ ゴシック" panose="020B0609070205080204" pitchFamily="49" charset="-128"/>
                <a:ea typeface="ＭＳ ゴシック" panose="020B0609070205080204" pitchFamily="49" charset="-128"/>
              </a:rPr>
              <a:t>ID| </a:t>
            </a:r>
            <a:r>
              <a:rPr lang="ja-JP" altLang="en-US" sz="2200" dirty="0">
                <a:latin typeface="ＭＳ ゴシック" panose="020B0609070205080204" pitchFamily="49" charset="-128"/>
                <a:ea typeface="ＭＳ ゴシック" panose="020B0609070205080204" pitchFamily="49" charset="-128"/>
              </a:rPr>
              <a:t>商品</a:t>
            </a:r>
            <a:r>
              <a:rPr lang="en-US" altLang="ja-JP" sz="2200" dirty="0">
                <a:latin typeface="ＭＳ ゴシック" panose="020B0609070205080204" pitchFamily="49" charset="-128"/>
                <a:ea typeface="ＭＳ ゴシック" panose="020B0609070205080204" pitchFamily="49" charset="-128"/>
              </a:rPr>
              <a:t>ID| </a:t>
            </a:r>
            <a:r>
              <a:rPr lang="ja-JP" altLang="en-US" sz="2200" dirty="0">
                <a:latin typeface="ＭＳ ゴシック" panose="020B0609070205080204" pitchFamily="49" charset="-128"/>
                <a:ea typeface="ＭＳ ゴシック" panose="020B0609070205080204" pitchFamily="49" charset="-128"/>
              </a:rPr>
              <a:t>商品名  </a:t>
            </a: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価格  </a:t>
            </a: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注文日     </a:t>
            </a: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 A     | 1     | </a:t>
            </a:r>
            <a:r>
              <a:rPr lang="ja-JP" altLang="en-US" sz="2200" dirty="0">
                <a:latin typeface="ＭＳ ゴシック" panose="020B0609070205080204" pitchFamily="49" charset="-128"/>
                <a:ea typeface="ＭＳ ゴシック" panose="020B0609070205080204" pitchFamily="49" charset="-128"/>
              </a:rPr>
              <a:t>テレビ  </a:t>
            </a:r>
            <a:r>
              <a:rPr lang="en-US" altLang="ja-JP" sz="2200" dirty="0">
                <a:latin typeface="ＭＳ ゴシック" panose="020B0609070205080204" pitchFamily="49" charset="-128"/>
                <a:ea typeface="ＭＳ ゴシック" panose="020B0609070205080204" pitchFamily="49" charset="-128"/>
              </a:rPr>
              <a:t>| 50000 | 2023-10-01 |</a:t>
            </a:r>
          </a:p>
          <a:p>
            <a:pPr marL="0" indent="0">
              <a:buNone/>
            </a:pPr>
            <a:r>
              <a:rPr lang="en-US" altLang="ja-JP" sz="2200" dirty="0">
                <a:latin typeface="ＭＳ ゴシック" panose="020B0609070205080204" pitchFamily="49" charset="-128"/>
                <a:ea typeface="ＭＳ ゴシック" panose="020B0609070205080204" pitchFamily="49" charset="-128"/>
              </a:rPr>
              <a:t>| B     | 2     | </a:t>
            </a:r>
            <a:r>
              <a:rPr lang="ja-JP" altLang="en-US" sz="2200" dirty="0">
                <a:latin typeface="ＭＳ ゴシック" panose="020B0609070205080204" pitchFamily="49" charset="-128"/>
                <a:ea typeface="ＭＳ ゴシック" panose="020B0609070205080204" pitchFamily="49" charset="-128"/>
              </a:rPr>
              <a:t>冷蔵庫  </a:t>
            </a:r>
            <a:r>
              <a:rPr lang="en-US" altLang="ja-JP" sz="2200" dirty="0">
                <a:latin typeface="ＭＳ ゴシック" panose="020B0609070205080204" pitchFamily="49" charset="-128"/>
                <a:ea typeface="ＭＳ ゴシック" panose="020B0609070205080204" pitchFamily="49" charset="-128"/>
              </a:rPr>
              <a:t>| 95000 | 2023-10-02 |</a:t>
            </a:r>
          </a:p>
          <a:p>
            <a:pPr marL="0" indent="0">
              <a:buNone/>
            </a:pPr>
            <a:r>
              <a:rPr lang="en-US" altLang="ja-JP" sz="2200" dirty="0">
                <a:latin typeface="ＭＳ ゴシック" panose="020B0609070205080204" pitchFamily="49" charset="-128"/>
                <a:ea typeface="ＭＳ ゴシック" panose="020B0609070205080204" pitchFamily="49" charset="-128"/>
              </a:rPr>
              <a:t>| C     | 3     | </a:t>
            </a:r>
            <a:r>
              <a:rPr lang="ja-JP" altLang="en-US" sz="2200" dirty="0">
                <a:latin typeface="ＭＳ ゴシック" panose="020B0609070205080204" pitchFamily="49" charset="-128"/>
                <a:ea typeface="ＭＳ ゴシック" panose="020B0609070205080204" pitchFamily="49" charset="-128"/>
              </a:rPr>
              <a:t>洗濯機  </a:t>
            </a:r>
            <a:r>
              <a:rPr lang="en-US" altLang="ja-JP" sz="2200" dirty="0">
                <a:latin typeface="ＭＳ ゴシック" panose="020B0609070205080204" pitchFamily="49" charset="-128"/>
                <a:ea typeface="ＭＳ ゴシック" panose="020B0609070205080204" pitchFamily="49" charset="-128"/>
              </a:rPr>
              <a:t>| 31000 | 2023-10-03 |</a:t>
            </a:r>
          </a:p>
          <a:p>
            <a:pPr marL="0" indent="0">
              <a:buNone/>
            </a:pPr>
            <a:endParaRPr lang="en-US" altLang="ja-JP" sz="20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095386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4" y="243068"/>
            <a:ext cx="8822155" cy="5936351"/>
          </a:xfrm>
        </p:spPr>
        <p:txBody>
          <a:bodyPr>
            <a:normAutofit fontScale="85000" lnSpcReduction="20000"/>
          </a:bodyPr>
          <a:lstStyle/>
          <a:p>
            <a:pPr marL="0" indent="0">
              <a:buNone/>
            </a:pPr>
            <a:r>
              <a:rPr lang="ja-JP" altLang="en-US" sz="2400" b="1" dirty="0"/>
              <a:t>ヒント</a:t>
            </a:r>
            <a:endParaRPr lang="en-US" altLang="ja-JP" sz="2400" b="1" dirty="0"/>
          </a:p>
          <a:p>
            <a:pPr marL="0" indent="0">
              <a:buNone/>
            </a:pPr>
            <a:r>
              <a:rPr lang="ja-JP" altLang="en-US" sz="2400" dirty="0"/>
              <a:t>商品テーブルと注文履歴テーブルの同じ商品</a:t>
            </a:r>
            <a:r>
              <a:rPr lang="en-US" altLang="ja-JP" sz="2400" dirty="0"/>
              <a:t>ID</a:t>
            </a:r>
            <a:r>
              <a:rPr lang="ja-JP" altLang="en-US" sz="2400" dirty="0"/>
              <a:t>に基づいて、価格の一致を確認します。</a:t>
            </a:r>
            <a:endParaRPr lang="en-US" altLang="ja-JP" sz="2400" dirty="0"/>
          </a:p>
          <a:p>
            <a:pPr marL="0" indent="0">
              <a:buNone/>
            </a:pPr>
            <a:endParaRPr lang="en-US" altLang="ja-JP" sz="2400" dirty="0"/>
          </a:p>
          <a:p>
            <a:pPr marL="0" indent="0">
              <a:buNone/>
            </a:pPr>
            <a:r>
              <a:rPr lang="ja-JP" altLang="en-US" sz="2200" b="1" dirty="0">
                <a:latin typeface="ＭＳ ゴシック" panose="020B0609070205080204" pitchFamily="49" charset="-128"/>
                <a:ea typeface="ＭＳ ゴシック" panose="020B0609070205080204" pitchFamily="49" charset="-128"/>
              </a:rPr>
              <a:t>商品テーブル</a:t>
            </a:r>
            <a:endParaRPr lang="en-US" altLang="ja-JP" sz="2200" b="1" dirty="0">
              <a:latin typeface="ＭＳ ゴシック" panose="020B0609070205080204" pitchFamily="49" charset="-128"/>
              <a:ea typeface="ＭＳ ゴシック" panose="020B0609070205080204" pitchFamily="49" charset="-128"/>
            </a:endParaRPr>
          </a:p>
          <a:p>
            <a:pPr marL="0" indent="0">
              <a:buNone/>
            </a:pP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商品</a:t>
            </a:r>
            <a:r>
              <a:rPr lang="en-US" altLang="ja-JP" sz="2200" dirty="0">
                <a:latin typeface="ＭＳ ゴシック" panose="020B0609070205080204" pitchFamily="49" charset="-128"/>
                <a:ea typeface="ＭＳ ゴシック" panose="020B0609070205080204" pitchFamily="49" charset="-128"/>
              </a:rPr>
              <a:t>ID| </a:t>
            </a:r>
            <a:r>
              <a:rPr lang="ja-JP" altLang="en-US" sz="2200" dirty="0">
                <a:latin typeface="ＭＳ ゴシック" panose="020B0609070205080204" pitchFamily="49" charset="-128"/>
                <a:ea typeface="ＭＳ ゴシック" panose="020B0609070205080204" pitchFamily="49" charset="-128"/>
              </a:rPr>
              <a:t>商品名  </a:t>
            </a: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価格  </a:t>
            </a: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 1     | </a:t>
            </a:r>
            <a:r>
              <a:rPr lang="ja-JP" altLang="en-US" sz="2200" dirty="0">
                <a:latin typeface="ＭＳ ゴシック" panose="020B0609070205080204" pitchFamily="49" charset="-128"/>
                <a:ea typeface="ＭＳ ゴシック" panose="020B0609070205080204" pitchFamily="49" charset="-128"/>
              </a:rPr>
              <a:t>テレビ  </a:t>
            </a:r>
            <a:r>
              <a:rPr lang="en-US" altLang="ja-JP" sz="2200" dirty="0">
                <a:latin typeface="ＭＳ ゴシック" panose="020B0609070205080204" pitchFamily="49" charset="-128"/>
                <a:ea typeface="ＭＳ ゴシック" panose="020B0609070205080204" pitchFamily="49" charset="-128"/>
              </a:rPr>
              <a:t>| 50000 |</a:t>
            </a:r>
          </a:p>
          <a:p>
            <a:pPr marL="0" indent="0">
              <a:buNone/>
            </a:pPr>
            <a:r>
              <a:rPr lang="en-US" altLang="ja-JP" sz="2200" dirty="0">
                <a:latin typeface="ＭＳ ゴシック" panose="020B0609070205080204" pitchFamily="49" charset="-128"/>
                <a:ea typeface="ＭＳ ゴシック" panose="020B0609070205080204" pitchFamily="49" charset="-128"/>
              </a:rPr>
              <a:t>| 2     | </a:t>
            </a:r>
            <a:r>
              <a:rPr lang="ja-JP" altLang="en-US" sz="2200" dirty="0">
                <a:latin typeface="ＭＳ ゴシック" panose="020B0609070205080204" pitchFamily="49" charset="-128"/>
                <a:ea typeface="ＭＳ ゴシック" panose="020B0609070205080204" pitchFamily="49" charset="-128"/>
              </a:rPr>
              <a:t>冷蔵庫  </a:t>
            </a:r>
            <a:r>
              <a:rPr lang="en-US" altLang="ja-JP" sz="2200" dirty="0">
                <a:latin typeface="ＭＳ ゴシック" panose="020B0609070205080204" pitchFamily="49" charset="-128"/>
                <a:ea typeface="ＭＳ ゴシック" panose="020B0609070205080204" pitchFamily="49" charset="-128"/>
              </a:rPr>
              <a:t>| 100000|</a:t>
            </a:r>
          </a:p>
          <a:p>
            <a:pPr marL="0" indent="0">
              <a:buNone/>
            </a:pPr>
            <a:r>
              <a:rPr lang="en-US" altLang="ja-JP" sz="2200" dirty="0">
                <a:latin typeface="ＭＳ ゴシック" panose="020B0609070205080204" pitchFamily="49" charset="-128"/>
                <a:ea typeface="ＭＳ ゴシック" panose="020B0609070205080204" pitchFamily="49" charset="-128"/>
              </a:rPr>
              <a:t>| 3     | </a:t>
            </a:r>
            <a:r>
              <a:rPr lang="ja-JP" altLang="en-US" sz="2200" dirty="0">
                <a:latin typeface="ＭＳ ゴシック" panose="020B0609070205080204" pitchFamily="49" charset="-128"/>
                <a:ea typeface="ＭＳ ゴシック" panose="020B0609070205080204" pitchFamily="49" charset="-128"/>
              </a:rPr>
              <a:t>洗濯機  </a:t>
            </a:r>
            <a:r>
              <a:rPr lang="en-US" altLang="ja-JP" sz="2200" dirty="0">
                <a:latin typeface="ＭＳ ゴシック" panose="020B0609070205080204" pitchFamily="49" charset="-128"/>
                <a:ea typeface="ＭＳ ゴシック" panose="020B0609070205080204" pitchFamily="49" charset="-128"/>
              </a:rPr>
              <a:t>| 30000 |</a:t>
            </a:r>
          </a:p>
          <a:p>
            <a:pPr marL="0" indent="0">
              <a:buNone/>
            </a:pPr>
            <a:r>
              <a:rPr lang="ja-JP" altLang="en-US" sz="2200" b="1" dirty="0">
                <a:latin typeface="ＭＳ ゴシック" panose="020B0609070205080204" pitchFamily="49" charset="-128"/>
                <a:ea typeface="ＭＳ ゴシック" panose="020B0609070205080204" pitchFamily="49" charset="-128"/>
              </a:rPr>
              <a:t>注文履歴テーブル</a:t>
            </a:r>
            <a:endParaRPr lang="en-US" altLang="ja-JP" sz="2200" b="1" dirty="0">
              <a:latin typeface="ＭＳ ゴシック" panose="020B0609070205080204" pitchFamily="49" charset="-128"/>
              <a:ea typeface="ＭＳ ゴシック" panose="020B0609070205080204" pitchFamily="49" charset="-128"/>
            </a:endParaRPr>
          </a:p>
          <a:p>
            <a:pPr marL="0" indent="0">
              <a:buNone/>
            </a:pP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注文</a:t>
            </a:r>
            <a:r>
              <a:rPr lang="en-US" altLang="ja-JP" sz="2200" dirty="0">
                <a:latin typeface="ＭＳ ゴシック" panose="020B0609070205080204" pitchFamily="49" charset="-128"/>
                <a:ea typeface="ＭＳ ゴシック" panose="020B0609070205080204" pitchFamily="49" charset="-128"/>
              </a:rPr>
              <a:t>ID| </a:t>
            </a:r>
            <a:r>
              <a:rPr lang="ja-JP" altLang="en-US" sz="2200" dirty="0">
                <a:latin typeface="ＭＳ ゴシック" panose="020B0609070205080204" pitchFamily="49" charset="-128"/>
                <a:ea typeface="ＭＳ ゴシック" panose="020B0609070205080204" pitchFamily="49" charset="-128"/>
              </a:rPr>
              <a:t>商品</a:t>
            </a:r>
            <a:r>
              <a:rPr lang="en-US" altLang="ja-JP" sz="2200" dirty="0">
                <a:latin typeface="ＭＳ ゴシック" panose="020B0609070205080204" pitchFamily="49" charset="-128"/>
                <a:ea typeface="ＭＳ ゴシック" panose="020B0609070205080204" pitchFamily="49" charset="-128"/>
              </a:rPr>
              <a:t>ID| </a:t>
            </a:r>
            <a:r>
              <a:rPr lang="ja-JP" altLang="en-US" sz="2200" dirty="0">
                <a:latin typeface="ＭＳ ゴシック" panose="020B0609070205080204" pitchFamily="49" charset="-128"/>
                <a:ea typeface="ＭＳ ゴシック" panose="020B0609070205080204" pitchFamily="49" charset="-128"/>
              </a:rPr>
              <a:t>商品名  </a:t>
            </a: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価格  </a:t>
            </a: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注文日     </a:t>
            </a: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 A     | 1     | </a:t>
            </a:r>
            <a:r>
              <a:rPr lang="ja-JP" altLang="en-US" sz="2200" dirty="0">
                <a:latin typeface="ＭＳ ゴシック" panose="020B0609070205080204" pitchFamily="49" charset="-128"/>
                <a:ea typeface="ＭＳ ゴシック" panose="020B0609070205080204" pitchFamily="49" charset="-128"/>
              </a:rPr>
              <a:t>テレビ  </a:t>
            </a:r>
            <a:r>
              <a:rPr lang="en-US" altLang="ja-JP" sz="2200" dirty="0">
                <a:latin typeface="ＭＳ ゴシック" panose="020B0609070205080204" pitchFamily="49" charset="-128"/>
                <a:ea typeface="ＭＳ ゴシック" panose="020B0609070205080204" pitchFamily="49" charset="-128"/>
              </a:rPr>
              <a:t>| 50000 | 2023-10-01 |</a:t>
            </a:r>
          </a:p>
          <a:p>
            <a:pPr marL="0" indent="0">
              <a:buNone/>
            </a:pPr>
            <a:r>
              <a:rPr lang="en-US" altLang="ja-JP" sz="2200" dirty="0">
                <a:latin typeface="ＭＳ ゴシック" panose="020B0609070205080204" pitchFamily="49" charset="-128"/>
                <a:ea typeface="ＭＳ ゴシック" panose="020B0609070205080204" pitchFamily="49" charset="-128"/>
              </a:rPr>
              <a:t>| B     | 2     | </a:t>
            </a:r>
            <a:r>
              <a:rPr lang="ja-JP" altLang="en-US" sz="2200" dirty="0">
                <a:latin typeface="ＭＳ ゴシック" panose="020B0609070205080204" pitchFamily="49" charset="-128"/>
                <a:ea typeface="ＭＳ ゴシック" panose="020B0609070205080204" pitchFamily="49" charset="-128"/>
              </a:rPr>
              <a:t>冷蔵庫  </a:t>
            </a:r>
            <a:r>
              <a:rPr lang="en-US" altLang="ja-JP" sz="2200" dirty="0">
                <a:latin typeface="ＭＳ ゴシック" panose="020B0609070205080204" pitchFamily="49" charset="-128"/>
                <a:ea typeface="ＭＳ ゴシック" panose="020B0609070205080204" pitchFamily="49" charset="-128"/>
              </a:rPr>
              <a:t>| 95000 | 2023-10-02 |</a:t>
            </a:r>
          </a:p>
          <a:p>
            <a:pPr marL="0" indent="0">
              <a:buNone/>
            </a:pPr>
            <a:r>
              <a:rPr lang="en-US" altLang="ja-JP" sz="2200" dirty="0">
                <a:latin typeface="ＭＳ ゴシック" panose="020B0609070205080204" pitchFamily="49" charset="-128"/>
                <a:ea typeface="ＭＳ ゴシック" panose="020B0609070205080204" pitchFamily="49" charset="-128"/>
              </a:rPr>
              <a:t>| C     | 3     | </a:t>
            </a:r>
            <a:r>
              <a:rPr lang="ja-JP" altLang="en-US" sz="2200" dirty="0">
                <a:latin typeface="ＭＳ ゴシック" panose="020B0609070205080204" pitchFamily="49" charset="-128"/>
                <a:ea typeface="ＭＳ ゴシック" panose="020B0609070205080204" pitchFamily="49" charset="-128"/>
              </a:rPr>
              <a:t>洗濯機  </a:t>
            </a:r>
            <a:r>
              <a:rPr lang="en-US" altLang="ja-JP" sz="2200" dirty="0">
                <a:latin typeface="ＭＳ ゴシック" panose="020B0609070205080204" pitchFamily="49" charset="-128"/>
                <a:ea typeface="ＭＳ ゴシック" panose="020B0609070205080204" pitchFamily="49" charset="-128"/>
              </a:rPr>
              <a:t>| 31000 | 2023-10-03 |</a:t>
            </a:r>
          </a:p>
          <a:p>
            <a:pPr marL="0" indent="0">
              <a:buNone/>
            </a:pPr>
            <a:endParaRPr lang="en-US" altLang="ja-JP" sz="20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083624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4" y="243068"/>
            <a:ext cx="8822155" cy="5936351"/>
          </a:xfrm>
        </p:spPr>
        <p:txBody>
          <a:bodyPr>
            <a:normAutofit fontScale="85000" lnSpcReduction="20000"/>
          </a:bodyPr>
          <a:lstStyle/>
          <a:p>
            <a:pPr marL="0" indent="0">
              <a:buNone/>
            </a:pPr>
            <a:r>
              <a:rPr lang="ja-JP" altLang="en-US" sz="2400" b="1" dirty="0"/>
              <a:t>解答例</a:t>
            </a:r>
            <a:endParaRPr lang="en-US" altLang="ja-JP" sz="2400" b="1" dirty="0"/>
          </a:p>
          <a:p>
            <a:r>
              <a:rPr lang="ja-JP" altLang="en-US" sz="2400" dirty="0">
                <a:latin typeface="メイリオ" panose="020B0604030504040204" pitchFamily="50" charset="-128"/>
              </a:rPr>
              <a:t>注文</a:t>
            </a:r>
            <a:r>
              <a:rPr lang="en-US" altLang="ja-JP" sz="2400" dirty="0">
                <a:latin typeface="メイリオ" panose="020B0604030504040204" pitchFamily="50" charset="-128"/>
              </a:rPr>
              <a:t>ID</a:t>
            </a:r>
            <a:r>
              <a:rPr lang="ja-JP" altLang="en-US" sz="2400" dirty="0">
                <a:latin typeface="メイリオ" panose="020B0604030504040204" pitchFamily="50" charset="-128"/>
              </a:rPr>
              <a:t>「</a:t>
            </a:r>
            <a:r>
              <a:rPr lang="en-US" altLang="ja-JP" sz="2400" dirty="0">
                <a:latin typeface="メイリオ" panose="020B0604030504040204" pitchFamily="50" charset="-128"/>
              </a:rPr>
              <a:t>B</a:t>
            </a:r>
            <a:r>
              <a:rPr lang="ja-JP" altLang="en-US" sz="2400" dirty="0">
                <a:latin typeface="メイリオ" panose="020B0604030504040204" pitchFamily="50" charset="-128"/>
              </a:rPr>
              <a:t>」の「冷蔵庫」の価格が、商品テーブルと異なっています（</a:t>
            </a:r>
            <a:r>
              <a:rPr lang="en-US" altLang="ja-JP" sz="2400" dirty="0">
                <a:latin typeface="メイリオ" panose="020B0604030504040204" pitchFamily="50" charset="-128"/>
              </a:rPr>
              <a:t>100,000 vs. 95,000</a:t>
            </a:r>
            <a:r>
              <a:rPr lang="ja-JP" altLang="en-US" sz="2400" dirty="0">
                <a:latin typeface="メイリオ" panose="020B0604030504040204" pitchFamily="50" charset="-128"/>
              </a:rPr>
              <a:t>）。</a:t>
            </a:r>
          </a:p>
          <a:p>
            <a:r>
              <a:rPr lang="ja-JP" altLang="en-US" sz="2400" dirty="0">
                <a:latin typeface="メイリオ" panose="020B0604030504040204" pitchFamily="50" charset="-128"/>
              </a:rPr>
              <a:t>注文</a:t>
            </a:r>
            <a:r>
              <a:rPr lang="en-US" altLang="ja-JP" sz="2400" dirty="0">
                <a:latin typeface="メイリオ" panose="020B0604030504040204" pitchFamily="50" charset="-128"/>
              </a:rPr>
              <a:t>ID</a:t>
            </a:r>
            <a:r>
              <a:rPr lang="ja-JP" altLang="en-US" sz="2400" dirty="0">
                <a:latin typeface="メイリオ" panose="020B0604030504040204" pitchFamily="50" charset="-128"/>
              </a:rPr>
              <a:t>「</a:t>
            </a:r>
            <a:r>
              <a:rPr lang="en-US" altLang="ja-JP" sz="2400" dirty="0">
                <a:latin typeface="メイリオ" panose="020B0604030504040204" pitchFamily="50" charset="-128"/>
              </a:rPr>
              <a:t>C</a:t>
            </a:r>
            <a:r>
              <a:rPr lang="ja-JP" altLang="en-US" sz="2400" dirty="0">
                <a:latin typeface="メイリオ" panose="020B0604030504040204" pitchFamily="50" charset="-128"/>
              </a:rPr>
              <a:t>」の「洗濯機」の価格も、商品テーブルと異なっています（</a:t>
            </a:r>
            <a:r>
              <a:rPr lang="en-US" altLang="ja-JP" sz="2400" dirty="0">
                <a:latin typeface="メイリオ" panose="020B0604030504040204" pitchFamily="50" charset="-128"/>
              </a:rPr>
              <a:t>30,000 vs. 31,000</a:t>
            </a:r>
            <a:r>
              <a:rPr lang="ja-JP" altLang="en-US" sz="2400" dirty="0">
                <a:latin typeface="メイリオ" panose="020B0604030504040204" pitchFamily="50" charset="-128"/>
              </a:rPr>
              <a:t>）。</a:t>
            </a:r>
            <a:endParaRPr lang="en-US" altLang="ja-JP" sz="2400" dirty="0">
              <a:latin typeface="メイリオ" panose="020B0604030504040204" pitchFamily="50" charset="-128"/>
            </a:endParaRPr>
          </a:p>
          <a:p>
            <a:pPr marL="0" indent="0">
              <a:buNone/>
            </a:pPr>
            <a:r>
              <a:rPr lang="ja-JP" altLang="en-US" sz="2200" b="1" dirty="0">
                <a:latin typeface="ＭＳ ゴシック" panose="020B0609070205080204" pitchFamily="49" charset="-128"/>
                <a:ea typeface="ＭＳ ゴシック" panose="020B0609070205080204" pitchFamily="49" charset="-128"/>
              </a:rPr>
              <a:t>商品テーブル</a:t>
            </a:r>
            <a:endParaRPr lang="en-US" altLang="ja-JP" sz="2200" b="1" dirty="0">
              <a:latin typeface="ＭＳ ゴシック" panose="020B0609070205080204" pitchFamily="49" charset="-128"/>
              <a:ea typeface="ＭＳ ゴシック" panose="020B0609070205080204" pitchFamily="49" charset="-128"/>
            </a:endParaRPr>
          </a:p>
          <a:p>
            <a:pPr marL="0" indent="0">
              <a:buNone/>
            </a:pP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商品</a:t>
            </a:r>
            <a:r>
              <a:rPr lang="en-US" altLang="ja-JP" sz="2200" dirty="0">
                <a:latin typeface="ＭＳ ゴシック" panose="020B0609070205080204" pitchFamily="49" charset="-128"/>
                <a:ea typeface="ＭＳ ゴシック" panose="020B0609070205080204" pitchFamily="49" charset="-128"/>
              </a:rPr>
              <a:t>ID| </a:t>
            </a:r>
            <a:r>
              <a:rPr lang="ja-JP" altLang="en-US" sz="2200" dirty="0">
                <a:latin typeface="ＭＳ ゴシック" panose="020B0609070205080204" pitchFamily="49" charset="-128"/>
                <a:ea typeface="ＭＳ ゴシック" panose="020B0609070205080204" pitchFamily="49" charset="-128"/>
              </a:rPr>
              <a:t>商品名  </a:t>
            </a: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価格  </a:t>
            </a: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 1     | </a:t>
            </a:r>
            <a:r>
              <a:rPr lang="ja-JP" altLang="en-US" sz="2200" dirty="0">
                <a:latin typeface="ＭＳ ゴシック" panose="020B0609070205080204" pitchFamily="49" charset="-128"/>
                <a:ea typeface="ＭＳ ゴシック" panose="020B0609070205080204" pitchFamily="49" charset="-128"/>
              </a:rPr>
              <a:t>テレビ  </a:t>
            </a:r>
            <a:r>
              <a:rPr lang="en-US" altLang="ja-JP" sz="2200" dirty="0">
                <a:latin typeface="ＭＳ ゴシック" panose="020B0609070205080204" pitchFamily="49" charset="-128"/>
                <a:ea typeface="ＭＳ ゴシック" panose="020B0609070205080204" pitchFamily="49" charset="-128"/>
              </a:rPr>
              <a:t>| 50000 |</a:t>
            </a:r>
          </a:p>
          <a:p>
            <a:pPr marL="0" indent="0">
              <a:buNone/>
            </a:pPr>
            <a:r>
              <a:rPr lang="en-US" altLang="ja-JP" sz="2200" dirty="0">
                <a:latin typeface="ＭＳ ゴシック" panose="020B0609070205080204" pitchFamily="49" charset="-128"/>
                <a:ea typeface="ＭＳ ゴシック" panose="020B0609070205080204" pitchFamily="49" charset="-128"/>
              </a:rPr>
              <a:t>| 2     | </a:t>
            </a:r>
            <a:r>
              <a:rPr lang="ja-JP" altLang="en-US" sz="2200" dirty="0">
                <a:latin typeface="ＭＳ ゴシック" panose="020B0609070205080204" pitchFamily="49" charset="-128"/>
                <a:ea typeface="ＭＳ ゴシック" panose="020B0609070205080204" pitchFamily="49" charset="-128"/>
              </a:rPr>
              <a:t>冷蔵庫  </a:t>
            </a:r>
            <a:r>
              <a:rPr lang="en-US" altLang="ja-JP" sz="2200" dirty="0">
                <a:latin typeface="ＭＳ ゴシック" panose="020B0609070205080204" pitchFamily="49" charset="-128"/>
                <a:ea typeface="ＭＳ ゴシック" panose="020B0609070205080204" pitchFamily="49" charset="-128"/>
              </a:rPr>
              <a:t>| 100000|</a:t>
            </a:r>
          </a:p>
          <a:p>
            <a:pPr marL="0" indent="0">
              <a:buNone/>
            </a:pPr>
            <a:r>
              <a:rPr lang="en-US" altLang="ja-JP" sz="2200" dirty="0">
                <a:latin typeface="ＭＳ ゴシック" panose="020B0609070205080204" pitchFamily="49" charset="-128"/>
                <a:ea typeface="ＭＳ ゴシック" panose="020B0609070205080204" pitchFamily="49" charset="-128"/>
              </a:rPr>
              <a:t>| 3     | </a:t>
            </a:r>
            <a:r>
              <a:rPr lang="ja-JP" altLang="en-US" sz="2200" dirty="0">
                <a:latin typeface="ＭＳ ゴシック" panose="020B0609070205080204" pitchFamily="49" charset="-128"/>
                <a:ea typeface="ＭＳ ゴシック" panose="020B0609070205080204" pitchFamily="49" charset="-128"/>
              </a:rPr>
              <a:t>洗濯機  </a:t>
            </a:r>
            <a:r>
              <a:rPr lang="en-US" altLang="ja-JP" sz="2200" dirty="0">
                <a:latin typeface="ＭＳ ゴシック" panose="020B0609070205080204" pitchFamily="49" charset="-128"/>
                <a:ea typeface="ＭＳ ゴシック" panose="020B0609070205080204" pitchFamily="49" charset="-128"/>
              </a:rPr>
              <a:t>| 30000 |</a:t>
            </a:r>
          </a:p>
          <a:p>
            <a:pPr marL="0" indent="0">
              <a:buNone/>
            </a:pPr>
            <a:r>
              <a:rPr lang="ja-JP" altLang="en-US" sz="2200" b="1" dirty="0">
                <a:latin typeface="ＭＳ ゴシック" panose="020B0609070205080204" pitchFamily="49" charset="-128"/>
                <a:ea typeface="ＭＳ ゴシック" panose="020B0609070205080204" pitchFamily="49" charset="-128"/>
              </a:rPr>
              <a:t>注文履歴テーブル</a:t>
            </a:r>
            <a:endParaRPr lang="en-US" altLang="ja-JP" sz="2200" b="1" dirty="0">
              <a:latin typeface="ＭＳ ゴシック" panose="020B0609070205080204" pitchFamily="49" charset="-128"/>
              <a:ea typeface="ＭＳ ゴシック" panose="020B0609070205080204" pitchFamily="49" charset="-128"/>
            </a:endParaRPr>
          </a:p>
          <a:p>
            <a:pPr marL="0" indent="0">
              <a:buNone/>
            </a:pP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注文</a:t>
            </a:r>
            <a:r>
              <a:rPr lang="en-US" altLang="ja-JP" sz="2200" dirty="0">
                <a:latin typeface="ＭＳ ゴシック" panose="020B0609070205080204" pitchFamily="49" charset="-128"/>
                <a:ea typeface="ＭＳ ゴシック" panose="020B0609070205080204" pitchFamily="49" charset="-128"/>
              </a:rPr>
              <a:t>ID| </a:t>
            </a:r>
            <a:r>
              <a:rPr lang="ja-JP" altLang="en-US" sz="2200" dirty="0">
                <a:latin typeface="ＭＳ ゴシック" panose="020B0609070205080204" pitchFamily="49" charset="-128"/>
                <a:ea typeface="ＭＳ ゴシック" panose="020B0609070205080204" pitchFamily="49" charset="-128"/>
              </a:rPr>
              <a:t>商品</a:t>
            </a:r>
            <a:r>
              <a:rPr lang="en-US" altLang="ja-JP" sz="2200" dirty="0">
                <a:latin typeface="ＭＳ ゴシック" panose="020B0609070205080204" pitchFamily="49" charset="-128"/>
                <a:ea typeface="ＭＳ ゴシック" panose="020B0609070205080204" pitchFamily="49" charset="-128"/>
              </a:rPr>
              <a:t>ID| </a:t>
            </a:r>
            <a:r>
              <a:rPr lang="ja-JP" altLang="en-US" sz="2200" dirty="0">
                <a:latin typeface="ＭＳ ゴシック" panose="020B0609070205080204" pitchFamily="49" charset="-128"/>
                <a:ea typeface="ＭＳ ゴシック" panose="020B0609070205080204" pitchFamily="49" charset="-128"/>
              </a:rPr>
              <a:t>商品名  </a:t>
            </a: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価格  </a:t>
            </a: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注文日     </a:t>
            </a: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 A     | 1     | </a:t>
            </a:r>
            <a:r>
              <a:rPr lang="ja-JP" altLang="en-US" sz="2200" dirty="0">
                <a:latin typeface="ＭＳ ゴシック" panose="020B0609070205080204" pitchFamily="49" charset="-128"/>
                <a:ea typeface="ＭＳ ゴシック" panose="020B0609070205080204" pitchFamily="49" charset="-128"/>
              </a:rPr>
              <a:t>テレビ  </a:t>
            </a:r>
            <a:r>
              <a:rPr lang="en-US" altLang="ja-JP" sz="2200" dirty="0">
                <a:latin typeface="ＭＳ ゴシック" panose="020B0609070205080204" pitchFamily="49" charset="-128"/>
                <a:ea typeface="ＭＳ ゴシック" panose="020B0609070205080204" pitchFamily="49" charset="-128"/>
              </a:rPr>
              <a:t>| 50000 | 2023-10-01 |</a:t>
            </a:r>
          </a:p>
          <a:p>
            <a:pPr marL="0" indent="0">
              <a:buNone/>
            </a:pPr>
            <a:r>
              <a:rPr lang="en-US" altLang="ja-JP" sz="2200" dirty="0">
                <a:latin typeface="ＭＳ ゴシック" panose="020B0609070205080204" pitchFamily="49" charset="-128"/>
                <a:ea typeface="ＭＳ ゴシック" panose="020B0609070205080204" pitchFamily="49" charset="-128"/>
              </a:rPr>
              <a:t>| B     | 2     | </a:t>
            </a:r>
            <a:r>
              <a:rPr lang="ja-JP" altLang="en-US" sz="2200" dirty="0">
                <a:latin typeface="ＭＳ ゴシック" panose="020B0609070205080204" pitchFamily="49" charset="-128"/>
                <a:ea typeface="ＭＳ ゴシック" panose="020B0609070205080204" pitchFamily="49" charset="-128"/>
              </a:rPr>
              <a:t>冷蔵庫  </a:t>
            </a:r>
            <a:r>
              <a:rPr lang="en-US" altLang="ja-JP" sz="2200" dirty="0">
                <a:latin typeface="ＭＳ ゴシック" panose="020B0609070205080204" pitchFamily="49" charset="-128"/>
                <a:ea typeface="ＭＳ ゴシック" panose="020B0609070205080204" pitchFamily="49" charset="-128"/>
              </a:rPr>
              <a:t>| 95000 | 2023-10-02 |</a:t>
            </a:r>
          </a:p>
          <a:p>
            <a:pPr marL="0" indent="0">
              <a:buNone/>
            </a:pPr>
            <a:r>
              <a:rPr lang="en-US" altLang="ja-JP" sz="2200" dirty="0">
                <a:latin typeface="ＭＳ ゴシック" panose="020B0609070205080204" pitchFamily="49" charset="-128"/>
                <a:ea typeface="ＭＳ ゴシック" panose="020B0609070205080204" pitchFamily="49" charset="-128"/>
              </a:rPr>
              <a:t>| C     | 3     | </a:t>
            </a:r>
            <a:r>
              <a:rPr lang="ja-JP" altLang="en-US" sz="2200" dirty="0">
                <a:latin typeface="ＭＳ ゴシック" panose="020B0609070205080204" pitchFamily="49" charset="-128"/>
                <a:ea typeface="ＭＳ ゴシック" panose="020B0609070205080204" pitchFamily="49" charset="-128"/>
              </a:rPr>
              <a:t>洗濯機  </a:t>
            </a:r>
            <a:r>
              <a:rPr lang="en-US" altLang="ja-JP" sz="2200" dirty="0">
                <a:latin typeface="ＭＳ ゴシック" panose="020B0609070205080204" pitchFamily="49" charset="-128"/>
                <a:ea typeface="ＭＳ ゴシック" panose="020B0609070205080204" pitchFamily="49" charset="-128"/>
              </a:rPr>
              <a:t>| 31000 | 2023-10-03 |</a:t>
            </a:r>
          </a:p>
          <a:p>
            <a:pPr marL="0" indent="0">
              <a:buNone/>
            </a:pPr>
            <a:endParaRPr lang="en-US" altLang="ja-JP" sz="20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000438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3-3. </a:t>
            </a:r>
            <a:r>
              <a:rPr lang="ja-JP" altLang="en-US" sz="4500" dirty="0">
                <a:solidFill>
                  <a:schemeClr val="tx2"/>
                </a:solidFill>
                <a:latin typeface="メイリオ" panose="020B0604030504040204" pitchFamily="50" charset="-128"/>
              </a:rPr>
              <a:t>異状</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26</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458044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異状とは</a:t>
            </a:r>
          </a:p>
        </p:txBody>
      </p:sp>
      <p:sp>
        <p:nvSpPr>
          <p:cNvPr id="3" name="コンテンツ プレースホルダー 2"/>
          <p:cNvSpPr>
            <a:spLocks noGrp="1"/>
          </p:cNvSpPr>
          <p:nvPr>
            <p:ph idx="1"/>
          </p:nvPr>
        </p:nvSpPr>
        <p:spPr/>
        <p:txBody>
          <a:bodyPr/>
          <a:lstStyle/>
          <a:p>
            <a:endParaRPr kumimoji="1" lang="en-US" altLang="ja-JP" dirty="0"/>
          </a:p>
          <a:p>
            <a:r>
              <a:rPr lang="ja-JP" altLang="en-US" b="1" dirty="0">
                <a:solidFill>
                  <a:srgbClr val="C00000"/>
                </a:solidFill>
              </a:rPr>
              <a:t>異状</a:t>
            </a:r>
            <a:r>
              <a:rPr lang="ja-JP" altLang="en-US" dirty="0"/>
              <a:t>とは、</a:t>
            </a:r>
            <a:r>
              <a:rPr lang="ja-JP" altLang="en-US" b="1" dirty="0"/>
              <a:t>データベースの設計が不適切な場合</a:t>
            </a:r>
            <a:r>
              <a:rPr lang="ja-JP" altLang="en-US" dirty="0"/>
              <a:t>に、</a:t>
            </a:r>
            <a:r>
              <a:rPr lang="ja-JP" altLang="en-US" b="1" dirty="0"/>
              <a:t>データの操作（</a:t>
            </a:r>
            <a:r>
              <a:rPr lang="ja-JP" altLang="en-US" dirty="0"/>
              <a:t>追加、更新、削除）</a:t>
            </a:r>
            <a:r>
              <a:rPr lang="ja-JP" altLang="en-US" b="1" dirty="0"/>
              <a:t>時</a:t>
            </a:r>
            <a:r>
              <a:rPr lang="ja-JP" altLang="en-US" dirty="0"/>
              <a:t>に起こる</a:t>
            </a:r>
            <a:r>
              <a:rPr lang="ja-JP" altLang="en-US" b="1" dirty="0"/>
              <a:t>予期しない問題</a:t>
            </a:r>
            <a:r>
              <a:rPr lang="ja-JP" altLang="en-US" dirty="0"/>
              <a:t>や</a:t>
            </a:r>
            <a:r>
              <a:rPr lang="ja-JP" altLang="en-US" b="1" dirty="0"/>
              <a:t>振る舞い</a:t>
            </a:r>
            <a:r>
              <a:rPr lang="ja-JP" altLang="en-US" dirty="0"/>
              <a:t>のことを指す。</a:t>
            </a:r>
            <a:endParaRPr lang="en-US" altLang="ja-JP" dirty="0"/>
          </a:p>
          <a:p>
            <a:r>
              <a:rPr lang="ja-JP" altLang="en-US" dirty="0"/>
              <a:t>不適切に設計されたデータベースでは、</a:t>
            </a:r>
            <a:r>
              <a:rPr lang="ja-JP" altLang="en-US" b="1" dirty="0"/>
              <a:t>データの冗長性が生じる</a:t>
            </a:r>
            <a:r>
              <a:rPr lang="ja-JP" altLang="en-US" dirty="0"/>
              <a:t>ことが多く、これが</a:t>
            </a:r>
            <a:r>
              <a:rPr lang="ja-JP" altLang="en-US" b="1" dirty="0">
                <a:solidFill>
                  <a:srgbClr val="C00000"/>
                </a:solidFill>
              </a:rPr>
              <a:t>異状</a:t>
            </a:r>
            <a:r>
              <a:rPr lang="ja-JP" altLang="en-US" dirty="0"/>
              <a:t>の原因となる。</a:t>
            </a:r>
            <a:endParaRPr lang="en-US" altLang="ja-JP" dirty="0"/>
          </a:p>
          <a:p>
            <a:endParaRPr kumimoji="1" lang="en-US" altLang="ja-JP" dirty="0"/>
          </a:p>
          <a:p>
            <a:endParaRPr lang="en-US" altLang="ja-JP" dirty="0"/>
          </a:p>
          <a:p>
            <a:pPr marL="0" indent="0">
              <a:buNone/>
            </a:pPr>
            <a:r>
              <a:rPr kumimoji="1" lang="ja-JP" altLang="en-US" dirty="0"/>
              <a:t>（「異常」ではありません）</a:t>
            </a:r>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27</a:t>
            </a:fld>
            <a:endParaRPr kumimoji="1" lang="ja-JP" altLang="en-US"/>
          </a:p>
        </p:txBody>
      </p:sp>
    </p:spTree>
    <p:extLst>
      <p:ext uri="{BB962C8B-B14F-4D97-AF65-F5344CB8AC3E}">
        <p14:creationId xmlns:p14="http://schemas.microsoft.com/office/powerpoint/2010/main" val="3597163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異状の具体例</a:t>
            </a:r>
          </a:p>
        </p:txBody>
      </p:sp>
      <p:sp>
        <p:nvSpPr>
          <p:cNvPr id="3" name="コンテンツ プレースホルダー 2"/>
          <p:cNvSpPr>
            <a:spLocks noGrp="1"/>
          </p:cNvSpPr>
          <p:nvPr>
            <p:ph idx="1"/>
          </p:nvPr>
        </p:nvSpPr>
        <p:spPr/>
        <p:txBody>
          <a:bodyPr>
            <a:normAutofit/>
          </a:bodyPr>
          <a:lstStyle/>
          <a:p>
            <a:endParaRPr kumimoji="1" lang="en-US" altLang="ja-JP" dirty="0"/>
          </a:p>
          <a:p>
            <a:endParaRPr lang="en-US" altLang="ja-JP" dirty="0"/>
          </a:p>
          <a:p>
            <a:endParaRPr kumimoji="1" lang="en-US" altLang="ja-JP" dirty="0"/>
          </a:p>
          <a:p>
            <a:endParaRPr lang="en-US" altLang="ja-JP" dirty="0"/>
          </a:p>
          <a:p>
            <a:r>
              <a:rPr lang="ja-JP" altLang="en-US" dirty="0"/>
              <a:t>これは、動物病院のデータベース。</a:t>
            </a:r>
            <a:r>
              <a:rPr lang="ja-JP" altLang="en-US" b="1" dirty="0"/>
              <a:t>徳川家康</a:t>
            </a:r>
            <a:r>
              <a:rPr lang="ja-JP" altLang="en-US" dirty="0"/>
              <a:t>さんの</a:t>
            </a:r>
            <a:r>
              <a:rPr lang="ja-JP" altLang="en-US" b="1" dirty="0"/>
              <a:t>２匹のペット</a:t>
            </a:r>
            <a:r>
              <a:rPr lang="ja-JP" altLang="en-US" dirty="0"/>
              <a:t>の記録がある。</a:t>
            </a:r>
            <a:endParaRPr lang="en-US" altLang="ja-JP" dirty="0"/>
          </a:p>
          <a:p>
            <a:r>
              <a:rPr kumimoji="1" lang="ja-JP" altLang="en-US" dirty="0"/>
              <a:t>徳川家康さんが</a:t>
            </a:r>
            <a:r>
              <a:rPr kumimoji="1" lang="ja-JP" altLang="en-US" b="1" dirty="0"/>
              <a:t>引っ越す</a:t>
            </a:r>
            <a:r>
              <a:rPr kumimoji="1" lang="ja-JP" altLang="en-US" dirty="0"/>
              <a:t>と、</a:t>
            </a:r>
            <a:r>
              <a:rPr kumimoji="1" lang="ja-JP" altLang="en-US" b="1" dirty="0"/>
              <a:t>２か所の変更</a:t>
            </a:r>
            <a:r>
              <a:rPr kumimoji="1" lang="ja-JP" altLang="en-US" dirty="0"/>
              <a:t>が必要　→　不便、書き換え漏れによる</a:t>
            </a:r>
            <a:r>
              <a:rPr kumimoji="1" lang="ja-JP" altLang="en-US" b="1" dirty="0"/>
              <a:t>不整合の危険</a:t>
            </a:r>
            <a:endParaRPr kumimoji="1" lang="en-US" altLang="ja-JP" b="1" dirty="0"/>
          </a:p>
          <a:p>
            <a:pPr marL="0" indent="0">
              <a:buNone/>
            </a:pPr>
            <a:r>
              <a:rPr lang="ja-JP" altLang="en-US" dirty="0"/>
              <a:t>　→　データベースの設計が不適切</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28</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3650131541"/>
              </p:ext>
            </p:extLst>
          </p:nvPr>
        </p:nvGraphicFramePr>
        <p:xfrm>
          <a:off x="481097" y="1460500"/>
          <a:ext cx="7545304" cy="1371600"/>
        </p:xfrm>
        <a:graphic>
          <a:graphicData uri="http://schemas.openxmlformats.org/drawingml/2006/table">
            <a:tbl>
              <a:tblPr>
                <a:tableStyleId>{BDBED569-4797-4DF1-A0F4-6AAB3CD982D8}</a:tableStyleId>
              </a:tblPr>
              <a:tblGrid>
                <a:gridCol w="1615433">
                  <a:extLst>
                    <a:ext uri="{9D8B030D-6E8A-4147-A177-3AD203B41FA5}">
                      <a16:colId xmlns:a16="http://schemas.microsoft.com/office/drawing/2014/main" val="4109067317"/>
                    </a:ext>
                  </a:extLst>
                </a:gridCol>
                <a:gridCol w="1836272">
                  <a:extLst>
                    <a:ext uri="{9D8B030D-6E8A-4147-A177-3AD203B41FA5}">
                      <a16:colId xmlns:a16="http://schemas.microsoft.com/office/drawing/2014/main" val="3994683449"/>
                    </a:ext>
                  </a:extLst>
                </a:gridCol>
                <a:gridCol w="4093599">
                  <a:extLst>
                    <a:ext uri="{9D8B030D-6E8A-4147-A177-3AD203B41FA5}">
                      <a16:colId xmlns:a16="http://schemas.microsoft.com/office/drawing/2014/main" val="4014271564"/>
                    </a:ext>
                  </a:extLst>
                </a:gridCol>
              </a:tblGrid>
              <a:tr h="284798">
                <a:tc>
                  <a:txBody>
                    <a:bodyPr/>
                    <a:lstStyle/>
                    <a:p>
                      <a:r>
                        <a:rPr lang="ja-JP" altLang="en-US" sz="2400" b="1" dirty="0"/>
                        <a:t>ペット名</a:t>
                      </a:r>
                    </a:p>
                  </a:txBody>
                  <a:tcPr anchor="ctr"/>
                </a:tc>
                <a:tc>
                  <a:txBody>
                    <a:bodyPr/>
                    <a:lstStyle/>
                    <a:p>
                      <a:r>
                        <a:rPr lang="ja-JP" altLang="en-US" sz="2400" b="1" dirty="0"/>
                        <a:t>オーナー</a:t>
                      </a:r>
                    </a:p>
                  </a:txBody>
                  <a:tcPr anchor="ctr"/>
                </a:tc>
                <a:tc>
                  <a:txBody>
                    <a:bodyPr/>
                    <a:lstStyle/>
                    <a:p>
                      <a:r>
                        <a:rPr lang="ja-JP" altLang="en-US" sz="2400" b="1" dirty="0"/>
                        <a:t>住所</a:t>
                      </a:r>
                    </a:p>
                  </a:txBody>
                  <a:tcPr anchor="ctr"/>
                </a:tc>
                <a:extLst>
                  <a:ext uri="{0D108BD9-81ED-4DB2-BD59-A6C34878D82A}">
                    <a16:rowId xmlns:a16="http://schemas.microsoft.com/office/drawing/2014/main" val="3853332847"/>
                  </a:ext>
                </a:extLst>
              </a:tr>
              <a:tr h="0">
                <a:tc>
                  <a:txBody>
                    <a:bodyPr/>
                    <a:lstStyle/>
                    <a:p>
                      <a:r>
                        <a:rPr lang="ja-JP" altLang="en-US" sz="2400" dirty="0"/>
                        <a:t>ミミ</a:t>
                      </a:r>
                    </a:p>
                  </a:txBody>
                  <a:tcPr anchor="ctr"/>
                </a:tc>
                <a:tc>
                  <a:txBody>
                    <a:bodyPr/>
                    <a:lstStyle/>
                    <a:p>
                      <a:r>
                        <a:rPr lang="ja-JP" altLang="en-US" sz="2400" dirty="0"/>
                        <a:t>徳川家康</a:t>
                      </a:r>
                    </a:p>
                  </a:txBody>
                  <a:tcPr anchor="ctr"/>
                </a:tc>
                <a:tc>
                  <a:txBody>
                    <a:bodyPr/>
                    <a:lstStyle/>
                    <a:p>
                      <a:r>
                        <a:rPr lang="ja-JP" altLang="en-US" sz="2400" dirty="0"/>
                        <a:t>東京都中央区</a:t>
                      </a:r>
                      <a:r>
                        <a:rPr lang="en-US" altLang="ja-JP" sz="2400" dirty="0"/>
                        <a:t>1-1-1</a:t>
                      </a:r>
                    </a:p>
                  </a:txBody>
                  <a:tcPr anchor="ctr"/>
                </a:tc>
                <a:extLst>
                  <a:ext uri="{0D108BD9-81ED-4DB2-BD59-A6C34878D82A}">
                    <a16:rowId xmlns:a16="http://schemas.microsoft.com/office/drawing/2014/main" val="1453677194"/>
                  </a:ext>
                </a:extLst>
              </a:tr>
              <a:tr h="0">
                <a:tc>
                  <a:txBody>
                    <a:bodyPr/>
                    <a:lstStyle/>
                    <a:p>
                      <a:r>
                        <a:rPr lang="ja-JP" altLang="en-US" sz="2400" dirty="0"/>
                        <a:t>タロウ</a:t>
                      </a:r>
                    </a:p>
                  </a:txBody>
                  <a:tcPr anchor="ctr"/>
                </a:tc>
                <a:tc>
                  <a:txBody>
                    <a:bodyPr/>
                    <a:lstStyle/>
                    <a:p>
                      <a:r>
                        <a:rPr lang="ja-JP" altLang="en-US" sz="2400" dirty="0"/>
                        <a:t>徳川家康</a:t>
                      </a:r>
                    </a:p>
                  </a:txBody>
                  <a:tcPr anchor="ctr"/>
                </a:tc>
                <a:tc>
                  <a:txBody>
                    <a:bodyPr/>
                    <a:lstStyle/>
                    <a:p>
                      <a:r>
                        <a:rPr lang="ja-JP" altLang="en-US" sz="2400" dirty="0"/>
                        <a:t>東京都中央区</a:t>
                      </a:r>
                      <a:r>
                        <a:rPr lang="en-US" altLang="ja-JP" sz="2400" dirty="0"/>
                        <a:t>1-1-1</a:t>
                      </a:r>
                    </a:p>
                  </a:txBody>
                  <a:tcPr anchor="ctr"/>
                </a:tc>
                <a:extLst>
                  <a:ext uri="{0D108BD9-81ED-4DB2-BD59-A6C34878D82A}">
                    <a16:rowId xmlns:a16="http://schemas.microsoft.com/office/drawing/2014/main" val="1489502461"/>
                  </a:ext>
                </a:extLst>
              </a:tr>
            </a:tbl>
          </a:graphicData>
        </a:graphic>
      </p:graphicFrame>
    </p:spTree>
    <p:extLst>
      <p:ext uri="{BB962C8B-B14F-4D97-AF65-F5344CB8AC3E}">
        <p14:creationId xmlns:p14="http://schemas.microsoft.com/office/powerpoint/2010/main" val="1177673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異状の問題点</a:t>
            </a:r>
          </a:p>
        </p:txBody>
      </p:sp>
      <p:sp>
        <p:nvSpPr>
          <p:cNvPr id="3" name="コンテンツ プレースホルダー 2"/>
          <p:cNvSpPr>
            <a:spLocks noGrp="1"/>
          </p:cNvSpPr>
          <p:nvPr>
            <p:ph idx="1"/>
          </p:nvPr>
        </p:nvSpPr>
        <p:spPr/>
        <p:txBody>
          <a:bodyPr/>
          <a:lstStyle/>
          <a:p>
            <a:r>
              <a:rPr lang="ja-JP" altLang="en-US" dirty="0"/>
              <a:t>データの</a:t>
            </a:r>
            <a:r>
              <a:rPr lang="ja-JP" altLang="en-US" b="1" dirty="0"/>
              <a:t>不整合のリスク</a:t>
            </a:r>
            <a:r>
              <a:rPr lang="ja-JP" altLang="en-US" dirty="0"/>
              <a:t>が高まる。</a:t>
            </a:r>
            <a:endParaRPr lang="en-US" altLang="ja-JP" dirty="0"/>
          </a:p>
          <a:p>
            <a:r>
              <a:rPr lang="ja-JP" altLang="en-US" b="1" dirty="0"/>
              <a:t>不整合</a:t>
            </a:r>
            <a:r>
              <a:rPr lang="ja-JP" altLang="en-US" dirty="0"/>
              <a:t>が生じると、</a:t>
            </a:r>
            <a:r>
              <a:rPr lang="ja-JP" altLang="en-US" b="1" dirty="0"/>
              <a:t>情報の信頼性が失われ</a:t>
            </a:r>
            <a:r>
              <a:rPr lang="ja-JP" altLang="en-US" dirty="0"/>
              <a:t>、</a:t>
            </a:r>
            <a:r>
              <a:rPr lang="ja-JP" altLang="en-US" b="1" dirty="0"/>
              <a:t>誤った意思決定や業務処理のミス</a:t>
            </a:r>
            <a:r>
              <a:rPr lang="ja-JP" altLang="en-US" dirty="0"/>
              <a:t>を引き起こす可能性がある。</a:t>
            </a:r>
            <a:endParaRPr lang="en-US" altLang="ja-JP" dirty="0"/>
          </a:p>
          <a:p>
            <a:r>
              <a:rPr lang="ja-JP" altLang="en-US" dirty="0"/>
              <a:t>大きな問題となる。</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29</a:t>
            </a:fld>
            <a:endParaRPr kumimoji="1" lang="ja-JP" altLang="en-US"/>
          </a:p>
        </p:txBody>
      </p:sp>
      <p:sp>
        <p:nvSpPr>
          <p:cNvPr id="5" name="テキスト ボックス 4"/>
          <p:cNvSpPr txBox="1"/>
          <p:nvPr/>
        </p:nvSpPr>
        <p:spPr>
          <a:xfrm>
            <a:off x="2664752" y="3313785"/>
            <a:ext cx="3775393" cy="523220"/>
          </a:xfrm>
          <a:prstGeom prst="rect">
            <a:avLst/>
          </a:prstGeom>
          <a:noFill/>
        </p:spPr>
        <p:txBody>
          <a:bodyPr wrap="none" rtlCol="0">
            <a:spAutoFit/>
          </a:bodyPr>
          <a:lstStyle/>
          <a:p>
            <a:r>
              <a:rPr kumimoji="1" lang="ja-JP" altLang="en-US" sz="2800" dirty="0"/>
              <a:t>不整合が起きている例</a:t>
            </a:r>
          </a:p>
        </p:txBody>
      </p:sp>
      <p:graphicFrame>
        <p:nvGraphicFramePr>
          <p:cNvPr id="6" name="表 5"/>
          <p:cNvGraphicFramePr>
            <a:graphicFrameLocks noGrp="1"/>
          </p:cNvGraphicFramePr>
          <p:nvPr>
            <p:extLst>
              <p:ext uri="{D42A27DB-BD31-4B8C-83A1-F6EECF244321}">
                <p14:modId xmlns:p14="http://schemas.microsoft.com/office/powerpoint/2010/main" val="2414536462"/>
              </p:ext>
            </p:extLst>
          </p:nvPr>
        </p:nvGraphicFramePr>
        <p:xfrm>
          <a:off x="1477963" y="3987838"/>
          <a:ext cx="5773737" cy="1828800"/>
        </p:xfrm>
        <a:graphic>
          <a:graphicData uri="http://schemas.openxmlformats.org/drawingml/2006/table">
            <a:tbl>
              <a:tblPr>
                <a:tableStyleId>{BDBED569-4797-4DF1-A0F4-6AAB3CD982D8}</a:tableStyleId>
              </a:tblPr>
              <a:tblGrid>
                <a:gridCol w="1201737">
                  <a:extLst>
                    <a:ext uri="{9D8B030D-6E8A-4147-A177-3AD203B41FA5}">
                      <a16:colId xmlns:a16="http://schemas.microsoft.com/office/drawing/2014/main" val="514193823"/>
                    </a:ext>
                  </a:extLst>
                </a:gridCol>
                <a:gridCol w="3263900">
                  <a:extLst>
                    <a:ext uri="{9D8B030D-6E8A-4147-A177-3AD203B41FA5}">
                      <a16:colId xmlns:a16="http://schemas.microsoft.com/office/drawing/2014/main" val="2443897210"/>
                    </a:ext>
                  </a:extLst>
                </a:gridCol>
                <a:gridCol w="1308100">
                  <a:extLst>
                    <a:ext uri="{9D8B030D-6E8A-4147-A177-3AD203B41FA5}">
                      <a16:colId xmlns:a16="http://schemas.microsoft.com/office/drawing/2014/main" val="681288466"/>
                    </a:ext>
                  </a:extLst>
                </a:gridCol>
              </a:tblGrid>
              <a:tr h="0">
                <a:tc>
                  <a:txBody>
                    <a:bodyPr/>
                    <a:lstStyle/>
                    <a:p>
                      <a:r>
                        <a:rPr lang="ja-JP" altLang="en-US" sz="2400" b="1" dirty="0"/>
                        <a:t>顧客名</a:t>
                      </a:r>
                    </a:p>
                  </a:txBody>
                  <a:tcPr anchor="ctr"/>
                </a:tc>
                <a:tc>
                  <a:txBody>
                    <a:bodyPr/>
                    <a:lstStyle/>
                    <a:p>
                      <a:r>
                        <a:rPr lang="ja-JP" altLang="en-US" sz="2400" b="1" dirty="0"/>
                        <a:t>お気に入りのドリンク</a:t>
                      </a:r>
                    </a:p>
                  </a:txBody>
                  <a:tcPr anchor="ctr"/>
                </a:tc>
                <a:tc>
                  <a:txBody>
                    <a:bodyPr/>
                    <a:lstStyle/>
                    <a:p>
                      <a:r>
                        <a:rPr lang="ja-JP" altLang="en-US" sz="2400" b="1" dirty="0"/>
                        <a:t>価格</a:t>
                      </a:r>
                    </a:p>
                  </a:txBody>
                  <a:tcPr anchor="ctr"/>
                </a:tc>
                <a:extLst>
                  <a:ext uri="{0D108BD9-81ED-4DB2-BD59-A6C34878D82A}">
                    <a16:rowId xmlns:a16="http://schemas.microsoft.com/office/drawing/2014/main" val="3506606386"/>
                  </a:ext>
                </a:extLst>
              </a:tr>
              <a:tr h="0">
                <a:tc>
                  <a:txBody>
                    <a:bodyPr/>
                    <a:lstStyle/>
                    <a:p>
                      <a:r>
                        <a:rPr lang="ja-JP" altLang="en-US" sz="2400"/>
                        <a:t>田中</a:t>
                      </a:r>
                    </a:p>
                  </a:txBody>
                  <a:tcPr anchor="ctr"/>
                </a:tc>
                <a:tc>
                  <a:txBody>
                    <a:bodyPr/>
                    <a:lstStyle/>
                    <a:p>
                      <a:r>
                        <a:rPr lang="ja-JP" altLang="en-US" sz="2400" b="1" dirty="0">
                          <a:solidFill>
                            <a:srgbClr val="FF0000"/>
                          </a:solidFill>
                        </a:rPr>
                        <a:t>カフェラテ</a:t>
                      </a:r>
                    </a:p>
                  </a:txBody>
                  <a:tcPr anchor="ctr"/>
                </a:tc>
                <a:tc>
                  <a:txBody>
                    <a:bodyPr/>
                    <a:lstStyle/>
                    <a:p>
                      <a:r>
                        <a:rPr lang="en-US" altLang="ja-JP" sz="2400" b="1" dirty="0">
                          <a:solidFill>
                            <a:srgbClr val="FF0000"/>
                          </a:solidFill>
                        </a:rPr>
                        <a:t>400</a:t>
                      </a:r>
                      <a:r>
                        <a:rPr lang="ja-JP" altLang="en-US" sz="2400" b="1" dirty="0">
                          <a:solidFill>
                            <a:srgbClr val="FF0000"/>
                          </a:solidFill>
                        </a:rPr>
                        <a:t>円</a:t>
                      </a:r>
                    </a:p>
                  </a:txBody>
                  <a:tcPr anchor="ctr"/>
                </a:tc>
                <a:extLst>
                  <a:ext uri="{0D108BD9-81ED-4DB2-BD59-A6C34878D82A}">
                    <a16:rowId xmlns:a16="http://schemas.microsoft.com/office/drawing/2014/main" val="2804752320"/>
                  </a:ext>
                </a:extLst>
              </a:tr>
              <a:tr h="0">
                <a:tc>
                  <a:txBody>
                    <a:bodyPr/>
                    <a:lstStyle/>
                    <a:p>
                      <a:r>
                        <a:rPr lang="ja-JP" altLang="en-US" sz="2400"/>
                        <a:t>田中</a:t>
                      </a:r>
                    </a:p>
                  </a:txBody>
                  <a:tcPr anchor="ctr"/>
                </a:tc>
                <a:tc>
                  <a:txBody>
                    <a:bodyPr/>
                    <a:lstStyle/>
                    <a:p>
                      <a:r>
                        <a:rPr lang="ja-JP" altLang="en-US" sz="2400" dirty="0"/>
                        <a:t>カプチーノ</a:t>
                      </a:r>
                    </a:p>
                  </a:txBody>
                  <a:tcPr anchor="ctr"/>
                </a:tc>
                <a:tc>
                  <a:txBody>
                    <a:bodyPr/>
                    <a:lstStyle/>
                    <a:p>
                      <a:r>
                        <a:rPr lang="en-US" altLang="ja-JP" sz="2400" dirty="0"/>
                        <a:t>450</a:t>
                      </a:r>
                      <a:r>
                        <a:rPr lang="ja-JP" altLang="en-US" sz="2400" dirty="0"/>
                        <a:t>円</a:t>
                      </a:r>
                    </a:p>
                  </a:txBody>
                  <a:tcPr anchor="ctr"/>
                </a:tc>
                <a:extLst>
                  <a:ext uri="{0D108BD9-81ED-4DB2-BD59-A6C34878D82A}">
                    <a16:rowId xmlns:a16="http://schemas.microsoft.com/office/drawing/2014/main" val="4245926755"/>
                  </a:ext>
                </a:extLst>
              </a:tr>
              <a:tr h="0">
                <a:tc>
                  <a:txBody>
                    <a:bodyPr/>
                    <a:lstStyle/>
                    <a:p>
                      <a:r>
                        <a:rPr lang="ja-JP" altLang="en-US" sz="2400"/>
                        <a:t>佐藤</a:t>
                      </a:r>
                    </a:p>
                  </a:txBody>
                  <a:tcPr anchor="ctr"/>
                </a:tc>
                <a:tc>
                  <a:txBody>
                    <a:bodyPr/>
                    <a:lstStyle/>
                    <a:p>
                      <a:r>
                        <a:rPr lang="ja-JP" altLang="en-US" sz="2400" b="1" dirty="0">
                          <a:solidFill>
                            <a:srgbClr val="FF0000"/>
                          </a:solidFill>
                        </a:rPr>
                        <a:t>カフェラテ</a:t>
                      </a:r>
                    </a:p>
                  </a:txBody>
                  <a:tcPr anchor="ctr"/>
                </a:tc>
                <a:tc>
                  <a:txBody>
                    <a:bodyPr/>
                    <a:lstStyle/>
                    <a:p>
                      <a:r>
                        <a:rPr lang="en-US" altLang="ja-JP" sz="2400" b="1" dirty="0">
                          <a:solidFill>
                            <a:srgbClr val="FF0000"/>
                          </a:solidFill>
                        </a:rPr>
                        <a:t>420</a:t>
                      </a:r>
                      <a:r>
                        <a:rPr lang="ja-JP" altLang="en-US" sz="2400" b="1" dirty="0">
                          <a:solidFill>
                            <a:srgbClr val="FF0000"/>
                          </a:solidFill>
                        </a:rPr>
                        <a:t>円</a:t>
                      </a:r>
                    </a:p>
                  </a:txBody>
                  <a:tcPr anchor="ctr"/>
                </a:tc>
                <a:extLst>
                  <a:ext uri="{0D108BD9-81ED-4DB2-BD59-A6C34878D82A}">
                    <a16:rowId xmlns:a16="http://schemas.microsoft.com/office/drawing/2014/main" val="2600871574"/>
                  </a:ext>
                </a:extLst>
              </a:tr>
            </a:tbl>
          </a:graphicData>
        </a:graphic>
      </p:graphicFrame>
      <p:sp>
        <p:nvSpPr>
          <p:cNvPr id="7" name="正方形/長方形 6"/>
          <p:cNvSpPr/>
          <p:nvPr/>
        </p:nvSpPr>
        <p:spPr>
          <a:xfrm>
            <a:off x="1155700" y="5940852"/>
            <a:ext cx="6997700" cy="830997"/>
          </a:xfrm>
          <a:prstGeom prst="rect">
            <a:avLst/>
          </a:prstGeom>
        </p:spPr>
        <p:txBody>
          <a:bodyPr wrap="square">
            <a:spAutoFit/>
          </a:bodyPr>
          <a:lstStyle/>
          <a:p>
            <a:r>
              <a:rPr lang="ja-JP" altLang="en-US" sz="2400" dirty="0"/>
              <a:t>データベース内に異なる価格が混在し、どちらが正しいのかが不明確になっている</a:t>
            </a:r>
            <a:endParaRPr lang="en-US" altLang="ja-JP" sz="2400" dirty="0"/>
          </a:p>
        </p:txBody>
      </p:sp>
    </p:spTree>
    <p:extLst>
      <p:ext uri="{BB962C8B-B14F-4D97-AF65-F5344CB8AC3E}">
        <p14:creationId xmlns:p14="http://schemas.microsoft.com/office/powerpoint/2010/main" val="4219120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73321" y="329184"/>
            <a:ext cx="4688333" cy="1783080"/>
          </a:xfrm>
        </p:spPr>
        <p:txBody>
          <a:bodyPr anchor="b">
            <a:normAutofit/>
          </a:bodyPr>
          <a:lstStyle/>
          <a:p>
            <a:r>
              <a:rPr lang="ja-JP" altLang="en-US" sz="4000" dirty="0">
                <a:latin typeface="ＭＳ ゴシック" panose="020B0609070205080204" pitchFamily="49" charset="-128"/>
                <a:ea typeface="ＭＳ ゴシック" panose="020B0609070205080204" pitchFamily="49" charset="-128"/>
              </a:rPr>
              <a:t>アウトライン</a:t>
            </a:r>
            <a:endParaRPr kumimoji="1" lang="ja-JP" altLang="en-US" sz="4000" dirty="0">
              <a:latin typeface="ＭＳ ゴシック" panose="020B0609070205080204" pitchFamily="49" charset="-128"/>
              <a:ea typeface="ＭＳ ゴシック" panose="020B0609070205080204" pitchFamily="49" charset="-128"/>
            </a:endParaRPr>
          </a:p>
        </p:txBody>
      </p:sp>
      <p:pic>
        <p:nvPicPr>
          <p:cNvPr id="7" name="図 6">
            <a:extLst>
              <a:ext uri="{FF2B5EF4-FFF2-40B4-BE49-F238E27FC236}">
                <a16:creationId xmlns:a16="http://schemas.microsoft.com/office/drawing/2014/main" id="{ADE5C89F-0CB4-504E-E8F6-BD3C6D03C72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7514" r="23589" b="-2"/>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3861995" y="2477311"/>
            <a:ext cx="5098010" cy="4051505"/>
          </a:xfrm>
        </p:spPr>
        <p:txBody>
          <a:bodyPr>
            <a:normAutofit/>
          </a:bodyPr>
          <a:lstStyle/>
          <a:p>
            <a:pPr marL="457200" indent="-457200">
              <a:buFont typeface="+mj-lt"/>
              <a:buAutoNum type="arabicPeriod"/>
            </a:pPr>
            <a:r>
              <a:rPr lang="ja-JP" altLang="en-US" sz="2400" dirty="0">
                <a:solidFill>
                  <a:srgbClr val="000000"/>
                </a:solidFill>
                <a:latin typeface="Calibri" panose="020F0502020204030204" pitchFamily="34" charset="0"/>
              </a:rPr>
              <a:t>リレーショナルデータベースの概要と重要性</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冗長なデータの問題点</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異状</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正規化</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テーブルの分割と結合</a:t>
            </a:r>
            <a:endParaRPr lang="en-US" altLang="ja-JP" sz="2400" dirty="0">
              <a:solidFill>
                <a:srgbClr val="000000"/>
              </a:solidFill>
              <a:latin typeface="Calibri" panose="020F0502020204030204" pitchFamily="34" charset="0"/>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704740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不整合が起きている例①</a:t>
            </a:r>
          </a:p>
        </p:txBody>
      </p:sp>
      <p:sp>
        <p:nvSpPr>
          <p:cNvPr id="3" name="コンテンツ プレースホルダー 2"/>
          <p:cNvSpPr>
            <a:spLocks noGrp="1"/>
          </p:cNvSpPr>
          <p:nvPr>
            <p:ph idx="1"/>
          </p:nvPr>
        </p:nvSpPr>
        <p:spPr>
          <a:xfrm>
            <a:off x="321845" y="846253"/>
            <a:ext cx="8461208" cy="1350847"/>
          </a:xfrm>
        </p:spPr>
        <p:txBody>
          <a:bodyPr>
            <a:normAutofit/>
          </a:bodyPr>
          <a:lstStyle/>
          <a:p>
            <a:pPr marL="0" indent="0">
              <a:buNone/>
            </a:pPr>
            <a:r>
              <a:rPr lang="ja-JP" altLang="en-US" b="1" dirty="0"/>
              <a:t>田中さんのクラスが変更</a:t>
            </a:r>
            <a:r>
              <a:rPr lang="ja-JP" altLang="en-US" dirty="0"/>
              <a:t>になった。書き換え漏れにおり、</a:t>
            </a:r>
            <a:r>
              <a:rPr lang="ja-JP" altLang="en-US" b="1" dirty="0"/>
              <a:t>所属クラス情報の矛盾が発生</a:t>
            </a:r>
            <a:endParaRPr kumimoji="1" lang="ja-JP" altLang="en-US" b="1"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30</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170706727"/>
              </p:ext>
            </p:extLst>
          </p:nvPr>
        </p:nvGraphicFramePr>
        <p:xfrm>
          <a:off x="481095" y="2001972"/>
          <a:ext cx="8461376" cy="2286000"/>
        </p:xfrm>
        <a:graphic>
          <a:graphicData uri="http://schemas.openxmlformats.org/drawingml/2006/table">
            <a:tbl>
              <a:tblPr>
                <a:tableStyleId>{BDBED569-4797-4DF1-A0F4-6AAB3CD982D8}</a:tableStyleId>
              </a:tblPr>
              <a:tblGrid>
                <a:gridCol w="2115344">
                  <a:extLst>
                    <a:ext uri="{9D8B030D-6E8A-4147-A177-3AD203B41FA5}">
                      <a16:colId xmlns:a16="http://schemas.microsoft.com/office/drawing/2014/main" val="231757452"/>
                    </a:ext>
                  </a:extLst>
                </a:gridCol>
                <a:gridCol w="2115344">
                  <a:extLst>
                    <a:ext uri="{9D8B030D-6E8A-4147-A177-3AD203B41FA5}">
                      <a16:colId xmlns:a16="http://schemas.microsoft.com/office/drawing/2014/main" val="3981656388"/>
                    </a:ext>
                  </a:extLst>
                </a:gridCol>
                <a:gridCol w="2115344">
                  <a:extLst>
                    <a:ext uri="{9D8B030D-6E8A-4147-A177-3AD203B41FA5}">
                      <a16:colId xmlns:a16="http://schemas.microsoft.com/office/drawing/2014/main" val="139268221"/>
                    </a:ext>
                  </a:extLst>
                </a:gridCol>
                <a:gridCol w="2115344">
                  <a:extLst>
                    <a:ext uri="{9D8B030D-6E8A-4147-A177-3AD203B41FA5}">
                      <a16:colId xmlns:a16="http://schemas.microsoft.com/office/drawing/2014/main" val="3222661776"/>
                    </a:ext>
                  </a:extLst>
                </a:gridCol>
              </a:tblGrid>
              <a:tr h="365760">
                <a:tc>
                  <a:txBody>
                    <a:bodyPr/>
                    <a:lstStyle/>
                    <a:p>
                      <a:r>
                        <a:rPr lang="ja-JP" altLang="en-US" sz="2400" b="1" dirty="0"/>
                        <a:t>生徒名</a:t>
                      </a:r>
                    </a:p>
                  </a:txBody>
                  <a:tcPr anchor="ctr"/>
                </a:tc>
                <a:tc>
                  <a:txBody>
                    <a:bodyPr/>
                    <a:lstStyle/>
                    <a:p>
                      <a:r>
                        <a:rPr lang="ja-JP" altLang="en-US" sz="2400" b="1" dirty="0"/>
                        <a:t>クラス</a:t>
                      </a:r>
                    </a:p>
                  </a:txBody>
                  <a:tcPr anchor="ctr"/>
                </a:tc>
                <a:tc>
                  <a:txBody>
                    <a:bodyPr/>
                    <a:lstStyle/>
                    <a:p>
                      <a:r>
                        <a:rPr lang="ja-JP" altLang="en-US" sz="2400" b="1" dirty="0"/>
                        <a:t>教科</a:t>
                      </a:r>
                    </a:p>
                  </a:txBody>
                  <a:tcPr anchor="ctr"/>
                </a:tc>
                <a:tc>
                  <a:txBody>
                    <a:bodyPr/>
                    <a:lstStyle/>
                    <a:p>
                      <a:r>
                        <a:rPr lang="ja-JP" altLang="en-US" sz="2400" b="1" dirty="0"/>
                        <a:t>成績</a:t>
                      </a:r>
                    </a:p>
                  </a:txBody>
                  <a:tcPr anchor="ctr"/>
                </a:tc>
                <a:extLst>
                  <a:ext uri="{0D108BD9-81ED-4DB2-BD59-A6C34878D82A}">
                    <a16:rowId xmlns:a16="http://schemas.microsoft.com/office/drawing/2014/main" val="2642690199"/>
                  </a:ext>
                </a:extLst>
              </a:tr>
              <a:tr h="411028">
                <a:tc>
                  <a:txBody>
                    <a:bodyPr/>
                    <a:lstStyle/>
                    <a:p>
                      <a:r>
                        <a:rPr lang="ja-JP" altLang="en-US" sz="2400" b="1" dirty="0">
                          <a:solidFill>
                            <a:srgbClr val="FF0000"/>
                          </a:solidFill>
                        </a:rPr>
                        <a:t>田中</a:t>
                      </a:r>
                    </a:p>
                  </a:txBody>
                  <a:tcPr anchor="ctr"/>
                </a:tc>
                <a:tc>
                  <a:txBody>
                    <a:bodyPr/>
                    <a:lstStyle/>
                    <a:p>
                      <a:r>
                        <a:rPr lang="en-US" altLang="ja-JP" sz="2400" b="1" dirty="0">
                          <a:solidFill>
                            <a:srgbClr val="FF0000"/>
                          </a:solidFill>
                        </a:rPr>
                        <a:t>3</a:t>
                      </a:r>
                      <a:r>
                        <a:rPr lang="ja-JP" altLang="en-US" sz="2400" b="1" dirty="0">
                          <a:solidFill>
                            <a:srgbClr val="FF0000"/>
                          </a:solidFill>
                        </a:rPr>
                        <a:t>年</a:t>
                      </a:r>
                      <a:r>
                        <a:rPr lang="en-US" sz="2400" b="1" dirty="0">
                          <a:solidFill>
                            <a:srgbClr val="FF0000"/>
                          </a:solidFill>
                        </a:rPr>
                        <a:t>A</a:t>
                      </a:r>
                      <a:r>
                        <a:rPr lang="ja-JP" altLang="en-US" sz="2400" b="1" dirty="0">
                          <a:solidFill>
                            <a:srgbClr val="FF0000"/>
                          </a:solidFill>
                        </a:rPr>
                        <a:t>組</a:t>
                      </a:r>
                    </a:p>
                  </a:txBody>
                  <a:tcPr anchor="ctr"/>
                </a:tc>
                <a:tc>
                  <a:txBody>
                    <a:bodyPr/>
                    <a:lstStyle/>
                    <a:p>
                      <a:r>
                        <a:rPr lang="ja-JP" altLang="en-US" sz="2400"/>
                        <a:t>数学</a:t>
                      </a:r>
                      <a:endParaRPr lang="ja-JP" altLang="en-US" sz="2400" b="0"/>
                    </a:p>
                  </a:txBody>
                  <a:tcPr anchor="ctr"/>
                </a:tc>
                <a:tc>
                  <a:txBody>
                    <a:bodyPr/>
                    <a:lstStyle/>
                    <a:p>
                      <a:r>
                        <a:rPr lang="en-US" altLang="ja-JP" sz="2400"/>
                        <a:t>85</a:t>
                      </a:r>
                      <a:endParaRPr lang="en-US" altLang="ja-JP" sz="2400" b="0"/>
                    </a:p>
                  </a:txBody>
                  <a:tcPr anchor="ctr"/>
                </a:tc>
                <a:extLst>
                  <a:ext uri="{0D108BD9-81ED-4DB2-BD59-A6C34878D82A}">
                    <a16:rowId xmlns:a16="http://schemas.microsoft.com/office/drawing/2014/main" val="189171590"/>
                  </a:ext>
                </a:extLst>
              </a:tr>
              <a:tr h="365760">
                <a:tc>
                  <a:txBody>
                    <a:bodyPr/>
                    <a:lstStyle/>
                    <a:p>
                      <a:r>
                        <a:rPr lang="ja-JP" altLang="en-US" sz="2400" b="1" dirty="0">
                          <a:solidFill>
                            <a:srgbClr val="FF0000"/>
                          </a:solidFill>
                        </a:rPr>
                        <a:t>田中</a:t>
                      </a:r>
                    </a:p>
                  </a:txBody>
                  <a:tcPr anchor="ctr"/>
                </a:tc>
                <a:tc>
                  <a:txBody>
                    <a:bodyPr/>
                    <a:lstStyle/>
                    <a:p>
                      <a:r>
                        <a:rPr lang="en-US" altLang="ja-JP" sz="2400" b="1" dirty="0">
                          <a:solidFill>
                            <a:srgbClr val="FF0000"/>
                          </a:solidFill>
                        </a:rPr>
                        <a:t>3</a:t>
                      </a:r>
                      <a:r>
                        <a:rPr lang="ja-JP" altLang="en-US" sz="2400" b="1" dirty="0">
                          <a:solidFill>
                            <a:srgbClr val="FF0000"/>
                          </a:solidFill>
                        </a:rPr>
                        <a:t>年</a:t>
                      </a:r>
                      <a:r>
                        <a:rPr lang="en-US" altLang="ja-JP" sz="2400" b="1" dirty="0">
                          <a:solidFill>
                            <a:srgbClr val="FF0000"/>
                          </a:solidFill>
                        </a:rPr>
                        <a:t>D</a:t>
                      </a:r>
                      <a:r>
                        <a:rPr lang="ja-JP" altLang="en-US" sz="2400" b="1" dirty="0">
                          <a:solidFill>
                            <a:srgbClr val="FF0000"/>
                          </a:solidFill>
                        </a:rPr>
                        <a:t>組</a:t>
                      </a:r>
                    </a:p>
                  </a:txBody>
                  <a:tcPr anchor="ctr"/>
                </a:tc>
                <a:tc>
                  <a:txBody>
                    <a:bodyPr/>
                    <a:lstStyle/>
                    <a:p>
                      <a:r>
                        <a:rPr lang="ja-JP" altLang="en-US" sz="2400" dirty="0"/>
                        <a:t>英語</a:t>
                      </a:r>
                      <a:endParaRPr lang="ja-JP" altLang="en-US" sz="2400" b="0" dirty="0"/>
                    </a:p>
                  </a:txBody>
                  <a:tcPr anchor="ctr"/>
                </a:tc>
                <a:tc>
                  <a:txBody>
                    <a:bodyPr/>
                    <a:lstStyle/>
                    <a:p>
                      <a:r>
                        <a:rPr lang="en-US" altLang="ja-JP" sz="2400"/>
                        <a:t>90</a:t>
                      </a:r>
                      <a:endParaRPr lang="en-US" altLang="ja-JP" sz="2400" b="0"/>
                    </a:p>
                  </a:txBody>
                  <a:tcPr anchor="ctr"/>
                </a:tc>
                <a:extLst>
                  <a:ext uri="{0D108BD9-81ED-4DB2-BD59-A6C34878D82A}">
                    <a16:rowId xmlns:a16="http://schemas.microsoft.com/office/drawing/2014/main" val="3268933829"/>
                  </a:ext>
                </a:extLst>
              </a:tr>
              <a:tr h="365760">
                <a:tc>
                  <a:txBody>
                    <a:bodyPr/>
                    <a:lstStyle/>
                    <a:p>
                      <a:r>
                        <a:rPr lang="ja-JP" altLang="en-US" sz="2400" b="1" dirty="0">
                          <a:solidFill>
                            <a:schemeClr val="tx1"/>
                          </a:solidFill>
                        </a:rPr>
                        <a:t>佐藤</a:t>
                      </a:r>
                    </a:p>
                  </a:txBody>
                  <a:tcPr anchor="ctr"/>
                </a:tc>
                <a:tc>
                  <a:txBody>
                    <a:bodyPr/>
                    <a:lstStyle/>
                    <a:p>
                      <a:r>
                        <a:rPr lang="en-US" altLang="ja-JP" sz="2400" b="1" dirty="0">
                          <a:solidFill>
                            <a:schemeClr val="tx1"/>
                          </a:solidFill>
                        </a:rPr>
                        <a:t>3</a:t>
                      </a:r>
                      <a:r>
                        <a:rPr lang="ja-JP" altLang="en-US" sz="2400" b="1" dirty="0">
                          <a:solidFill>
                            <a:schemeClr val="tx1"/>
                          </a:solidFill>
                        </a:rPr>
                        <a:t>年</a:t>
                      </a:r>
                      <a:r>
                        <a:rPr lang="en-US" sz="2400" b="1" dirty="0">
                          <a:solidFill>
                            <a:schemeClr val="tx1"/>
                          </a:solidFill>
                        </a:rPr>
                        <a:t>B</a:t>
                      </a:r>
                      <a:r>
                        <a:rPr lang="ja-JP" altLang="en-US" sz="2400" b="1" dirty="0">
                          <a:solidFill>
                            <a:schemeClr val="tx1"/>
                          </a:solidFill>
                        </a:rPr>
                        <a:t>組</a:t>
                      </a:r>
                    </a:p>
                  </a:txBody>
                  <a:tcPr anchor="ctr"/>
                </a:tc>
                <a:tc>
                  <a:txBody>
                    <a:bodyPr/>
                    <a:lstStyle/>
                    <a:p>
                      <a:r>
                        <a:rPr lang="ja-JP" altLang="en-US" sz="2400" dirty="0"/>
                        <a:t>数学</a:t>
                      </a:r>
                      <a:endParaRPr lang="ja-JP" altLang="en-US" sz="2400" b="0" dirty="0"/>
                    </a:p>
                  </a:txBody>
                  <a:tcPr anchor="ctr"/>
                </a:tc>
                <a:tc>
                  <a:txBody>
                    <a:bodyPr/>
                    <a:lstStyle/>
                    <a:p>
                      <a:r>
                        <a:rPr lang="en-US" altLang="ja-JP" sz="2400" dirty="0"/>
                        <a:t>88</a:t>
                      </a:r>
                      <a:endParaRPr lang="en-US" altLang="ja-JP" sz="2400" b="0" dirty="0"/>
                    </a:p>
                  </a:txBody>
                  <a:tcPr anchor="ctr"/>
                </a:tc>
                <a:extLst>
                  <a:ext uri="{0D108BD9-81ED-4DB2-BD59-A6C34878D82A}">
                    <a16:rowId xmlns:a16="http://schemas.microsoft.com/office/drawing/2014/main" val="124522760"/>
                  </a:ext>
                </a:extLst>
              </a:tr>
              <a:tr h="365760">
                <a:tc>
                  <a:txBody>
                    <a:bodyPr/>
                    <a:lstStyle/>
                    <a:p>
                      <a:r>
                        <a:rPr lang="ja-JP" altLang="en-US" sz="2400" b="1" dirty="0">
                          <a:solidFill>
                            <a:schemeClr val="tx1"/>
                          </a:solidFill>
                        </a:rPr>
                        <a:t>佐藤</a:t>
                      </a:r>
                    </a:p>
                  </a:txBody>
                  <a:tcPr anchor="ctr"/>
                </a:tc>
                <a:tc>
                  <a:txBody>
                    <a:bodyPr/>
                    <a:lstStyle/>
                    <a:p>
                      <a:r>
                        <a:rPr lang="en-US" altLang="ja-JP" sz="2400" b="1" dirty="0">
                          <a:solidFill>
                            <a:schemeClr val="tx1"/>
                          </a:solidFill>
                        </a:rPr>
                        <a:t>3</a:t>
                      </a:r>
                      <a:r>
                        <a:rPr lang="ja-JP" altLang="en-US" sz="2400" b="1" dirty="0">
                          <a:solidFill>
                            <a:schemeClr val="tx1"/>
                          </a:solidFill>
                        </a:rPr>
                        <a:t>年</a:t>
                      </a:r>
                      <a:r>
                        <a:rPr lang="en-US" sz="2400" b="1" dirty="0">
                          <a:solidFill>
                            <a:schemeClr val="tx1"/>
                          </a:solidFill>
                        </a:rPr>
                        <a:t>B</a:t>
                      </a:r>
                      <a:r>
                        <a:rPr lang="ja-JP" altLang="en-US" sz="2400" b="1" dirty="0">
                          <a:solidFill>
                            <a:schemeClr val="tx1"/>
                          </a:solidFill>
                        </a:rPr>
                        <a:t>組</a:t>
                      </a:r>
                    </a:p>
                  </a:txBody>
                  <a:tcPr anchor="ctr"/>
                </a:tc>
                <a:tc>
                  <a:txBody>
                    <a:bodyPr/>
                    <a:lstStyle/>
                    <a:p>
                      <a:r>
                        <a:rPr lang="ja-JP" altLang="en-US" sz="2400"/>
                        <a:t>英語</a:t>
                      </a:r>
                      <a:endParaRPr lang="ja-JP" altLang="en-US" sz="2400" b="0"/>
                    </a:p>
                  </a:txBody>
                  <a:tcPr anchor="ctr"/>
                </a:tc>
                <a:tc>
                  <a:txBody>
                    <a:bodyPr/>
                    <a:lstStyle/>
                    <a:p>
                      <a:r>
                        <a:rPr lang="en-US" altLang="ja-JP" sz="2400" dirty="0"/>
                        <a:t>92</a:t>
                      </a:r>
                      <a:endParaRPr lang="en-US" altLang="ja-JP" sz="2400" b="0" dirty="0"/>
                    </a:p>
                  </a:txBody>
                  <a:tcPr anchor="ctr"/>
                </a:tc>
                <a:extLst>
                  <a:ext uri="{0D108BD9-81ED-4DB2-BD59-A6C34878D82A}">
                    <a16:rowId xmlns:a16="http://schemas.microsoft.com/office/drawing/2014/main" val="4187968619"/>
                  </a:ext>
                </a:extLst>
              </a:tr>
            </a:tbl>
          </a:graphicData>
        </a:graphic>
      </p:graphicFrame>
      <p:sp>
        <p:nvSpPr>
          <p:cNvPr id="6" name="楕円 5">
            <a:extLst>
              <a:ext uri="{FF2B5EF4-FFF2-40B4-BE49-F238E27FC236}">
                <a16:creationId xmlns:a16="http://schemas.microsoft.com/office/drawing/2014/main" id="{EBA3ED93-2AE1-8617-D6F0-80A9A600AE55}"/>
              </a:ext>
            </a:extLst>
          </p:cNvPr>
          <p:cNvSpPr/>
          <p:nvPr/>
        </p:nvSpPr>
        <p:spPr>
          <a:xfrm>
            <a:off x="2308698" y="2898843"/>
            <a:ext cx="1776919" cy="53015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9677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不整合が起きている例②</a:t>
            </a:r>
          </a:p>
        </p:txBody>
      </p:sp>
      <p:sp>
        <p:nvSpPr>
          <p:cNvPr id="3" name="コンテンツ プレースホルダー 2"/>
          <p:cNvSpPr>
            <a:spLocks noGrp="1"/>
          </p:cNvSpPr>
          <p:nvPr>
            <p:ph idx="1"/>
          </p:nvPr>
        </p:nvSpPr>
        <p:spPr>
          <a:xfrm>
            <a:off x="321845" y="846253"/>
            <a:ext cx="8461208" cy="1211147"/>
          </a:xfrm>
        </p:spPr>
        <p:txBody>
          <a:bodyPr>
            <a:normAutofit/>
          </a:bodyPr>
          <a:lstStyle/>
          <a:p>
            <a:r>
              <a:rPr lang="ja-JP" altLang="en-US" b="1" dirty="0"/>
              <a:t>新しい生徒</a:t>
            </a:r>
            <a:r>
              <a:rPr lang="ja-JP" altLang="en-US" dirty="0"/>
              <a:t>が転入した。成績が無いので、行全体を完成できない。</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31</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175869553"/>
              </p:ext>
            </p:extLst>
          </p:nvPr>
        </p:nvGraphicFramePr>
        <p:xfrm>
          <a:off x="481095" y="2001972"/>
          <a:ext cx="8461376" cy="2743200"/>
        </p:xfrm>
        <a:graphic>
          <a:graphicData uri="http://schemas.openxmlformats.org/drawingml/2006/table">
            <a:tbl>
              <a:tblPr>
                <a:tableStyleId>{BDBED569-4797-4DF1-A0F4-6AAB3CD982D8}</a:tableStyleId>
              </a:tblPr>
              <a:tblGrid>
                <a:gridCol w="2115344">
                  <a:extLst>
                    <a:ext uri="{9D8B030D-6E8A-4147-A177-3AD203B41FA5}">
                      <a16:colId xmlns:a16="http://schemas.microsoft.com/office/drawing/2014/main" val="231757452"/>
                    </a:ext>
                  </a:extLst>
                </a:gridCol>
                <a:gridCol w="2115344">
                  <a:extLst>
                    <a:ext uri="{9D8B030D-6E8A-4147-A177-3AD203B41FA5}">
                      <a16:colId xmlns:a16="http://schemas.microsoft.com/office/drawing/2014/main" val="3981656388"/>
                    </a:ext>
                  </a:extLst>
                </a:gridCol>
                <a:gridCol w="2115344">
                  <a:extLst>
                    <a:ext uri="{9D8B030D-6E8A-4147-A177-3AD203B41FA5}">
                      <a16:colId xmlns:a16="http://schemas.microsoft.com/office/drawing/2014/main" val="139268221"/>
                    </a:ext>
                  </a:extLst>
                </a:gridCol>
                <a:gridCol w="2115344">
                  <a:extLst>
                    <a:ext uri="{9D8B030D-6E8A-4147-A177-3AD203B41FA5}">
                      <a16:colId xmlns:a16="http://schemas.microsoft.com/office/drawing/2014/main" val="3222661776"/>
                    </a:ext>
                  </a:extLst>
                </a:gridCol>
              </a:tblGrid>
              <a:tr h="365760">
                <a:tc>
                  <a:txBody>
                    <a:bodyPr/>
                    <a:lstStyle/>
                    <a:p>
                      <a:r>
                        <a:rPr lang="ja-JP" altLang="en-US" sz="2400" b="1" dirty="0"/>
                        <a:t>生徒名</a:t>
                      </a:r>
                    </a:p>
                  </a:txBody>
                  <a:tcPr anchor="ctr"/>
                </a:tc>
                <a:tc>
                  <a:txBody>
                    <a:bodyPr/>
                    <a:lstStyle/>
                    <a:p>
                      <a:r>
                        <a:rPr lang="ja-JP" altLang="en-US" sz="2400" b="1" dirty="0"/>
                        <a:t>クラス</a:t>
                      </a:r>
                    </a:p>
                  </a:txBody>
                  <a:tcPr anchor="ctr"/>
                </a:tc>
                <a:tc>
                  <a:txBody>
                    <a:bodyPr/>
                    <a:lstStyle/>
                    <a:p>
                      <a:r>
                        <a:rPr lang="ja-JP" altLang="en-US" sz="2400" b="1" dirty="0"/>
                        <a:t>教科</a:t>
                      </a:r>
                    </a:p>
                  </a:txBody>
                  <a:tcPr anchor="ctr"/>
                </a:tc>
                <a:tc>
                  <a:txBody>
                    <a:bodyPr/>
                    <a:lstStyle/>
                    <a:p>
                      <a:r>
                        <a:rPr lang="ja-JP" altLang="en-US" sz="2400" b="1" dirty="0"/>
                        <a:t>成績</a:t>
                      </a:r>
                    </a:p>
                  </a:txBody>
                  <a:tcPr anchor="ctr"/>
                </a:tc>
                <a:extLst>
                  <a:ext uri="{0D108BD9-81ED-4DB2-BD59-A6C34878D82A}">
                    <a16:rowId xmlns:a16="http://schemas.microsoft.com/office/drawing/2014/main" val="2642690199"/>
                  </a:ext>
                </a:extLst>
              </a:tr>
              <a:tr h="411028">
                <a:tc>
                  <a:txBody>
                    <a:bodyPr/>
                    <a:lstStyle/>
                    <a:p>
                      <a:r>
                        <a:rPr lang="ja-JP" altLang="en-US" sz="2400" dirty="0">
                          <a:solidFill>
                            <a:schemeClr val="tx1"/>
                          </a:solidFill>
                        </a:rPr>
                        <a:t>田中</a:t>
                      </a:r>
                      <a:endParaRPr lang="ja-JP" altLang="en-US" sz="2400" b="0" dirty="0">
                        <a:solidFill>
                          <a:schemeClr val="tx1"/>
                        </a:solidFill>
                      </a:endParaRPr>
                    </a:p>
                  </a:txBody>
                  <a:tcPr anchor="ctr"/>
                </a:tc>
                <a:tc>
                  <a:txBody>
                    <a:bodyPr/>
                    <a:lstStyle/>
                    <a:p>
                      <a:r>
                        <a:rPr lang="en-US" altLang="ja-JP" sz="2400" dirty="0">
                          <a:solidFill>
                            <a:schemeClr val="tx1"/>
                          </a:solidFill>
                        </a:rPr>
                        <a:t>3</a:t>
                      </a:r>
                      <a:r>
                        <a:rPr lang="ja-JP" altLang="en-US" sz="2400" dirty="0">
                          <a:solidFill>
                            <a:schemeClr val="tx1"/>
                          </a:solidFill>
                        </a:rPr>
                        <a:t>年</a:t>
                      </a:r>
                      <a:r>
                        <a:rPr lang="en-US" sz="2400" dirty="0">
                          <a:solidFill>
                            <a:schemeClr val="tx1"/>
                          </a:solidFill>
                        </a:rPr>
                        <a:t>A</a:t>
                      </a:r>
                      <a:r>
                        <a:rPr lang="ja-JP" altLang="en-US" sz="2400" dirty="0">
                          <a:solidFill>
                            <a:schemeClr val="tx1"/>
                          </a:solidFill>
                        </a:rPr>
                        <a:t>組</a:t>
                      </a:r>
                      <a:endParaRPr lang="ja-JP" altLang="en-US" sz="2400" b="0" dirty="0">
                        <a:solidFill>
                          <a:schemeClr val="tx1"/>
                        </a:solidFill>
                      </a:endParaRPr>
                    </a:p>
                  </a:txBody>
                  <a:tcPr anchor="ctr"/>
                </a:tc>
                <a:tc>
                  <a:txBody>
                    <a:bodyPr/>
                    <a:lstStyle/>
                    <a:p>
                      <a:r>
                        <a:rPr lang="ja-JP" altLang="en-US" sz="2400">
                          <a:solidFill>
                            <a:schemeClr val="tx1"/>
                          </a:solidFill>
                        </a:rPr>
                        <a:t>数学</a:t>
                      </a:r>
                      <a:endParaRPr lang="ja-JP" altLang="en-US" sz="2400" b="0">
                        <a:solidFill>
                          <a:schemeClr val="tx1"/>
                        </a:solidFill>
                      </a:endParaRPr>
                    </a:p>
                  </a:txBody>
                  <a:tcPr anchor="ctr"/>
                </a:tc>
                <a:tc>
                  <a:txBody>
                    <a:bodyPr/>
                    <a:lstStyle/>
                    <a:p>
                      <a:r>
                        <a:rPr lang="en-US" altLang="ja-JP" sz="2400">
                          <a:solidFill>
                            <a:schemeClr val="tx1"/>
                          </a:solidFill>
                        </a:rPr>
                        <a:t>85</a:t>
                      </a:r>
                      <a:endParaRPr lang="en-US" altLang="ja-JP" sz="2400" b="0">
                        <a:solidFill>
                          <a:schemeClr val="tx1"/>
                        </a:solidFill>
                      </a:endParaRPr>
                    </a:p>
                  </a:txBody>
                  <a:tcPr anchor="ctr"/>
                </a:tc>
                <a:extLst>
                  <a:ext uri="{0D108BD9-81ED-4DB2-BD59-A6C34878D82A}">
                    <a16:rowId xmlns:a16="http://schemas.microsoft.com/office/drawing/2014/main" val="189171590"/>
                  </a:ext>
                </a:extLst>
              </a:tr>
              <a:tr h="365760">
                <a:tc>
                  <a:txBody>
                    <a:bodyPr/>
                    <a:lstStyle/>
                    <a:p>
                      <a:r>
                        <a:rPr lang="ja-JP" altLang="en-US" sz="2400" dirty="0">
                          <a:solidFill>
                            <a:schemeClr val="tx1"/>
                          </a:solidFill>
                        </a:rPr>
                        <a:t>田中</a:t>
                      </a:r>
                      <a:endParaRPr lang="ja-JP" altLang="en-US" sz="2400" b="0" dirty="0">
                        <a:solidFill>
                          <a:schemeClr val="tx1"/>
                        </a:solidFill>
                      </a:endParaRPr>
                    </a:p>
                  </a:txBody>
                  <a:tcPr anchor="ctr"/>
                </a:tc>
                <a:tc>
                  <a:txBody>
                    <a:bodyPr/>
                    <a:lstStyle/>
                    <a:p>
                      <a:r>
                        <a:rPr lang="en-US" altLang="ja-JP" sz="2400" dirty="0">
                          <a:solidFill>
                            <a:schemeClr val="tx1"/>
                          </a:solidFill>
                        </a:rPr>
                        <a:t>3</a:t>
                      </a:r>
                      <a:r>
                        <a:rPr lang="ja-JP" altLang="en-US" sz="2400" dirty="0">
                          <a:solidFill>
                            <a:schemeClr val="tx1"/>
                          </a:solidFill>
                        </a:rPr>
                        <a:t>年</a:t>
                      </a:r>
                      <a:r>
                        <a:rPr lang="en-US" sz="2400" dirty="0">
                          <a:solidFill>
                            <a:schemeClr val="tx1"/>
                          </a:solidFill>
                        </a:rPr>
                        <a:t>A</a:t>
                      </a:r>
                      <a:r>
                        <a:rPr lang="ja-JP" altLang="en-US" sz="2400" dirty="0">
                          <a:solidFill>
                            <a:schemeClr val="tx1"/>
                          </a:solidFill>
                        </a:rPr>
                        <a:t>組</a:t>
                      </a:r>
                      <a:endParaRPr lang="ja-JP" altLang="en-US" sz="2400" b="0" dirty="0">
                        <a:solidFill>
                          <a:schemeClr val="tx1"/>
                        </a:solidFill>
                      </a:endParaRPr>
                    </a:p>
                  </a:txBody>
                  <a:tcPr anchor="ctr"/>
                </a:tc>
                <a:tc>
                  <a:txBody>
                    <a:bodyPr/>
                    <a:lstStyle/>
                    <a:p>
                      <a:r>
                        <a:rPr lang="ja-JP" altLang="en-US" sz="2400" dirty="0">
                          <a:solidFill>
                            <a:schemeClr val="tx1"/>
                          </a:solidFill>
                        </a:rPr>
                        <a:t>英語</a:t>
                      </a:r>
                      <a:endParaRPr lang="ja-JP" altLang="en-US" sz="2400" b="0" dirty="0">
                        <a:solidFill>
                          <a:schemeClr val="tx1"/>
                        </a:solidFill>
                      </a:endParaRPr>
                    </a:p>
                  </a:txBody>
                  <a:tcPr anchor="ctr"/>
                </a:tc>
                <a:tc>
                  <a:txBody>
                    <a:bodyPr/>
                    <a:lstStyle/>
                    <a:p>
                      <a:r>
                        <a:rPr lang="en-US" altLang="ja-JP" sz="2400">
                          <a:solidFill>
                            <a:schemeClr val="tx1"/>
                          </a:solidFill>
                        </a:rPr>
                        <a:t>90</a:t>
                      </a:r>
                      <a:endParaRPr lang="en-US" altLang="ja-JP" sz="2400" b="0">
                        <a:solidFill>
                          <a:schemeClr val="tx1"/>
                        </a:solidFill>
                      </a:endParaRPr>
                    </a:p>
                  </a:txBody>
                  <a:tcPr anchor="ctr"/>
                </a:tc>
                <a:extLst>
                  <a:ext uri="{0D108BD9-81ED-4DB2-BD59-A6C34878D82A}">
                    <a16:rowId xmlns:a16="http://schemas.microsoft.com/office/drawing/2014/main" val="3268933829"/>
                  </a:ext>
                </a:extLst>
              </a:tr>
              <a:tr h="365760">
                <a:tc>
                  <a:txBody>
                    <a:bodyPr/>
                    <a:lstStyle/>
                    <a:p>
                      <a:r>
                        <a:rPr lang="ja-JP" altLang="en-US" sz="2400" dirty="0">
                          <a:solidFill>
                            <a:schemeClr val="tx1"/>
                          </a:solidFill>
                        </a:rPr>
                        <a:t>佐藤</a:t>
                      </a:r>
                      <a:endParaRPr lang="ja-JP" altLang="en-US" sz="2400" b="0" dirty="0">
                        <a:solidFill>
                          <a:schemeClr val="tx1"/>
                        </a:solidFill>
                      </a:endParaRPr>
                    </a:p>
                  </a:txBody>
                  <a:tcPr anchor="ctr"/>
                </a:tc>
                <a:tc>
                  <a:txBody>
                    <a:bodyPr/>
                    <a:lstStyle/>
                    <a:p>
                      <a:r>
                        <a:rPr lang="en-US" altLang="ja-JP" sz="2400" dirty="0">
                          <a:solidFill>
                            <a:schemeClr val="tx1"/>
                          </a:solidFill>
                        </a:rPr>
                        <a:t>3</a:t>
                      </a:r>
                      <a:r>
                        <a:rPr lang="ja-JP" altLang="en-US" sz="2400" dirty="0">
                          <a:solidFill>
                            <a:schemeClr val="tx1"/>
                          </a:solidFill>
                        </a:rPr>
                        <a:t>年</a:t>
                      </a:r>
                      <a:r>
                        <a:rPr lang="en-US" sz="2400" dirty="0">
                          <a:solidFill>
                            <a:schemeClr val="tx1"/>
                          </a:solidFill>
                        </a:rPr>
                        <a:t>B</a:t>
                      </a:r>
                      <a:r>
                        <a:rPr lang="ja-JP" altLang="en-US" sz="2400" dirty="0">
                          <a:solidFill>
                            <a:schemeClr val="tx1"/>
                          </a:solidFill>
                        </a:rPr>
                        <a:t>組</a:t>
                      </a:r>
                      <a:endParaRPr lang="ja-JP" altLang="en-US" sz="2400" b="0" dirty="0">
                        <a:solidFill>
                          <a:schemeClr val="tx1"/>
                        </a:solidFill>
                      </a:endParaRPr>
                    </a:p>
                  </a:txBody>
                  <a:tcPr anchor="ctr"/>
                </a:tc>
                <a:tc>
                  <a:txBody>
                    <a:bodyPr/>
                    <a:lstStyle/>
                    <a:p>
                      <a:r>
                        <a:rPr lang="ja-JP" altLang="en-US" sz="2400" dirty="0">
                          <a:solidFill>
                            <a:schemeClr val="tx1"/>
                          </a:solidFill>
                        </a:rPr>
                        <a:t>数学</a:t>
                      </a:r>
                      <a:endParaRPr lang="ja-JP" altLang="en-US" sz="2400" b="0" dirty="0">
                        <a:solidFill>
                          <a:schemeClr val="tx1"/>
                        </a:solidFill>
                      </a:endParaRPr>
                    </a:p>
                  </a:txBody>
                  <a:tcPr anchor="ctr"/>
                </a:tc>
                <a:tc>
                  <a:txBody>
                    <a:bodyPr/>
                    <a:lstStyle/>
                    <a:p>
                      <a:r>
                        <a:rPr lang="en-US" altLang="ja-JP" sz="2400" dirty="0">
                          <a:solidFill>
                            <a:schemeClr val="tx1"/>
                          </a:solidFill>
                        </a:rPr>
                        <a:t>88</a:t>
                      </a:r>
                      <a:endParaRPr lang="en-US" altLang="ja-JP" sz="2400" b="0" dirty="0">
                        <a:solidFill>
                          <a:schemeClr val="tx1"/>
                        </a:solidFill>
                      </a:endParaRPr>
                    </a:p>
                  </a:txBody>
                  <a:tcPr anchor="ctr"/>
                </a:tc>
                <a:extLst>
                  <a:ext uri="{0D108BD9-81ED-4DB2-BD59-A6C34878D82A}">
                    <a16:rowId xmlns:a16="http://schemas.microsoft.com/office/drawing/2014/main" val="124522760"/>
                  </a:ext>
                </a:extLst>
              </a:tr>
              <a:tr h="365760">
                <a:tc>
                  <a:txBody>
                    <a:bodyPr/>
                    <a:lstStyle/>
                    <a:p>
                      <a:r>
                        <a:rPr lang="ja-JP" altLang="en-US" sz="2400" dirty="0">
                          <a:solidFill>
                            <a:schemeClr val="tx1"/>
                          </a:solidFill>
                        </a:rPr>
                        <a:t>佐藤</a:t>
                      </a:r>
                      <a:endParaRPr lang="ja-JP" altLang="en-US" sz="2400" b="0" dirty="0">
                        <a:solidFill>
                          <a:schemeClr val="tx1"/>
                        </a:solidFill>
                      </a:endParaRPr>
                    </a:p>
                  </a:txBody>
                  <a:tcPr anchor="ctr"/>
                </a:tc>
                <a:tc>
                  <a:txBody>
                    <a:bodyPr/>
                    <a:lstStyle/>
                    <a:p>
                      <a:r>
                        <a:rPr lang="en-US" altLang="ja-JP" sz="2400" dirty="0">
                          <a:solidFill>
                            <a:schemeClr val="tx1"/>
                          </a:solidFill>
                        </a:rPr>
                        <a:t>3</a:t>
                      </a:r>
                      <a:r>
                        <a:rPr lang="ja-JP" altLang="en-US" sz="2400" dirty="0">
                          <a:solidFill>
                            <a:schemeClr val="tx1"/>
                          </a:solidFill>
                        </a:rPr>
                        <a:t>年</a:t>
                      </a:r>
                      <a:r>
                        <a:rPr lang="en-US" sz="2400" dirty="0">
                          <a:solidFill>
                            <a:schemeClr val="tx1"/>
                          </a:solidFill>
                        </a:rPr>
                        <a:t>B</a:t>
                      </a:r>
                      <a:r>
                        <a:rPr lang="ja-JP" altLang="en-US" sz="2400" dirty="0">
                          <a:solidFill>
                            <a:schemeClr val="tx1"/>
                          </a:solidFill>
                        </a:rPr>
                        <a:t>組</a:t>
                      </a:r>
                      <a:endParaRPr lang="ja-JP" altLang="en-US" sz="2400" b="0" dirty="0">
                        <a:solidFill>
                          <a:schemeClr val="tx1"/>
                        </a:solidFill>
                      </a:endParaRPr>
                    </a:p>
                  </a:txBody>
                  <a:tcPr anchor="ctr"/>
                </a:tc>
                <a:tc>
                  <a:txBody>
                    <a:bodyPr/>
                    <a:lstStyle/>
                    <a:p>
                      <a:r>
                        <a:rPr lang="ja-JP" altLang="en-US" sz="2400" dirty="0">
                          <a:solidFill>
                            <a:schemeClr val="tx1"/>
                          </a:solidFill>
                        </a:rPr>
                        <a:t>英語</a:t>
                      </a:r>
                      <a:endParaRPr lang="ja-JP" altLang="en-US" sz="2400" b="0" dirty="0">
                        <a:solidFill>
                          <a:schemeClr val="tx1"/>
                        </a:solidFill>
                      </a:endParaRPr>
                    </a:p>
                  </a:txBody>
                  <a:tcPr anchor="ctr"/>
                </a:tc>
                <a:tc>
                  <a:txBody>
                    <a:bodyPr/>
                    <a:lstStyle/>
                    <a:p>
                      <a:r>
                        <a:rPr lang="en-US" altLang="ja-JP" sz="2400" dirty="0">
                          <a:solidFill>
                            <a:schemeClr val="tx1"/>
                          </a:solidFill>
                        </a:rPr>
                        <a:t>92</a:t>
                      </a:r>
                      <a:endParaRPr lang="en-US" altLang="ja-JP" sz="2400" b="0" dirty="0">
                        <a:solidFill>
                          <a:schemeClr val="tx1"/>
                        </a:solidFill>
                      </a:endParaRPr>
                    </a:p>
                  </a:txBody>
                  <a:tcPr anchor="ctr"/>
                </a:tc>
                <a:extLst>
                  <a:ext uri="{0D108BD9-81ED-4DB2-BD59-A6C34878D82A}">
                    <a16:rowId xmlns:a16="http://schemas.microsoft.com/office/drawing/2014/main" val="4187968619"/>
                  </a:ext>
                </a:extLst>
              </a:tr>
              <a:tr h="365760">
                <a:tc>
                  <a:txBody>
                    <a:bodyPr/>
                    <a:lstStyle/>
                    <a:p>
                      <a:r>
                        <a:rPr lang="ja-JP" altLang="en-US" sz="2400" b="1" dirty="0">
                          <a:solidFill>
                            <a:srgbClr val="FF0000"/>
                          </a:solidFill>
                        </a:rPr>
                        <a:t>鈴木</a:t>
                      </a:r>
                    </a:p>
                  </a:txBody>
                  <a:tcPr anchor="ctr"/>
                </a:tc>
                <a:tc>
                  <a:txBody>
                    <a:bodyPr/>
                    <a:lstStyle/>
                    <a:p>
                      <a:r>
                        <a:rPr lang="en-US" altLang="ja-JP" sz="2400" b="1" dirty="0">
                          <a:solidFill>
                            <a:srgbClr val="FF0000"/>
                          </a:solidFill>
                        </a:rPr>
                        <a:t>3</a:t>
                      </a:r>
                      <a:r>
                        <a:rPr lang="ja-JP" altLang="en-US" sz="2400" b="1" dirty="0">
                          <a:solidFill>
                            <a:srgbClr val="FF0000"/>
                          </a:solidFill>
                        </a:rPr>
                        <a:t>年</a:t>
                      </a:r>
                      <a:r>
                        <a:rPr lang="en-US" altLang="ja-JP" sz="2400" b="1" dirty="0">
                          <a:solidFill>
                            <a:srgbClr val="FF0000"/>
                          </a:solidFill>
                        </a:rPr>
                        <a:t>B</a:t>
                      </a:r>
                      <a:r>
                        <a:rPr lang="ja-JP" altLang="en-US" sz="2400" b="1" dirty="0">
                          <a:solidFill>
                            <a:srgbClr val="FF0000"/>
                          </a:solidFill>
                        </a:rPr>
                        <a:t>組</a:t>
                      </a:r>
                    </a:p>
                  </a:txBody>
                  <a:tcPr anchor="ctr"/>
                </a:tc>
                <a:tc>
                  <a:txBody>
                    <a:bodyPr/>
                    <a:lstStyle/>
                    <a:p>
                      <a:endParaRPr lang="ja-JP" altLang="en-US" sz="2400" b="0" dirty="0"/>
                    </a:p>
                  </a:txBody>
                  <a:tcPr anchor="ctr"/>
                </a:tc>
                <a:tc>
                  <a:txBody>
                    <a:bodyPr/>
                    <a:lstStyle/>
                    <a:p>
                      <a:endParaRPr lang="en-US" altLang="ja-JP" sz="2400" b="0" dirty="0"/>
                    </a:p>
                  </a:txBody>
                  <a:tcPr anchor="ctr"/>
                </a:tc>
                <a:extLst>
                  <a:ext uri="{0D108BD9-81ED-4DB2-BD59-A6C34878D82A}">
                    <a16:rowId xmlns:a16="http://schemas.microsoft.com/office/drawing/2014/main" val="3157596550"/>
                  </a:ext>
                </a:extLst>
              </a:tr>
            </a:tbl>
          </a:graphicData>
        </a:graphic>
      </p:graphicFrame>
    </p:spTree>
    <p:extLst>
      <p:ext uri="{BB962C8B-B14F-4D97-AF65-F5344CB8AC3E}">
        <p14:creationId xmlns:p14="http://schemas.microsoft.com/office/powerpoint/2010/main" val="128468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不整合が起きている例③</a:t>
            </a:r>
          </a:p>
        </p:txBody>
      </p:sp>
      <p:sp>
        <p:nvSpPr>
          <p:cNvPr id="3" name="コンテンツ プレースホルダー 2"/>
          <p:cNvSpPr>
            <a:spLocks noGrp="1"/>
          </p:cNvSpPr>
          <p:nvPr>
            <p:ph idx="1"/>
          </p:nvPr>
        </p:nvSpPr>
        <p:spPr>
          <a:xfrm>
            <a:off x="321845" y="846253"/>
            <a:ext cx="8461208" cy="1211147"/>
          </a:xfrm>
        </p:spPr>
        <p:txBody>
          <a:bodyPr>
            <a:normAutofit/>
          </a:bodyPr>
          <a:lstStyle/>
          <a:p>
            <a:r>
              <a:rPr lang="ja-JP" altLang="en-US" dirty="0"/>
              <a:t>佐藤さんの英語と数学の成績が</a:t>
            </a:r>
            <a:r>
              <a:rPr lang="ja-JP" altLang="en-US" b="1" dirty="0"/>
              <a:t>取り消し</a:t>
            </a:r>
            <a:r>
              <a:rPr lang="ja-JP" altLang="en-US" dirty="0"/>
              <a:t>になった。成績が無いので、行全体を完成できない。</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32</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446972740"/>
              </p:ext>
            </p:extLst>
          </p:nvPr>
        </p:nvGraphicFramePr>
        <p:xfrm>
          <a:off x="481095" y="2001972"/>
          <a:ext cx="8461376" cy="2286000"/>
        </p:xfrm>
        <a:graphic>
          <a:graphicData uri="http://schemas.openxmlformats.org/drawingml/2006/table">
            <a:tbl>
              <a:tblPr>
                <a:tableStyleId>{BDBED569-4797-4DF1-A0F4-6AAB3CD982D8}</a:tableStyleId>
              </a:tblPr>
              <a:tblGrid>
                <a:gridCol w="2115344">
                  <a:extLst>
                    <a:ext uri="{9D8B030D-6E8A-4147-A177-3AD203B41FA5}">
                      <a16:colId xmlns:a16="http://schemas.microsoft.com/office/drawing/2014/main" val="231757452"/>
                    </a:ext>
                  </a:extLst>
                </a:gridCol>
                <a:gridCol w="2115344">
                  <a:extLst>
                    <a:ext uri="{9D8B030D-6E8A-4147-A177-3AD203B41FA5}">
                      <a16:colId xmlns:a16="http://schemas.microsoft.com/office/drawing/2014/main" val="3981656388"/>
                    </a:ext>
                  </a:extLst>
                </a:gridCol>
                <a:gridCol w="2115344">
                  <a:extLst>
                    <a:ext uri="{9D8B030D-6E8A-4147-A177-3AD203B41FA5}">
                      <a16:colId xmlns:a16="http://schemas.microsoft.com/office/drawing/2014/main" val="139268221"/>
                    </a:ext>
                  </a:extLst>
                </a:gridCol>
                <a:gridCol w="2115344">
                  <a:extLst>
                    <a:ext uri="{9D8B030D-6E8A-4147-A177-3AD203B41FA5}">
                      <a16:colId xmlns:a16="http://schemas.microsoft.com/office/drawing/2014/main" val="3222661776"/>
                    </a:ext>
                  </a:extLst>
                </a:gridCol>
              </a:tblGrid>
              <a:tr h="365760">
                <a:tc>
                  <a:txBody>
                    <a:bodyPr/>
                    <a:lstStyle/>
                    <a:p>
                      <a:r>
                        <a:rPr lang="ja-JP" altLang="en-US" sz="2400" b="1" dirty="0"/>
                        <a:t>生徒名</a:t>
                      </a:r>
                    </a:p>
                  </a:txBody>
                  <a:tcPr anchor="ctr"/>
                </a:tc>
                <a:tc>
                  <a:txBody>
                    <a:bodyPr/>
                    <a:lstStyle/>
                    <a:p>
                      <a:r>
                        <a:rPr lang="ja-JP" altLang="en-US" sz="2400" b="1" dirty="0"/>
                        <a:t>クラス</a:t>
                      </a:r>
                    </a:p>
                  </a:txBody>
                  <a:tcPr anchor="ctr"/>
                </a:tc>
                <a:tc>
                  <a:txBody>
                    <a:bodyPr/>
                    <a:lstStyle/>
                    <a:p>
                      <a:r>
                        <a:rPr lang="ja-JP" altLang="en-US" sz="2400" b="1" dirty="0"/>
                        <a:t>教科</a:t>
                      </a:r>
                    </a:p>
                  </a:txBody>
                  <a:tcPr anchor="ctr"/>
                </a:tc>
                <a:tc>
                  <a:txBody>
                    <a:bodyPr/>
                    <a:lstStyle/>
                    <a:p>
                      <a:r>
                        <a:rPr lang="ja-JP" altLang="en-US" sz="2400" b="1" dirty="0"/>
                        <a:t>成績</a:t>
                      </a:r>
                    </a:p>
                  </a:txBody>
                  <a:tcPr anchor="ctr"/>
                </a:tc>
                <a:extLst>
                  <a:ext uri="{0D108BD9-81ED-4DB2-BD59-A6C34878D82A}">
                    <a16:rowId xmlns:a16="http://schemas.microsoft.com/office/drawing/2014/main" val="2642690199"/>
                  </a:ext>
                </a:extLst>
              </a:tr>
              <a:tr h="411028">
                <a:tc>
                  <a:txBody>
                    <a:bodyPr/>
                    <a:lstStyle/>
                    <a:p>
                      <a:r>
                        <a:rPr lang="ja-JP" altLang="en-US" sz="2400" dirty="0">
                          <a:solidFill>
                            <a:schemeClr val="tx1"/>
                          </a:solidFill>
                        </a:rPr>
                        <a:t>田中</a:t>
                      </a:r>
                      <a:endParaRPr lang="ja-JP" altLang="en-US" sz="2400" b="0" dirty="0">
                        <a:solidFill>
                          <a:schemeClr val="tx1"/>
                        </a:solidFill>
                      </a:endParaRPr>
                    </a:p>
                  </a:txBody>
                  <a:tcPr anchor="ctr"/>
                </a:tc>
                <a:tc>
                  <a:txBody>
                    <a:bodyPr/>
                    <a:lstStyle/>
                    <a:p>
                      <a:r>
                        <a:rPr lang="en-US" altLang="ja-JP" sz="2400" dirty="0">
                          <a:solidFill>
                            <a:schemeClr val="tx1"/>
                          </a:solidFill>
                        </a:rPr>
                        <a:t>3</a:t>
                      </a:r>
                      <a:r>
                        <a:rPr lang="ja-JP" altLang="en-US" sz="2400" dirty="0">
                          <a:solidFill>
                            <a:schemeClr val="tx1"/>
                          </a:solidFill>
                        </a:rPr>
                        <a:t>年</a:t>
                      </a:r>
                      <a:r>
                        <a:rPr lang="en-US" sz="2400" dirty="0">
                          <a:solidFill>
                            <a:schemeClr val="tx1"/>
                          </a:solidFill>
                        </a:rPr>
                        <a:t>A</a:t>
                      </a:r>
                      <a:r>
                        <a:rPr lang="ja-JP" altLang="en-US" sz="2400" dirty="0">
                          <a:solidFill>
                            <a:schemeClr val="tx1"/>
                          </a:solidFill>
                        </a:rPr>
                        <a:t>組</a:t>
                      </a:r>
                      <a:endParaRPr lang="ja-JP" altLang="en-US" sz="2400" b="0" dirty="0">
                        <a:solidFill>
                          <a:schemeClr val="tx1"/>
                        </a:solidFill>
                      </a:endParaRPr>
                    </a:p>
                  </a:txBody>
                  <a:tcPr anchor="ctr"/>
                </a:tc>
                <a:tc>
                  <a:txBody>
                    <a:bodyPr/>
                    <a:lstStyle/>
                    <a:p>
                      <a:r>
                        <a:rPr lang="ja-JP" altLang="en-US" sz="2400">
                          <a:solidFill>
                            <a:schemeClr val="tx1"/>
                          </a:solidFill>
                        </a:rPr>
                        <a:t>数学</a:t>
                      </a:r>
                      <a:endParaRPr lang="ja-JP" altLang="en-US" sz="2400" b="0">
                        <a:solidFill>
                          <a:schemeClr val="tx1"/>
                        </a:solidFill>
                      </a:endParaRPr>
                    </a:p>
                  </a:txBody>
                  <a:tcPr anchor="ctr"/>
                </a:tc>
                <a:tc>
                  <a:txBody>
                    <a:bodyPr/>
                    <a:lstStyle/>
                    <a:p>
                      <a:r>
                        <a:rPr lang="en-US" altLang="ja-JP" sz="2400">
                          <a:solidFill>
                            <a:schemeClr val="tx1"/>
                          </a:solidFill>
                        </a:rPr>
                        <a:t>85</a:t>
                      </a:r>
                      <a:endParaRPr lang="en-US" altLang="ja-JP" sz="2400" b="0">
                        <a:solidFill>
                          <a:schemeClr val="tx1"/>
                        </a:solidFill>
                      </a:endParaRPr>
                    </a:p>
                  </a:txBody>
                  <a:tcPr anchor="ctr"/>
                </a:tc>
                <a:extLst>
                  <a:ext uri="{0D108BD9-81ED-4DB2-BD59-A6C34878D82A}">
                    <a16:rowId xmlns:a16="http://schemas.microsoft.com/office/drawing/2014/main" val="189171590"/>
                  </a:ext>
                </a:extLst>
              </a:tr>
              <a:tr h="365760">
                <a:tc>
                  <a:txBody>
                    <a:bodyPr/>
                    <a:lstStyle/>
                    <a:p>
                      <a:r>
                        <a:rPr lang="ja-JP" altLang="en-US" sz="2400" dirty="0">
                          <a:solidFill>
                            <a:schemeClr val="tx1"/>
                          </a:solidFill>
                        </a:rPr>
                        <a:t>田中</a:t>
                      </a:r>
                      <a:endParaRPr lang="ja-JP" altLang="en-US" sz="2400" b="0" dirty="0">
                        <a:solidFill>
                          <a:schemeClr val="tx1"/>
                        </a:solidFill>
                      </a:endParaRPr>
                    </a:p>
                  </a:txBody>
                  <a:tcPr anchor="ctr"/>
                </a:tc>
                <a:tc>
                  <a:txBody>
                    <a:bodyPr/>
                    <a:lstStyle/>
                    <a:p>
                      <a:r>
                        <a:rPr lang="en-US" altLang="ja-JP" sz="2400" dirty="0">
                          <a:solidFill>
                            <a:schemeClr val="tx1"/>
                          </a:solidFill>
                        </a:rPr>
                        <a:t>3</a:t>
                      </a:r>
                      <a:r>
                        <a:rPr lang="ja-JP" altLang="en-US" sz="2400" dirty="0">
                          <a:solidFill>
                            <a:schemeClr val="tx1"/>
                          </a:solidFill>
                        </a:rPr>
                        <a:t>年</a:t>
                      </a:r>
                      <a:r>
                        <a:rPr lang="en-US" sz="2400" dirty="0">
                          <a:solidFill>
                            <a:schemeClr val="tx1"/>
                          </a:solidFill>
                        </a:rPr>
                        <a:t>A</a:t>
                      </a:r>
                      <a:r>
                        <a:rPr lang="ja-JP" altLang="en-US" sz="2400" dirty="0">
                          <a:solidFill>
                            <a:schemeClr val="tx1"/>
                          </a:solidFill>
                        </a:rPr>
                        <a:t>組</a:t>
                      </a:r>
                      <a:endParaRPr lang="ja-JP" altLang="en-US" sz="2400" b="0" dirty="0">
                        <a:solidFill>
                          <a:schemeClr val="tx1"/>
                        </a:solidFill>
                      </a:endParaRPr>
                    </a:p>
                  </a:txBody>
                  <a:tcPr anchor="ctr"/>
                </a:tc>
                <a:tc>
                  <a:txBody>
                    <a:bodyPr/>
                    <a:lstStyle/>
                    <a:p>
                      <a:r>
                        <a:rPr lang="ja-JP" altLang="en-US" sz="2400" dirty="0">
                          <a:solidFill>
                            <a:schemeClr val="tx1"/>
                          </a:solidFill>
                        </a:rPr>
                        <a:t>英語</a:t>
                      </a:r>
                      <a:endParaRPr lang="ja-JP" altLang="en-US" sz="2400" b="0" dirty="0">
                        <a:solidFill>
                          <a:schemeClr val="tx1"/>
                        </a:solidFill>
                      </a:endParaRPr>
                    </a:p>
                  </a:txBody>
                  <a:tcPr anchor="ctr"/>
                </a:tc>
                <a:tc>
                  <a:txBody>
                    <a:bodyPr/>
                    <a:lstStyle/>
                    <a:p>
                      <a:r>
                        <a:rPr lang="en-US" altLang="ja-JP" sz="2400">
                          <a:solidFill>
                            <a:schemeClr val="tx1"/>
                          </a:solidFill>
                        </a:rPr>
                        <a:t>90</a:t>
                      </a:r>
                      <a:endParaRPr lang="en-US" altLang="ja-JP" sz="2400" b="0">
                        <a:solidFill>
                          <a:schemeClr val="tx1"/>
                        </a:solidFill>
                      </a:endParaRPr>
                    </a:p>
                  </a:txBody>
                  <a:tcPr anchor="ctr"/>
                </a:tc>
                <a:extLst>
                  <a:ext uri="{0D108BD9-81ED-4DB2-BD59-A6C34878D82A}">
                    <a16:rowId xmlns:a16="http://schemas.microsoft.com/office/drawing/2014/main" val="3268933829"/>
                  </a:ext>
                </a:extLst>
              </a:tr>
              <a:tr h="365760">
                <a:tc>
                  <a:txBody>
                    <a:bodyPr/>
                    <a:lstStyle/>
                    <a:p>
                      <a:r>
                        <a:rPr lang="ja-JP" altLang="en-US" sz="2400" b="1" dirty="0">
                          <a:solidFill>
                            <a:srgbClr val="FF0000"/>
                          </a:solidFill>
                        </a:rPr>
                        <a:t>佐藤</a:t>
                      </a:r>
                    </a:p>
                  </a:txBody>
                  <a:tcPr anchor="ctr"/>
                </a:tc>
                <a:tc>
                  <a:txBody>
                    <a:bodyPr/>
                    <a:lstStyle/>
                    <a:p>
                      <a:r>
                        <a:rPr lang="en-US" altLang="ja-JP" sz="2400" b="1" dirty="0">
                          <a:solidFill>
                            <a:srgbClr val="FF0000"/>
                          </a:solidFill>
                        </a:rPr>
                        <a:t>3</a:t>
                      </a:r>
                      <a:r>
                        <a:rPr lang="ja-JP" altLang="en-US" sz="2400" b="1" dirty="0">
                          <a:solidFill>
                            <a:srgbClr val="FF0000"/>
                          </a:solidFill>
                        </a:rPr>
                        <a:t>年</a:t>
                      </a:r>
                      <a:r>
                        <a:rPr lang="en-US" sz="2400" b="1" dirty="0">
                          <a:solidFill>
                            <a:srgbClr val="FF0000"/>
                          </a:solidFill>
                        </a:rPr>
                        <a:t>B</a:t>
                      </a:r>
                      <a:r>
                        <a:rPr lang="ja-JP" altLang="en-US" sz="2400" b="1" dirty="0">
                          <a:solidFill>
                            <a:srgbClr val="FF0000"/>
                          </a:solidFill>
                        </a:rPr>
                        <a:t>組</a:t>
                      </a:r>
                    </a:p>
                  </a:txBody>
                  <a:tcPr anchor="ctr"/>
                </a:tc>
                <a:tc>
                  <a:txBody>
                    <a:bodyPr/>
                    <a:lstStyle/>
                    <a:p>
                      <a:endParaRPr lang="ja-JP" altLang="en-US" sz="2400" b="0" dirty="0">
                        <a:solidFill>
                          <a:schemeClr val="tx1"/>
                        </a:solidFill>
                      </a:endParaRPr>
                    </a:p>
                  </a:txBody>
                  <a:tcPr anchor="ctr"/>
                </a:tc>
                <a:tc>
                  <a:txBody>
                    <a:bodyPr/>
                    <a:lstStyle/>
                    <a:p>
                      <a:endParaRPr lang="en-US" altLang="ja-JP" sz="2400" b="0" dirty="0">
                        <a:solidFill>
                          <a:schemeClr val="tx1"/>
                        </a:solidFill>
                      </a:endParaRPr>
                    </a:p>
                  </a:txBody>
                  <a:tcPr anchor="ctr"/>
                </a:tc>
                <a:extLst>
                  <a:ext uri="{0D108BD9-81ED-4DB2-BD59-A6C34878D82A}">
                    <a16:rowId xmlns:a16="http://schemas.microsoft.com/office/drawing/2014/main" val="124522760"/>
                  </a:ext>
                </a:extLst>
              </a:tr>
              <a:tr h="365760">
                <a:tc>
                  <a:txBody>
                    <a:bodyPr/>
                    <a:lstStyle/>
                    <a:p>
                      <a:r>
                        <a:rPr lang="ja-JP" altLang="en-US" sz="2400" b="1" dirty="0">
                          <a:solidFill>
                            <a:srgbClr val="FF0000"/>
                          </a:solidFill>
                        </a:rPr>
                        <a:t>佐藤</a:t>
                      </a:r>
                    </a:p>
                  </a:txBody>
                  <a:tcPr anchor="ctr"/>
                </a:tc>
                <a:tc>
                  <a:txBody>
                    <a:bodyPr/>
                    <a:lstStyle/>
                    <a:p>
                      <a:r>
                        <a:rPr lang="en-US" altLang="ja-JP" sz="2400" b="1" dirty="0">
                          <a:solidFill>
                            <a:srgbClr val="FF0000"/>
                          </a:solidFill>
                        </a:rPr>
                        <a:t>3</a:t>
                      </a:r>
                      <a:r>
                        <a:rPr lang="ja-JP" altLang="en-US" sz="2400" b="1" dirty="0">
                          <a:solidFill>
                            <a:srgbClr val="FF0000"/>
                          </a:solidFill>
                        </a:rPr>
                        <a:t>年</a:t>
                      </a:r>
                      <a:r>
                        <a:rPr lang="en-US" sz="2400" b="1" dirty="0">
                          <a:solidFill>
                            <a:srgbClr val="FF0000"/>
                          </a:solidFill>
                        </a:rPr>
                        <a:t>B</a:t>
                      </a:r>
                      <a:r>
                        <a:rPr lang="ja-JP" altLang="en-US" sz="2400" b="1" dirty="0">
                          <a:solidFill>
                            <a:srgbClr val="FF0000"/>
                          </a:solidFill>
                        </a:rPr>
                        <a:t>組</a:t>
                      </a:r>
                    </a:p>
                  </a:txBody>
                  <a:tcPr anchor="ctr"/>
                </a:tc>
                <a:tc>
                  <a:txBody>
                    <a:bodyPr/>
                    <a:lstStyle/>
                    <a:p>
                      <a:endParaRPr lang="ja-JP" altLang="en-US" sz="2400" b="0" dirty="0">
                        <a:solidFill>
                          <a:schemeClr val="tx1"/>
                        </a:solidFill>
                      </a:endParaRPr>
                    </a:p>
                  </a:txBody>
                  <a:tcPr anchor="ctr"/>
                </a:tc>
                <a:tc>
                  <a:txBody>
                    <a:bodyPr/>
                    <a:lstStyle/>
                    <a:p>
                      <a:endParaRPr lang="en-US" altLang="ja-JP" sz="2400" b="0" dirty="0">
                        <a:solidFill>
                          <a:schemeClr val="tx1"/>
                        </a:solidFill>
                      </a:endParaRPr>
                    </a:p>
                  </a:txBody>
                  <a:tcPr anchor="ctr"/>
                </a:tc>
                <a:extLst>
                  <a:ext uri="{0D108BD9-81ED-4DB2-BD59-A6C34878D82A}">
                    <a16:rowId xmlns:a16="http://schemas.microsoft.com/office/drawing/2014/main" val="4187968619"/>
                  </a:ext>
                </a:extLst>
              </a:tr>
            </a:tbl>
          </a:graphicData>
        </a:graphic>
      </p:graphicFrame>
    </p:spTree>
    <p:extLst>
      <p:ext uri="{BB962C8B-B14F-4D97-AF65-F5344CB8AC3E}">
        <p14:creationId xmlns:p14="http://schemas.microsoft.com/office/powerpoint/2010/main" val="1222294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異状のまとめ</a:t>
            </a:r>
          </a:p>
        </p:txBody>
      </p:sp>
      <p:sp>
        <p:nvSpPr>
          <p:cNvPr id="3" name="コンテンツ プレースホルダー 2"/>
          <p:cNvSpPr>
            <a:spLocks noGrp="1"/>
          </p:cNvSpPr>
          <p:nvPr>
            <p:ph idx="1"/>
          </p:nvPr>
        </p:nvSpPr>
        <p:spPr>
          <a:xfrm>
            <a:off x="321844" y="846252"/>
            <a:ext cx="8822155" cy="5948247"/>
          </a:xfrm>
        </p:spPr>
        <p:txBody>
          <a:bodyPr>
            <a:normAutofit fontScale="92500" lnSpcReduction="10000"/>
          </a:bodyPr>
          <a:lstStyle/>
          <a:p>
            <a:pPr marL="0" indent="0">
              <a:buNone/>
            </a:pPr>
            <a:r>
              <a:rPr lang="ja-JP" altLang="en-US" sz="2600" b="1" dirty="0"/>
              <a:t>異状とは</a:t>
            </a:r>
          </a:p>
          <a:p>
            <a:r>
              <a:rPr lang="ja-JP" altLang="en-US" sz="2600" b="1" dirty="0"/>
              <a:t>データベース操作（追加、更新、削除）時の予期しない問題</a:t>
            </a:r>
          </a:p>
          <a:p>
            <a:r>
              <a:rPr lang="ja-JP" altLang="en-US" sz="2600" dirty="0"/>
              <a:t>主に</a:t>
            </a:r>
            <a:r>
              <a:rPr lang="ja-JP" altLang="en-US" sz="2600" b="1" dirty="0"/>
              <a:t>データベースの不適切な設計</a:t>
            </a:r>
            <a:r>
              <a:rPr lang="ja-JP" altLang="en-US" sz="2600" dirty="0"/>
              <a:t>から生じる</a:t>
            </a:r>
          </a:p>
          <a:p>
            <a:r>
              <a:rPr lang="ja-JP" altLang="en-US" sz="2600" b="1" dirty="0"/>
              <a:t>冗長性の存在</a:t>
            </a:r>
            <a:r>
              <a:rPr lang="ja-JP" altLang="en-US" sz="2600" dirty="0"/>
              <a:t>が、異状の主な原因</a:t>
            </a:r>
          </a:p>
          <a:p>
            <a:endParaRPr lang="ja-JP" altLang="en-US" sz="2600" dirty="0"/>
          </a:p>
          <a:p>
            <a:pPr marL="0" indent="0">
              <a:buNone/>
            </a:pPr>
            <a:r>
              <a:rPr lang="ja-JP" altLang="en-US" sz="2600" dirty="0"/>
              <a:t>異状の具体例</a:t>
            </a:r>
          </a:p>
          <a:p>
            <a:r>
              <a:rPr lang="ja-JP" altLang="en-US" sz="2600" dirty="0"/>
              <a:t>動物病院のデータベースにおいて、徳川家康さんの住所と、２匹のペットの記録</a:t>
            </a:r>
          </a:p>
          <a:p>
            <a:r>
              <a:rPr lang="ja-JP" altLang="en-US" sz="2600" dirty="0"/>
              <a:t>住所変更時、</a:t>
            </a:r>
            <a:r>
              <a:rPr lang="ja-JP" altLang="en-US" sz="2600" b="1" dirty="0"/>
              <a:t>２つのレコードを別々に更新する必要</a:t>
            </a:r>
            <a:r>
              <a:rPr lang="ja-JP" altLang="en-US" sz="2600" dirty="0"/>
              <a:t>がある。＝　予期しない問題。</a:t>
            </a:r>
            <a:r>
              <a:rPr lang="ja-JP" altLang="en-US" sz="2600" b="1" dirty="0"/>
              <a:t>書き換え漏れのリスク</a:t>
            </a:r>
          </a:p>
          <a:p>
            <a:endParaRPr lang="ja-JP" altLang="en-US" sz="2600" dirty="0"/>
          </a:p>
          <a:p>
            <a:pPr marL="0" indent="0">
              <a:buNone/>
            </a:pPr>
            <a:r>
              <a:rPr lang="ja-JP" altLang="en-US" sz="2600" dirty="0"/>
              <a:t>異状の問題点</a:t>
            </a:r>
          </a:p>
          <a:p>
            <a:r>
              <a:rPr lang="ja-JP" altLang="en-US" sz="2600" dirty="0"/>
              <a:t>データの不整合のリスク増加</a:t>
            </a:r>
          </a:p>
          <a:p>
            <a:pPr marL="0" indent="0">
              <a:buNone/>
            </a:pPr>
            <a:endParaRPr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33</a:t>
            </a:fld>
            <a:endParaRPr kumimoji="1" lang="ja-JP" altLang="en-US"/>
          </a:p>
        </p:txBody>
      </p:sp>
    </p:spTree>
    <p:extLst>
      <p:ext uri="{BB962C8B-B14F-4D97-AF65-F5344CB8AC3E}">
        <p14:creationId xmlns:p14="http://schemas.microsoft.com/office/powerpoint/2010/main" val="2452543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3-4. </a:t>
            </a:r>
            <a:r>
              <a:rPr lang="ja-JP" altLang="en-US" sz="4500" dirty="0">
                <a:solidFill>
                  <a:schemeClr val="tx2"/>
                </a:solidFill>
                <a:latin typeface="メイリオ" panose="020B0604030504040204" pitchFamily="50" charset="-128"/>
              </a:rPr>
              <a:t>正規化</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34</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933065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1845" y="175028"/>
            <a:ext cx="8461208" cy="1012422"/>
          </a:xfrm>
        </p:spPr>
        <p:txBody>
          <a:bodyPr>
            <a:normAutofit/>
          </a:bodyPr>
          <a:lstStyle/>
          <a:p>
            <a:r>
              <a:rPr kumimoji="1" lang="ja-JP" altLang="en-US" dirty="0"/>
              <a:t>リレーショナルデータベースの設計における考慮事項</a:t>
            </a:r>
          </a:p>
        </p:txBody>
      </p:sp>
      <p:sp>
        <p:nvSpPr>
          <p:cNvPr id="3" name="コンテンツ プレースホルダー 2"/>
          <p:cNvSpPr>
            <a:spLocks noGrp="1"/>
          </p:cNvSpPr>
          <p:nvPr>
            <p:ph idx="1"/>
          </p:nvPr>
        </p:nvSpPr>
        <p:spPr>
          <a:xfrm>
            <a:off x="321845" y="1352549"/>
            <a:ext cx="8461208" cy="4826869"/>
          </a:xfrm>
        </p:spPr>
        <p:txBody>
          <a:bodyPr/>
          <a:lstStyle/>
          <a:p>
            <a:pPr marL="0" indent="0">
              <a:buNone/>
            </a:pPr>
            <a:r>
              <a:rPr kumimoji="1" lang="ja-JP" altLang="en-US" sz="2400" dirty="0"/>
              <a:t>次のことを考慮して設計を行う</a:t>
            </a:r>
            <a:endParaRPr kumimoji="1" lang="en-US" altLang="ja-JP" sz="2400" dirty="0"/>
          </a:p>
          <a:p>
            <a:r>
              <a:rPr kumimoji="1" lang="ja-JP" altLang="en-US" sz="2400" b="1" dirty="0"/>
              <a:t>冗長なデータの排除</a:t>
            </a:r>
            <a:r>
              <a:rPr kumimoji="1" lang="ja-JP" altLang="en-US" sz="2400" dirty="0"/>
              <a:t>を行う</a:t>
            </a:r>
            <a:r>
              <a:rPr kumimoji="1" lang="ja-JP" altLang="en-US" sz="2400" b="1" dirty="0"/>
              <a:t>正規化</a:t>
            </a:r>
            <a:endParaRPr kumimoji="1" lang="en-US" altLang="ja-JP" sz="2400" b="1" dirty="0"/>
          </a:p>
          <a:p>
            <a:r>
              <a:rPr lang="ja-JP" altLang="en-US" sz="2400" b="1" dirty="0"/>
              <a:t>データの整合性を保証</a:t>
            </a:r>
            <a:r>
              <a:rPr lang="ja-JP" altLang="en-US" sz="2400" dirty="0"/>
              <a:t>する</a:t>
            </a:r>
            <a:r>
              <a:rPr lang="ja-JP" altLang="en-US" sz="2400" b="1" dirty="0"/>
              <a:t>制約</a:t>
            </a:r>
            <a:endParaRPr lang="en-US" altLang="ja-JP" sz="2400" b="1" dirty="0"/>
          </a:p>
          <a:p>
            <a:pPr marL="457200" lvl="1" indent="0">
              <a:buNone/>
            </a:pPr>
            <a:r>
              <a:rPr lang="ja-JP" altLang="en-US" dirty="0"/>
              <a:t>例：関連するテーブル間の参照に関する制約</a:t>
            </a:r>
          </a:p>
          <a:p>
            <a:pPr marL="457200" lvl="1" indent="0">
              <a:buNone/>
            </a:pPr>
            <a:r>
              <a:rPr lang="ja-JP" altLang="en-US" dirty="0"/>
              <a:t>例：同じ値が２度現れないという制約</a:t>
            </a:r>
            <a:endParaRPr lang="en-US" altLang="ja-JP" dirty="0"/>
          </a:p>
          <a:p>
            <a:r>
              <a:rPr lang="ja-JP" altLang="en-US" sz="2400" b="1" dirty="0"/>
              <a:t>データの検索や操作の効率化</a:t>
            </a:r>
            <a:r>
              <a:rPr lang="ja-JP" altLang="en-US" sz="2400" dirty="0"/>
              <a:t>：</a:t>
            </a:r>
            <a:r>
              <a:rPr lang="ja-JP" altLang="en-US" sz="2400" b="1" dirty="0"/>
              <a:t>索引、データベースの構造の簡素化</a:t>
            </a:r>
            <a:endParaRPr lang="en-US" altLang="ja-JP" sz="2400" b="1" dirty="0"/>
          </a:p>
          <a:p>
            <a:pPr marL="457200" lvl="1" indent="0">
              <a:buNone/>
            </a:pPr>
            <a:endParaRPr lang="en-US" altLang="ja-JP"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848900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正規化とその重要性</a:t>
            </a:r>
          </a:p>
        </p:txBody>
      </p:sp>
      <p:sp>
        <p:nvSpPr>
          <p:cNvPr id="3" name="コンテンツ プレースホルダー 2"/>
          <p:cNvSpPr>
            <a:spLocks noGrp="1"/>
          </p:cNvSpPr>
          <p:nvPr>
            <p:ph idx="1"/>
          </p:nvPr>
        </p:nvSpPr>
        <p:spPr/>
        <p:txBody>
          <a:bodyPr/>
          <a:lstStyle/>
          <a:p>
            <a:r>
              <a:rPr lang="ja-JP" altLang="en-US" b="1" dirty="0"/>
              <a:t>正規化</a:t>
            </a:r>
            <a:r>
              <a:rPr lang="ja-JP" altLang="en-US" dirty="0"/>
              <a:t>は、</a:t>
            </a:r>
            <a:r>
              <a:rPr lang="ja-JP" altLang="en-US" b="1" dirty="0"/>
              <a:t>リレーショナルデータベースのテーブルを適切な形に再構成</a:t>
            </a:r>
            <a:r>
              <a:rPr lang="ja-JP" altLang="en-US" dirty="0"/>
              <a:t>することで、</a:t>
            </a:r>
            <a:r>
              <a:rPr lang="ja-JP" altLang="en-US" b="1" dirty="0"/>
              <a:t>データの冗長性を排除</a:t>
            </a:r>
            <a:r>
              <a:rPr lang="ja-JP" altLang="en-US" dirty="0"/>
              <a:t>し、</a:t>
            </a:r>
            <a:r>
              <a:rPr lang="ja-JP" altLang="en-US" b="1" dirty="0"/>
              <a:t>データの整合性</a:t>
            </a:r>
            <a:r>
              <a:rPr lang="ja-JP" altLang="en-US" dirty="0"/>
              <a:t>を向上させるプロセス。</a:t>
            </a:r>
            <a:endParaRPr lang="en-US" altLang="ja-JP" dirty="0"/>
          </a:p>
          <a:p>
            <a:r>
              <a:rPr lang="ja-JP" altLang="en-US" b="1" dirty="0"/>
              <a:t>正規化</a:t>
            </a:r>
            <a:r>
              <a:rPr lang="ja-JP" altLang="en-US" dirty="0"/>
              <a:t>を適切に実施することで</a:t>
            </a:r>
            <a:r>
              <a:rPr lang="ja-JP" altLang="en-US" b="1" dirty="0"/>
              <a:t>データの不整合を防ぐ</a:t>
            </a:r>
            <a:r>
              <a:rPr lang="ja-JP" altLang="en-US" dirty="0"/>
              <a:t>ことができる。</a:t>
            </a:r>
            <a:endParaRPr lang="en-US" altLang="ja-JP" dirty="0"/>
          </a:p>
          <a:p>
            <a:r>
              <a:rPr lang="ja-JP" altLang="en-US" dirty="0"/>
              <a:t>正規化は、データベース設計において欠かせないステップです。</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36</a:t>
            </a:fld>
            <a:endParaRPr kumimoji="1" lang="ja-JP" altLang="en-US"/>
          </a:p>
        </p:txBody>
      </p:sp>
    </p:spTree>
    <p:extLst>
      <p:ext uri="{BB962C8B-B14F-4D97-AF65-F5344CB8AC3E}">
        <p14:creationId xmlns:p14="http://schemas.microsoft.com/office/powerpoint/2010/main" val="3978773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53A0C4-3484-4473-9BE6-CEFE37AD6B18}"/>
              </a:ext>
            </a:extLst>
          </p:cNvPr>
          <p:cNvSpPr>
            <a:spLocks noGrp="1"/>
          </p:cNvSpPr>
          <p:nvPr>
            <p:ph type="title"/>
          </p:nvPr>
        </p:nvSpPr>
        <p:spPr/>
        <p:txBody>
          <a:bodyPr>
            <a:normAutofit fontScale="90000"/>
          </a:bodyPr>
          <a:lstStyle/>
          <a:p>
            <a:r>
              <a:rPr lang="ja-JP" altLang="en-US" dirty="0"/>
              <a:t>正規化の例</a:t>
            </a:r>
            <a:endParaRPr kumimoji="1" lang="ja-JP" altLang="en-US" dirty="0"/>
          </a:p>
        </p:txBody>
      </p:sp>
      <p:sp>
        <p:nvSpPr>
          <p:cNvPr id="4" name="スライド番号プレースホルダー 3">
            <a:extLst>
              <a:ext uri="{FF2B5EF4-FFF2-40B4-BE49-F238E27FC236}">
                <a16:creationId xmlns:a16="http://schemas.microsoft.com/office/drawing/2014/main" id="{EEADEF22-49A4-4284-A85A-7A5EEA2AA3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F25506C2-6523-B66E-5839-A23EB0F6251A}"/>
              </a:ext>
            </a:extLst>
          </p:cNvPr>
          <p:cNvSpPr txBox="1"/>
          <p:nvPr/>
        </p:nvSpPr>
        <p:spPr>
          <a:xfrm>
            <a:off x="1018510" y="751825"/>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正規化前</a:t>
            </a:r>
          </a:p>
        </p:txBody>
      </p:sp>
      <p:sp>
        <p:nvSpPr>
          <p:cNvPr id="11" name="テキスト ボックス 10">
            <a:extLst>
              <a:ext uri="{FF2B5EF4-FFF2-40B4-BE49-F238E27FC236}">
                <a16:creationId xmlns:a16="http://schemas.microsoft.com/office/drawing/2014/main" id="{8FC5EF94-834D-B143-F3D7-E76C8780FB39}"/>
              </a:ext>
            </a:extLst>
          </p:cNvPr>
          <p:cNvSpPr txBox="1"/>
          <p:nvPr/>
        </p:nvSpPr>
        <p:spPr>
          <a:xfrm>
            <a:off x="5914360" y="504354"/>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正規化後</a:t>
            </a:r>
          </a:p>
        </p:txBody>
      </p:sp>
      <p:graphicFrame>
        <p:nvGraphicFramePr>
          <p:cNvPr id="6" name="表 5">
            <a:extLst>
              <a:ext uri="{FF2B5EF4-FFF2-40B4-BE49-F238E27FC236}">
                <a16:creationId xmlns:a16="http://schemas.microsoft.com/office/drawing/2014/main" id="{A57EFC3B-5EA1-0D66-3303-B4BDC79952B9}"/>
              </a:ext>
            </a:extLst>
          </p:cNvPr>
          <p:cNvGraphicFramePr>
            <a:graphicFrameLocks noGrp="1"/>
          </p:cNvGraphicFramePr>
          <p:nvPr/>
        </p:nvGraphicFramePr>
        <p:xfrm>
          <a:off x="274521" y="1400852"/>
          <a:ext cx="3811772" cy="2085980"/>
        </p:xfrm>
        <a:graphic>
          <a:graphicData uri="http://schemas.openxmlformats.org/drawingml/2006/table">
            <a:tbl>
              <a:tblPr firstRow="1" bandRow="1">
                <a:tableStyleId>{5C22544A-7EE6-4342-B048-85BDC9FD1C3A}</a:tableStyleId>
              </a:tblPr>
              <a:tblGrid>
                <a:gridCol w="713761">
                  <a:extLst>
                    <a:ext uri="{9D8B030D-6E8A-4147-A177-3AD203B41FA5}">
                      <a16:colId xmlns:a16="http://schemas.microsoft.com/office/drawing/2014/main" val="20000"/>
                    </a:ext>
                  </a:extLst>
                </a:gridCol>
                <a:gridCol w="2066653">
                  <a:extLst>
                    <a:ext uri="{9D8B030D-6E8A-4147-A177-3AD203B41FA5}">
                      <a16:colId xmlns:a16="http://schemas.microsoft.com/office/drawing/2014/main" val="20001"/>
                    </a:ext>
                  </a:extLst>
                </a:gridCol>
                <a:gridCol w="1031358">
                  <a:extLst>
                    <a:ext uri="{9D8B030D-6E8A-4147-A177-3AD203B41FA5}">
                      <a16:colId xmlns:a16="http://schemas.microsoft.com/office/drawing/2014/main" val="20002"/>
                    </a:ext>
                  </a:extLst>
                </a:gridCol>
              </a:tblGrid>
              <a:tr h="257175">
                <a:tc>
                  <a:txBody>
                    <a:bodyPr/>
                    <a:lstStyle/>
                    <a:p>
                      <a:r>
                        <a:rPr kumimoji="1" lang="ja-JP" altLang="en-US" sz="2400" dirty="0"/>
                        <a:t>名前</a:t>
                      </a:r>
                    </a:p>
                  </a:txBody>
                  <a:tcPr marL="51435" marR="51435" marT="25718" marB="25718"/>
                </a:tc>
                <a:tc>
                  <a:txBody>
                    <a:bodyPr/>
                    <a:lstStyle/>
                    <a:p>
                      <a:r>
                        <a:rPr kumimoji="1" lang="ja-JP" altLang="en-US" sz="2400" dirty="0"/>
                        <a:t>昼食</a:t>
                      </a:r>
                    </a:p>
                  </a:txBody>
                  <a:tcPr marL="51435" marR="51435" marT="25718" marB="25718"/>
                </a:tc>
                <a:tc>
                  <a:txBody>
                    <a:bodyPr/>
                    <a:lstStyle/>
                    <a:p>
                      <a:r>
                        <a:rPr kumimoji="1" lang="ja-JP" altLang="en-US" sz="2400" dirty="0"/>
                        <a:t>料金</a:t>
                      </a:r>
                    </a:p>
                  </a:txBody>
                  <a:tcPr marL="51435" marR="51435" marT="25718" marB="25718"/>
                </a:tc>
                <a:extLst>
                  <a:ext uri="{0D108BD9-81ED-4DB2-BD59-A6C34878D82A}">
                    <a16:rowId xmlns:a16="http://schemas.microsoft.com/office/drawing/2014/main" val="10000"/>
                  </a:ext>
                </a:extLst>
              </a:tr>
              <a:tr h="257175">
                <a:tc>
                  <a:txBody>
                    <a:bodyPr/>
                    <a:lstStyle/>
                    <a:p>
                      <a:r>
                        <a:rPr kumimoji="1" lang="en-US" altLang="ja-JP" sz="2400" dirty="0"/>
                        <a:t>A</a:t>
                      </a:r>
                      <a:endParaRPr kumimoji="1" lang="ja-JP" altLang="en-US" sz="2400" dirty="0"/>
                    </a:p>
                  </a:txBody>
                  <a:tcPr marL="51435" marR="51435" marT="25718" marB="25718"/>
                </a:tc>
                <a:tc>
                  <a:txBody>
                    <a:bodyPr/>
                    <a:lstStyle/>
                    <a:p>
                      <a:r>
                        <a:rPr kumimoji="1" lang="ja-JP" altLang="en-US" sz="2400" dirty="0"/>
                        <a:t>そば</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1"/>
                  </a:ext>
                </a:extLst>
              </a:tr>
              <a:tr h="257175">
                <a:tc>
                  <a:txBody>
                    <a:bodyPr/>
                    <a:lstStyle/>
                    <a:p>
                      <a:r>
                        <a:rPr kumimoji="1" lang="en-US" altLang="ja-JP" sz="2400" dirty="0"/>
                        <a:t>B</a:t>
                      </a:r>
                      <a:endParaRPr kumimoji="1" lang="ja-JP" altLang="en-US" sz="2400" dirty="0"/>
                    </a:p>
                  </a:txBody>
                  <a:tcPr marL="51435" marR="51435" marT="25718" marB="25718"/>
                </a:tc>
                <a:tc>
                  <a:txBody>
                    <a:bodyPr/>
                    <a:lstStyle/>
                    <a:p>
                      <a:r>
                        <a:rPr kumimoji="1" lang="ja-JP" altLang="en-US" sz="2400" b="1" dirty="0">
                          <a:solidFill>
                            <a:srgbClr val="FF0000"/>
                          </a:solidFill>
                        </a:rPr>
                        <a:t>カレーライス</a:t>
                      </a:r>
                    </a:p>
                  </a:txBody>
                  <a:tcPr marL="51435" marR="51435" marT="25718" marB="25718"/>
                </a:tc>
                <a:tc>
                  <a:txBody>
                    <a:bodyPr/>
                    <a:lstStyle/>
                    <a:p>
                      <a:r>
                        <a:rPr kumimoji="1" lang="en-US" altLang="ja-JP" sz="2400" b="1" dirty="0">
                          <a:solidFill>
                            <a:srgbClr val="FF0000"/>
                          </a:solidFill>
                        </a:rPr>
                        <a:t>400</a:t>
                      </a:r>
                      <a:endParaRPr kumimoji="1" lang="ja-JP" altLang="en-US" sz="2400" b="1" dirty="0">
                        <a:solidFill>
                          <a:srgbClr val="FF0000"/>
                        </a:solidFill>
                      </a:endParaRPr>
                    </a:p>
                  </a:txBody>
                  <a:tcPr marL="51435" marR="51435" marT="25718" marB="25718"/>
                </a:tc>
                <a:extLst>
                  <a:ext uri="{0D108BD9-81ED-4DB2-BD59-A6C34878D82A}">
                    <a16:rowId xmlns:a16="http://schemas.microsoft.com/office/drawing/2014/main" val="10002"/>
                  </a:ext>
                </a:extLst>
              </a:tr>
              <a:tr h="257175">
                <a:tc>
                  <a:txBody>
                    <a:bodyPr/>
                    <a:lstStyle/>
                    <a:p>
                      <a:r>
                        <a:rPr kumimoji="1" lang="en-US" altLang="ja-JP" sz="2400" dirty="0"/>
                        <a:t>C</a:t>
                      </a:r>
                      <a:endParaRPr kumimoji="1" lang="ja-JP" altLang="en-US" sz="2400" dirty="0"/>
                    </a:p>
                  </a:txBody>
                  <a:tcPr marL="51435" marR="51435" marT="25718" marB="25718"/>
                </a:tc>
                <a:tc>
                  <a:txBody>
                    <a:bodyPr/>
                    <a:lstStyle/>
                    <a:p>
                      <a:r>
                        <a:rPr kumimoji="1" lang="ja-JP" altLang="en-US" sz="2400" b="1" dirty="0">
                          <a:solidFill>
                            <a:srgbClr val="FF0000"/>
                          </a:solidFill>
                        </a:rPr>
                        <a:t>カレーライス</a:t>
                      </a:r>
                    </a:p>
                  </a:txBody>
                  <a:tcPr marL="51435" marR="51435" marT="25718" marB="25718"/>
                </a:tc>
                <a:tc>
                  <a:txBody>
                    <a:bodyPr/>
                    <a:lstStyle/>
                    <a:p>
                      <a:r>
                        <a:rPr kumimoji="1" lang="en-US" altLang="ja-JP" sz="2400" b="1" dirty="0">
                          <a:solidFill>
                            <a:srgbClr val="FF0000"/>
                          </a:solidFill>
                        </a:rPr>
                        <a:t>400</a:t>
                      </a:r>
                      <a:endParaRPr kumimoji="1" lang="ja-JP" altLang="en-US" sz="2400" b="1" dirty="0">
                        <a:solidFill>
                          <a:srgbClr val="FF0000"/>
                        </a:solidFill>
                      </a:endParaRPr>
                    </a:p>
                  </a:txBody>
                  <a:tcPr marL="51435" marR="51435" marT="25718" marB="25718"/>
                </a:tc>
                <a:extLst>
                  <a:ext uri="{0D108BD9-81ED-4DB2-BD59-A6C34878D82A}">
                    <a16:rowId xmlns:a16="http://schemas.microsoft.com/office/drawing/2014/main" val="10003"/>
                  </a:ext>
                </a:extLst>
              </a:tr>
              <a:tr h="257175">
                <a:tc>
                  <a:txBody>
                    <a:bodyPr/>
                    <a:lstStyle/>
                    <a:p>
                      <a:r>
                        <a:rPr kumimoji="1" lang="en-US" altLang="ja-JP" sz="2400" dirty="0"/>
                        <a:t>D</a:t>
                      </a:r>
                      <a:endParaRPr kumimoji="1" lang="ja-JP" altLang="en-US" sz="2400" dirty="0"/>
                    </a:p>
                  </a:txBody>
                  <a:tcPr marL="51435" marR="51435" marT="25718" marB="25718"/>
                </a:tc>
                <a:tc>
                  <a:txBody>
                    <a:bodyPr/>
                    <a:lstStyle/>
                    <a:p>
                      <a:r>
                        <a:rPr kumimoji="1" lang="ja-JP" altLang="en-US" sz="2400" dirty="0"/>
                        <a:t>うどん</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4"/>
                  </a:ext>
                </a:extLst>
              </a:tr>
            </a:tbl>
          </a:graphicData>
        </a:graphic>
      </p:graphicFrame>
      <p:graphicFrame>
        <p:nvGraphicFramePr>
          <p:cNvPr id="8" name="表 7">
            <a:extLst>
              <a:ext uri="{FF2B5EF4-FFF2-40B4-BE49-F238E27FC236}">
                <a16:creationId xmlns:a16="http://schemas.microsoft.com/office/drawing/2014/main" id="{C22A7B48-BCED-CF36-5519-A4909A724643}"/>
              </a:ext>
            </a:extLst>
          </p:cNvPr>
          <p:cNvGraphicFramePr>
            <a:graphicFrameLocks noGrp="1"/>
          </p:cNvGraphicFramePr>
          <p:nvPr/>
        </p:nvGraphicFramePr>
        <p:xfrm>
          <a:off x="5524295" y="1083627"/>
          <a:ext cx="3130607" cy="2085980"/>
        </p:xfrm>
        <a:graphic>
          <a:graphicData uri="http://schemas.openxmlformats.org/drawingml/2006/table">
            <a:tbl>
              <a:tblPr firstRow="1" bandRow="1">
                <a:tableStyleId>{5C22544A-7EE6-4342-B048-85BDC9FD1C3A}</a:tableStyleId>
              </a:tblPr>
              <a:tblGrid>
                <a:gridCol w="879317">
                  <a:extLst>
                    <a:ext uri="{9D8B030D-6E8A-4147-A177-3AD203B41FA5}">
                      <a16:colId xmlns:a16="http://schemas.microsoft.com/office/drawing/2014/main" val="20000"/>
                    </a:ext>
                  </a:extLst>
                </a:gridCol>
                <a:gridCol w="2251290">
                  <a:extLst>
                    <a:ext uri="{9D8B030D-6E8A-4147-A177-3AD203B41FA5}">
                      <a16:colId xmlns:a16="http://schemas.microsoft.com/office/drawing/2014/main" val="20001"/>
                    </a:ext>
                  </a:extLst>
                </a:gridCol>
              </a:tblGrid>
              <a:tr h="257175">
                <a:tc>
                  <a:txBody>
                    <a:bodyPr/>
                    <a:lstStyle/>
                    <a:p>
                      <a:r>
                        <a:rPr kumimoji="1" lang="ja-JP" altLang="en-US" sz="2400" dirty="0"/>
                        <a:t>名前</a:t>
                      </a:r>
                    </a:p>
                  </a:txBody>
                  <a:tcPr marL="51435" marR="51435" marT="25718" marB="25718"/>
                </a:tc>
                <a:tc>
                  <a:txBody>
                    <a:bodyPr/>
                    <a:lstStyle/>
                    <a:p>
                      <a:r>
                        <a:rPr kumimoji="1" lang="ja-JP" altLang="en-US" sz="2400" dirty="0"/>
                        <a:t>昼食</a:t>
                      </a:r>
                    </a:p>
                  </a:txBody>
                  <a:tcPr marL="51435" marR="51435" marT="25718" marB="25718"/>
                </a:tc>
                <a:extLst>
                  <a:ext uri="{0D108BD9-81ED-4DB2-BD59-A6C34878D82A}">
                    <a16:rowId xmlns:a16="http://schemas.microsoft.com/office/drawing/2014/main" val="10000"/>
                  </a:ext>
                </a:extLst>
              </a:tr>
              <a:tr h="257175">
                <a:tc>
                  <a:txBody>
                    <a:bodyPr/>
                    <a:lstStyle/>
                    <a:p>
                      <a:r>
                        <a:rPr kumimoji="1" lang="en-US" altLang="ja-JP" sz="2400" dirty="0"/>
                        <a:t>A</a:t>
                      </a:r>
                      <a:endParaRPr kumimoji="1" lang="ja-JP" altLang="en-US" sz="2400" dirty="0"/>
                    </a:p>
                  </a:txBody>
                  <a:tcPr marL="51435" marR="51435" marT="25718" marB="25718"/>
                </a:tc>
                <a:tc>
                  <a:txBody>
                    <a:bodyPr/>
                    <a:lstStyle/>
                    <a:p>
                      <a:r>
                        <a:rPr kumimoji="1" lang="ja-JP" altLang="en-US" sz="2400" dirty="0"/>
                        <a:t>そば</a:t>
                      </a:r>
                    </a:p>
                  </a:txBody>
                  <a:tcPr marL="51435" marR="51435" marT="25718" marB="25718"/>
                </a:tc>
                <a:extLst>
                  <a:ext uri="{0D108BD9-81ED-4DB2-BD59-A6C34878D82A}">
                    <a16:rowId xmlns:a16="http://schemas.microsoft.com/office/drawing/2014/main" val="10001"/>
                  </a:ext>
                </a:extLst>
              </a:tr>
              <a:tr h="257175">
                <a:tc>
                  <a:txBody>
                    <a:bodyPr/>
                    <a:lstStyle/>
                    <a:p>
                      <a:r>
                        <a:rPr kumimoji="1" lang="en-US" altLang="ja-JP" sz="2400" dirty="0"/>
                        <a:t>B</a:t>
                      </a:r>
                      <a:endParaRPr kumimoji="1" lang="ja-JP" altLang="en-US" sz="2400" dirty="0"/>
                    </a:p>
                  </a:txBody>
                  <a:tcPr marL="51435" marR="51435" marT="25718" marB="25718"/>
                </a:tc>
                <a:tc>
                  <a:txBody>
                    <a:bodyPr/>
                    <a:lstStyle/>
                    <a:p>
                      <a:r>
                        <a:rPr kumimoji="1" lang="ja-JP" altLang="en-US" sz="2400" dirty="0"/>
                        <a:t>カレーライス</a:t>
                      </a:r>
                    </a:p>
                  </a:txBody>
                  <a:tcPr marL="51435" marR="51435" marT="25718" marB="25718"/>
                </a:tc>
                <a:extLst>
                  <a:ext uri="{0D108BD9-81ED-4DB2-BD59-A6C34878D82A}">
                    <a16:rowId xmlns:a16="http://schemas.microsoft.com/office/drawing/2014/main" val="10002"/>
                  </a:ext>
                </a:extLst>
              </a:tr>
              <a:tr h="257175">
                <a:tc>
                  <a:txBody>
                    <a:bodyPr/>
                    <a:lstStyle/>
                    <a:p>
                      <a:r>
                        <a:rPr kumimoji="1" lang="en-US" altLang="ja-JP" sz="2400" dirty="0"/>
                        <a:t>C</a:t>
                      </a:r>
                      <a:endParaRPr kumimoji="1" lang="ja-JP" altLang="en-US" sz="2400" dirty="0"/>
                    </a:p>
                  </a:txBody>
                  <a:tcPr marL="51435" marR="51435" marT="25718" marB="25718"/>
                </a:tc>
                <a:tc>
                  <a:txBody>
                    <a:bodyPr/>
                    <a:lstStyle/>
                    <a:p>
                      <a:r>
                        <a:rPr kumimoji="1" lang="ja-JP" altLang="en-US" sz="2400" dirty="0"/>
                        <a:t>カレーライス</a:t>
                      </a:r>
                    </a:p>
                  </a:txBody>
                  <a:tcPr marL="51435" marR="51435" marT="25718" marB="25718"/>
                </a:tc>
                <a:extLst>
                  <a:ext uri="{0D108BD9-81ED-4DB2-BD59-A6C34878D82A}">
                    <a16:rowId xmlns:a16="http://schemas.microsoft.com/office/drawing/2014/main" val="10003"/>
                  </a:ext>
                </a:extLst>
              </a:tr>
              <a:tr h="257175">
                <a:tc>
                  <a:txBody>
                    <a:bodyPr/>
                    <a:lstStyle/>
                    <a:p>
                      <a:r>
                        <a:rPr kumimoji="1" lang="en-US" altLang="ja-JP" sz="2400" dirty="0"/>
                        <a:t>D</a:t>
                      </a:r>
                      <a:endParaRPr kumimoji="1" lang="ja-JP" altLang="en-US" sz="2400" dirty="0"/>
                    </a:p>
                  </a:txBody>
                  <a:tcPr marL="51435" marR="51435" marT="25718" marB="25718"/>
                </a:tc>
                <a:tc>
                  <a:txBody>
                    <a:bodyPr/>
                    <a:lstStyle/>
                    <a:p>
                      <a:r>
                        <a:rPr kumimoji="1" lang="ja-JP" altLang="en-US" sz="2400" dirty="0"/>
                        <a:t>うどん</a:t>
                      </a:r>
                    </a:p>
                  </a:txBody>
                  <a:tcPr marL="51435" marR="51435" marT="25718" marB="25718"/>
                </a:tc>
                <a:extLst>
                  <a:ext uri="{0D108BD9-81ED-4DB2-BD59-A6C34878D82A}">
                    <a16:rowId xmlns:a16="http://schemas.microsoft.com/office/drawing/2014/main" val="10004"/>
                  </a:ext>
                </a:extLst>
              </a:tr>
            </a:tbl>
          </a:graphicData>
        </a:graphic>
      </p:graphicFrame>
      <p:graphicFrame>
        <p:nvGraphicFramePr>
          <p:cNvPr id="12" name="表 11">
            <a:extLst>
              <a:ext uri="{FF2B5EF4-FFF2-40B4-BE49-F238E27FC236}">
                <a16:creationId xmlns:a16="http://schemas.microsoft.com/office/drawing/2014/main" id="{74C5F04A-D8C2-6BC8-5839-6538011FAE7D}"/>
              </a:ext>
            </a:extLst>
          </p:cNvPr>
          <p:cNvGraphicFramePr>
            <a:graphicFrameLocks noGrp="1"/>
          </p:cNvGraphicFramePr>
          <p:nvPr/>
        </p:nvGraphicFramePr>
        <p:xfrm>
          <a:off x="5524295" y="3429623"/>
          <a:ext cx="2965802" cy="1668784"/>
        </p:xfrm>
        <a:graphic>
          <a:graphicData uri="http://schemas.openxmlformats.org/drawingml/2006/table">
            <a:tbl>
              <a:tblPr firstRow="1" bandRow="1">
                <a:tableStyleId>{5C22544A-7EE6-4342-B048-85BDC9FD1C3A}</a:tableStyleId>
              </a:tblPr>
              <a:tblGrid>
                <a:gridCol w="1943410">
                  <a:extLst>
                    <a:ext uri="{9D8B030D-6E8A-4147-A177-3AD203B41FA5}">
                      <a16:colId xmlns:a16="http://schemas.microsoft.com/office/drawing/2014/main" val="20001"/>
                    </a:ext>
                  </a:extLst>
                </a:gridCol>
                <a:gridCol w="1022392">
                  <a:extLst>
                    <a:ext uri="{9D8B030D-6E8A-4147-A177-3AD203B41FA5}">
                      <a16:colId xmlns:a16="http://schemas.microsoft.com/office/drawing/2014/main" val="20002"/>
                    </a:ext>
                  </a:extLst>
                </a:gridCol>
              </a:tblGrid>
              <a:tr h="257175">
                <a:tc>
                  <a:txBody>
                    <a:bodyPr/>
                    <a:lstStyle/>
                    <a:p>
                      <a:r>
                        <a:rPr kumimoji="1" lang="ja-JP" altLang="en-US" sz="2400" dirty="0"/>
                        <a:t>昼食</a:t>
                      </a:r>
                    </a:p>
                  </a:txBody>
                  <a:tcPr marL="51435" marR="51435" marT="25718" marB="25718"/>
                </a:tc>
                <a:tc>
                  <a:txBody>
                    <a:bodyPr/>
                    <a:lstStyle/>
                    <a:p>
                      <a:r>
                        <a:rPr kumimoji="1" lang="ja-JP" altLang="en-US" sz="2400" dirty="0"/>
                        <a:t>料金</a:t>
                      </a:r>
                    </a:p>
                  </a:txBody>
                  <a:tcPr marL="51435" marR="51435" marT="25718" marB="25718"/>
                </a:tc>
                <a:extLst>
                  <a:ext uri="{0D108BD9-81ED-4DB2-BD59-A6C34878D82A}">
                    <a16:rowId xmlns:a16="http://schemas.microsoft.com/office/drawing/2014/main" val="10000"/>
                  </a:ext>
                </a:extLst>
              </a:tr>
              <a:tr h="257175">
                <a:tc>
                  <a:txBody>
                    <a:bodyPr/>
                    <a:lstStyle/>
                    <a:p>
                      <a:r>
                        <a:rPr kumimoji="1" lang="ja-JP" altLang="en-US" sz="2400" dirty="0"/>
                        <a:t>そば</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1"/>
                  </a:ext>
                </a:extLst>
              </a:tr>
              <a:tr h="257175">
                <a:tc>
                  <a:txBody>
                    <a:bodyPr/>
                    <a:lstStyle/>
                    <a:p>
                      <a:r>
                        <a:rPr kumimoji="1" lang="ja-JP" altLang="en-US" sz="2400" dirty="0"/>
                        <a:t>カレーライス</a:t>
                      </a:r>
                    </a:p>
                  </a:txBody>
                  <a:tcPr marL="51435" marR="51435" marT="25718" marB="25718"/>
                </a:tc>
                <a:tc>
                  <a:txBody>
                    <a:bodyPr/>
                    <a:lstStyle/>
                    <a:p>
                      <a:r>
                        <a:rPr kumimoji="1" lang="en-US" altLang="ja-JP" sz="2400" dirty="0"/>
                        <a:t>400</a:t>
                      </a:r>
                      <a:endParaRPr kumimoji="1" lang="ja-JP" altLang="en-US" sz="2400" dirty="0"/>
                    </a:p>
                  </a:txBody>
                  <a:tcPr marL="51435" marR="51435" marT="25718" marB="25718"/>
                </a:tc>
                <a:extLst>
                  <a:ext uri="{0D108BD9-81ED-4DB2-BD59-A6C34878D82A}">
                    <a16:rowId xmlns:a16="http://schemas.microsoft.com/office/drawing/2014/main" val="10003"/>
                  </a:ext>
                </a:extLst>
              </a:tr>
              <a:tr h="257175">
                <a:tc>
                  <a:txBody>
                    <a:bodyPr/>
                    <a:lstStyle/>
                    <a:p>
                      <a:r>
                        <a:rPr kumimoji="1" lang="ja-JP" altLang="en-US" sz="2400" dirty="0"/>
                        <a:t>うどん</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4"/>
                  </a:ext>
                </a:extLst>
              </a:tr>
            </a:tbl>
          </a:graphicData>
        </a:graphic>
      </p:graphicFrame>
      <p:sp>
        <p:nvSpPr>
          <p:cNvPr id="13" name="テキスト ボックス 12">
            <a:extLst>
              <a:ext uri="{FF2B5EF4-FFF2-40B4-BE49-F238E27FC236}">
                <a16:creationId xmlns:a16="http://schemas.microsoft.com/office/drawing/2014/main" id="{55137E6D-2F1A-0888-0167-84D74ED4E72D}"/>
              </a:ext>
            </a:extLst>
          </p:cNvPr>
          <p:cNvSpPr txBox="1"/>
          <p:nvPr/>
        </p:nvSpPr>
        <p:spPr>
          <a:xfrm>
            <a:off x="632465" y="5970170"/>
            <a:ext cx="757130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正規化により、元のテーブルにあった</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冗長性を排除</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AFDDD1B5-B0D1-85A9-F906-4CF1DABD8E02}"/>
              </a:ext>
            </a:extLst>
          </p:cNvPr>
          <p:cNvSpPr txBox="1"/>
          <p:nvPr/>
        </p:nvSpPr>
        <p:spPr>
          <a:xfrm>
            <a:off x="703079" y="3798196"/>
            <a:ext cx="2954655" cy="461665"/>
          </a:xfrm>
          <a:prstGeom prst="rect">
            <a:avLst/>
          </a:prstGeom>
          <a:noFill/>
          <a:ln>
            <a:solidFill>
              <a:srgbClr val="FF0000"/>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冗長なデータがある</a:t>
            </a:r>
          </a:p>
        </p:txBody>
      </p:sp>
      <p:sp>
        <p:nvSpPr>
          <p:cNvPr id="15" name="テキスト ボックス 14">
            <a:extLst>
              <a:ext uri="{FF2B5EF4-FFF2-40B4-BE49-F238E27FC236}">
                <a16:creationId xmlns:a16="http://schemas.microsoft.com/office/drawing/2014/main" id="{78CC826C-4589-2E28-4726-E21D571A98D1}"/>
              </a:ext>
            </a:extLst>
          </p:cNvPr>
          <p:cNvSpPr txBox="1"/>
          <p:nvPr/>
        </p:nvSpPr>
        <p:spPr>
          <a:xfrm>
            <a:off x="5535442" y="5239660"/>
            <a:ext cx="2954655" cy="461665"/>
          </a:xfrm>
          <a:prstGeom prst="rect">
            <a:avLst/>
          </a:prstGeom>
          <a:noFill/>
          <a:ln>
            <a:solidFill>
              <a:srgbClr val="FF0000"/>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冗長なデータがない</a:t>
            </a:r>
          </a:p>
        </p:txBody>
      </p:sp>
    </p:spTree>
    <p:extLst>
      <p:ext uri="{BB962C8B-B14F-4D97-AF65-F5344CB8AC3E}">
        <p14:creationId xmlns:p14="http://schemas.microsoft.com/office/powerpoint/2010/main" val="3563918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EFA20A22-DA2C-1C36-8FBA-0BBCCC298471}"/>
              </a:ext>
            </a:extLst>
          </p:cNvPr>
          <p:cNvGraphicFramePr>
            <a:graphicFrameLocks noGrp="1"/>
          </p:cNvGraphicFramePr>
          <p:nvPr/>
        </p:nvGraphicFramePr>
        <p:xfrm>
          <a:off x="189461" y="1751726"/>
          <a:ext cx="3811772" cy="2085980"/>
        </p:xfrm>
        <a:graphic>
          <a:graphicData uri="http://schemas.openxmlformats.org/drawingml/2006/table">
            <a:tbl>
              <a:tblPr firstRow="1" bandRow="1">
                <a:tableStyleId>{5C22544A-7EE6-4342-B048-85BDC9FD1C3A}</a:tableStyleId>
              </a:tblPr>
              <a:tblGrid>
                <a:gridCol w="713761">
                  <a:extLst>
                    <a:ext uri="{9D8B030D-6E8A-4147-A177-3AD203B41FA5}">
                      <a16:colId xmlns:a16="http://schemas.microsoft.com/office/drawing/2014/main" val="20000"/>
                    </a:ext>
                  </a:extLst>
                </a:gridCol>
                <a:gridCol w="2066653">
                  <a:extLst>
                    <a:ext uri="{9D8B030D-6E8A-4147-A177-3AD203B41FA5}">
                      <a16:colId xmlns:a16="http://schemas.microsoft.com/office/drawing/2014/main" val="20001"/>
                    </a:ext>
                  </a:extLst>
                </a:gridCol>
                <a:gridCol w="1031358">
                  <a:extLst>
                    <a:ext uri="{9D8B030D-6E8A-4147-A177-3AD203B41FA5}">
                      <a16:colId xmlns:a16="http://schemas.microsoft.com/office/drawing/2014/main" val="20002"/>
                    </a:ext>
                  </a:extLst>
                </a:gridCol>
              </a:tblGrid>
              <a:tr h="257175">
                <a:tc>
                  <a:txBody>
                    <a:bodyPr/>
                    <a:lstStyle/>
                    <a:p>
                      <a:r>
                        <a:rPr kumimoji="1" lang="ja-JP" altLang="en-US" sz="2400" dirty="0"/>
                        <a:t>名前</a:t>
                      </a:r>
                    </a:p>
                  </a:txBody>
                  <a:tcPr marL="51435" marR="51435" marT="25718" marB="25718"/>
                </a:tc>
                <a:tc>
                  <a:txBody>
                    <a:bodyPr/>
                    <a:lstStyle/>
                    <a:p>
                      <a:r>
                        <a:rPr kumimoji="1" lang="ja-JP" altLang="en-US" sz="2400" dirty="0"/>
                        <a:t>昼食</a:t>
                      </a:r>
                    </a:p>
                  </a:txBody>
                  <a:tcPr marL="51435" marR="51435" marT="25718" marB="25718"/>
                </a:tc>
                <a:tc>
                  <a:txBody>
                    <a:bodyPr/>
                    <a:lstStyle/>
                    <a:p>
                      <a:r>
                        <a:rPr kumimoji="1" lang="ja-JP" altLang="en-US" sz="2400" dirty="0"/>
                        <a:t>料金</a:t>
                      </a:r>
                    </a:p>
                  </a:txBody>
                  <a:tcPr marL="51435" marR="51435" marT="25718" marB="25718"/>
                </a:tc>
                <a:extLst>
                  <a:ext uri="{0D108BD9-81ED-4DB2-BD59-A6C34878D82A}">
                    <a16:rowId xmlns:a16="http://schemas.microsoft.com/office/drawing/2014/main" val="10000"/>
                  </a:ext>
                </a:extLst>
              </a:tr>
              <a:tr h="257175">
                <a:tc>
                  <a:txBody>
                    <a:bodyPr/>
                    <a:lstStyle/>
                    <a:p>
                      <a:r>
                        <a:rPr kumimoji="1" lang="en-US" altLang="ja-JP" sz="2400" dirty="0"/>
                        <a:t>A</a:t>
                      </a:r>
                      <a:endParaRPr kumimoji="1" lang="ja-JP" altLang="en-US" sz="2400" dirty="0"/>
                    </a:p>
                  </a:txBody>
                  <a:tcPr marL="51435" marR="51435" marT="25718" marB="25718"/>
                </a:tc>
                <a:tc>
                  <a:txBody>
                    <a:bodyPr/>
                    <a:lstStyle/>
                    <a:p>
                      <a:r>
                        <a:rPr kumimoji="1" lang="ja-JP" altLang="en-US" sz="2400" dirty="0"/>
                        <a:t>そば</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1"/>
                  </a:ext>
                </a:extLst>
              </a:tr>
              <a:tr h="257175">
                <a:tc>
                  <a:txBody>
                    <a:bodyPr/>
                    <a:lstStyle/>
                    <a:p>
                      <a:r>
                        <a:rPr kumimoji="1" lang="en-US" altLang="ja-JP" sz="2400" dirty="0"/>
                        <a:t>B</a:t>
                      </a:r>
                      <a:endParaRPr kumimoji="1" lang="ja-JP" altLang="en-US" sz="2400" dirty="0"/>
                    </a:p>
                  </a:txBody>
                  <a:tcPr marL="51435" marR="51435" marT="25718" marB="25718"/>
                </a:tc>
                <a:tc>
                  <a:txBody>
                    <a:bodyPr/>
                    <a:lstStyle/>
                    <a:p>
                      <a:r>
                        <a:rPr kumimoji="1" lang="ja-JP" altLang="en-US" sz="2400" dirty="0"/>
                        <a:t>カレーライス</a:t>
                      </a:r>
                    </a:p>
                  </a:txBody>
                  <a:tcPr marL="51435" marR="51435" marT="25718" marB="25718"/>
                </a:tc>
                <a:tc>
                  <a:txBody>
                    <a:bodyPr/>
                    <a:lstStyle/>
                    <a:p>
                      <a:r>
                        <a:rPr kumimoji="1" lang="en-US" altLang="ja-JP" sz="2400" dirty="0"/>
                        <a:t>400</a:t>
                      </a:r>
                      <a:endParaRPr kumimoji="1" lang="ja-JP" altLang="en-US" sz="2400" dirty="0"/>
                    </a:p>
                  </a:txBody>
                  <a:tcPr marL="51435" marR="51435" marT="25718" marB="25718"/>
                </a:tc>
                <a:extLst>
                  <a:ext uri="{0D108BD9-81ED-4DB2-BD59-A6C34878D82A}">
                    <a16:rowId xmlns:a16="http://schemas.microsoft.com/office/drawing/2014/main" val="10002"/>
                  </a:ext>
                </a:extLst>
              </a:tr>
              <a:tr h="257175">
                <a:tc>
                  <a:txBody>
                    <a:bodyPr/>
                    <a:lstStyle/>
                    <a:p>
                      <a:r>
                        <a:rPr kumimoji="1" lang="en-US" altLang="ja-JP" sz="2400" dirty="0"/>
                        <a:t>C</a:t>
                      </a:r>
                      <a:endParaRPr kumimoji="1" lang="ja-JP" altLang="en-US" sz="2400" dirty="0"/>
                    </a:p>
                  </a:txBody>
                  <a:tcPr marL="51435" marR="51435" marT="25718" marB="25718"/>
                </a:tc>
                <a:tc>
                  <a:txBody>
                    <a:bodyPr/>
                    <a:lstStyle/>
                    <a:p>
                      <a:r>
                        <a:rPr kumimoji="1" lang="ja-JP" altLang="en-US" sz="2400" dirty="0"/>
                        <a:t>カレーライス</a:t>
                      </a:r>
                    </a:p>
                  </a:txBody>
                  <a:tcPr marL="51435" marR="51435" marT="25718" marB="25718"/>
                </a:tc>
                <a:tc>
                  <a:txBody>
                    <a:bodyPr/>
                    <a:lstStyle/>
                    <a:p>
                      <a:r>
                        <a:rPr kumimoji="1" lang="en-US" altLang="ja-JP" sz="2400" dirty="0"/>
                        <a:t>400</a:t>
                      </a:r>
                      <a:endParaRPr kumimoji="1" lang="ja-JP" altLang="en-US" sz="2400" dirty="0"/>
                    </a:p>
                  </a:txBody>
                  <a:tcPr marL="51435" marR="51435" marT="25718" marB="25718"/>
                </a:tc>
                <a:extLst>
                  <a:ext uri="{0D108BD9-81ED-4DB2-BD59-A6C34878D82A}">
                    <a16:rowId xmlns:a16="http://schemas.microsoft.com/office/drawing/2014/main" val="10003"/>
                  </a:ext>
                </a:extLst>
              </a:tr>
              <a:tr h="257175">
                <a:tc>
                  <a:txBody>
                    <a:bodyPr/>
                    <a:lstStyle/>
                    <a:p>
                      <a:r>
                        <a:rPr kumimoji="1" lang="en-US" altLang="ja-JP" sz="2400" dirty="0"/>
                        <a:t>D</a:t>
                      </a:r>
                      <a:endParaRPr kumimoji="1" lang="ja-JP" altLang="en-US" sz="2400" dirty="0"/>
                    </a:p>
                  </a:txBody>
                  <a:tcPr marL="51435" marR="51435" marT="25718" marB="25718"/>
                </a:tc>
                <a:tc>
                  <a:txBody>
                    <a:bodyPr/>
                    <a:lstStyle/>
                    <a:p>
                      <a:r>
                        <a:rPr kumimoji="1" lang="ja-JP" altLang="en-US" sz="2400" dirty="0"/>
                        <a:t>うどん</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4"/>
                  </a:ext>
                </a:extLst>
              </a:tr>
            </a:tbl>
          </a:graphicData>
        </a:graphic>
      </p:graphicFrame>
      <p:sp>
        <p:nvSpPr>
          <p:cNvPr id="2" name="タイトル 1">
            <a:extLst>
              <a:ext uri="{FF2B5EF4-FFF2-40B4-BE49-F238E27FC236}">
                <a16:creationId xmlns:a16="http://schemas.microsoft.com/office/drawing/2014/main" id="{FB1961CA-2ED5-4214-8C97-48A7A34137CB}"/>
              </a:ext>
            </a:extLst>
          </p:cNvPr>
          <p:cNvSpPr>
            <a:spLocks noGrp="1"/>
          </p:cNvSpPr>
          <p:nvPr>
            <p:ph type="title"/>
          </p:nvPr>
        </p:nvSpPr>
        <p:spPr/>
        <p:txBody>
          <a:bodyPr>
            <a:noAutofit/>
          </a:bodyPr>
          <a:lstStyle/>
          <a:p>
            <a:r>
              <a:rPr kumimoji="1" lang="ja-JP" altLang="en-US" sz="2800" dirty="0"/>
              <a:t>正規化前の問題</a:t>
            </a:r>
          </a:p>
        </p:txBody>
      </p:sp>
      <p:sp>
        <p:nvSpPr>
          <p:cNvPr id="4" name="スライド番号プレースホルダー 3">
            <a:extLst>
              <a:ext uri="{FF2B5EF4-FFF2-40B4-BE49-F238E27FC236}">
                <a16:creationId xmlns:a16="http://schemas.microsoft.com/office/drawing/2014/main" id="{A8B7D6EA-A29C-45AF-99E2-F58CA9BAB87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28155D70-A23E-4CE9-A29B-ABF8D6B07D0B}"/>
              </a:ext>
            </a:extLst>
          </p:cNvPr>
          <p:cNvSpPr txBox="1"/>
          <p:nvPr/>
        </p:nvSpPr>
        <p:spPr>
          <a:xfrm>
            <a:off x="3494126" y="1088760"/>
            <a:ext cx="281831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更新</a:t>
            </a:r>
          </a:p>
        </p:txBody>
      </p:sp>
      <p:cxnSp>
        <p:nvCxnSpPr>
          <p:cNvPr id="11" name="直線コネクタ 10">
            <a:extLst>
              <a:ext uri="{FF2B5EF4-FFF2-40B4-BE49-F238E27FC236}">
                <a16:creationId xmlns:a16="http://schemas.microsoft.com/office/drawing/2014/main" id="{C3F5EBC5-29C2-419C-A995-5C759E216151}"/>
              </a:ext>
            </a:extLst>
          </p:cNvPr>
          <p:cNvCxnSpPr/>
          <p:nvPr/>
        </p:nvCxnSpPr>
        <p:spPr>
          <a:xfrm flipV="1">
            <a:off x="2951435" y="2790019"/>
            <a:ext cx="640784" cy="46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B2C844B9-DA30-464A-8225-49E29B726A81}"/>
              </a:ext>
            </a:extLst>
          </p:cNvPr>
          <p:cNvSpPr txBox="1"/>
          <p:nvPr/>
        </p:nvSpPr>
        <p:spPr>
          <a:xfrm>
            <a:off x="3954535" y="2471892"/>
            <a:ext cx="65114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350</a:t>
            </a:r>
            <a:endPar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3" name="コンテンツ プレースホルダー 2">
            <a:extLst>
              <a:ext uri="{FF2B5EF4-FFF2-40B4-BE49-F238E27FC236}">
                <a16:creationId xmlns:a16="http://schemas.microsoft.com/office/drawing/2014/main" id="{45B61B20-F646-41FA-8802-8344B1354966}"/>
              </a:ext>
            </a:extLst>
          </p:cNvPr>
          <p:cNvSpPr txBox="1">
            <a:spLocks/>
          </p:cNvSpPr>
          <p:nvPr/>
        </p:nvSpPr>
        <p:spPr>
          <a:xfrm>
            <a:off x="4670750" y="856367"/>
            <a:ext cx="4192844" cy="213506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カレーライスが</a:t>
            </a:r>
            <a:endPar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400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円から </a:t>
            </a: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350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円に値下げ</a:t>
            </a:r>
          </a:p>
        </p:txBody>
      </p:sp>
      <p:sp>
        <p:nvSpPr>
          <p:cNvPr id="13" name="角丸四角形 7">
            <a:extLst>
              <a:ext uri="{FF2B5EF4-FFF2-40B4-BE49-F238E27FC236}">
                <a16:creationId xmlns:a16="http://schemas.microsoft.com/office/drawing/2014/main" id="{8F2D4588-051E-47F1-BF75-B83156567EC5}"/>
              </a:ext>
            </a:extLst>
          </p:cNvPr>
          <p:cNvSpPr/>
          <p:nvPr/>
        </p:nvSpPr>
        <p:spPr>
          <a:xfrm>
            <a:off x="4572000" y="4679073"/>
            <a:ext cx="4192844" cy="1465803"/>
          </a:xfrm>
          <a:prstGeom prst="roundRect">
            <a:avLst/>
          </a:prstGeom>
          <a:noFill/>
          <a:ln w="5715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346C7D03-6A86-4F9C-B4A9-5E19038EB1EA}"/>
              </a:ext>
            </a:extLst>
          </p:cNvPr>
          <p:cNvSpPr txBox="1"/>
          <p:nvPr/>
        </p:nvSpPr>
        <p:spPr>
          <a:xfrm>
            <a:off x="4747137" y="4953099"/>
            <a:ext cx="3995347" cy="10618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昼食の値段が１つのはずなのに、</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350, 400 </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の違った値段の記録があり、不整合がある</a:t>
            </a:r>
          </a:p>
        </p:txBody>
      </p:sp>
      <p:sp>
        <p:nvSpPr>
          <p:cNvPr id="7" name="テキスト ボックス 6">
            <a:extLst>
              <a:ext uri="{FF2B5EF4-FFF2-40B4-BE49-F238E27FC236}">
                <a16:creationId xmlns:a16="http://schemas.microsoft.com/office/drawing/2014/main" id="{7DEFCF7C-9A54-A29C-7457-F7C64B10332A}"/>
              </a:ext>
            </a:extLst>
          </p:cNvPr>
          <p:cNvSpPr txBox="1"/>
          <p:nvPr/>
        </p:nvSpPr>
        <p:spPr>
          <a:xfrm>
            <a:off x="4715903" y="2919143"/>
            <a:ext cx="3995347" cy="10618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400</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」をすべて「</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350</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」に変更する必要があるが、変更を間違ったとする</a:t>
            </a:r>
          </a:p>
        </p:txBody>
      </p:sp>
      <p:sp>
        <p:nvSpPr>
          <p:cNvPr id="8" name="角丸四角形 7">
            <a:extLst>
              <a:ext uri="{FF2B5EF4-FFF2-40B4-BE49-F238E27FC236}">
                <a16:creationId xmlns:a16="http://schemas.microsoft.com/office/drawing/2014/main" id="{7C72F329-2B46-2FC4-9E25-6825D77BB39A}"/>
              </a:ext>
            </a:extLst>
          </p:cNvPr>
          <p:cNvSpPr/>
          <p:nvPr/>
        </p:nvSpPr>
        <p:spPr>
          <a:xfrm>
            <a:off x="4540767" y="2748888"/>
            <a:ext cx="4192844" cy="1367080"/>
          </a:xfrm>
          <a:prstGeom prst="roundRect">
            <a:avLst/>
          </a:prstGeom>
          <a:noFill/>
          <a:ln w="5715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矢印: 下 9">
            <a:extLst>
              <a:ext uri="{FF2B5EF4-FFF2-40B4-BE49-F238E27FC236}">
                <a16:creationId xmlns:a16="http://schemas.microsoft.com/office/drawing/2014/main" id="{DB348334-2A96-A91A-37CF-821BE9FBD9C9}"/>
              </a:ext>
            </a:extLst>
          </p:cNvPr>
          <p:cNvSpPr/>
          <p:nvPr/>
        </p:nvSpPr>
        <p:spPr>
          <a:xfrm>
            <a:off x="6277675" y="4280635"/>
            <a:ext cx="781493" cy="2875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0975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8A6A39-591F-4873-A08D-90BF08D8D976}"/>
              </a:ext>
            </a:extLst>
          </p:cNvPr>
          <p:cNvSpPr>
            <a:spLocks noGrp="1"/>
          </p:cNvSpPr>
          <p:nvPr>
            <p:ph type="title"/>
          </p:nvPr>
        </p:nvSpPr>
        <p:spPr/>
        <p:txBody>
          <a:bodyPr>
            <a:normAutofit fontScale="90000"/>
          </a:bodyPr>
          <a:lstStyle/>
          <a:p>
            <a:r>
              <a:rPr kumimoji="1" lang="ja-JP" altLang="en-US" dirty="0"/>
              <a:t>正規化によるデータの不整合の防止</a:t>
            </a:r>
          </a:p>
        </p:txBody>
      </p:sp>
      <p:sp>
        <p:nvSpPr>
          <p:cNvPr id="4" name="スライド番号プレースホルダー 3">
            <a:extLst>
              <a:ext uri="{FF2B5EF4-FFF2-40B4-BE49-F238E27FC236}">
                <a16:creationId xmlns:a16="http://schemas.microsoft.com/office/drawing/2014/main" id="{940815CA-524C-4431-A345-6891CB41436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8" name="テキスト ボックス 7">
            <a:extLst>
              <a:ext uri="{FF2B5EF4-FFF2-40B4-BE49-F238E27FC236}">
                <a16:creationId xmlns:a16="http://schemas.microsoft.com/office/drawing/2014/main" id="{A4471E91-5D8A-4F74-B854-28A46DC624EE}"/>
              </a:ext>
            </a:extLst>
          </p:cNvPr>
          <p:cNvSpPr txBox="1"/>
          <p:nvPr/>
        </p:nvSpPr>
        <p:spPr>
          <a:xfrm>
            <a:off x="1361590" y="5286209"/>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テーブル</a:t>
            </a:r>
          </a:p>
        </p:txBody>
      </p:sp>
      <p:sp>
        <p:nvSpPr>
          <p:cNvPr id="3" name="テキスト ボックス 2">
            <a:extLst>
              <a:ext uri="{FF2B5EF4-FFF2-40B4-BE49-F238E27FC236}">
                <a16:creationId xmlns:a16="http://schemas.microsoft.com/office/drawing/2014/main" id="{3B7950F1-6B6F-4526-B4BC-FAE88F1D5902}"/>
              </a:ext>
            </a:extLst>
          </p:cNvPr>
          <p:cNvSpPr txBox="1"/>
          <p:nvPr/>
        </p:nvSpPr>
        <p:spPr>
          <a:xfrm>
            <a:off x="4951156" y="2911784"/>
            <a:ext cx="326243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dirty="0">
                <a:latin typeface="メイリオ" panose="020B0604030504040204" pitchFamily="50" charset="-128"/>
                <a:ea typeface="メイリオ" panose="020B0604030504040204" pitchFamily="50" charset="-128"/>
              </a:rPr>
              <a:t>データの不整合</a:t>
            </a:r>
            <a:r>
              <a:rPr kumimoji="1" lang="ja-JP" altLang="en-US" sz="24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はない</a:t>
            </a:r>
          </a:p>
        </p:txBody>
      </p:sp>
      <p:sp>
        <p:nvSpPr>
          <p:cNvPr id="5" name="右中かっこ 4">
            <a:extLst>
              <a:ext uri="{FF2B5EF4-FFF2-40B4-BE49-F238E27FC236}">
                <a16:creationId xmlns:a16="http://schemas.microsoft.com/office/drawing/2014/main" id="{4AD740D3-1B8D-47BB-9819-3D54FCB97E1F}"/>
              </a:ext>
            </a:extLst>
          </p:cNvPr>
          <p:cNvSpPr/>
          <p:nvPr/>
        </p:nvSpPr>
        <p:spPr>
          <a:xfrm>
            <a:off x="4408256" y="1133863"/>
            <a:ext cx="372880" cy="401750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 name="コンテンツ プレースホルダー 2">
            <a:extLst>
              <a:ext uri="{FF2B5EF4-FFF2-40B4-BE49-F238E27FC236}">
                <a16:creationId xmlns:a16="http://schemas.microsoft.com/office/drawing/2014/main" id="{0873FFC2-1FEC-4562-9EBB-E563B290E720}"/>
              </a:ext>
            </a:extLst>
          </p:cNvPr>
          <p:cNvSpPr txBox="1">
            <a:spLocks/>
          </p:cNvSpPr>
          <p:nvPr/>
        </p:nvSpPr>
        <p:spPr>
          <a:xfrm>
            <a:off x="4951156" y="873432"/>
            <a:ext cx="4192844" cy="213506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カレーライスが</a:t>
            </a:r>
            <a:endPar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400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円から </a:t>
            </a: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350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円に値下げ</a:t>
            </a:r>
          </a:p>
        </p:txBody>
      </p:sp>
      <p:graphicFrame>
        <p:nvGraphicFramePr>
          <p:cNvPr id="13" name="表 12">
            <a:extLst>
              <a:ext uri="{FF2B5EF4-FFF2-40B4-BE49-F238E27FC236}">
                <a16:creationId xmlns:a16="http://schemas.microsoft.com/office/drawing/2014/main" id="{90E29B3B-AFC9-4D0A-9D8B-732F5596849D}"/>
              </a:ext>
            </a:extLst>
          </p:cNvPr>
          <p:cNvGraphicFramePr>
            <a:graphicFrameLocks noGrp="1"/>
          </p:cNvGraphicFramePr>
          <p:nvPr/>
        </p:nvGraphicFramePr>
        <p:xfrm>
          <a:off x="467751" y="3497670"/>
          <a:ext cx="3401881" cy="1303020"/>
        </p:xfrm>
        <a:graphic>
          <a:graphicData uri="http://schemas.openxmlformats.org/drawingml/2006/table">
            <a:tbl>
              <a:tblPr firstRow="1" bandRow="1">
                <a:tableStyleId>{5C22544A-7EE6-4342-B048-85BDC9FD1C3A}</a:tableStyleId>
              </a:tblPr>
              <a:tblGrid>
                <a:gridCol w="2334886">
                  <a:extLst>
                    <a:ext uri="{9D8B030D-6E8A-4147-A177-3AD203B41FA5}">
                      <a16:colId xmlns:a16="http://schemas.microsoft.com/office/drawing/2014/main" val="20000"/>
                    </a:ext>
                  </a:extLst>
                </a:gridCol>
                <a:gridCol w="1066995">
                  <a:extLst>
                    <a:ext uri="{9D8B030D-6E8A-4147-A177-3AD203B41FA5}">
                      <a16:colId xmlns:a16="http://schemas.microsoft.com/office/drawing/2014/main" val="20001"/>
                    </a:ext>
                  </a:extLst>
                </a:gridCol>
              </a:tblGrid>
              <a:tr h="391785">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朝食</a:t>
                      </a: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値段</a:t>
                      </a:r>
                    </a:p>
                  </a:txBody>
                  <a:tcPr marL="68580" marR="68580" marT="34290" marB="34290"/>
                </a:tc>
                <a:extLst>
                  <a:ext uri="{0D108BD9-81ED-4DB2-BD59-A6C34878D82A}">
                    <a16:rowId xmlns:a16="http://schemas.microsoft.com/office/drawing/2014/main" val="10000"/>
                  </a:ext>
                </a:extLst>
              </a:tr>
              <a:tr h="342900">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カレーライス</a:t>
                      </a:r>
                    </a:p>
                  </a:txBody>
                  <a:tcPr marL="68580" marR="68580" marT="34290" marB="34290"/>
                </a:tc>
                <a:tc>
                  <a:txBody>
                    <a:bodyPr/>
                    <a:lstStyle/>
                    <a:p>
                      <a:pPr algn="r"/>
                      <a:r>
                        <a:rPr kumimoji="1" lang="en-US" altLang="ja-JP" sz="2400" b="1" dirty="0">
                          <a:solidFill>
                            <a:schemeClr val="tx1"/>
                          </a:solidFill>
                          <a:latin typeface="メイリオ" panose="020B0604030504040204" pitchFamily="50" charset="-128"/>
                          <a:ea typeface="メイリオ" panose="020B0604030504040204" pitchFamily="50" charset="-128"/>
                        </a:rPr>
                        <a:t>400</a:t>
                      </a:r>
                      <a:endParaRPr kumimoji="1" lang="ja-JP" altLang="en-US" sz="2400" b="1"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1"/>
                  </a:ext>
                </a:extLst>
              </a:tr>
              <a:tr h="342900">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うどん</a:t>
                      </a:r>
                    </a:p>
                  </a:txBody>
                  <a:tcPr marL="68580" marR="68580" marT="34290" marB="34290"/>
                </a:tc>
                <a:tc>
                  <a:txBody>
                    <a:bodyPr/>
                    <a:lstStyle/>
                    <a:p>
                      <a:pPr algn="r"/>
                      <a:r>
                        <a:rPr kumimoji="1" lang="en-US" altLang="ja-JP" sz="2400" b="0" dirty="0">
                          <a:solidFill>
                            <a:schemeClr val="tx1"/>
                          </a:solidFill>
                          <a:latin typeface="メイリオ" panose="020B0604030504040204" pitchFamily="50" charset="-128"/>
                          <a:ea typeface="メイリオ" panose="020B0604030504040204" pitchFamily="50" charset="-128"/>
                        </a:rPr>
                        <a:t>250</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2"/>
                  </a:ext>
                </a:extLst>
              </a:tr>
            </a:tbl>
          </a:graphicData>
        </a:graphic>
      </p:graphicFrame>
      <p:graphicFrame>
        <p:nvGraphicFramePr>
          <p:cNvPr id="15" name="表 14">
            <a:extLst>
              <a:ext uri="{FF2B5EF4-FFF2-40B4-BE49-F238E27FC236}">
                <a16:creationId xmlns:a16="http://schemas.microsoft.com/office/drawing/2014/main" id="{E89D47B3-C461-4CF6-B655-FBCCD8175369}"/>
              </a:ext>
            </a:extLst>
          </p:cNvPr>
          <p:cNvGraphicFramePr>
            <a:graphicFrameLocks noGrp="1"/>
          </p:cNvGraphicFramePr>
          <p:nvPr/>
        </p:nvGraphicFramePr>
        <p:xfrm>
          <a:off x="438547" y="1274791"/>
          <a:ext cx="3787545" cy="1737360"/>
        </p:xfrm>
        <a:graphic>
          <a:graphicData uri="http://schemas.openxmlformats.org/drawingml/2006/table">
            <a:tbl>
              <a:tblPr firstRow="1" bandRow="1">
                <a:tableStyleId>{5C22544A-7EE6-4342-B048-85BDC9FD1C3A}</a:tableStyleId>
              </a:tblPr>
              <a:tblGrid>
                <a:gridCol w="1143363">
                  <a:extLst>
                    <a:ext uri="{9D8B030D-6E8A-4147-A177-3AD203B41FA5}">
                      <a16:colId xmlns:a16="http://schemas.microsoft.com/office/drawing/2014/main" val="20000"/>
                    </a:ext>
                  </a:extLst>
                </a:gridCol>
                <a:gridCol w="2644182">
                  <a:extLst>
                    <a:ext uri="{9D8B030D-6E8A-4147-A177-3AD203B41FA5}">
                      <a16:colId xmlns:a16="http://schemas.microsoft.com/office/drawing/2014/main" val="20001"/>
                    </a:ext>
                  </a:extLst>
                </a:gridCol>
              </a:tblGrid>
              <a:tr h="342900">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名前</a:t>
                      </a: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朝食</a:t>
                      </a:r>
                    </a:p>
                  </a:txBody>
                  <a:tcPr marL="68580" marR="68580" marT="34290" marB="34290"/>
                </a:tc>
                <a:extLst>
                  <a:ext uri="{0D108BD9-81ED-4DB2-BD59-A6C34878D82A}">
                    <a16:rowId xmlns:a16="http://schemas.microsoft.com/office/drawing/2014/main" val="10000"/>
                  </a:ext>
                </a:extLst>
              </a:tr>
              <a:tr h="342900">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A</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カレーライス</a:t>
                      </a:r>
                    </a:p>
                  </a:txBody>
                  <a:tcPr marL="68580" marR="68580" marT="34290" marB="34290"/>
                </a:tc>
                <a:extLst>
                  <a:ext uri="{0D108BD9-81ED-4DB2-BD59-A6C34878D82A}">
                    <a16:rowId xmlns:a16="http://schemas.microsoft.com/office/drawing/2014/main" val="10001"/>
                  </a:ext>
                </a:extLst>
              </a:tr>
              <a:tr h="342900">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B</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うどん</a:t>
                      </a:r>
                    </a:p>
                  </a:txBody>
                  <a:tcPr marL="68580" marR="68580" marT="34290" marB="34290"/>
                </a:tc>
                <a:extLst>
                  <a:ext uri="{0D108BD9-81ED-4DB2-BD59-A6C34878D82A}">
                    <a16:rowId xmlns:a16="http://schemas.microsoft.com/office/drawing/2014/main" val="10002"/>
                  </a:ext>
                </a:extLst>
              </a:tr>
              <a:tr h="342900">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C</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カレーライス</a:t>
                      </a:r>
                    </a:p>
                  </a:txBody>
                  <a:tcPr marL="68580" marR="68580" marT="34290" marB="34290"/>
                </a:tc>
                <a:extLst>
                  <a:ext uri="{0D108BD9-81ED-4DB2-BD59-A6C34878D82A}">
                    <a16:rowId xmlns:a16="http://schemas.microsoft.com/office/drawing/2014/main" val="10003"/>
                  </a:ext>
                </a:extLst>
              </a:tr>
            </a:tbl>
          </a:graphicData>
        </a:graphic>
      </p:graphicFrame>
      <p:cxnSp>
        <p:nvCxnSpPr>
          <p:cNvPr id="6" name="直線コネクタ 5">
            <a:extLst>
              <a:ext uri="{FF2B5EF4-FFF2-40B4-BE49-F238E27FC236}">
                <a16:creationId xmlns:a16="http://schemas.microsoft.com/office/drawing/2014/main" id="{02F3A315-4AC7-EFB8-F041-F540CD05609E}"/>
              </a:ext>
            </a:extLst>
          </p:cNvPr>
          <p:cNvCxnSpPr/>
          <p:nvPr/>
        </p:nvCxnSpPr>
        <p:spPr>
          <a:xfrm flipV="1">
            <a:off x="3263370" y="4126010"/>
            <a:ext cx="640784" cy="46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2FEF3405-EDE8-A5B4-219A-7251A672AB46}"/>
              </a:ext>
            </a:extLst>
          </p:cNvPr>
          <p:cNvSpPr txBox="1"/>
          <p:nvPr/>
        </p:nvSpPr>
        <p:spPr>
          <a:xfrm>
            <a:off x="3833317" y="3541235"/>
            <a:ext cx="809837"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350</a:t>
            </a:r>
            <a:endParaRPr kumimoji="1" lang="ja-JP" altLang="en-US" sz="32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21319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3-1. </a:t>
            </a:r>
            <a:r>
              <a:rPr lang="ja-JP" altLang="en-US" sz="4500" dirty="0">
                <a:solidFill>
                  <a:schemeClr val="tx2"/>
                </a:solidFill>
                <a:latin typeface="メイリオ" panose="020B0604030504040204" pitchFamily="50" charset="-128"/>
              </a:rPr>
              <a:t>リレーショナルデータベースの概要と重要性</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4</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795556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a:extLst>
              <a:ext uri="{FF2B5EF4-FFF2-40B4-BE49-F238E27FC236}">
                <a16:creationId xmlns:a16="http://schemas.microsoft.com/office/drawing/2014/main" id="{C687F7BF-51DC-171C-9F2C-493CF6D1B0CA}"/>
              </a:ext>
            </a:extLst>
          </p:cNvPr>
          <p:cNvGraphicFramePr>
            <a:graphicFrameLocks noGrp="1"/>
          </p:cNvGraphicFramePr>
          <p:nvPr/>
        </p:nvGraphicFramePr>
        <p:xfrm>
          <a:off x="494332" y="3826091"/>
          <a:ext cx="3401881" cy="1303020"/>
        </p:xfrm>
        <a:graphic>
          <a:graphicData uri="http://schemas.openxmlformats.org/drawingml/2006/table">
            <a:tbl>
              <a:tblPr firstRow="1" bandRow="1">
                <a:tableStyleId>{5C22544A-7EE6-4342-B048-85BDC9FD1C3A}</a:tableStyleId>
              </a:tblPr>
              <a:tblGrid>
                <a:gridCol w="2334886">
                  <a:extLst>
                    <a:ext uri="{9D8B030D-6E8A-4147-A177-3AD203B41FA5}">
                      <a16:colId xmlns:a16="http://schemas.microsoft.com/office/drawing/2014/main" val="20000"/>
                    </a:ext>
                  </a:extLst>
                </a:gridCol>
                <a:gridCol w="1066995">
                  <a:extLst>
                    <a:ext uri="{9D8B030D-6E8A-4147-A177-3AD203B41FA5}">
                      <a16:colId xmlns:a16="http://schemas.microsoft.com/office/drawing/2014/main" val="20001"/>
                    </a:ext>
                  </a:extLst>
                </a:gridCol>
              </a:tblGrid>
              <a:tr h="391785">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昼食</a:t>
                      </a: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値段</a:t>
                      </a:r>
                    </a:p>
                  </a:txBody>
                  <a:tcPr marL="68580" marR="68580" marT="34290" marB="34290"/>
                </a:tc>
                <a:extLst>
                  <a:ext uri="{0D108BD9-81ED-4DB2-BD59-A6C34878D82A}">
                    <a16:rowId xmlns:a16="http://schemas.microsoft.com/office/drawing/2014/main" val="10000"/>
                  </a:ext>
                </a:extLst>
              </a:tr>
              <a:tr h="342900">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カレーライス</a:t>
                      </a:r>
                    </a:p>
                  </a:txBody>
                  <a:tcPr marL="68580" marR="68580" marT="34290" marB="34290"/>
                </a:tc>
                <a:tc>
                  <a:txBody>
                    <a:bodyPr/>
                    <a:lstStyle/>
                    <a:p>
                      <a:pPr algn="r"/>
                      <a:r>
                        <a:rPr kumimoji="1" lang="en-US" altLang="ja-JP" sz="2400" b="1" dirty="0">
                          <a:solidFill>
                            <a:schemeClr val="tx1"/>
                          </a:solidFill>
                          <a:latin typeface="メイリオ" panose="020B0604030504040204" pitchFamily="50" charset="-128"/>
                          <a:ea typeface="メイリオ" panose="020B0604030504040204" pitchFamily="50" charset="-128"/>
                        </a:rPr>
                        <a:t>400</a:t>
                      </a:r>
                      <a:endParaRPr kumimoji="1" lang="ja-JP" altLang="en-US" sz="2400" b="1"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1"/>
                  </a:ext>
                </a:extLst>
              </a:tr>
              <a:tr h="342900">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うどん</a:t>
                      </a:r>
                    </a:p>
                  </a:txBody>
                  <a:tcPr marL="68580" marR="68580" marT="34290" marB="34290"/>
                </a:tc>
                <a:tc>
                  <a:txBody>
                    <a:bodyPr/>
                    <a:lstStyle/>
                    <a:p>
                      <a:pPr algn="r"/>
                      <a:r>
                        <a:rPr kumimoji="1" lang="en-US" altLang="ja-JP" sz="2400" b="0" dirty="0">
                          <a:solidFill>
                            <a:schemeClr val="tx1"/>
                          </a:solidFill>
                          <a:latin typeface="メイリオ" panose="020B0604030504040204" pitchFamily="50" charset="-128"/>
                          <a:ea typeface="メイリオ" panose="020B0604030504040204" pitchFamily="50" charset="-128"/>
                        </a:rPr>
                        <a:t>250</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2"/>
                  </a:ext>
                </a:extLst>
              </a:tr>
            </a:tbl>
          </a:graphicData>
        </a:graphic>
      </p:graphicFrame>
      <p:graphicFrame>
        <p:nvGraphicFramePr>
          <p:cNvPr id="16" name="表 15">
            <a:extLst>
              <a:ext uri="{FF2B5EF4-FFF2-40B4-BE49-F238E27FC236}">
                <a16:creationId xmlns:a16="http://schemas.microsoft.com/office/drawing/2014/main" id="{45086A35-98C5-19A9-D943-933270D7BC98}"/>
              </a:ext>
            </a:extLst>
          </p:cNvPr>
          <p:cNvGraphicFramePr>
            <a:graphicFrameLocks noGrp="1"/>
          </p:cNvGraphicFramePr>
          <p:nvPr/>
        </p:nvGraphicFramePr>
        <p:xfrm>
          <a:off x="465128" y="1603212"/>
          <a:ext cx="3787545" cy="1737360"/>
        </p:xfrm>
        <a:graphic>
          <a:graphicData uri="http://schemas.openxmlformats.org/drawingml/2006/table">
            <a:tbl>
              <a:tblPr firstRow="1" bandRow="1">
                <a:tableStyleId>{5C22544A-7EE6-4342-B048-85BDC9FD1C3A}</a:tableStyleId>
              </a:tblPr>
              <a:tblGrid>
                <a:gridCol w="1143363">
                  <a:extLst>
                    <a:ext uri="{9D8B030D-6E8A-4147-A177-3AD203B41FA5}">
                      <a16:colId xmlns:a16="http://schemas.microsoft.com/office/drawing/2014/main" val="20000"/>
                    </a:ext>
                  </a:extLst>
                </a:gridCol>
                <a:gridCol w="2644182">
                  <a:extLst>
                    <a:ext uri="{9D8B030D-6E8A-4147-A177-3AD203B41FA5}">
                      <a16:colId xmlns:a16="http://schemas.microsoft.com/office/drawing/2014/main" val="20001"/>
                    </a:ext>
                  </a:extLst>
                </a:gridCol>
              </a:tblGrid>
              <a:tr h="342900">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名前</a:t>
                      </a: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昼食</a:t>
                      </a:r>
                    </a:p>
                  </a:txBody>
                  <a:tcPr marL="68580" marR="68580" marT="34290" marB="34290"/>
                </a:tc>
                <a:extLst>
                  <a:ext uri="{0D108BD9-81ED-4DB2-BD59-A6C34878D82A}">
                    <a16:rowId xmlns:a16="http://schemas.microsoft.com/office/drawing/2014/main" val="10000"/>
                  </a:ext>
                </a:extLst>
              </a:tr>
              <a:tr h="342900">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A</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カレーライス</a:t>
                      </a:r>
                    </a:p>
                  </a:txBody>
                  <a:tcPr marL="68580" marR="68580" marT="34290" marB="34290"/>
                </a:tc>
                <a:extLst>
                  <a:ext uri="{0D108BD9-81ED-4DB2-BD59-A6C34878D82A}">
                    <a16:rowId xmlns:a16="http://schemas.microsoft.com/office/drawing/2014/main" val="10001"/>
                  </a:ext>
                </a:extLst>
              </a:tr>
              <a:tr h="342900">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B</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うどん</a:t>
                      </a:r>
                    </a:p>
                  </a:txBody>
                  <a:tcPr marL="68580" marR="68580" marT="34290" marB="34290"/>
                </a:tc>
                <a:extLst>
                  <a:ext uri="{0D108BD9-81ED-4DB2-BD59-A6C34878D82A}">
                    <a16:rowId xmlns:a16="http://schemas.microsoft.com/office/drawing/2014/main" val="10002"/>
                  </a:ext>
                </a:extLst>
              </a:tr>
              <a:tr h="342900">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C</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カレーライス</a:t>
                      </a:r>
                    </a:p>
                  </a:txBody>
                  <a:tcPr marL="68580" marR="68580" marT="34290" marB="34290"/>
                </a:tc>
                <a:extLst>
                  <a:ext uri="{0D108BD9-81ED-4DB2-BD59-A6C34878D82A}">
                    <a16:rowId xmlns:a16="http://schemas.microsoft.com/office/drawing/2014/main" val="10003"/>
                  </a:ext>
                </a:extLst>
              </a:tr>
            </a:tbl>
          </a:graphicData>
        </a:graphic>
      </p:graphicFrame>
      <p:cxnSp>
        <p:nvCxnSpPr>
          <p:cNvPr id="17" name="直線コネクタ 16">
            <a:extLst>
              <a:ext uri="{FF2B5EF4-FFF2-40B4-BE49-F238E27FC236}">
                <a16:creationId xmlns:a16="http://schemas.microsoft.com/office/drawing/2014/main" id="{5D11B068-E3E9-8FEF-CA77-0BE7E2189806}"/>
              </a:ext>
            </a:extLst>
          </p:cNvPr>
          <p:cNvCxnSpPr/>
          <p:nvPr/>
        </p:nvCxnSpPr>
        <p:spPr>
          <a:xfrm flipV="1">
            <a:off x="3289951" y="4454431"/>
            <a:ext cx="640784" cy="46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2C3C5136-C5C8-2707-72FF-BF913CF19C04}"/>
              </a:ext>
            </a:extLst>
          </p:cNvPr>
          <p:cNvSpPr txBox="1"/>
          <p:nvPr/>
        </p:nvSpPr>
        <p:spPr>
          <a:xfrm>
            <a:off x="3859898" y="3869656"/>
            <a:ext cx="809837"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350</a:t>
            </a:r>
            <a:endParaRPr kumimoji="1" lang="ja-JP" altLang="en-US" sz="32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FB1961CA-2ED5-4214-8C97-48A7A34137CB}"/>
              </a:ext>
            </a:extLst>
          </p:cNvPr>
          <p:cNvSpPr>
            <a:spLocks noGrp="1"/>
          </p:cNvSpPr>
          <p:nvPr>
            <p:ph type="title"/>
          </p:nvPr>
        </p:nvSpPr>
        <p:spPr/>
        <p:txBody>
          <a:bodyPr>
            <a:noAutofit/>
          </a:bodyPr>
          <a:lstStyle/>
          <a:p>
            <a:r>
              <a:rPr kumimoji="1" lang="ja-JP" altLang="en-US" sz="2800" dirty="0"/>
              <a:t>正規化による問題解消</a:t>
            </a:r>
          </a:p>
        </p:txBody>
      </p:sp>
      <p:sp>
        <p:nvSpPr>
          <p:cNvPr id="4" name="スライド番号プレースホルダー 3">
            <a:extLst>
              <a:ext uri="{FF2B5EF4-FFF2-40B4-BE49-F238E27FC236}">
                <a16:creationId xmlns:a16="http://schemas.microsoft.com/office/drawing/2014/main" id="{A8B7D6EA-A29C-45AF-99E2-F58CA9BAB87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28155D70-A23E-4CE9-A29B-ABF8D6B07D0B}"/>
              </a:ext>
            </a:extLst>
          </p:cNvPr>
          <p:cNvSpPr txBox="1"/>
          <p:nvPr/>
        </p:nvSpPr>
        <p:spPr>
          <a:xfrm>
            <a:off x="3494126" y="1088760"/>
            <a:ext cx="281831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更新</a:t>
            </a:r>
          </a:p>
        </p:txBody>
      </p:sp>
      <p:sp>
        <p:nvSpPr>
          <p:cNvPr id="3" name="コンテンツ プレースホルダー 2">
            <a:extLst>
              <a:ext uri="{FF2B5EF4-FFF2-40B4-BE49-F238E27FC236}">
                <a16:creationId xmlns:a16="http://schemas.microsoft.com/office/drawing/2014/main" id="{45B61B20-F646-41FA-8802-8344B1354966}"/>
              </a:ext>
            </a:extLst>
          </p:cNvPr>
          <p:cNvSpPr txBox="1">
            <a:spLocks/>
          </p:cNvSpPr>
          <p:nvPr/>
        </p:nvSpPr>
        <p:spPr>
          <a:xfrm>
            <a:off x="4670750" y="856367"/>
            <a:ext cx="4192844" cy="213506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カレーライスが</a:t>
            </a:r>
            <a:endPar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400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円から </a:t>
            </a: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350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円に値下げ</a:t>
            </a:r>
          </a:p>
        </p:txBody>
      </p:sp>
      <p:sp>
        <p:nvSpPr>
          <p:cNvPr id="19" name="角丸四角形 7">
            <a:extLst>
              <a:ext uri="{FF2B5EF4-FFF2-40B4-BE49-F238E27FC236}">
                <a16:creationId xmlns:a16="http://schemas.microsoft.com/office/drawing/2014/main" id="{A198C56F-F220-49A4-8632-28EBB0F294F3}"/>
              </a:ext>
            </a:extLst>
          </p:cNvPr>
          <p:cNvSpPr/>
          <p:nvPr/>
        </p:nvSpPr>
        <p:spPr>
          <a:xfrm>
            <a:off x="4788649" y="4359720"/>
            <a:ext cx="4192844" cy="1367080"/>
          </a:xfrm>
          <a:prstGeom prst="roundRect">
            <a:avLst/>
          </a:prstGeom>
          <a:noFill/>
          <a:ln w="5715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E4AA2682-3CB1-B037-5916-3C4BEBE6FE4C}"/>
              </a:ext>
            </a:extLst>
          </p:cNvPr>
          <p:cNvSpPr txBox="1"/>
          <p:nvPr/>
        </p:nvSpPr>
        <p:spPr>
          <a:xfrm>
            <a:off x="4887397" y="4512345"/>
            <a:ext cx="3995347" cy="10618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400</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」をすべて「</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350</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」に変更するのは</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か所で済む。</a:t>
            </a:r>
            <a:endPar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間違いが起きにくい。</a:t>
            </a:r>
          </a:p>
        </p:txBody>
      </p:sp>
    </p:spTree>
    <p:extLst>
      <p:ext uri="{BB962C8B-B14F-4D97-AF65-F5344CB8AC3E}">
        <p14:creationId xmlns:p14="http://schemas.microsoft.com/office/powerpoint/2010/main" val="7254663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正規化による冗長なデータの排除の例①</a:t>
            </a:r>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41</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67364141"/>
              </p:ext>
            </p:extLst>
          </p:nvPr>
        </p:nvGraphicFramePr>
        <p:xfrm>
          <a:off x="481095" y="730634"/>
          <a:ext cx="8461376" cy="2286000"/>
        </p:xfrm>
        <a:graphic>
          <a:graphicData uri="http://schemas.openxmlformats.org/drawingml/2006/table">
            <a:tbl>
              <a:tblPr>
                <a:tableStyleId>{BDBED569-4797-4DF1-A0F4-6AAB3CD982D8}</a:tableStyleId>
              </a:tblPr>
              <a:tblGrid>
                <a:gridCol w="2115344">
                  <a:extLst>
                    <a:ext uri="{9D8B030D-6E8A-4147-A177-3AD203B41FA5}">
                      <a16:colId xmlns:a16="http://schemas.microsoft.com/office/drawing/2014/main" val="231757452"/>
                    </a:ext>
                  </a:extLst>
                </a:gridCol>
                <a:gridCol w="2115344">
                  <a:extLst>
                    <a:ext uri="{9D8B030D-6E8A-4147-A177-3AD203B41FA5}">
                      <a16:colId xmlns:a16="http://schemas.microsoft.com/office/drawing/2014/main" val="3981656388"/>
                    </a:ext>
                  </a:extLst>
                </a:gridCol>
                <a:gridCol w="2115344">
                  <a:extLst>
                    <a:ext uri="{9D8B030D-6E8A-4147-A177-3AD203B41FA5}">
                      <a16:colId xmlns:a16="http://schemas.microsoft.com/office/drawing/2014/main" val="139268221"/>
                    </a:ext>
                  </a:extLst>
                </a:gridCol>
                <a:gridCol w="2115344">
                  <a:extLst>
                    <a:ext uri="{9D8B030D-6E8A-4147-A177-3AD203B41FA5}">
                      <a16:colId xmlns:a16="http://schemas.microsoft.com/office/drawing/2014/main" val="3222661776"/>
                    </a:ext>
                  </a:extLst>
                </a:gridCol>
              </a:tblGrid>
              <a:tr h="365760">
                <a:tc>
                  <a:txBody>
                    <a:bodyPr/>
                    <a:lstStyle/>
                    <a:p>
                      <a:r>
                        <a:rPr lang="ja-JP" altLang="en-US" sz="2400" b="1" dirty="0"/>
                        <a:t>生徒名</a:t>
                      </a:r>
                    </a:p>
                  </a:txBody>
                  <a:tcPr anchor="ctr"/>
                </a:tc>
                <a:tc>
                  <a:txBody>
                    <a:bodyPr/>
                    <a:lstStyle/>
                    <a:p>
                      <a:r>
                        <a:rPr lang="ja-JP" altLang="en-US" sz="2400" b="1" dirty="0"/>
                        <a:t>クラス</a:t>
                      </a:r>
                    </a:p>
                  </a:txBody>
                  <a:tcPr anchor="ctr"/>
                </a:tc>
                <a:tc>
                  <a:txBody>
                    <a:bodyPr/>
                    <a:lstStyle/>
                    <a:p>
                      <a:r>
                        <a:rPr lang="ja-JP" altLang="en-US" sz="2400" b="1" dirty="0"/>
                        <a:t>教科</a:t>
                      </a:r>
                    </a:p>
                  </a:txBody>
                  <a:tcPr anchor="ctr"/>
                </a:tc>
                <a:tc>
                  <a:txBody>
                    <a:bodyPr/>
                    <a:lstStyle/>
                    <a:p>
                      <a:r>
                        <a:rPr lang="ja-JP" altLang="en-US" sz="2400" b="1" dirty="0"/>
                        <a:t>成績</a:t>
                      </a:r>
                    </a:p>
                  </a:txBody>
                  <a:tcPr anchor="ctr"/>
                </a:tc>
                <a:extLst>
                  <a:ext uri="{0D108BD9-81ED-4DB2-BD59-A6C34878D82A}">
                    <a16:rowId xmlns:a16="http://schemas.microsoft.com/office/drawing/2014/main" val="2642690199"/>
                  </a:ext>
                </a:extLst>
              </a:tr>
              <a:tr h="365760">
                <a:tc>
                  <a:txBody>
                    <a:bodyPr/>
                    <a:lstStyle/>
                    <a:p>
                      <a:r>
                        <a:rPr lang="ja-JP" altLang="en-US" sz="2400" dirty="0">
                          <a:solidFill>
                            <a:srgbClr val="FF0000"/>
                          </a:solidFill>
                        </a:rPr>
                        <a:t>田中</a:t>
                      </a:r>
                      <a:endParaRPr lang="ja-JP" altLang="en-US" sz="2400" b="0" dirty="0">
                        <a:solidFill>
                          <a:srgbClr val="FF0000"/>
                        </a:solidFill>
                      </a:endParaRPr>
                    </a:p>
                  </a:txBody>
                  <a:tcPr anchor="ctr"/>
                </a:tc>
                <a:tc>
                  <a:txBody>
                    <a:bodyPr/>
                    <a:lstStyle/>
                    <a:p>
                      <a:r>
                        <a:rPr lang="en-US" altLang="ja-JP" sz="2400" dirty="0">
                          <a:solidFill>
                            <a:srgbClr val="FF0000"/>
                          </a:solidFill>
                        </a:rPr>
                        <a:t>3</a:t>
                      </a:r>
                      <a:r>
                        <a:rPr lang="ja-JP" altLang="en-US" sz="2400" dirty="0">
                          <a:solidFill>
                            <a:srgbClr val="FF0000"/>
                          </a:solidFill>
                        </a:rPr>
                        <a:t>年</a:t>
                      </a:r>
                      <a:r>
                        <a:rPr lang="en-US" sz="2400" dirty="0">
                          <a:solidFill>
                            <a:srgbClr val="FF0000"/>
                          </a:solidFill>
                        </a:rPr>
                        <a:t>A</a:t>
                      </a:r>
                      <a:r>
                        <a:rPr lang="ja-JP" altLang="en-US" sz="2400" dirty="0">
                          <a:solidFill>
                            <a:srgbClr val="FF0000"/>
                          </a:solidFill>
                        </a:rPr>
                        <a:t>組</a:t>
                      </a:r>
                      <a:endParaRPr lang="ja-JP" altLang="en-US" sz="2400" b="0" dirty="0">
                        <a:solidFill>
                          <a:srgbClr val="FF0000"/>
                        </a:solidFill>
                      </a:endParaRPr>
                    </a:p>
                  </a:txBody>
                  <a:tcPr anchor="ctr"/>
                </a:tc>
                <a:tc>
                  <a:txBody>
                    <a:bodyPr/>
                    <a:lstStyle/>
                    <a:p>
                      <a:r>
                        <a:rPr lang="ja-JP" altLang="en-US" sz="2400"/>
                        <a:t>数学</a:t>
                      </a:r>
                      <a:endParaRPr lang="ja-JP" altLang="en-US" sz="2400" b="0"/>
                    </a:p>
                  </a:txBody>
                  <a:tcPr anchor="ctr"/>
                </a:tc>
                <a:tc>
                  <a:txBody>
                    <a:bodyPr/>
                    <a:lstStyle/>
                    <a:p>
                      <a:r>
                        <a:rPr lang="en-US" altLang="ja-JP" sz="2400"/>
                        <a:t>85</a:t>
                      </a:r>
                      <a:endParaRPr lang="en-US" altLang="ja-JP" sz="2400" b="0"/>
                    </a:p>
                  </a:txBody>
                  <a:tcPr anchor="ctr"/>
                </a:tc>
                <a:extLst>
                  <a:ext uri="{0D108BD9-81ED-4DB2-BD59-A6C34878D82A}">
                    <a16:rowId xmlns:a16="http://schemas.microsoft.com/office/drawing/2014/main" val="189171590"/>
                  </a:ext>
                </a:extLst>
              </a:tr>
              <a:tr h="365760">
                <a:tc>
                  <a:txBody>
                    <a:bodyPr/>
                    <a:lstStyle/>
                    <a:p>
                      <a:r>
                        <a:rPr lang="ja-JP" altLang="en-US" sz="2400">
                          <a:solidFill>
                            <a:srgbClr val="FF0000"/>
                          </a:solidFill>
                        </a:rPr>
                        <a:t>田中</a:t>
                      </a:r>
                      <a:endParaRPr lang="ja-JP" altLang="en-US" sz="2400" b="0">
                        <a:solidFill>
                          <a:srgbClr val="FF0000"/>
                        </a:solidFill>
                      </a:endParaRPr>
                    </a:p>
                  </a:txBody>
                  <a:tcPr anchor="ctr"/>
                </a:tc>
                <a:tc>
                  <a:txBody>
                    <a:bodyPr/>
                    <a:lstStyle/>
                    <a:p>
                      <a:r>
                        <a:rPr lang="en-US" altLang="ja-JP" sz="2400" dirty="0">
                          <a:solidFill>
                            <a:srgbClr val="FF0000"/>
                          </a:solidFill>
                        </a:rPr>
                        <a:t>3</a:t>
                      </a:r>
                      <a:r>
                        <a:rPr lang="ja-JP" altLang="en-US" sz="2400" dirty="0">
                          <a:solidFill>
                            <a:srgbClr val="FF0000"/>
                          </a:solidFill>
                        </a:rPr>
                        <a:t>年</a:t>
                      </a:r>
                      <a:r>
                        <a:rPr lang="en-US" sz="2400" dirty="0">
                          <a:solidFill>
                            <a:srgbClr val="FF0000"/>
                          </a:solidFill>
                        </a:rPr>
                        <a:t>A</a:t>
                      </a:r>
                      <a:r>
                        <a:rPr lang="ja-JP" altLang="en-US" sz="2400" dirty="0">
                          <a:solidFill>
                            <a:srgbClr val="FF0000"/>
                          </a:solidFill>
                        </a:rPr>
                        <a:t>組</a:t>
                      </a:r>
                      <a:endParaRPr lang="ja-JP" altLang="en-US" sz="2400" b="0" dirty="0">
                        <a:solidFill>
                          <a:srgbClr val="FF0000"/>
                        </a:solidFill>
                      </a:endParaRPr>
                    </a:p>
                  </a:txBody>
                  <a:tcPr anchor="ctr"/>
                </a:tc>
                <a:tc>
                  <a:txBody>
                    <a:bodyPr/>
                    <a:lstStyle/>
                    <a:p>
                      <a:r>
                        <a:rPr lang="ja-JP" altLang="en-US" sz="2400" dirty="0"/>
                        <a:t>英語</a:t>
                      </a:r>
                      <a:endParaRPr lang="ja-JP" altLang="en-US" sz="2400" b="0" dirty="0"/>
                    </a:p>
                  </a:txBody>
                  <a:tcPr anchor="ctr"/>
                </a:tc>
                <a:tc>
                  <a:txBody>
                    <a:bodyPr/>
                    <a:lstStyle/>
                    <a:p>
                      <a:r>
                        <a:rPr lang="en-US" altLang="ja-JP" sz="2400"/>
                        <a:t>90</a:t>
                      </a:r>
                      <a:endParaRPr lang="en-US" altLang="ja-JP" sz="2400" b="0"/>
                    </a:p>
                  </a:txBody>
                  <a:tcPr anchor="ctr"/>
                </a:tc>
                <a:extLst>
                  <a:ext uri="{0D108BD9-81ED-4DB2-BD59-A6C34878D82A}">
                    <a16:rowId xmlns:a16="http://schemas.microsoft.com/office/drawing/2014/main" val="3268933829"/>
                  </a:ext>
                </a:extLst>
              </a:tr>
              <a:tr h="365760">
                <a:tc>
                  <a:txBody>
                    <a:bodyPr/>
                    <a:lstStyle/>
                    <a:p>
                      <a:r>
                        <a:rPr lang="ja-JP" altLang="en-US" sz="2400" dirty="0">
                          <a:solidFill>
                            <a:srgbClr val="7030A0"/>
                          </a:solidFill>
                        </a:rPr>
                        <a:t>佐藤</a:t>
                      </a:r>
                      <a:endParaRPr lang="ja-JP" altLang="en-US" sz="2400" b="0" dirty="0">
                        <a:solidFill>
                          <a:srgbClr val="7030A0"/>
                        </a:solidFill>
                      </a:endParaRPr>
                    </a:p>
                  </a:txBody>
                  <a:tcPr anchor="ctr"/>
                </a:tc>
                <a:tc>
                  <a:txBody>
                    <a:bodyPr/>
                    <a:lstStyle/>
                    <a:p>
                      <a:r>
                        <a:rPr lang="en-US" altLang="ja-JP" sz="2400" dirty="0">
                          <a:solidFill>
                            <a:srgbClr val="7030A0"/>
                          </a:solidFill>
                        </a:rPr>
                        <a:t>3</a:t>
                      </a:r>
                      <a:r>
                        <a:rPr lang="ja-JP" altLang="en-US" sz="2400" dirty="0">
                          <a:solidFill>
                            <a:srgbClr val="7030A0"/>
                          </a:solidFill>
                        </a:rPr>
                        <a:t>年</a:t>
                      </a:r>
                      <a:r>
                        <a:rPr lang="en-US" sz="2400" dirty="0">
                          <a:solidFill>
                            <a:srgbClr val="7030A0"/>
                          </a:solidFill>
                        </a:rPr>
                        <a:t>B</a:t>
                      </a:r>
                      <a:r>
                        <a:rPr lang="ja-JP" altLang="en-US" sz="2400" dirty="0">
                          <a:solidFill>
                            <a:srgbClr val="7030A0"/>
                          </a:solidFill>
                        </a:rPr>
                        <a:t>組</a:t>
                      </a:r>
                      <a:endParaRPr lang="ja-JP" altLang="en-US" sz="2400" b="0" dirty="0">
                        <a:solidFill>
                          <a:srgbClr val="7030A0"/>
                        </a:solidFill>
                      </a:endParaRPr>
                    </a:p>
                  </a:txBody>
                  <a:tcPr anchor="ctr"/>
                </a:tc>
                <a:tc>
                  <a:txBody>
                    <a:bodyPr/>
                    <a:lstStyle/>
                    <a:p>
                      <a:r>
                        <a:rPr lang="ja-JP" altLang="en-US" sz="2400" dirty="0"/>
                        <a:t>数学</a:t>
                      </a:r>
                      <a:endParaRPr lang="ja-JP" altLang="en-US" sz="2400" b="0" dirty="0"/>
                    </a:p>
                  </a:txBody>
                  <a:tcPr anchor="ctr"/>
                </a:tc>
                <a:tc>
                  <a:txBody>
                    <a:bodyPr/>
                    <a:lstStyle/>
                    <a:p>
                      <a:r>
                        <a:rPr lang="en-US" altLang="ja-JP" sz="2400"/>
                        <a:t>88</a:t>
                      </a:r>
                      <a:endParaRPr lang="en-US" altLang="ja-JP" sz="2400" b="0"/>
                    </a:p>
                  </a:txBody>
                  <a:tcPr anchor="ctr"/>
                </a:tc>
                <a:extLst>
                  <a:ext uri="{0D108BD9-81ED-4DB2-BD59-A6C34878D82A}">
                    <a16:rowId xmlns:a16="http://schemas.microsoft.com/office/drawing/2014/main" val="124522760"/>
                  </a:ext>
                </a:extLst>
              </a:tr>
              <a:tr h="365760">
                <a:tc>
                  <a:txBody>
                    <a:bodyPr/>
                    <a:lstStyle/>
                    <a:p>
                      <a:r>
                        <a:rPr lang="ja-JP" altLang="en-US" sz="2400">
                          <a:solidFill>
                            <a:srgbClr val="7030A0"/>
                          </a:solidFill>
                        </a:rPr>
                        <a:t>佐藤</a:t>
                      </a:r>
                      <a:endParaRPr lang="ja-JP" altLang="en-US" sz="2400" b="0">
                        <a:solidFill>
                          <a:srgbClr val="7030A0"/>
                        </a:solidFill>
                      </a:endParaRPr>
                    </a:p>
                  </a:txBody>
                  <a:tcPr anchor="ctr"/>
                </a:tc>
                <a:tc>
                  <a:txBody>
                    <a:bodyPr/>
                    <a:lstStyle/>
                    <a:p>
                      <a:r>
                        <a:rPr lang="en-US" altLang="ja-JP" sz="2400" dirty="0">
                          <a:solidFill>
                            <a:srgbClr val="7030A0"/>
                          </a:solidFill>
                        </a:rPr>
                        <a:t>3</a:t>
                      </a:r>
                      <a:r>
                        <a:rPr lang="ja-JP" altLang="en-US" sz="2400" dirty="0">
                          <a:solidFill>
                            <a:srgbClr val="7030A0"/>
                          </a:solidFill>
                        </a:rPr>
                        <a:t>年</a:t>
                      </a:r>
                      <a:r>
                        <a:rPr lang="en-US" sz="2400" dirty="0">
                          <a:solidFill>
                            <a:srgbClr val="7030A0"/>
                          </a:solidFill>
                        </a:rPr>
                        <a:t>B</a:t>
                      </a:r>
                      <a:r>
                        <a:rPr lang="ja-JP" altLang="en-US" sz="2400" dirty="0">
                          <a:solidFill>
                            <a:srgbClr val="7030A0"/>
                          </a:solidFill>
                        </a:rPr>
                        <a:t>組</a:t>
                      </a:r>
                      <a:endParaRPr lang="ja-JP" altLang="en-US" sz="2400" b="0" dirty="0">
                        <a:solidFill>
                          <a:srgbClr val="7030A0"/>
                        </a:solidFill>
                      </a:endParaRPr>
                    </a:p>
                  </a:txBody>
                  <a:tcPr anchor="ctr"/>
                </a:tc>
                <a:tc>
                  <a:txBody>
                    <a:bodyPr/>
                    <a:lstStyle/>
                    <a:p>
                      <a:r>
                        <a:rPr lang="ja-JP" altLang="en-US" sz="2400"/>
                        <a:t>英語</a:t>
                      </a:r>
                      <a:endParaRPr lang="ja-JP" altLang="en-US" sz="2400" b="0"/>
                    </a:p>
                  </a:txBody>
                  <a:tcPr anchor="ctr"/>
                </a:tc>
                <a:tc>
                  <a:txBody>
                    <a:bodyPr/>
                    <a:lstStyle/>
                    <a:p>
                      <a:r>
                        <a:rPr lang="en-US" altLang="ja-JP" sz="2400" dirty="0"/>
                        <a:t>92</a:t>
                      </a:r>
                      <a:endParaRPr lang="en-US" altLang="ja-JP" sz="2400" b="0" dirty="0"/>
                    </a:p>
                  </a:txBody>
                  <a:tcPr anchor="ctr"/>
                </a:tc>
                <a:extLst>
                  <a:ext uri="{0D108BD9-81ED-4DB2-BD59-A6C34878D82A}">
                    <a16:rowId xmlns:a16="http://schemas.microsoft.com/office/drawing/2014/main" val="4187968619"/>
                  </a:ext>
                </a:extLst>
              </a:tr>
            </a:tbl>
          </a:graphicData>
        </a:graphic>
      </p:graphicFrame>
      <p:sp>
        <p:nvSpPr>
          <p:cNvPr id="8" name="下矢印 7"/>
          <p:cNvSpPr/>
          <p:nvPr/>
        </p:nvSpPr>
        <p:spPr>
          <a:xfrm>
            <a:off x="3532472" y="3283567"/>
            <a:ext cx="1347537" cy="2983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424954990"/>
              </p:ext>
            </p:extLst>
          </p:nvPr>
        </p:nvGraphicFramePr>
        <p:xfrm>
          <a:off x="138965" y="4116187"/>
          <a:ext cx="3893901" cy="1371600"/>
        </p:xfrm>
        <a:graphic>
          <a:graphicData uri="http://schemas.openxmlformats.org/drawingml/2006/table">
            <a:tbl>
              <a:tblPr>
                <a:tableStyleId>{BDBED569-4797-4DF1-A0F4-6AAB3CD982D8}</a:tableStyleId>
              </a:tblPr>
              <a:tblGrid>
                <a:gridCol w="1297967">
                  <a:extLst>
                    <a:ext uri="{9D8B030D-6E8A-4147-A177-3AD203B41FA5}">
                      <a16:colId xmlns:a16="http://schemas.microsoft.com/office/drawing/2014/main" val="3013255937"/>
                    </a:ext>
                  </a:extLst>
                </a:gridCol>
                <a:gridCol w="1297967">
                  <a:extLst>
                    <a:ext uri="{9D8B030D-6E8A-4147-A177-3AD203B41FA5}">
                      <a16:colId xmlns:a16="http://schemas.microsoft.com/office/drawing/2014/main" val="1269104222"/>
                    </a:ext>
                  </a:extLst>
                </a:gridCol>
                <a:gridCol w="1297967">
                  <a:extLst>
                    <a:ext uri="{9D8B030D-6E8A-4147-A177-3AD203B41FA5}">
                      <a16:colId xmlns:a16="http://schemas.microsoft.com/office/drawing/2014/main" val="3991225772"/>
                    </a:ext>
                  </a:extLst>
                </a:gridCol>
              </a:tblGrid>
              <a:tr h="0">
                <a:tc>
                  <a:txBody>
                    <a:bodyPr/>
                    <a:lstStyle/>
                    <a:p>
                      <a:r>
                        <a:rPr lang="ja-JP" altLang="en-US" sz="2400" b="1" dirty="0"/>
                        <a:t>生徒</a:t>
                      </a:r>
                      <a:r>
                        <a:rPr lang="en-US" sz="2400" b="1" dirty="0"/>
                        <a:t>ID</a:t>
                      </a:r>
                    </a:p>
                  </a:txBody>
                  <a:tcPr anchor="ctr"/>
                </a:tc>
                <a:tc>
                  <a:txBody>
                    <a:bodyPr/>
                    <a:lstStyle/>
                    <a:p>
                      <a:r>
                        <a:rPr lang="ja-JP" altLang="en-US" sz="2400" b="1" dirty="0"/>
                        <a:t>生徒名</a:t>
                      </a:r>
                    </a:p>
                  </a:txBody>
                  <a:tcPr anchor="ctr"/>
                </a:tc>
                <a:tc>
                  <a:txBody>
                    <a:bodyPr/>
                    <a:lstStyle/>
                    <a:p>
                      <a:r>
                        <a:rPr lang="ja-JP" altLang="en-US" sz="2400" b="1" dirty="0"/>
                        <a:t>クラス</a:t>
                      </a:r>
                    </a:p>
                  </a:txBody>
                  <a:tcPr anchor="ctr"/>
                </a:tc>
                <a:extLst>
                  <a:ext uri="{0D108BD9-81ED-4DB2-BD59-A6C34878D82A}">
                    <a16:rowId xmlns:a16="http://schemas.microsoft.com/office/drawing/2014/main" val="1772333586"/>
                  </a:ext>
                </a:extLst>
              </a:tr>
              <a:tr h="0">
                <a:tc>
                  <a:txBody>
                    <a:bodyPr/>
                    <a:lstStyle/>
                    <a:p>
                      <a:r>
                        <a:rPr lang="en-US" altLang="ja-JP" sz="2400"/>
                        <a:t>1</a:t>
                      </a:r>
                    </a:p>
                  </a:txBody>
                  <a:tcPr anchor="ctr"/>
                </a:tc>
                <a:tc>
                  <a:txBody>
                    <a:bodyPr/>
                    <a:lstStyle/>
                    <a:p>
                      <a:r>
                        <a:rPr lang="ja-JP" altLang="en-US" sz="2400" dirty="0"/>
                        <a:t>田中</a:t>
                      </a:r>
                    </a:p>
                  </a:txBody>
                  <a:tcPr anchor="ctr"/>
                </a:tc>
                <a:tc>
                  <a:txBody>
                    <a:bodyPr/>
                    <a:lstStyle/>
                    <a:p>
                      <a:r>
                        <a:rPr lang="en-US" altLang="ja-JP" sz="2400" dirty="0"/>
                        <a:t>3</a:t>
                      </a:r>
                      <a:r>
                        <a:rPr lang="ja-JP" altLang="en-US" sz="2400" dirty="0"/>
                        <a:t>年</a:t>
                      </a:r>
                      <a:r>
                        <a:rPr lang="en-US" sz="2400" dirty="0"/>
                        <a:t>A</a:t>
                      </a:r>
                      <a:r>
                        <a:rPr lang="ja-JP" altLang="en-US" sz="2400" dirty="0"/>
                        <a:t>組</a:t>
                      </a:r>
                    </a:p>
                  </a:txBody>
                  <a:tcPr anchor="ctr"/>
                </a:tc>
                <a:extLst>
                  <a:ext uri="{0D108BD9-81ED-4DB2-BD59-A6C34878D82A}">
                    <a16:rowId xmlns:a16="http://schemas.microsoft.com/office/drawing/2014/main" val="3832104716"/>
                  </a:ext>
                </a:extLst>
              </a:tr>
              <a:tr h="0">
                <a:tc>
                  <a:txBody>
                    <a:bodyPr/>
                    <a:lstStyle/>
                    <a:p>
                      <a:r>
                        <a:rPr lang="en-US" altLang="ja-JP" sz="2400"/>
                        <a:t>2</a:t>
                      </a:r>
                    </a:p>
                  </a:txBody>
                  <a:tcPr anchor="ctr"/>
                </a:tc>
                <a:tc>
                  <a:txBody>
                    <a:bodyPr/>
                    <a:lstStyle/>
                    <a:p>
                      <a:r>
                        <a:rPr lang="ja-JP" altLang="en-US" sz="2400" dirty="0"/>
                        <a:t>佐藤</a:t>
                      </a:r>
                    </a:p>
                  </a:txBody>
                  <a:tcPr anchor="ctr"/>
                </a:tc>
                <a:tc>
                  <a:txBody>
                    <a:bodyPr/>
                    <a:lstStyle/>
                    <a:p>
                      <a:r>
                        <a:rPr lang="en-US" altLang="ja-JP" sz="2400" dirty="0"/>
                        <a:t>3</a:t>
                      </a:r>
                      <a:r>
                        <a:rPr lang="ja-JP" altLang="en-US" sz="2400" dirty="0"/>
                        <a:t>年</a:t>
                      </a:r>
                      <a:r>
                        <a:rPr lang="en-US" sz="2400" dirty="0"/>
                        <a:t>B</a:t>
                      </a:r>
                      <a:r>
                        <a:rPr lang="ja-JP" altLang="en-US" sz="2400" dirty="0"/>
                        <a:t>組</a:t>
                      </a:r>
                    </a:p>
                  </a:txBody>
                  <a:tcPr anchor="ctr"/>
                </a:tc>
                <a:extLst>
                  <a:ext uri="{0D108BD9-81ED-4DB2-BD59-A6C34878D82A}">
                    <a16:rowId xmlns:a16="http://schemas.microsoft.com/office/drawing/2014/main" val="1482702862"/>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4120749440"/>
              </p:ext>
            </p:extLst>
          </p:nvPr>
        </p:nvGraphicFramePr>
        <p:xfrm>
          <a:off x="4498757" y="3755372"/>
          <a:ext cx="3415014" cy="2286000"/>
        </p:xfrm>
        <a:graphic>
          <a:graphicData uri="http://schemas.openxmlformats.org/drawingml/2006/table">
            <a:tbl>
              <a:tblPr>
                <a:tableStyleId>{BDBED569-4797-4DF1-A0F4-6AAB3CD982D8}</a:tableStyleId>
              </a:tblPr>
              <a:tblGrid>
                <a:gridCol w="1138338">
                  <a:extLst>
                    <a:ext uri="{9D8B030D-6E8A-4147-A177-3AD203B41FA5}">
                      <a16:colId xmlns:a16="http://schemas.microsoft.com/office/drawing/2014/main" val="435776760"/>
                    </a:ext>
                  </a:extLst>
                </a:gridCol>
                <a:gridCol w="1138338">
                  <a:extLst>
                    <a:ext uri="{9D8B030D-6E8A-4147-A177-3AD203B41FA5}">
                      <a16:colId xmlns:a16="http://schemas.microsoft.com/office/drawing/2014/main" val="2544004602"/>
                    </a:ext>
                  </a:extLst>
                </a:gridCol>
                <a:gridCol w="1138338">
                  <a:extLst>
                    <a:ext uri="{9D8B030D-6E8A-4147-A177-3AD203B41FA5}">
                      <a16:colId xmlns:a16="http://schemas.microsoft.com/office/drawing/2014/main" val="2902610440"/>
                    </a:ext>
                  </a:extLst>
                </a:gridCol>
              </a:tblGrid>
              <a:tr h="365760">
                <a:tc>
                  <a:txBody>
                    <a:bodyPr/>
                    <a:lstStyle/>
                    <a:p>
                      <a:r>
                        <a:rPr lang="ja-JP" altLang="en-US" sz="2400" b="1" dirty="0"/>
                        <a:t>生徒</a:t>
                      </a:r>
                      <a:r>
                        <a:rPr lang="en-US" sz="2400" b="1" dirty="0"/>
                        <a:t>ID</a:t>
                      </a:r>
                    </a:p>
                  </a:txBody>
                  <a:tcPr anchor="ctr"/>
                </a:tc>
                <a:tc>
                  <a:txBody>
                    <a:bodyPr/>
                    <a:lstStyle/>
                    <a:p>
                      <a:r>
                        <a:rPr lang="ja-JP" altLang="en-US" sz="2400" b="1" dirty="0"/>
                        <a:t>教科</a:t>
                      </a:r>
                    </a:p>
                  </a:txBody>
                  <a:tcPr anchor="ctr"/>
                </a:tc>
                <a:tc>
                  <a:txBody>
                    <a:bodyPr/>
                    <a:lstStyle/>
                    <a:p>
                      <a:r>
                        <a:rPr lang="ja-JP" altLang="en-US" sz="2400" b="1" dirty="0"/>
                        <a:t>成績</a:t>
                      </a:r>
                    </a:p>
                  </a:txBody>
                  <a:tcPr anchor="ctr"/>
                </a:tc>
                <a:extLst>
                  <a:ext uri="{0D108BD9-81ED-4DB2-BD59-A6C34878D82A}">
                    <a16:rowId xmlns:a16="http://schemas.microsoft.com/office/drawing/2014/main" val="3317482056"/>
                  </a:ext>
                </a:extLst>
              </a:tr>
              <a:tr h="365760">
                <a:tc>
                  <a:txBody>
                    <a:bodyPr/>
                    <a:lstStyle/>
                    <a:p>
                      <a:r>
                        <a:rPr lang="en-US" altLang="ja-JP" sz="2400" dirty="0"/>
                        <a:t>1</a:t>
                      </a:r>
                    </a:p>
                  </a:txBody>
                  <a:tcPr anchor="ctr"/>
                </a:tc>
                <a:tc>
                  <a:txBody>
                    <a:bodyPr/>
                    <a:lstStyle/>
                    <a:p>
                      <a:r>
                        <a:rPr lang="ja-JP" altLang="en-US" sz="2400" dirty="0"/>
                        <a:t>数学</a:t>
                      </a:r>
                    </a:p>
                  </a:txBody>
                  <a:tcPr anchor="ctr"/>
                </a:tc>
                <a:tc>
                  <a:txBody>
                    <a:bodyPr/>
                    <a:lstStyle/>
                    <a:p>
                      <a:r>
                        <a:rPr lang="en-US" altLang="ja-JP" sz="2400"/>
                        <a:t>85</a:t>
                      </a:r>
                    </a:p>
                  </a:txBody>
                  <a:tcPr anchor="ctr"/>
                </a:tc>
                <a:extLst>
                  <a:ext uri="{0D108BD9-81ED-4DB2-BD59-A6C34878D82A}">
                    <a16:rowId xmlns:a16="http://schemas.microsoft.com/office/drawing/2014/main" val="4127301382"/>
                  </a:ext>
                </a:extLst>
              </a:tr>
              <a:tr h="365760">
                <a:tc>
                  <a:txBody>
                    <a:bodyPr/>
                    <a:lstStyle/>
                    <a:p>
                      <a:r>
                        <a:rPr lang="en-US" altLang="ja-JP" sz="2400"/>
                        <a:t>1</a:t>
                      </a:r>
                    </a:p>
                  </a:txBody>
                  <a:tcPr anchor="ctr"/>
                </a:tc>
                <a:tc>
                  <a:txBody>
                    <a:bodyPr/>
                    <a:lstStyle/>
                    <a:p>
                      <a:r>
                        <a:rPr lang="ja-JP" altLang="en-US" sz="2400" dirty="0"/>
                        <a:t>英語</a:t>
                      </a:r>
                    </a:p>
                  </a:txBody>
                  <a:tcPr anchor="ctr"/>
                </a:tc>
                <a:tc>
                  <a:txBody>
                    <a:bodyPr/>
                    <a:lstStyle/>
                    <a:p>
                      <a:r>
                        <a:rPr lang="en-US" altLang="ja-JP" sz="2400" dirty="0"/>
                        <a:t>90</a:t>
                      </a:r>
                    </a:p>
                  </a:txBody>
                  <a:tcPr anchor="ctr"/>
                </a:tc>
                <a:extLst>
                  <a:ext uri="{0D108BD9-81ED-4DB2-BD59-A6C34878D82A}">
                    <a16:rowId xmlns:a16="http://schemas.microsoft.com/office/drawing/2014/main" val="1821818495"/>
                  </a:ext>
                </a:extLst>
              </a:tr>
              <a:tr h="365760">
                <a:tc>
                  <a:txBody>
                    <a:bodyPr/>
                    <a:lstStyle/>
                    <a:p>
                      <a:r>
                        <a:rPr lang="en-US" altLang="ja-JP" sz="2400"/>
                        <a:t>2</a:t>
                      </a:r>
                    </a:p>
                  </a:txBody>
                  <a:tcPr anchor="ctr"/>
                </a:tc>
                <a:tc>
                  <a:txBody>
                    <a:bodyPr/>
                    <a:lstStyle/>
                    <a:p>
                      <a:r>
                        <a:rPr lang="ja-JP" altLang="en-US" sz="2400"/>
                        <a:t>数学</a:t>
                      </a:r>
                    </a:p>
                  </a:txBody>
                  <a:tcPr anchor="ctr"/>
                </a:tc>
                <a:tc>
                  <a:txBody>
                    <a:bodyPr/>
                    <a:lstStyle/>
                    <a:p>
                      <a:r>
                        <a:rPr lang="en-US" altLang="ja-JP" sz="2400" dirty="0"/>
                        <a:t>88</a:t>
                      </a:r>
                    </a:p>
                  </a:txBody>
                  <a:tcPr anchor="ctr"/>
                </a:tc>
                <a:extLst>
                  <a:ext uri="{0D108BD9-81ED-4DB2-BD59-A6C34878D82A}">
                    <a16:rowId xmlns:a16="http://schemas.microsoft.com/office/drawing/2014/main" val="321319377"/>
                  </a:ext>
                </a:extLst>
              </a:tr>
              <a:tr h="365760">
                <a:tc>
                  <a:txBody>
                    <a:bodyPr/>
                    <a:lstStyle/>
                    <a:p>
                      <a:r>
                        <a:rPr lang="en-US" altLang="ja-JP" sz="2400"/>
                        <a:t>2</a:t>
                      </a:r>
                    </a:p>
                  </a:txBody>
                  <a:tcPr anchor="ctr"/>
                </a:tc>
                <a:tc>
                  <a:txBody>
                    <a:bodyPr/>
                    <a:lstStyle/>
                    <a:p>
                      <a:r>
                        <a:rPr lang="ja-JP" altLang="en-US" sz="2400"/>
                        <a:t>英語</a:t>
                      </a:r>
                    </a:p>
                  </a:txBody>
                  <a:tcPr anchor="ctr"/>
                </a:tc>
                <a:tc>
                  <a:txBody>
                    <a:bodyPr/>
                    <a:lstStyle/>
                    <a:p>
                      <a:r>
                        <a:rPr lang="en-US" altLang="ja-JP" sz="2400" dirty="0"/>
                        <a:t>92</a:t>
                      </a:r>
                    </a:p>
                  </a:txBody>
                  <a:tcPr anchor="ctr"/>
                </a:tc>
                <a:extLst>
                  <a:ext uri="{0D108BD9-81ED-4DB2-BD59-A6C34878D82A}">
                    <a16:rowId xmlns:a16="http://schemas.microsoft.com/office/drawing/2014/main" val="121076751"/>
                  </a:ext>
                </a:extLst>
              </a:tr>
            </a:tbl>
          </a:graphicData>
        </a:graphic>
      </p:graphicFrame>
      <p:sp>
        <p:nvSpPr>
          <p:cNvPr id="12" name="テキスト ボックス 11"/>
          <p:cNvSpPr txBox="1"/>
          <p:nvPr/>
        </p:nvSpPr>
        <p:spPr>
          <a:xfrm>
            <a:off x="4711783" y="3075268"/>
            <a:ext cx="1107996"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正規化</a:t>
            </a:r>
          </a:p>
        </p:txBody>
      </p:sp>
      <p:sp>
        <p:nvSpPr>
          <p:cNvPr id="3" name="テキスト ボックス 2">
            <a:extLst>
              <a:ext uri="{FF2B5EF4-FFF2-40B4-BE49-F238E27FC236}">
                <a16:creationId xmlns:a16="http://schemas.microsoft.com/office/drawing/2014/main" id="{FDA780FB-C368-27CA-0D20-FE2EF54E6F0D}"/>
              </a:ext>
            </a:extLst>
          </p:cNvPr>
          <p:cNvSpPr txBox="1"/>
          <p:nvPr/>
        </p:nvSpPr>
        <p:spPr>
          <a:xfrm>
            <a:off x="595251" y="6257095"/>
            <a:ext cx="757130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正規化により、元のテーブルにあった</a:t>
            </a:r>
            <a:r>
              <a:rPr kumimoji="1" lang="ja-JP" altLang="en-US" sz="2400" b="1" dirty="0">
                <a:solidFill>
                  <a:prstClr val="black"/>
                </a:solidFill>
                <a:latin typeface="Calibri" panose="020F0502020204030204"/>
                <a:ea typeface="游ゴシック" panose="020B0400000000000000" pitchFamily="50" charset="-128"/>
              </a:rPr>
              <a:t>冗長性を排除</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738467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r>
              <a:rPr lang="ja-JP" altLang="en-US" dirty="0"/>
              <a:t>正規化による冗長なデータの排除の例②</a:t>
            </a:r>
            <a:endParaRPr lang="en-US" dirty="0"/>
          </a:p>
        </p:txBody>
      </p:sp>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8277D659-AF98-4BA3-B569-25EDFA650E97}"/>
              </a:ext>
            </a:extLst>
          </p:cNvPr>
          <p:cNvPicPr>
            <a:picLocks noChangeAspect="1"/>
          </p:cNvPicPr>
          <p:nvPr/>
        </p:nvPicPr>
        <p:blipFill>
          <a:blip r:embed="rId3"/>
          <a:stretch>
            <a:fillRect/>
          </a:stretch>
        </p:blipFill>
        <p:spPr>
          <a:xfrm>
            <a:off x="988502" y="3584881"/>
            <a:ext cx="4080085" cy="2355971"/>
          </a:xfrm>
          <a:prstGeom prst="rect">
            <a:avLst/>
          </a:prstGeom>
        </p:spPr>
      </p:pic>
      <p:pic>
        <p:nvPicPr>
          <p:cNvPr id="6" name="図 5">
            <a:extLst>
              <a:ext uri="{FF2B5EF4-FFF2-40B4-BE49-F238E27FC236}">
                <a16:creationId xmlns:a16="http://schemas.microsoft.com/office/drawing/2014/main" id="{21FC0869-6B13-405D-8284-2C0142E81B2B}"/>
              </a:ext>
            </a:extLst>
          </p:cNvPr>
          <p:cNvPicPr>
            <a:picLocks noChangeAspect="1"/>
          </p:cNvPicPr>
          <p:nvPr/>
        </p:nvPicPr>
        <p:blipFill>
          <a:blip r:embed="rId4"/>
          <a:stretch>
            <a:fillRect/>
          </a:stretch>
        </p:blipFill>
        <p:spPr>
          <a:xfrm>
            <a:off x="5558452" y="3584881"/>
            <a:ext cx="2359146" cy="1705063"/>
          </a:xfrm>
          <a:prstGeom prst="rect">
            <a:avLst/>
          </a:prstGeom>
        </p:spPr>
      </p:pic>
      <p:pic>
        <p:nvPicPr>
          <p:cNvPr id="9" name="図 8">
            <a:extLst>
              <a:ext uri="{FF2B5EF4-FFF2-40B4-BE49-F238E27FC236}">
                <a16:creationId xmlns:a16="http://schemas.microsoft.com/office/drawing/2014/main" id="{A4EE325E-1313-4D1A-B70A-35552D86BF32}"/>
              </a:ext>
            </a:extLst>
          </p:cNvPr>
          <p:cNvPicPr>
            <a:picLocks noChangeAspect="1"/>
          </p:cNvPicPr>
          <p:nvPr/>
        </p:nvPicPr>
        <p:blipFill>
          <a:blip r:embed="rId5"/>
          <a:stretch>
            <a:fillRect/>
          </a:stretch>
        </p:blipFill>
        <p:spPr>
          <a:xfrm>
            <a:off x="2674704" y="691888"/>
            <a:ext cx="4556189" cy="2106957"/>
          </a:xfrm>
          <a:prstGeom prst="rect">
            <a:avLst/>
          </a:prstGeom>
        </p:spPr>
      </p:pic>
      <p:sp>
        <p:nvSpPr>
          <p:cNvPr id="7" name="矢印: 下 6">
            <a:extLst>
              <a:ext uri="{FF2B5EF4-FFF2-40B4-BE49-F238E27FC236}">
                <a16:creationId xmlns:a16="http://schemas.microsoft.com/office/drawing/2014/main" id="{395D8350-7849-41E8-BC79-C75010593FA1}"/>
              </a:ext>
            </a:extLst>
          </p:cNvPr>
          <p:cNvSpPr/>
          <p:nvPr/>
        </p:nvSpPr>
        <p:spPr>
          <a:xfrm>
            <a:off x="4468238" y="2963694"/>
            <a:ext cx="1076528" cy="3566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AA36AAF3-4B2E-43E2-A833-282E0D487B97}"/>
              </a:ext>
            </a:extLst>
          </p:cNvPr>
          <p:cNvSpPr txBox="1"/>
          <p:nvPr/>
        </p:nvSpPr>
        <p:spPr>
          <a:xfrm>
            <a:off x="5670534" y="2862689"/>
            <a:ext cx="1261884"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正規化</a:t>
            </a:r>
          </a:p>
        </p:txBody>
      </p:sp>
      <p:sp>
        <p:nvSpPr>
          <p:cNvPr id="10" name="テキスト ボックス 9"/>
          <p:cNvSpPr txBox="1"/>
          <p:nvPr/>
        </p:nvSpPr>
        <p:spPr>
          <a:xfrm>
            <a:off x="33814" y="6113944"/>
            <a:ext cx="9110186"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データの冗長性が排除され、更新における不整合のリスクが低減</a:t>
            </a:r>
          </a:p>
        </p:txBody>
      </p:sp>
    </p:spTree>
    <p:extLst>
      <p:ext uri="{BB962C8B-B14F-4D97-AF65-F5344CB8AC3E}">
        <p14:creationId xmlns:p14="http://schemas.microsoft.com/office/powerpoint/2010/main" val="97400762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9B35B2-7CA4-01B3-755F-EC1CA5F55F1B}"/>
              </a:ext>
            </a:extLst>
          </p:cNvPr>
          <p:cNvSpPr>
            <a:spLocks noGrp="1"/>
          </p:cNvSpPr>
          <p:nvPr>
            <p:ph type="title"/>
          </p:nvPr>
        </p:nvSpPr>
        <p:spPr/>
        <p:txBody>
          <a:bodyPr>
            <a:normAutofit fontScale="90000"/>
          </a:bodyPr>
          <a:lstStyle/>
          <a:p>
            <a:r>
              <a:rPr kumimoji="1" lang="ja-JP" altLang="en-US" dirty="0"/>
              <a:t>正規化のメリットとデメリット</a:t>
            </a:r>
          </a:p>
        </p:txBody>
      </p:sp>
      <p:sp>
        <p:nvSpPr>
          <p:cNvPr id="3" name="コンテンツ プレースホルダー 2">
            <a:extLst>
              <a:ext uri="{FF2B5EF4-FFF2-40B4-BE49-F238E27FC236}">
                <a16:creationId xmlns:a16="http://schemas.microsoft.com/office/drawing/2014/main" id="{7F273B36-33AD-E55F-6337-04EDA9A2590A}"/>
              </a:ext>
            </a:extLst>
          </p:cNvPr>
          <p:cNvSpPr>
            <a:spLocks noGrp="1"/>
          </p:cNvSpPr>
          <p:nvPr>
            <p:ph idx="1"/>
          </p:nvPr>
        </p:nvSpPr>
        <p:spPr/>
        <p:txBody>
          <a:bodyPr>
            <a:normAutofit/>
          </a:bodyPr>
          <a:lstStyle/>
          <a:p>
            <a:pPr marL="0" indent="0">
              <a:buNone/>
            </a:pPr>
            <a:r>
              <a:rPr kumimoji="1" lang="ja-JP" altLang="en-US" b="1" dirty="0"/>
              <a:t>正規化のメリット</a:t>
            </a:r>
            <a:endParaRPr kumimoji="1" lang="en-US" altLang="ja-JP" b="1" dirty="0"/>
          </a:p>
          <a:p>
            <a:r>
              <a:rPr kumimoji="1" lang="ja-JP" altLang="en-US" dirty="0"/>
              <a:t>データの</a:t>
            </a:r>
            <a:r>
              <a:rPr kumimoji="1" lang="ja-JP" altLang="en-US" b="1" dirty="0"/>
              <a:t>冗長性を排除</a:t>
            </a:r>
            <a:endParaRPr kumimoji="1" lang="en-US" altLang="ja-JP" b="1" dirty="0"/>
          </a:p>
          <a:p>
            <a:r>
              <a:rPr kumimoji="1" lang="ja-JP" altLang="en-US" dirty="0"/>
              <a:t>データの</a:t>
            </a:r>
            <a:r>
              <a:rPr kumimoji="1" lang="ja-JP" altLang="en-US" b="1" dirty="0"/>
              <a:t>整合性が向上</a:t>
            </a:r>
          </a:p>
          <a:p>
            <a:r>
              <a:rPr kumimoji="1" lang="ja-JP" altLang="en-US" dirty="0"/>
              <a:t>更新、削除、挿入時の</a:t>
            </a:r>
            <a:r>
              <a:rPr kumimoji="1" lang="ja-JP" altLang="en-US" b="1" dirty="0"/>
              <a:t>異状を減少</a:t>
            </a:r>
            <a:endParaRPr kumimoji="1" lang="ja-JP" altLang="en-US" dirty="0"/>
          </a:p>
          <a:p>
            <a:endParaRPr kumimoji="1" lang="ja-JP" altLang="en-US" dirty="0"/>
          </a:p>
          <a:p>
            <a:pPr marL="0" indent="0">
              <a:buNone/>
            </a:pPr>
            <a:r>
              <a:rPr kumimoji="1" lang="ja-JP" altLang="en-US" b="1" dirty="0"/>
              <a:t>正規化のデメリット</a:t>
            </a:r>
            <a:endParaRPr kumimoji="1" lang="en-US" altLang="ja-JP" b="1" dirty="0"/>
          </a:p>
          <a:p>
            <a:r>
              <a:rPr kumimoji="1" lang="ja-JP" altLang="en-US" b="1" dirty="0"/>
              <a:t>過度</a:t>
            </a:r>
            <a:r>
              <a:rPr kumimoji="1" lang="ja-JP" altLang="en-US" dirty="0"/>
              <a:t>に正規化されたデータベースでは、テーブルの数が多くなり、利用が複雑になる場合がある。性能上の問題が発生する可能性もある。</a:t>
            </a:r>
          </a:p>
        </p:txBody>
      </p:sp>
      <p:sp>
        <p:nvSpPr>
          <p:cNvPr id="4" name="スライド番号プレースホルダー 3">
            <a:extLst>
              <a:ext uri="{FF2B5EF4-FFF2-40B4-BE49-F238E27FC236}">
                <a16:creationId xmlns:a16="http://schemas.microsoft.com/office/drawing/2014/main" id="{5D142566-4C7E-7FBA-2A80-798468B44B4C}"/>
              </a:ext>
            </a:extLst>
          </p:cNvPr>
          <p:cNvSpPr>
            <a:spLocks noGrp="1"/>
          </p:cNvSpPr>
          <p:nvPr>
            <p:ph type="sldNum" sz="quarter" idx="12"/>
          </p:nvPr>
        </p:nvSpPr>
        <p:spPr/>
        <p:txBody>
          <a:bodyPr/>
          <a:lstStyle/>
          <a:p>
            <a:fld id="{E205D82C-95A1-431E-8E38-AA614A14CDCF}" type="slidenum">
              <a:rPr kumimoji="1" lang="ja-JP" altLang="en-US" smtClean="0"/>
              <a:t>43</a:t>
            </a:fld>
            <a:endParaRPr kumimoji="1" lang="ja-JP" altLang="en-US"/>
          </a:p>
        </p:txBody>
      </p:sp>
    </p:spTree>
    <p:extLst>
      <p:ext uri="{BB962C8B-B14F-4D97-AF65-F5344CB8AC3E}">
        <p14:creationId xmlns:p14="http://schemas.microsoft.com/office/powerpoint/2010/main" val="3218413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正規化のまとめ</a:t>
            </a:r>
          </a:p>
        </p:txBody>
      </p:sp>
      <p:sp>
        <p:nvSpPr>
          <p:cNvPr id="3" name="コンテンツ プレースホルダー 2"/>
          <p:cNvSpPr>
            <a:spLocks noGrp="1"/>
          </p:cNvSpPr>
          <p:nvPr>
            <p:ph idx="1"/>
          </p:nvPr>
        </p:nvSpPr>
        <p:spPr/>
        <p:txBody>
          <a:bodyPr/>
          <a:lstStyle/>
          <a:p>
            <a:r>
              <a:rPr lang="ja-JP" altLang="en-US" b="1" dirty="0"/>
              <a:t>正規化</a:t>
            </a:r>
            <a:r>
              <a:rPr lang="ja-JP" altLang="en-US" dirty="0"/>
              <a:t>：リレーショナルデータベースのテーブル再構成</a:t>
            </a:r>
          </a:p>
          <a:p>
            <a:r>
              <a:rPr lang="ja-JP" altLang="en-US" b="1" dirty="0"/>
              <a:t>目的</a:t>
            </a:r>
            <a:r>
              <a:rPr lang="ja-JP" altLang="en-US" dirty="0"/>
              <a:t>：データの冗長性排除、整合性向上</a:t>
            </a:r>
          </a:p>
          <a:p>
            <a:r>
              <a:rPr lang="ja-JP" altLang="en-US" b="1" dirty="0"/>
              <a:t>結果</a:t>
            </a:r>
            <a:r>
              <a:rPr lang="ja-JP" altLang="en-US" dirty="0"/>
              <a:t>：データの不整合防止</a:t>
            </a:r>
          </a:p>
          <a:p>
            <a:r>
              <a:rPr lang="ja-JP" altLang="en-US" b="1" dirty="0"/>
              <a:t>位置付け</a:t>
            </a:r>
            <a:r>
              <a:rPr lang="ja-JP" altLang="en-US" dirty="0"/>
              <a:t>：データベース設計の必須ステップ</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44</a:t>
            </a:fld>
            <a:endParaRPr kumimoji="1" lang="ja-JP" altLang="en-US"/>
          </a:p>
        </p:txBody>
      </p:sp>
    </p:spTree>
    <p:extLst>
      <p:ext uri="{BB962C8B-B14F-4D97-AF65-F5344CB8AC3E}">
        <p14:creationId xmlns:p14="http://schemas.microsoft.com/office/powerpoint/2010/main" val="3848810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53A0C4-3484-4473-9BE6-CEFE37AD6B18}"/>
              </a:ext>
            </a:extLst>
          </p:cNvPr>
          <p:cNvSpPr>
            <a:spLocks noGrp="1"/>
          </p:cNvSpPr>
          <p:nvPr>
            <p:ph type="title"/>
          </p:nvPr>
        </p:nvSpPr>
        <p:spPr/>
        <p:txBody>
          <a:bodyPr>
            <a:normAutofit fontScale="90000"/>
          </a:bodyPr>
          <a:lstStyle/>
          <a:p>
            <a:r>
              <a:rPr kumimoji="1" lang="ja-JP" altLang="en-US" dirty="0"/>
              <a:t>テーブル分割</a:t>
            </a:r>
          </a:p>
        </p:txBody>
      </p:sp>
      <p:sp>
        <p:nvSpPr>
          <p:cNvPr id="4" name="スライド番号プレースホルダー 3">
            <a:extLst>
              <a:ext uri="{FF2B5EF4-FFF2-40B4-BE49-F238E27FC236}">
                <a16:creationId xmlns:a16="http://schemas.microsoft.com/office/drawing/2014/main" id="{EEADEF22-49A4-4284-A85A-7A5EEA2AA3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DF8EF913-10A9-428B-8F9D-BDF6DA54E592}"/>
              </a:ext>
            </a:extLst>
          </p:cNvPr>
          <p:cNvSpPr txBox="1"/>
          <p:nvPr/>
        </p:nvSpPr>
        <p:spPr>
          <a:xfrm>
            <a:off x="5323825" y="2689958"/>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a:t>
            </a: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テキスト ボックス 7">
            <a:extLst>
              <a:ext uri="{FF2B5EF4-FFF2-40B4-BE49-F238E27FC236}">
                <a16:creationId xmlns:a16="http://schemas.microsoft.com/office/drawing/2014/main" id="{04C404D9-13D7-4CA2-B4A0-82AEB087E168}"/>
              </a:ext>
            </a:extLst>
          </p:cNvPr>
          <p:cNvSpPr txBox="1"/>
          <p:nvPr/>
        </p:nvSpPr>
        <p:spPr>
          <a:xfrm>
            <a:off x="5323825" y="4094326"/>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a:t>
            </a: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右矢印 20">
            <a:extLst>
              <a:ext uri="{FF2B5EF4-FFF2-40B4-BE49-F238E27FC236}">
                <a16:creationId xmlns:a16="http://schemas.microsoft.com/office/drawing/2014/main" id="{A1B512C3-581C-4517-82B4-44B03E19C1BE}"/>
              </a:ext>
            </a:extLst>
          </p:cNvPr>
          <p:cNvSpPr/>
          <p:nvPr/>
        </p:nvSpPr>
        <p:spPr>
          <a:xfrm>
            <a:off x="4026337" y="2234966"/>
            <a:ext cx="777018" cy="1070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2" name="テキスト ボックス 11">
            <a:extLst>
              <a:ext uri="{FF2B5EF4-FFF2-40B4-BE49-F238E27FC236}">
                <a16:creationId xmlns:a16="http://schemas.microsoft.com/office/drawing/2014/main" id="{A7ECF5DE-96E4-4DA1-A81D-5F3F9F3E8085}"/>
              </a:ext>
            </a:extLst>
          </p:cNvPr>
          <p:cNvSpPr txBox="1"/>
          <p:nvPr/>
        </p:nvSpPr>
        <p:spPr>
          <a:xfrm>
            <a:off x="3921647" y="3463624"/>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分割</a:t>
            </a: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正方形/長方形 13">
            <a:extLst>
              <a:ext uri="{FF2B5EF4-FFF2-40B4-BE49-F238E27FC236}">
                <a16:creationId xmlns:a16="http://schemas.microsoft.com/office/drawing/2014/main" id="{A956A727-C6DF-461C-AF8E-A84B4AB4BAA4}"/>
              </a:ext>
            </a:extLst>
          </p:cNvPr>
          <p:cNvSpPr/>
          <p:nvPr/>
        </p:nvSpPr>
        <p:spPr>
          <a:xfrm>
            <a:off x="1387344" y="1951535"/>
            <a:ext cx="2034121" cy="143878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5" name="テキスト ボックス 14">
            <a:extLst>
              <a:ext uri="{FF2B5EF4-FFF2-40B4-BE49-F238E27FC236}">
                <a16:creationId xmlns:a16="http://schemas.microsoft.com/office/drawing/2014/main" id="{D263D8D1-9773-45D3-AE5F-05F6C650D24C}"/>
              </a:ext>
            </a:extLst>
          </p:cNvPr>
          <p:cNvSpPr txBox="1"/>
          <p:nvPr/>
        </p:nvSpPr>
        <p:spPr>
          <a:xfrm>
            <a:off x="1696519" y="3958843"/>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a:t>
            </a: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 name="正方形/長方形 16">
            <a:extLst>
              <a:ext uri="{FF2B5EF4-FFF2-40B4-BE49-F238E27FC236}">
                <a16:creationId xmlns:a16="http://schemas.microsoft.com/office/drawing/2014/main" id="{5C1CF1F7-F384-4979-9D3D-0C7AFFB74F59}"/>
              </a:ext>
            </a:extLst>
          </p:cNvPr>
          <p:cNvSpPr/>
          <p:nvPr/>
        </p:nvSpPr>
        <p:spPr>
          <a:xfrm>
            <a:off x="5616548" y="1647449"/>
            <a:ext cx="813926" cy="90702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04E13CE6-19EE-4485-A066-2BFC2EA880D2}"/>
              </a:ext>
            </a:extLst>
          </p:cNvPr>
          <p:cNvSpPr/>
          <p:nvPr/>
        </p:nvSpPr>
        <p:spPr>
          <a:xfrm>
            <a:off x="5408226" y="3590853"/>
            <a:ext cx="1230569" cy="3679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D263D8D1-9773-45D3-AE5F-05F6C650D24C}"/>
              </a:ext>
            </a:extLst>
          </p:cNvPr>
          <p:cNvSpPr txBox="1"/>
          <p:nvPr/>
        </p:nvSpPr>
        <p:spPr>
          <a:xfrm>
            <a:off x="845619" y="5393943"/>
            <a:ext cx="7263527"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テーブル分割により、１つのテーブルが２つ以上の</a:t>
            </a:r>
            <a:endParaRPr kumimoji="0"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メイリオ" panose="020B0604030504040204" pitchFamily="50" charset="-128"/>
                <a:ea typeface="メイリオ" panose="020B0604030504040204" pitchFamily="50" charset="-128"/>
              </a:rPr>
              <a:t>テーブルに分割される。</a:t>
            </a: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4073570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テーブル分割を行う理由</a:t>
            </a:r>
          </a:p>
        </p:txBody>
      </p:sp>
      <p:sp>
        <p:nvSpPr>
          <p:cNvPr id="3" name="コンテンツ プレースホルダー 2"/>
          <p:cNvSpPr>
            <a:spLocks noGrp="1"/>
          </p:cNvSpPr>
          <p:nvPr>
            <p:ph idx="1"/>
          </p:nvPr>
        </p:nvSpPr>
        <p:spPr/>
        <p:txBody>
          <a:bodyPr>
            <a:normAutofit/>
          </a:bodyPr>
          <a:lstStyle/>
          <a:p>
            <a:pPr marL="514350" indent="-514350">
              <a:buFont typeface="+mj-ea"/>
              <a:buAutoNum type="circleNumDbPlain"/>
            </a:pPr>
            <a:r>
              <a:rPr lang="ja-JP" altLang="en-US" b="1" dirty="0"/>
              <a:t>冗長なデータを排除</a:t>
            </a:r>
            <a:r>
              <a:rPr lang="ja-JP" altLang="en-US" dirty="0"/>
              <a:t>する</a:t>
            </a:r>
            <a:r>
              <a:rPr lang="ja-JP" altLang="en-US" b="1" dirty="0"/>
              <a:t>正規化</a:t>
            </a:r>
            <a:r>
              <a:rPr lang="ja-JP" altLang="en-US" dirty="0"/>
              <a:t>を行う</a:t>
            </a:r>
            <a:endParaRPr lang="en-US" altLang="ja-JP" dirty="0"/>
          </a:p>
          <a:p>
            <a:pPr marL="514350" indent="-514350">
              <a:buFont typeface="+mj-ea"/>
              <a:buAutoNum type="circleNumDbPlain"/>
            </a:pPr>
            <a:r>
              <a:rPr lang="ja-JP" altLang="en-US" b="1" dirty="0"/>
              <a:t>より小さなテーブル</a:t>
            </a:r>
            <a:r>
              <a:rPr lang="ja-JP" altLang="en-US" dirty="0"/>
              <a:t>に分割することで、</a:t>
            </a:r>
            <a:r>
              <a:rPr lang="ja-JP" altLang="en-US" b="1" dirty="0"/>
              <a:t>問い合わせ（クエリ）の性能を向上</a:t>
            </a:r>
            <a:r>
              <a:rPr lang="ja-JP" altLang="en-US" dirty="0"/>
              <a:t>させる</a:t>
            </a:r>
          </a:p>
          <a:p>
            <a:endParaRPr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46</a:t>
            </a:fld>
            <a:endParaRPr kumimoji="1" lang="ja-JP" altLang="en-US"/>
          </a:p>
        </p:txBody>
      </p:sp>
    </p:spTree>
    <p:extLst>
      <p:ext uri="{BB962C8B-B14F-4D97-AF65-F5344CB8AC3E}">
        <p14:creationId xmlns:p14="http://schemas.microsoft.com/office/powerpoint/2010/main" val="2832267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F0515-9951-42FE-826D-418979EB9D81}"/>
              </a:ext>
            </a:extLst>
          </p:cNvPr>
          <p:cNvSpPr>
            <a:spLocks noGrp="1"/>
          </p:cNvSpPr>
          <p:nvPr>
            <p:ph type="title"/>
          </p:nvPr>
        </p:nvSpPr>
        <p:spPr>
          <a:xfrm>
            <a:off x="81024" y="175028"/>
            <a:ext cx="9062976" cy="671225"/>
          </a:xfrm>
        </p:spPr>
        <p:txBody>
          <a:bodyPr>
            <a:normAutofit/>
          </a:bodyPr>
          <a:lstStyle/>
          <a:p>
            <a:r>
              <a:rPr kumimoji="1" lang="ja-JP" altLang="en-US" dirty="0"/>
              <a:t>テーブル分割を行う </a:t>
            </a:r>
            <a:r>
              <a:rPr kumimoji="1" lang="en-US" altLang="ja-JP" dirty="0"/>
              <a:t>SQL</a:t>
            </a:r>
            <a:endParaRPr kumimoji="1" lang="ja-JP" altLang="en-US" dirty="0"/>
          </a:p>
        </p:txBody>
      </p:sp>
      <p:sp>
        <p:nvSpPr>
          <p:cNvPr id="4" name="スライド番号プレースホルダー 3">
            <a:extLst>
              <a:ext uri="{FF2B5EF4-FFF2-40B4-BE49-F238E27FC236}">
                <a16:creationId xmlns:a16="http://schemas.microsoft.com/office/drawing/2014/main" id="{1E39DB36-9541-477E-9F24-AEF2AC0DDF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graphicFrame>
        <p:nvGraphicFramePr>
          <p:cNvPr id="8" name="表 7">
            <a:extLst>
              <a:ext uri="{FF2B5EF4-FFF2-40B4-BE49-F238E27FC236}">
                <a16:creationId xmlns:a16="http://schemas.microsoft.com/office/drawing/2014/main" id="{E406E861-3699-4662-BA7B-04E82AFF89C8}"/>
              </a:ext>
            </a:extLst>
          </p:cNvPr>
          <p:cNvGraphicFramePr>
            <a:graphicFrameLocks noGrp="1"/>
          </p:cNvGraphicFramePr>
          <p:nvPr>
            <p:extLst>
              <p:ext uri="{D42A27DB-BD31-4B8C-83A1-F6EECF244321}">
                <p14:modId xmlns:p14="http://schemas.microsoft.com/office/powerpoint/2010/main" val="3428119664"/>
              </p:ext>
            </p:extLst>
          </p:nvPr>
        </p:nvGraphicFramePr>
        <p:xfrm>
          <a:off x="5493180" y="3435710"/>
          <a:ext cx="1865257" cy="1717637"/>
        </p:xfrm>
        <a:graphic>
          <a:graphicData uri="http://schemas.openxmlformats.org/drawingml/2006/table">
            <a:tbl>
              <a:tblPr firstRow="1" bandRow="1">
                <a:tableStyleId>{5C22544A-7EE6-4342-B048-85BDC9FD1C3A}</a:tableStyleId>
              </a:tblPr>
              <a:tblGrid>
                <a:gridCol w="932449">
                  <a:extLst>
                    <a:ext uri="{9D8B030D-6E8A-4147-A177-3AD203B41FA5}">
                      <a16:colId xmlns:a16="http://schemas.microsoft.com/office/drawing/2014/main" val="20001"/>
                    </a:ext>
                  </a:extLst>
                </a:gridCol>
                <a:gridCol w="932808">
                  <a:extLst>
                    <a:ext uri="{9D8B030D-6E8A-4147-A177-3AD203B41FA5}">
                      <a16:colId xmlns:a16="http://schemas.microsoft.com/office/drawing/2014/main" val="20002"/>
                    </a:ext>
                  </a:extLst>
                </a:gridCol>
              </a:tblGrid>
              <a:tr h="346037">
                <a:tc>
                  <a:txBody>
                    <a:bodyPr/>
                    <a:lstStyle/>
                    <a:p>
                      <a:pPr algn="ctr"/>
                      <a:r>
                        <a:rPr kumimoji="1" lang="ja-JP" altLang="en-US" sz="1800" dirty="0"/>
                        <a:t>購入者</a:t>
                      </a:r>
                    </a:p>
                  </a:txBody>
                  <a:tcPr marL="68580" marR="68580" marT="34290" marB="34290"/>
                </a:tc>
                <a:tc>
                  <a:txBody>
                    <a:bodyPr/>
                    <a:lstStyle/>
                    <a:p>
                      <a:pPr algn="ctr"/>
                      <a:r>
                        <a:rPr kumimoji="1" lang="en-US" altLang="ja-JP" sz="1800" dirty="0"/>
                        <a:t>ID</a:t>
                      </a:r>
                      <a:endParaRPr kumimoji="1" lang="ja-JP" altLang="en-US" sz="1800" dirty="0"/>
                    </a:p>
                  </a:txBody>
                  <a:tcPr marL="68580" marR="68580" marT="34290" marB="34290"/>
                </a:tc>
                <a:extLst>
                  <a:ext uri="{0D108BD9-81ED-4DB2-BD59-A6C34878D82A}">
                    <a16:rowId xmlns:a16="http://schemas.microsoft.com/office/drawing/2014/main" val="10000"/>
                  </a:ext>
                </a:extLst>
              </a:tr>
              <a:tr h="342900">
                <a:tc>
                  <a:txBody>
                    <a:bodyPr/>
                    <a:lstStyle/>
                    <a:p>
                      <a:pPr algn="r"/>
                      <a:r>
                        <a:rPr kumimoji="1" lang="en-US" altLang="ja-JP" sz="1800" dirty="0"/>
                        <a:t>aa</a:t>
                      </a:r>
                      <a:endParaRPr kumimoji="1" lang="ja-JP" altLang="en-US" sz="1800" dirty="0"/>
                    </a:p>
                  </a:txBody>
                  <a:tcPr marL="68580" marR="68580" marT="34290" marB="34290"/>
                </a:tc>
                <a:tc>
                  <a:txBody>
                    <a:bodyPr/>
                    <a:lstStyle/>
                    <a:p>
                      <a:pPr algn="r"/>
                      <a:r>
                        <a:rPr kumimoji="1" lang="en-US" altLang="ja-JP" sz="1800" dirty="0"/>
                        <a:t>1</a:t>
                      </a:r>
                      <a:endParaRPr kumimoji="1" lang="ja-JP" altLang="en-US" sz="1800" dirty="0"/>
                    </a:p>
                  </a:txBody>
                  <a:tcPr marL="68580" marR="68580" marT="34290" marB="34290"/>
                </a:tc>
                <a:extLst>
                  <a:ext uri="{0D108BD9-81ED-4DB2-BD59-A6C34878D82A}">
                    <a16:rowId xmlns:a16="http://schemas.microsoft.com/office/drawing/2014/main" val="10001"/>
                  </a:ext>
                </a:extLst>
              </a:tr>
              <a:tr h="342900">
                <a:tc>
                  <a:txBody>
                    <a:bodyPr/>
                    <a:lstStyle/>
                    <a:p>
                      <a:pPr algn="r"/>
                      <a:r>
                        <a:rPr kumimoji="1" lang="en-US" altLang="ja-JP" sz="1800" dirty="0"/>
                        <a:t>bb</a:t>
                      </a:r>
                      <a:endParaRPr kumimoji="1" lang="ja-JP" altLang="en-US" sz="1800" dirty="0"/>
                    </a:p>
                  </a:txBody>
                  <a:tcPr marL="68580" marR="68580" marT="34290" marB="34290"/>
                </a:tc>
                <a:tc>
                  <a:txBody>
                    <a:bodyPr/>
                    <a:lstStyle/>
                    <a:p>
                      <a:pPr algn="r"/>
                      <a:r>
                        <a:rPr kumimoji="1" lang="en-US" altLang="ja-JP" sz="1800" dirty="0"/>
                        <a:t>1</a:t>
                      </a:r>
                      <a:endParaRPr kumimoji="1" lang="ja-JP" altLang="en-US" sz="1800" dirty="0"/>
                    </a:p>
                  </a:txBody>
                  <a:tcPr marL="68580" marR="68580" marT="34290" marB="34290"/>
                </a:tc>
                <a:extLst>
                  <a:ext uri="{0D108BD9-81ED-4DB2-BD59-A6C34878D82A}">
                    <a16:rowId xmlns:a16="http://schemas.microsoft.com/office/drawing/2014/main" val="10002"/>
                  </a:ext>
                </a:extLst>
              </a:tr>
              <a:tr h="342900">
                <a:tc>
                  <a:txBody>
                    <a:bodyPr/>
                    <a:lstStyle/>
                    <a:p>
                      <a:pPr algn="r"/>
                      <a:r>
                        <a:rPr kumimoji="1" lang="en-US" altLang="ja-JP" sz="1800" dirty="0"/>
                        <a:t>cc</a:t>
                      </a:r>
                      <a:endParaRPr kumimoji="1" lang="ja-JP" altLang="en-US" sz="1800" dirty="0"/>
                    </a:p>
                  </a:txBody>
                  <a:tcPr marL="68580" marR="68580" marT="34290" marB="34290"/>
                </a:tc>
                <a:tc>
                  <a:txBody>
                    <a:bodyPr/>
                    <a:lstStyle/>
                    <a:p>
                      <a:pPr algn="r"/>
                      <a:r>
                        <a:rPr kumimoji="1" lang="en-US" altLang="ja-JP" sz="1800" dirty="0"/>
                        <a:t>2</a:t>
                      </a:r>
                      <a:endParaRPr kumimoji="1" lang="ja-JP" altLang="en-US" sz="1800" dirty="0"/>
                    </a:p>
                  </a:txBody>
                  <a:tcPr marL="68580" marR="68580" marT="34290" marB="34290"/>
                </a:tc>
                <a:extLst>
                  <a:ext uri="{0D108BD9-81ED-4DB2-BD59-A6C34878D82A}">
                    <a16:rowId xmlns:a16="http://schemas.microsoft.com/office/drawing/2014/main" val="621319173"/>
                  </a:ext>
                </a:extLst>
              </a:tr>
              <a:tr h="342900">
                <a:tc>
                  <a:txBody>
                    <a:bodyPr/>
                    <a:lstStyle/>
                    <a:p>
                      <a:pPr algn="r"/>
                      <a:r>
                        <a:rPr kumimoji="1" lang="en-US" altLang="ja-JP" sz="1800" dirty="0"/>
                        <a:t>dd</a:t>
                      </a:r>
                      <a:endParaRPr kumimoji="1" lang="ja-JP" altLang="en-US" sz="1800" dirty="0"/>
                    </a:p>
                  </a:txBody>
                  <a:tcPr marL="68580" marR="68580" marT="34290" marB="34290"/>
                </a:tc>
                <a:tc>
                  <a:txBody>
                    <a:bodyPr/>
                    <a:lstStyle/>
                    <a:p>
                      <a:pPr algn="r"/>
                      <a:r>
                        <a:rPr kumimoji="1" lang="en-US" altLang="ja-JP" sz="1800" dirty="0"/>
                        <a:t>3</a:t>
                      </a:r>
                      <a:endParaRPr kumimoji="1" lang="ja-JP" altLang="en-US" sz="1800" dirty="0"/>
                    </a:p>
                  </a:txBody>
                  <a:tcPr marL="68580" marR="68580" marT="34290" marB="34290"/>
                </a:tc>
                <a:extLst>
                  <a:ext uri="{0D108BD9-81ED-4DB2-BD59-A6C34878D82A}">
                    <a16:rowId xmlns:a16="http://schemas.microsoft.com/office/drawing/2014/main" val="405173983"/>
                  </a:ext>
                </a:extLst>
              </a:tr>
            </a:tbl>
          </a:graphicData>
        </a:graphic>
      </p:graphicFrame>
      <p:graphicFrame>
        <p:nvGraphicFramePr>
          <p:cNvPr id="9" name="表 8">
            <a:extLst>
              <a:ext uri="{FF2B5EF4-FFF2-40B4-BE49-F238E27FC236}">
                <a16:creationId xmlns:a16="http://schemas.microsoft.com/office/drawing/2014/main" id="{03A6BCB7-205D-4E69-AF87-C30903AABA21}"/>
              </a:ext>
            </a:extLst>
          </p:cNvPr>
          <p:cNvGraphicFramePr>
            <a:graphicFrameLocks noGrp="1"/>
          </p:cNvGraphicFramePr>
          <p:nvPr>
            <p:extLst>
              <p:ext uri="{D42A27DB-BD31-4B8C-83A1-F6EECF244321}">
                <p14:modId xmlns:p14="http://schemas.microsoft.com/office/powerpoint/2010/main" val="1408608854"/>
              </p:ext>
            </p:extLst>
          </p:nvPr>
        </p:nvGraphicFramePr>
        <p:xfrm>
          <a:off x="5307085" y="1773547"/>
          <a:ext cx="2252557" cy="1337978"/>
        </p:xfrm>
        <a:graphic>
          <a:graphicData uri="http://schemas.openxmlformats.org/drawingml/2006/table">
            <a:tbl>
              <a:tblPr firstRow="1" bandRow="1">
                <a:tableStyleId>{5C22544A-7EE6-4342-B048-85BDC9FD1C3A}</a:tableStyleId>
              </a:tblPr>
              <a:tblGrid>
                <a:gridCol w="587224">
                  <a:extLst>
                    <a:ext uri="{9D8B030D-6E8A-4147-A177-3AD203B41FA5}">
                      <a16:colId xmlns:a16="http://schemas.microsoft.com/office/drawing/2014/main" val="20000"/>
                    </a:ext>
                  </a:extLst>
                </a:gridCol>
                <a:gridCol w="914480">
                  <a:extLst>
                    <a:ext uri="{9D8B030D-6E8A-4147-A177-3AD203B41FA5}">
                      <a16:colId xmlns:a16="http://schemas.microsoft.com/office/drawing/2014/main" val="20001"/>
                    </a:ext>
                  </a:extLst>
                </a:gridCol>
                <a:gridCol w="750853">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000" dirty="0">
                          <a:latin typeface="+mn-lt"/>
                          <a:ea typeface="+mn-ea"/>
                        </a:rPr>
                        <a:t>ID</a:t>
                      </a:r>
                      <a:endParaRPr kumimoji="1" lang="ja-JP" altLang="en-US" sz="2000" dirty="0">
                        <a:latin typeface="+mn-lt"/>
                        <a:ea typeface="+mn-ea"/>
                      </a:endParaRPr>
                    </a:p>
                  </a:txBody>
                  <a:tcPr marL="68580" marR="68580" marT="34290" marB="34290"/>
                </a:tc>
                <a:tc>
                  <a:txBody>
                    <a:bodyPr/>
                    <a:lstStyle/>
                    <a:p>
                      <a:pPr algn="ctr">
                        <a:lnSpc>
                          <a:spcPct val="80000"/>
                        </a:lnSpc>
                      </a:pPr>
                      <a:r>
                        <a:rPr kumimoji="1" lang="ja-JP" altLang="en-US" sz="2000" dirty="0">
                          <a:latin typeface="+mn-lt"/>
                          <a:ea typeface="+mn-ea"/>
                        </a:rPr>
                        <a:t>商品名</a:t>
                      </a:r>
                    </a:p>
                  </a:txBody>
                  <a:tcPr marL="68580" marR="68580" marT="34290" marB="34290"/>
                </a:tc>
                <a:tc>
                  <a:txBody>
                    <a:bodyPr/>
                    <a:lstStyle/>
                    <a:p>
                      <a:pPr algn="ctr">
                        <a:lnSpc>
                          <a:spcPct val="80000"/>
                        </a:lnSpc>
                      </a:pPr>
                      <a:r>
                        <a:rPr kumimoji="1" lang="ja-JP" altLang="en-US" sz="20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000" dirty="0">
                          <a:latin typeface="+mn-lt"/>
                          <a:ea typeface="+mn-ea"/>
                        </a:rPr>
                        <a:t>1</a:t>
                      </a:r>
                      <a:endParaRPr kumimoji="1" lang="ja-JP" altLang="en-US" sz="2000" dirty="0">
                        <a:latin typeface="+mn-lt"/>
                        <a:ea typeface="+mn-ea"/>
                      </a:endParaRPr>
                    </a:p>
                  </a:txBody>
                  <a:tcPr marL="68580" marR="68580" marT="34290" marB="34290"/>
                </a:tc>
                <a:tc>
                  <a:txBody>
                    <a:bodyPr/>
                    <a:lstStyle/>
                    <a:p>
                      <a:pPr algn="r">
                        <a:lnSpc>
                          <a:spcPct val="80000"/>
                        </a:lnSpc>
                      </a:pPr>
                      <a:r>
                        <a:rPr kumimoji="1" lang="ja-JP" altLang="en-US" sz="2000" dirty="0">
                          <a:latin typeface="+mn-lt"/>
                          <a:ea typeface="+mn-ea"/>
                        </a:rPr>
                        <a:t>みかん</a:t>
                      </a:r>
                    </a:p>
                  </a:txBody>
                  <a:tcPr marL="68580" marR="68580" marT="34290" marB="34290"/>
                </a:tc>
                <a:tc>
                  <a:txBody>
                    <a:bodyPr/>
                    <a:lstStyle/>
                    <a:p>
                      <a:pPr algn="r">
                        <a:lnSpc>
                          <a:spcPct val="80000"/>
                        </a:lnSpc>
                      </a:pPr>
                      <a:r>
                        <a:rPr kumimoji="1" lang="en-US" altLang="ja-JP" sz="2000" dirty="0">
                          <a:latin typeface="+mn-lt"/>
                          <a:ea typeface="+mn-ea"/>
                        </a:rPr>
                        <a:t>50</a:t>
                      </a:r>
                      <a:endParaRPr kumimoji="1" lang="ja-JP" altLang="en-US" sz="20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000" dirty="0">
                          <a:latin typeface="+mn-lt"/>
                          <a:ea typeface="+mn-ea"/>
                        </a:rPr>
                        <a:t>2</a:t>
                      </a:r>
                      <a:endParaRPr kumimoji="1" lang="ja-JP" altLang="en-US" sz="2000" dirty="0">
                        <a:latin typeface="+mn-lt"/>
                        <a:ea typeface="+mn-ea"/>
                      </a:endParaRPr>
                    </a:p>
                  </a:txBody>
                  <a:tcPr marL="68580" marR="68580" marT="34290" marB="34290"/>
                </a:tc>
                <a:tc>
                  <a:txBody>
                    <a:bodyPr/>
                    <a:lstStyle/>
                    <a:p>
                      <a:pPr algn="r">
                        <a:lnSpc>
                          <a:spcPct val="80000"/>
                        </a:lnSpc>
                      </a:pPr>
                      <a:r>
                        <a:rPr kumimoji="1" lang="ja-JP" altLang="en-US" sz="2000" dirty="0">
                          <a:latin typeface="+mn-lt"/>
                          <a:ea typeface="+mn-ea"/>
                        </a:rPr>
                        <a:t>りんご</a:t>
                      </a:r>
                    </a:p>
                  </a:txBody>
                  <a:tcPr marL="68580" marR="68580" marT="34290" marB="34290"/>
                </a:tc>
                <a:tc>
                  <a:txBody>
                    <a:bodyPr/>
                    <a:lstStyle/>
                    <a:p>
                      <a:pPr algn="r">
                        <a:lnSpc>
                          <a:spcPct val="80000"/>
                        </a:lnSpc>
                      </a:pPr>
                      <a:r>
                        <a:rPr kumimoji="1" lang="en-US" altLang="ja-JP" sz="2000" dirty="0">
                          <a:latin typeface="+mn-lt"/>
                          <a:ea typeface="+mn-ea"/>
                        </a:rPr>
                        <a:t>100</a:t>
                      </a:r>
                      <a:endParaRPr kumimoji="1" lang="ja-JP" altLang="en-US" sz="20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000" dirty="0">
                          <a:latin typeface="+mn-lt"/>
                          <a:ea typeface="+mn-ea"/>
                        </a:rPr>
                        <a:t>3</a:t>
                      </a:r>
                      <a:endParaRPr kumimoji="1" lang="ja-JP" altLang="en-US" sz="2000" dirty="0">
                        <a:latin typeface="+mn-lt"/>
                        <a:ea typeface="+mn-ea"/>
                      </a:endParaRPr>
                    </a:p>
                  </a:txBody>
                  <a:tcPr marL="68580" marR="68580" marT="34290" marB="34290"/>
                </a:tc>
                <a:tc>
                  <a:txBody>
                    <a:bodyPr/>
                    <a:lstStyle/>
                    <a:p>
                      <a:pPr algn="r">
                        <a:lnSpc>
                          <a:spcPct val="80000"/>
                        </a:lnSpc>
                      </a:pPr>
                      <a:r>
                        <a:rPr kumimoji="1" lang="ja-JP" altLang="en-US" sz="2000" dirty="0">
                          <a:latin typeface="+mn-lt"/>
                          <a:ea typeface="+mn-ea"/>
                        </a:rPr>
                        <a:t>メロン</a:t>
                      </a:r>
                    </a:p>
                  </a:txBody>
                  <a:tcPr marL="68580" marR="68580" marT="34290" marB="34290"/>
                </a:tc>
                <a:tc>
                  <a:txBody>
                    <a:bodyPr/>
                    <a:lstStyle/>
                    <a:p>
                      <a:pPr algn="r">
                        <a:lnSpc>
                          <a:spcPct val="80000"/>
                        </a:lnSpc>
                      </a:pPr>
                      <a:r>
                        <a:rPr kumimoji="1" lang="en-US" altLang="ja-JP" sz="2000" dirty="0">
                          <a:latin typeface="+mn-lt"/>
                          <a:ea typeface="+mn-ea"/>
                        </a:rPr>
                        <a:t>500</a:t>
                      </a:r>
                      <a:endParaRPr kumimoji="1" lang="ja-JP" altLang="en-US" sz="2000" dirty="0">
                        <a:latin typeface="+mn-lt"/>
                        <a:ea typeface="+mn-ea"/>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10" name="表 9">
            <a:extLst>
              <a:ext uri="{FF2B5EF4-FFF2-40B4-BE49-F238E27FC236}">
                <a16:creationId xmlns:a16="http://schemas.microsoft.com/office/drawing/2014/main" id="{1A4EEC27-E9F2-481B-8C44-E0746F3DE576}"/>
              </a:ext>
            </a:extLst>
          </p:cNvPr>
          <p:cNvGraphicFramePr>
            <a:graphicFrameLocks noGrp="1"/>
          </p:cNvGraphicFramePr>
          <p:nvPr/>
        </p:nvGraphicFramePr>
        <p:xfrm>
          <a:off x="45769" y="2442536"/>
          <a:ext cx="2995529" cy="1866744"/>
        </p:xfrm>
        <a:graphic>
          <a:graphicData uri="http://schemas.openxmlformats.org/drawingml/2006/table">
            <a:tbl>
              <a:tblPr firstRow="1" bandRow="1">
                <a:tableStyleId>{5C22544A-7EE6-4342-B048-85BDC9FD1C3A}</a:tableStyleId>
              </a:tblPr>
              <a:tblGrid>
                <a:gridCol w="729045">
                  <a:extLst>
                    <a:ext uri="{9D8B030D-6E8A-4147-A177-3AD203B41FA5}">
                      <a16:colId xmlns:a16="http://schemas.microsoft.com/office/drawing/2014/main" val="20000"/>
                    </a:ext>
                  </a:extLst>
                </a:gridCol>
                <a:gridCol w="829922">
                  <a:extLst>
                    <a:ext uri="{9D8B030D-6E8A-4147-A177-3AD203B41FA5}">
                      <a16:colId xmlns:a16="http://schemas.microsoft.com/office/drawing/2014/main" val="20001"/>
                    </a:ext>
                  </a:extLst>
                </a:gridCol>
                <a:gridCol w="779481">
                  <a:extLst>
                    <a:ext uri="{9D8B030D-6E8A-4147-A177-3AD203B41FA5}">
                      <a16:colId xmlns:a16="http://schemas.microsoft.com/office/drawing/2014/main" val="20002"/>
                    </a:ext>
                  </a:extLst>
                </a:gridCol>
                <a:gridCol w="657081">
                  <a:extLst>
                    <a:ext uri="{9D8B030D-6E8A-4147-A177-3AD203B41FA5}">
                      <a16:colId xmlns:a16="http://schemas.microsoft.com/office/drawing/2014/main" val="20004"/>
                    </a:ext>
                  </a:extLst>
                </a:gridCol>
              </a:tblGrid>
              <a:tr h="309411">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商品名</a:t>
                      </a:r>
                    </a:p>
                  </a:txBody>
                  <a:tcPr marL="68580" marR="68580" marT="34290" marB="34290"/>
                </a:tc>
                <a:tc>
                  <a:txBody>
                    <a:bodyPr/>
                    <a:lstStyle/>
                    <a:p>
                      <a:pPr algn="ctr"/>
                      <a:r>
                        <a:rPr kumimoji="1" lang="ja-JP" altLang="en-US" sz="1400" dirty="0"/>
                        <a:t>単価</a:t>
                      </a:r>
                    </a:p>
                  </a:txBody>
                  <a:tcPr marL="68580" marR="68580" marT="34290" marB="34290"/>
                </a:tc>
                <a:tc>
                  <a:txBody>
                    <a:bodyPr/>
                    <a:lstStyle/>
                    <a:p>
                      <a:pPr algn="ctr"/>
                      <a:r>
                        <a:rPr kumimoji="1" lang="ja-JP" altLang="en-US" sz="1400" dirty="0"/>
                        <a:t>購入者</a:t>
                      </a:r>
                    </a:p>
                  </a:txBody>
                  <a:tcPr marL="68580" marR="68580" marT="34290" marB="34290"/>
                </a:tc>
                <a:extLst>
                  <a:ext uri="{0D108BD9-81ED-4DB2-BD59-A6C34878D82A}">
                    <a16:rowId xmlns:a16="http://schemas.microsoft.com/office/drawing/2014/main" val="10000"/>
                  </a:ext>
                </a:extLst>
              </a:tr>
              <a:tr h="342861">
                <a:tc>
                  <a:txBody>
                    <a:bodyPr/>
                    <a:lstStyle/>
                    <a:p>
                      <a:pPr algn="r"/>
                      <a:r>
                        <a:rPr kumimoji="1" lang="en-US" altLang="ja-JP" sz="1600" b="1" dirty="0"/>
                        <a:t>1</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ja-JP" altLang="en-US" sz="1600" b="1" dirty="0"/>
                        <a:t>みかん</a:t>
                      </a:r>
                    </a:p>
                  </a:txBody>
                  <a:tcPr marL="68580" marR="68580" marT="34290" marB="34290">
                    <a:solidFill>
                      <a:schemeClr val="accent2">
                        <a:lumMod val="60000"/>
                        <a:lumOff val="40000"/>
                        <a:alpha val="20000"/>
                      </a:schemeClr>
                    </a:solidFill>
                  </a:tcPr>
                </a:tc>
                <a:tc>
                  <a:txBody>
                    <a:bodyPr/>
                    <a:lstStyle/>
                    <a:p>
                      <a:pPr algn="r"/>
                      <a:r>
                        <a:rPr kumimoji="1" lang="en-US" altLang="ja-JP" sz="1600" b="1" dirty="0"/>
                        <a:t>50</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en-US" altLang="ja-JP" sz="1600" b="1" dirty="0"/>
                        <a:t>aa</a:t>
                      </a:r>
                      <a:endParaRPr kumimoji="1" lang="ja-JP" altLang="en-US" sz="1600" b="1" dirty="0"/>
                    </a:p>
                  </a:txBody>
                  <a:tcPr marL="68580" marR="68580" marT="34290" marB="34290">
                    <a:solidFill>
                      <a:schemeClr val="accent5">
                        <a:alpha val="20000"/>
                      </a:schemeClr>
                    </a:solidFill>
                  </a:tcPr>
                </a:tc>
                <a:extLst>
                  <a:ext uri="{0D108BD9-81ED-4DB2-BD59-A6C34878D82A}">
                    <a16:rowId xmlns:a16="http://schemas.microsoft.com/office/drawing/2014/main" val="10001"/>
                  </a:ext>
                </a:extLst>
              </a:tr>
              <a:tr h="342861">
                <a:tc>
                  <a:txBody>
                    <a:bodyPr/>
                    <a:lstStyle/>
                    <a:p>
                      <a:pPr algn="r"/>
                      <a:r>
                        <a:rPr kumimoji="1" lang="en-US" altLang="ja-JP" sz="1600" b="1" dirty="0"/>
                        <a:t>1</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ja-JP" altLang="en-US" sz="1600" b="1" dirty="0"/>
                        <a:t>みかん</a:t>
                      </a:r>
                    </a:p>
                  </a:txBody>
                  <a:tcPr marL="68580" marR="68580" marT="34290" marB="34290">
                    <a:solidFill>
                      <a:schemeClr val="accent2">
                        <a:lumMod val="60000"/>
                        <a:lumOff val="40000"/>
                        <a:alpha val="20000"/>
                      </a:schemeClr>
                    </a:solidFill>
                  </a:tcPr>
                </a:tc>
                <a:tc>
                  <a:txBody>
                    <a:bodyPr/>
                    <a:lstStyle/>
                    <a:p>
                      <a:pPr algn="r"/>
                      <a:r>
                        <a:rPr kumimoji="1" lang="en-US" altLang="ja-JP" sz="1600" b="1" dirty="0"/>
                        <a:t>50</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en-US" altLang="ja-JP" sz="1600" b="1" dirty="0"/>
                        <a:t>bb</a:t>
                      </a:r>
                      <a:endParaRPr kumimoji="1" lang="ja-JP" altLang="en-US" sz="1600" b="1" dirty="0"/>
                    </a:p>
                  </a:txBody>
                  <a:tcPr marL="68580" marR="68580" marT="34290" marB="34290">
                    <a:solidFill>
                      <a:schemeClr val="accent5">
                        <a:alpha val="20000"/>
                      </a:schemeClr>
                    </a:solidFill>
                  </a:tcPr>
                </a:tc>
                <a:extLst>
                  <a:ext uri="{0D108BD9-81ED-4DB2-BD59-A6C34878D82A}">
                    <a16:rowId xmlns:a16="http://schemas.microsoft.com/office/drawing/2014/main" val="2708458730"/>
                  </a:ext>
                </a:extLst>
              </a:tr>
              <a:tr h="342861">
                <a:tc>
                  <a:txBody>
                    <a:bodyPr/>
                    <a:lstStyle/>
                    <a:p>
                      <a:pPr algn="r"/>
                      <a:r>
                        <a:rPr kumimoji="1" lang="en-US" altLang="ja-JP" sz="1600" b="1" dirty="0"/>
                        <a:t>2</a:t>
                      </a:r>
                      <a:endParaRPr kumimoji="1" lang="ja-JP" altLang="en-US" sz="1600" b="1" dirty="0"/>
                    </a:p>
                  </a:txBody>
                  <a:tcPr marL="68580" marR="68580" marT="34290" marB="34290">
                    <a:solidFill>
                      <a:schemeClr val="accent3">
                        <a:lumMod val="60000"/>
                        <a:lumOff val="40000"/>
                        <a:alpha val="20000"/>
                      </a:schemeClr>
                    </a:solidFill>
                  </a:tcPr>
                </a:tc>
                <a:tc>
                  <a:txBody>
                    <a:bodyPr/>
                    <a:lstStyle/>
                    <a:p>
                      <a:pPr algn="r"/>
                      <a:r>
                        <a:rPr kumimoji="1" lang="ja-JP" altLang="en-US" sz="1600" b="1" dirty="0"/>
                        <a:t>りんご</a:t>
                      </a:r>
                    </a:p>
                  </a:txBody>
                  <a:tcPr marL="68580" marR="68580" marT="34290" marB="34290">
                    <a:solidFill>
                      <a:schemeClr val="accent3">
                        <a:lumMod val="60000"/>
                        <a:lumOff val="40000"/>
                        <a:alpha val="20000"/>
                      </a:schemeClr>
                    </a:solidFill>
                  </a:tcPr>
                </a:tc>
                <a:tc>
                  <a:txBody>
                    <a:bodyPr/>
                    <a:lstStyle/>
                    <a:p>
                      <a:pPr algn="r"/>
                      <a:r>
                        <a:rPr kumimoji="1" lang="en-US" altLang="ja-JP" sz="1600" b="1" dirty="0"/>
                        <a:t>100</a:t>
                      </a:r>
                      <a:endParaRPr kumimoji="1" lang="ja-JP" altLang="en-US" sz="1600" b="1" dirty="0"/>
                    </a:p>
                  </a:txBody>
                  <a:tcPr marL="68580" marR="68580" marT="34290" marB="34290">
                    <a:solidFill>
                      <a:schemeClr val="accent3">
                        <a:lumMod val="60000"/>
                        <a:lumOff val="40000"/>
                        <a:alpha val="20000"/>
                      </a:schemeClr>
                    </a:solidFill>
                  </a:tcPr>
                </a:tc>
                <a:tc>
                  <a:txBody>
                    <a:bodyPr/>
                    <a:lstStyle/>
                    <a:p>
                      <a:pPr algn="r"/>
                      <a:r>
                        <a:rPr kumimoji="1" lang="en-US" altLang="ja-JP" sz="1600" b="1" dirty="0"/>
                        <a:t>cc</a:t>
                      </a:r>
                      <a:endParaRPr kumimoji="1" lang="ja-JP" altLang="en-US" sz="1600" b="1" dirty="0"/>
                    </a:p>
                  </a:txBody>
                  <a:tcPr marL="68580" marR="68580" marT="34290" marB="34290">
                    <a:solidFill>
                      <a:schemeClr val="accent6">
                        <a:lumMod val="50000"/>
                        <a:alpha val="20000"/>
                      </a:schemeClr>
                    </a:solidFill>
                  </a:tcPr>
                </a:tc>
                <a:extLst>
                  <a:ext uri="{0D108BD9-81ED-4DB2-BD59-A6C34878D82A}">
                    <a16:rowId xmlns:a16="http://schemas.microsoft.com/office/drawing/2014/main" val="4166274167"/>
                  </a:ext>
                </a:extLst>
              </a:tr>
              <a:tr h="342861">
                <a:tc>
                  <a:txBody>
                    <a:bodyPr/>
                    <a:lstStyle/>
                    <a:p>
                      <a:pPr algn="r"/>
                      <a:r>
                        <a:rPr kumimoji="1" lang="en-US" altLang="ja-JP" sz="1600" b="1" dirty="0"/>
                        <a:t>3</a:t>
                      </a:r>
                      <a:endParaRPr kumimoji="1" lang="ja-JP" altLang="en-US" sz="1600" b="1" dirty="0"/>
                    </a:p>
                  </a:txBody>
                  <a:tcPr marL="68580" marR="68580" marT="34290" marB="34290">
                    <a:solidFill>
                      <a:schemeClr val="accent6">
                        <a:lumMod val="60000"/>
                        <a:lumOff val="40000"/>
                        <a:alpha val="20000"/>
                      </a:schemeClr>
                    </a:solidFill>
                  </a:tcPr>
                </a:tc>
                <a:tc>
                  <a:txBody>
                    <a:bodyPr/>
                    <a:lstStyle/>
                    <a:p>
                      <a:pPr algn="r"/>
                      <a:r>
                        <a:rPr kumimoji="1" lang="ja-JP" altLang="en-US" sz="1600" b="1" dirty="0"/>
                        <a:t>メロン</a:t>
                      </a:r>
                    </a:p>
                  </a:txBody>
                  <a:tcPr marL="68580" marR="68580" marT="34290" marB="34290">
                    <a:solidFill>
                      <a:schemeClr val="accent6">
                        <a:lumMod val="60000"/>
                        <a:lumOff val="40000"/>
                        <a:alpha val="20000"/>
                      </a:schemeClr>
                    </a:solidFill>
                  </a:tcPr>
                </a:tc>
                <a:tc>
                  <a:txBody>
                    <a:bodyPr/>
                    <a:lstStyle/>
                    <a:p>
                      <a:pPr algn="r"/>
                      <a:r>
                        <a:rPr kumimoji="1" lang="en-US" altLang="ja-JP" sz="1600" b="1" dirty="0"/>
                        <a:t>500</a:t>
                      </a:r>
                      <a:endParaRPr kumimoji="1" lang="ja-JP" altLang="en-US" sz="1600" b="1" dirty="0"/>
                    </a:p>
                  </a:txBody>
                  <a:tcPr marL="68580" marR="68580" marT="34290" marB="34290">
                    <a:solidFill>
                      <a:schemeClr val="accent6">
                        <a:lumMod val="60000"/>
                        <a:lumOff val="40000"/>
                        <a:alpha val="20000"/>
                      </a:schemeClr>
                    </a:solidFill>
                  </a:tcPr>
                </a:tc>
                <a:tc>
                  <a:txBody>
                    <a:bodyPr/>
                    <a:lstStyle/>
                    <a:p>
                      <a:pPr algn="r"/>
                      <a:r>
                        <a:rPr kumimoji="1" lang="en-US" altLang="ja-JP" sz="1600" b="1" dirty="0"/>
                        <a:t>dd</a:t>
                      </a:r>
                      <a:endParaRPr kumimoji="1" lang="ja-JP" altLang="en-US" sz="1600" b="1" dirty="0"/>
                    </a:p>
                  </a:txBody>
                  <a:tcPr marL="68580" marR="68580" marT="34290" marB="34290">
                    <a:solidFill>
                      <a:schemeClr val="accent6">
                        <a:lumMod val="50000"/>
                        <a:alpha val="20000"/>
                      </a:schemeClr>
                    </a:solidFill>
                  </a:tcPr>
                </a:tc>
                <a:extLst>
                  <a:ext uri="{0D108BD9-81ED-4DB2-BD59-A6C34878D82A}">
                    <a16:rowId xmlns:a16="http://schemas.microsoft.com/office/drawing/2014/main" val="10006"/>
                  </a:ext>
                </a:extLst>
              </a:tr>
            </a:tbl>
          </a:graphicData>
        </a:graphic>
      </p:graphicFrame>
      <p:sp>
        <p:nvSpPr>
          <p:cNvPr id="15" name="右矢印 4">
            <a:extLst>
              <a:ext uri="{FF2B5EF4-FFF2-40B4-BE49-F238E27FC236}">
                <a16:creationId xmlns:a16="http://schemas.microsoft.com/office/drawing/2014/main" id="{BE5D412C-68E0-4C69-99FC-8DBDEA955915}"/>
              </a:ext>
            </a:extLst>
          </p:cNvPr>
          <p:cNvSpPr/>
          <p:nvPr/>
        </p:nvSpPr>
        <p:spPr>
          <a:xfrm>
            <a:off x="4050703" y="2990156"/>
            <a:ext cx="246977" cy="1070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コンテンツ プレースホルダー 2">
            <a:extLst>
              <a:ext uri="{FF2B5EF4-FFF2-40B4-BE49-F238E27FC236}">
                <a16:creationId xmlns:a16="http://schemas.microsoft.com/office/drawing/2014/main" id="{0F33533A-3EB3-4F3C-9D5C-778FF2B11616}"/>
              </a:ext>
            </a:extLst>
          </p:cNvPr>
          <p:cNvSpPr txBox="1">
            <a:spLocks/>
          </p:cNvSpPr>
          <p:nvPr/>
        </p:nvSpPr>
        <p:spPr>
          <a:xfrm>
            <a:off x="1487345" y="1141653"/>
            <a:ext cx="3408588" cy="847558"/>
          </a:xfrm>
          <a:prstGeom prst="rect">
            <a:avLst/>
          </a:prstGeom>
          <a:solidFill>
            <a:schemeClr val="accent4">
              <a:lumMod val="20000"/>
              <a:lumOff val="80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a:pP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SELECT</a:t>
            </a:r>
            <a:r>
              <a:rPr kumimoji="1" lang="en-US" altLang="ja-JP" sz="26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a:t>
            </a: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DISTINCT </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ID, </a:t>
            </a:r>
            <a:r>
              <a:rPr kumimoji="1" lang="ja-JP" altLang="en-US"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商品名</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a:t>
            </a:r>
            <a:r>
              <a:rPr kumimoji="1" lang="ja-JP" altLang="en-US"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単価</a:t>
            </a:r>
            <a:endPar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a:pP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INTO</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A </a:t>
            </a: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FROM </a:t>
            </a:r>
            <a:r>
              <a:rPr kumimoji="1" lang="ja-JP" altLang="en-US"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購入記録</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700" b="0" i="0" u="none" strike="noStrike" kern="1200" cap="none" spc="0" normalizeH="0" baseline="0" noProof="0" dirty="0">
              <a:ln>
                <a:noFill/>
              </a:ln>
              <a:solidFill>
                <a:prstClr val="black"/>
              </a:solidFill>
              <a:effectLst/>
              <a:uLnTx/>
              <a:uFillTx/>
              <a:latin typeface="Inconsolata" panose="020B0609030003000000" pitchFamily="49"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700" b="0" i="0" u="none" strike="noStrike" kern="1200" cap="none" spc="0" normalizeH="0" baseline="0" noProof="0" dirty="0">
              <a:ln>
                <a:noFill/>
              </a:ln>
              <a:solidFill>
                <a:prstClr val="black"/>
              </a:solidFill>
              <a:effectLst/>
              <a:uLnTx/>
              <a:uFillTx/>
              <a:latin typeface="Inconsolata" panose="020B0609030003000000" pitchFamily="49" charset="0"/>
              <a:ea typeface="メイリオ" panose="020B0604030504040204" pitchFamily="50" charset="-128"/>
              <a:cs typeface="Segoe UI" panose="020B0502040204020203" pitchFamily="34" charset="0"/>
            </a:endParaRPr>
          </a:p>
        </p:txBody>
      </p:sp>
      <p:sp>
        <p:nvSpPr>
          <p:cNvPr id="19" name="コンテンツ プレースホルダー 2">
            <a:extLst>
              <a:ext uri="{FF2B5EF4-FFF2-40B4-BE49-F238E27FC236}">
                <a16:creationId xmlns:a16="http://schemas.microsoft.com/office/drawing/2014/main" id="{DAC54E8D-B23D-4596-8E30-B27FD91C147F}"/>
              </a:ext>
            </a:extLst>
          </p:cNvPr>
          <p:cNvSpPr txBox="1">
            <a:spLocks/>
          </p:cNvSpPr>
          <p:nvPr/>
        </p:nvSpPr>
        <p:spPr>
          <a:xfrm>
            <a:off x="1633395" y="4886446"/>
            <a:ext cx="3408588" cy="847558"/>
          </a:xfrm>
          <a:prstGeom prst="rect">
            <a:avLst/>
          </a:prstGeom>
          <a:solidFill>
            <a:schemeClr val="accent4">
              <a:lumMod val="20000"/>
              <a:lumOff val="80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a:pP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SELECT</a:t>
            </a:r>
            <a:r>
              <a:rPr kumimoji="1" lang="en-US" altLang="ja-JP" sz="26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a:t>
            </a: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DISTINCT </a:t>
            </a:r>
            <a:r>
              <a:rPr kumimoji="1" lang="ja-JP" altLang="en-US"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購入者</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ID</a:t>
            </a:r>
          </a:p>
          <a:p>
            <a:pPr marL="0" marR="0" lvl="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a:pP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INTO</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B </a:t>
            </a: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FROM </a:t>
            </a:r>
            <a:r>
              <a:rPr kumimoji="1" lang="ja-JP" altLang="en-US"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購入記録</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700" b="0" i="0" u="none" strike="noStrike" kern="1200" cap="none" spc="0" normalizeH="0" baseline="0" noProof="0" dirty="0">
              <a:ln>
                <a:noFill/>
              </a:ln>
              <a:solidFill>
                <a:prstClr val="black"/>
              </a:solidFill>
              <a:effectLst/>
              <a:uLnTx/>
              <a:uFillTx/>
              <a:latin typeface="Inconsolata" panose="020B0609030003000000" pitchFamily="49"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700" b="0" i="0" u="none" strike="noStrike" kern="1200" cap="none" spc="0" normalizeH="0" baseline="0" noProof="0" dirty="0">
              <a:ln>
                <a:noFill/>
              </a:ln>
              <a:solidFill>
                <a:prstClr val="black"/>
              </a:solidFill>
              <a:effectLst/>
              <a:uLnTx/>
              <a:uFillTx/>
              <a:latin typeface="Inconsolata" panose="020B0609030003000000" pitchFamily="49" charset="0"/>
              <a:ea typeface="メイリオ" panose="020B0604030504040204" pitchFamily="50" charset="-128"/>
              <a:cs typeface="Segoe UI" panose="020B0502040204020203" pitchFamily="34" charset="0"/>
            </a:endParaRPr>
          </a:p>
        </p:txBody>
      </p:sp>
      <p:sp>
        <p:nvSpPr>
          <p:cNvPr id="5" name="テキスト ボックス 4"/>
          <p:cNvSpPr txBox="1"/>
          <p:nvPr/>
        </p:nvSpPr>
        <p:spPr>
          <a:xfrm>
            <a:off x="590550" y="6125518"/>
            <a:ext cx="7580921" cy="461665"/>
          </a:xfrm>
          <a:prstGeom prst="rect">
            <a:avLst/>
          </a:prstGeom>
          <a:noFill/>
        </p:spPr>
        <p:txBody>
          <a:bodyPr wrap="none" rtlCol="0">
            <a:spAutoFit/>
          </a:bodyPr>
          <a:lstStyle/>
          <a:p>
            <a:r>
              <a:rPr kumimoji="1" lang="ja-JP" altLang="en-US" sz="2400" b="1" dirty="0"/>
              <a:t>２つの </a:t>
            </a:r>
            <a:r>
              <a:rPr kumimoji="1" lang="en-US" altLang="ja-JP" sz="2400" b="1" dirty="0"/>
              <a:t>SQL </a:t>
            </a:r>
            <a:r>
              <a:rPr kumimoji="1" lang="ja-JP" altLang="en-US" sz="2400" b="1" dirty="0"/>
              <a:t>の実行により、テーブル分割を行っている</a:t>
            </a:r>
          </a:p>
        </p:txBody>
      </p:sp>
    </p:spTree>
    <p:extLst>
      <p:ext uri="{BB962C8B-B14F-4D97-AF65-F5344CB8AC3E}">
        <p14:creationId xmlns:p14="http://schemas.microsoft.com/office/powerpoint/2010/main" val="32434823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53A0C4-3484-4473-9BE6-CEFE37AD6B18}"/>
              </a:ext>
            </a:extLst>
          </p:cNvPr>
          <p:cNvSpPr>
            <a:spLocks noGrp="1"/>
          </p:cNvSpPr>
          <p:nvPr>
            <p:ph type="title"/>
          </p:nvPr>
        </p:nvSpPr>
        <p:spPr/>
        <p:txBody>
          <a:bodyPr>
            <a:normAutofit fontScale="90000"/>
          </a:bodyPr>
          <a:lstStyle/>
          <a:p>
            <a:r>
              <a:rPr lang="ja-JP" altLang="en-US" dirty="0"/>
              <a:t>テーブル</a:t>
            </a:r>
            <a:r>
              <a:rPr kumimoji="1" lang="ja-JP" altLang="en-US" dirty="0"/>
              <a:t>結合</a:t>
            </a:r>
          </a:p>
        </p:txBody>
      </p:sp>
      <p:sp>
        <p:nvSpPr>
          <p:cNvPr id="4" name="スライド番号プレースホルダー 3">
            <a:extLst>
              <a:ext uri="{FF2B5EF4-FFF2-40B4-BE49-F238E27FC236}">
                <a16:creationId xmlns:a16="http://schemas.microsoft.com/office/drawing/2014/main" id="{EEADEF22-49A4-4284-A85A-7A5EEA2AA3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DF8EF913-10A9-428B-8F9D-BDF6DA54E592}"/>
              </a:ext>
            </a:extLst>
          </p:cNvPr>
          <p:cNvSpPr txBox="1"/>
          <p:nvPr/>
        </p:nvSpPr>
        <p:spPr>
          <a:xfrm>
            <a:off x="2009125" y="2823962"/>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a:t>
            </a: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テキスト ボックス 7">
            <a:extLst>
              <a:ext uri="{FF2B5EF4-FFF2-40B4-BE49-F238E27FC236}">
                <a16:creationId xmlns:a16="http://schemas.microsoft.com/office/drawing/2014/main" id="{04C404D9-13D7-4CA2-B4A0-82AEB087E168}"/>
              </a:ext>
            </a:extLst>
          </p:cNvPr>
          <p:cNvSpPr txBox="1"/>
          <p:nvPr/>
        </p:nvSpPr>
        <p:spPr>
          <a:xfrm>
            <a:off x="2009125" y="4228330"/>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a:t>
            </a: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右矢印 20">
            <a:extLst>
              <a:ext uri="{FF2B5EF4-FFF2-40B4-BE49-F238E27FC236}">
                <a16:creationId xmlns:a16="http://schemas.microsoft.com/office/drawing/2014/main" id="{A1B512C3-581C-4517-82B4-44B03E19C1BE}"/>
              </a:ext>
            </a:extLst>
          </p:cNvPr>
          <p:cNvSpPr/>
          <p:nvPr/>
        </p:nvSpPr>
        <p:spPr>
          <a:xfrm>
            <a:off x="4026337" y="2234966"/>
            <a:ext cx="777018" cy="1070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2" name="テキスト ボックス 11">
            <a:extLst>
              <a:ext uri="{FF2B5EF4-FFF2-40B4-BE49-F238E27FC236}">
                <a16:creationId xmlns:a16="http://schemas.microsoft.com/office/drawing/2014/main" id="{A7ECF5DE-96E4-4DA1-A81D-5F3F9F3E8085}"/>
              </a:ext>
            </a:extLst>
          </p:cNvPr>
          <p:cNvSpPr txBox="1"/>
          <p:nvPr/>
        </p:nvSpPr>
        <p:spPr>
          <a:xfrm>
            <a:off x="3921647" y="3463624"/>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結合</a:t>
            </a:r>
          </a:p>
        </p:txBody>
      </p:sp>
      <p:sp>
        <p:nvSpPr>
          <p:cNvPr id="14" name="正方形/長方形 13">
            <a:extLst>
              <a:ext uri="{FF2B5EF4-FFF2-40B4-BE49-F238E27FC236}">
                <a16:creationId xmlns:a16="http://schemas.microsoft.com/office/drawing/2014/main" id="{A956A727-C6DF-461C-AF8E-A84B4AB4BAA4}"/>
              </a:ext>
            </a:extLst>
          </p:cNvPr>
          <p:cNvSpPr/>
          <p:nvPr/>
        </p:nvSpPr>
        <p:spPr>
          <a:xfrm>
            <a:off x="5557253" y="2024844"/>
            <a:ext cx="2034121" cy="143878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5" name="テキスト ボックス 14">
            <a:extLst>
              <a:ext uri="{FF2B5EF4-FFF2-40B4-BE49-F238E27FC236}">
                <a16:creationId xmlns:a16="http://schemas.microsoft.com/office/drawing/2014/main" id="{D263D8D1-9773-45D3-AE5F-05F6C650D24C}"/>
              </a:ext>
            </a:extLst>
          </p:cNvPr>
          <p:cNvSpPr txBox="1"/>
          <p:nvPr/>
        </p:nvSpPr>
        <p:spPr>
          <a:xfrm>
            <a:off x="5866428" y="4032152"/>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a:t>
            </a: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 name="正方形/長方形 16">
            <a:extLst>
              <a:ext uri="{FF2B5EF4-FFF2-40B4-BE49-F238E27FC236}">
                <a16:creationId xmlns:a16="http://schemas.microsoft.com/office/drawing/2014/main" id="{5C1CF1F7-F384-4979-9D3D-0C7AFFB74F59}"/>
              </a:ext>
            </a:extLst>
          </p:cNvPr>
          <p:cNvSpPr/>
          <p:nvPr/>
        </p:nvSpPr>
        <p:spPr>
          <a:xfrm>
            <a:off x="2301848" y="1781453"/>
            <a:ext cx="813926" cy="90702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04E13CE6-19EE-4485-A066-2BFC2EA880D2}"/>
              </a:ext>
            </a:extLst>
          </p:cNvPr>
          <p:cNvSpPr/>
          <p:nvPr/>
        </p:nvSpPr>
        <p:spPr>
          <a:xfrm>
            <a:off x="2093526" y="3724857"/>
            <a:ext cx="1230569" cy="3679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092094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テーブル結合を行う理由</a:t>
            </a:r>
          </a:p>
        </p:txBody>
      </p:sp>
      <p:sp>
        <p:nvSpPr>
          <p:cNvPr id="3" name="コンテンツ プレースホルダー 2"/>
          <p:cNvSpPr>
            <a:spLocks noGrp="1"/>
          </p:cNvSpPr>
          <p:nvPr>
            <p:ph idx="1"/>
          </p:nvPr>
        </p:nvSpPr>
        <p:spPr/>
        <p:txBody>
          <a:bodyPr>
            <a:normAutofit/>
          </a:bodyPr>
          <a:lstStyle/>
          <a:p>
            <a:r>
              <a:rPr lang="ja-JP" altLang="en-US" dirty="0"/>
              <a:t>関連のある複数のテーブルを組み合わせて１つにするため</a:t>
            </a:r>
            <a:endParaRPr lang="en-US" altLang="ja-JP" dirty="0"/>
          </a:p>
          <a:p>
            <a:r>
              <a:rPr lang="ja-JP" altLang="en-US" dirty="0"/>
              <a:t>特に、正規化のために分割されたテーブルをもとに戻すため</a:t>
            </a:r>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49</a:t>
            </a:fld>
            <a:endParaRPr kumimoji="1" lang="ja-JP" altLang="en-US"/>
          </a:p>
        </p:txBody>
      </p:sp>
    </p:spTree>
    <p:extLst>
      <p:ext uri="{BB962C8B-B14F-4D97-AF65-F5344CB8AC3E}">
        <p14:creationId xmlns:p14="http://schemas.microsoft.com/office/powerpoint/2010/main" val="2838196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08A1B1-D789-4A75-9CBB-3DA7804A18BE}"/>
              </a:ext>
            </a:extLst>
          </p:cNvPr>
          <p:cNvSpPr>
            <a:spLocks noGrp="1"/>
          </p:cNvSpPr>
          <p:nvPr>
            <p:ph type="title"/>
          </p:nvPr>
        </p:nvSpPr>
        <p:spPr/>
        <p:txBody>
          <a:bodyPr>
            <a:normAutofit fontScale="90000"/>
          </a:bodyPr>
          <a:lstStyle/>
          <a:p>
            <a:r>
              <a:rPr kumimoji="1" lang="ja-JP" altLang="en-US" dirty="0"/>
              <a:t>データベースとは</a:t>
            </a:r>
          </a:p>
        </p:txBody>
      </p:sp>
      <p:sp>
        <p:nvSpPr>
          <p:cNvPr id="4" name="スライド番号プレースホルダー 3">
            <a:extLst>
              <a:ext uri="{FF2B5EF4-FFF2-40B4-BE49-F238E27FC236}">
                <a16:creationId xmlns:a16="http://schemas.microsoft.com/office/drawing/2014/main" id="{8C61E4F3-5C0F-4820-B7D8-AB61F7076AF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Rectangle 3">
            <a:extLst>
              <a:ext uri="{FF2B5EF4-FFF2-40B4-BE49-F238E27FC236}">
                <a16:creationId xmlns:a16="http://schemas.microsoft.com/office/drawing/2014/main" id="{956C52FD-833B-46A9-90D5-8EC2711BA12F}"/>
              </a:ext>
            </a:extLst>
          </p:cNvPr>
          <p:cNvSpPr txBox="1">
            <a:spLocks/>
          </p:cNvSpPr>
          <p:nvPr/>
        </p:nvSpPr>
        <p:spPr>
          <a:xfrm>
            <a:off x="550444" y="920878"/>
            <a:ext cx="7962900" cy="98286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特定のテーマや目的</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に従って収集された</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大量のデータ</a:t>
            </a:r>
            <a:endParaRPr kumimoji="1" lang="ja-JP" altLang="en-US" sz="2400" b="1" i="0" u="sng"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
        <p:nvSpPr>
          <p:cNvPr id="7" name="Text Box 19">
            <a:extLst>
              <a:ext uri="{FF2B5EF4-FFF2-40B4-BE49-F238E27FC236}">
                <a16:creationId xmlns:a16="http://schemas.microsoft.com/office/drawing/2014/main" id="{58D8749F-4AD8-4708-8092-594A0B3E9169}"/>
              </a:ext>
            </a:extLst>
          </p:cNvPr>
          <p:cNvSpPr txBox="1">
            <a:spLocks noChangeArrowheads="1"/>
          </p:cNvSpPr>
          <p:nvPr/>
        </p:nvSpPr>
        <p:spPr bwMode="auto">
          <a:xfrm>
            <a:off x="1167189" y="3656340"/>
            <a:ext cx="756047"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取引</a:t>
            </a:r>
          </a:p>
        </p:txBody>
      </p:sp>
      <p:sp>
        <p:nvSpPr>
          <p:cNvPr id="8" name="Text Box 20">
            <a:extLst>
              <a:ext uri="{FF2B5EF4-FFF2-40B4-BE49-F238E27FC236}">
                <a16:creationId xmlns:a16="http://schemas.microsoft.com/office/drawing/2014/main" id="{1D46DEDD-1ACA-4953-BE70-9FE45F3D5499}"/>
              </a:ext>
            </a:extLst>
          </p:cNvPr>
          <p:cNvSpPr txBox="1">
            <a:spLocks noChangeArrowheads="1"/>
          </p:cNvSpPr>
          <p:nvPr/>
        </p:nvSpPr>
        <p:spPr bwMode="auto">
          <a:xfrm>
            <a:off x="1161830" y="5218439"/>
            <a:ext cx="721518"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計測</a:t>
            </a:r>
          </a:p>
        </p:txBody>
      </p:sp>
      <p:sp>
        <p:nvSpPr>
          <p:cNvPr id="9" name="AutoShape 28">
            <a:extLst>
              <a:ext uri="{FF2B5EF4-FFF2-40B4-BE49-F238E27FC236}">
                <a16:creationId xmlns:a16="http://schemas.microsoft.com/office/drawing/2014/main" id="{67B28A7C-638C-4EAF-9DA7-8DB1505E6D1D}"/>
              </a:ext>
            </a:extLst>
          </p:cNvPr>
          <p:cNvSpPr>
            <a:spLocks noChangeArrowheads="1"/>
          </p:cNvSpPr>
          <p:nvPr/>
        </p:nvSpPr>
        <p:spPr bwMode="auto">
          <a:xfrm>
            <a:off x="4460458" y="3420681"/>
            <a:ext cx="1067991" cy="523875"/>
          </a:xfrm>
          <a:prstGeom prst="rightArrow">
            <a:avLst>
              <a:gd name="adj1" fmla="val 50000"/>
              <a:gd name="adj2" fmla="val 62726"/>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1" lang="ja-JP" altLang="en-US" sz="2100" b="0" i="0" u="none" strike="noStrike" kern="1200" cap="none" spc="0" normalizeH="0" baseline="0" noProof="0">
              <a:ln>
                <a:noFill/>
              </a:ln>
              <a:solidFill>
                <a:srgbClr val="FF0000"/>
              </a:solidFill>
              <a:effectLst/>
              <a:uLnTx/>
              <a:uFillTx/>
              <a:latin typeface="Calibri Light" panose="020F0302020204030204" pitchFamily="34" charset="0"/>
              <a:ea typeface="メイリオ" panose="020B0604030504040204" pitchFamily="50" charset="-128"/>
              <a:cs typeface="+mn-cs"/>
            </a:endParaRPr>
          </a:p>
        </p:txBody>
      </p:sp>
      <p:pic>
        <p:nvPicPr>
          <p:cNvPr id="10" name="Picture 30" descr="働く車-軽トラック イラストアイコン">
            <a:extLst>
              <a:ext uri="{FF2B5EF4-FFF2-40B4-BE49-F238E27FC236}">
                <a16:creationId xmlns:a16="http://schemas.microsoft.com/office/drawing/2014/main" id="{0A3EF6CA-B3D3-43C2-A2A8-A5D450D0E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9273" y="2702736"/>
            <a:ext cx="889397"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1">
            <a:extLst>
              <a:ext uri="{FF2B5EF4-FFF2-40B4-BE49-F238E27FC236}">
                <a16:creationId xmlns:a16="http://schemas.microsoft.com/office/drawing/2014/main" id="{BE995936-8BDB-4D5F-B65F-A3519BB162EC}"/>
              </a:ext>
            </a:extLst>
          </p:cNvPr>
          <p:cNvSpPr txBox="1">
            <a:spLocks noChangeArrowheads="1"/>
          </p:cNvSpPr>
          <p:nvPr/>
        </p:nvSpPr>
        <p:spPr bwMode="auto">
          <a:xfrm>
            <a:off x="4460457" y="3992182"/>
            <a:ext cx="1519238"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データ収集</a:t>
            </a:r>
          </a:p>
        </p:txBody>
      </p:sp>
      <p:pic>
        <p:nvPicPr>
          <p:cNvPr id="12" name="Picture 33" descr="13">
            <a:extLst>
              <a:ext uri="{FF2B5EF4-FFF2-40B4-BE49-F238E27FC236}">
                <a16:creationId xmlns:a16="http://schemas.microsoft.com/office/drawing/2014/main" id="{738D2BE5-AE9A-475E-B6C5-C3AAF2150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091" y="2388325"/>
            <a:ext cx="984647" cy="118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4">
            <a:extLst>
              <a:ext uri="{FF2B5EF4-FFF2-40B4-BE49-F238E27FC236}">
                <a16:creationId xmlns:a16="http://schemas.microsoft.com/office/drawing/2014/main" id="{3B5201FC-498F-4D86-92D1-647207B24475}"/>
              </a:ext>
            </a:extLst>
          </p:cNvPr>
          <p:cNvSpPr txBox="1">
            <a:spLocks noChangeArrowheads="1"/>
          </p:cNvSpPr>
          <p:nvPr/>
        </p:nvSpPr>
        <p:spPr bwMode="auto">
          <a:xfrm>
            <a:off x="2529264" y="3599190"/>
            <a:ext cx="752474"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記入</a:t>
            </a:r>
          </a:p>
        </p:txBody>
      </p:sp>
      <p:sp>
        <p:nvSpPr>
          <p:cNvPr id="14" name="Text Box 35">
            <a:extLst>
              <a:ext uri="{FF2B5EF4-FFF2-40B4-BE49-F238E27FC236}">
                <a16:creationId xmlns:a16="http://schemas.microsoft.com/office/drawing/2014/main" id="{36442C50-2147-4999-8113-247F7D076B27}"/>
              </a:ext>
            </a:extLst>
          </p:cNvPr>
          <p:cNvSpPr txBox="1">
            <a:spLocks noChangeArrowheads="1"/>
          </p:cNvSpPr>
          <p:nvPr/>
        </p:nvSpPr>
        <p:spPr bwMode="auto">
          <a:xfrm>
            <a:off x="6452373" y="4724416"/>
            <a:ext cx="1795577"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データベース</a:t>
            </a:r>
          </a:p>
        </p:txBody>
      </p:sp>
      <p:pic>
        <p:nvPicPr>
          <p:cNvPr id="15" name="Picture 37" descr="機械の前に立って胸部のレントゲンを撮影する男性を描いたイラスト">
            <a:extLst>
              <a:ext uri="{FF2B5EF4-FFF2-40B4-BE49-F238E27FC236}">
                <a16:creationId xmlns:a16="http://schemas.microsoft.com/office/drawing/2014/main" id="{B69F31CE-3E76-4ACC-8BD4-822FC082D4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8246" y="4031755"/>
            <a:ext cx="1047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8">
            <a:extLst>
              <a:ext uri="{FF2B5EF4-FFF2-40B4-BE49-F238E27FC236}">
                <a16:creationId xmlns:a16="http://schemas.microsoft.com/office/drawing/2014/main" id="{B59A03E4-2C3D-4B75-BE8E-B2EE64905311}"/>
              </a:ext>
            </a:extLst>
          </p:cNvPr>
          <p:cNvSpPr txBox="1">
            <a:spLocks noChangeArrowheads="1"/>
          </p:cNvSpPr>
          <p:nvPr/>
        </p:nvSpPr>
        <p:spPr bwMode="auto">
          <a:xfrm>
            <a:off x="2003006" y="5235108"/>
            <a:ext cx="753666"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a:ln>
                  <a:noFill/>
                </a:ln>
                <a:solidFill>
                  <a:prstClr val="black"/>
                </a:solidFill>
                <a:effectLst/>
                <a:uLnTx/>
                <a:uFillTx/>
                <a:latin typeface="Calibri Light" panose="020F0302020204030204" pitchFamily="34" charset="0"/>
                <a:ea typeface="メイリオ" panose="020B0604030504040204" pitchFamily="50" charset="-128"/>
                <a:cs typeface="+mn-cs"/>
              </a:rPr>
              <a:t>撮影</a:t>
            </a:r>
          </a:p>
        </p:txBody>
      </p:sp>
      <p:sp>
        <p:nvSpPr>
          <p:cNvPr id="17" name="Text Box 41">
            <a:extLst>
              <a:ext uri="{FF2B5EF4-FFF2-40B4-BE49-F238E27FC236}">
                <a16:creationId xmlns:a16="http://schemas.microsoft.com/office/drawing/2014/main" id="{A81C549C-3ED4-406A-9B5D-28505870486D}"/>
              </a:ext>
            </a:extLst>
          </p:cNvPr>
          <p:cNvSpPr txBox="1">
            <a:spLocks noChangeArrowheads="1"/>
          </p:cNvSpPr>
          <p:nvPr/>
        </p:nvSpPr>
        <p:spPr bwMode="auto">
          <a:xfrm>
            <a:off x="2785247" y="5099377"/>
            <a:ext cx="1545432"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データ保存</a:t>
            </a:r>
          </a:p>
        </p:txBody>
      </p:sp>
      <p:pic>
        <p:nvPicPr>
          <p:cNvPr id="18" name="Picture 44" descr="本が詰まったダンボール箱のイラスト">
            <a:extLst>
              <a:ext uri="{FF2B5EF4-FFF2-40B4-BE49-F238E27FC236}">
                <a16:creationId xmlns:a16="http://schemas.microsoft.com/office/drawing/2014/main" id="{EB893D08-103E-4F88-8E19-D1381C12EC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8337" y="4027815"/>
            <a:ext cx="1310879" cy="108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7" descr="端末にタッチする女性のイラスト">
            <a:extLst>
              <a:ext uri="{FF2B5EF4-FFF2-40B4-BE49-F238E27FC236}">
                <a16:creationId xmlns:a16="http://schemas.microsoft.com/office/drawing/2014/main" id="{7C55F8E5-0776-4268-9FF3-89DC962466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8347" y="2315696"/>
            <a:ext cx="879872" cy="12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角丸四角形 22">
            <a:extLst>
              <a:ext uri="{FF2B5EF4-FFF2-40B4-BE49-F238E27FC236}">
                <a16:creationId xmlns:a16="http://schemas.microsoft.com/office/drawing/2014/main" id="{FD1791C2-A289-46E9-9806-E2CFD0FF341F}"/>
              </a:ext>
            </a:extLst>
          </p:cNvPr>
          <p:cNvSpPr/>
          <p:nvPr/>
        </p:nvSpPr>
        <p:spPr>
          <a:xfrm>
            <a:off x="407569" y="774518"/>
            <a:ext cx="8105775" cy="1129224"/>
          </a:xfrm>
          <a:prstGeom prst="round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1" name="Picture 6" descr="http://4.bp.blogspot.com/-ugfDrCNROHw/VbnRccqW8JI/AAAAAAAAwLQ/W3tt2UI4bcA/s800/computer_server.png">
            <a:extLst>
              <a:ext uri="{FF2B5EF4-FFF2-40B4-BE49-F238E27FC236}">
                <a16:creationId xmlns:a16="http://schemas.microsoft.com/office/drawing/2014/main" id="{4AFE0348-8BDF-4D37-9B43-605015A30F8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7464" y="2467846"/>
            <a:ext cx="2465395" cy="230206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EFFE0256-0C40-52EF-AFEE-9B6C2AA51E3D}"/>
              </a:ext>
            </a:extLst>
          </p:cNvPr>
          <p:cNvSpPr txBox="1"/>
          <p:nvPr/>
        </p:nvSpPr>
        <p:spPr>
          <a:xfrm>
            <a:off x="550444" y="6078891"/>
            <a:ext cx="664797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銀行、商店、交通機関、電話会社などさまざま</a:t>
            </a:r>
          </a:p>
        </p:txBody>
      </p:sp>
    </p:spTree>
    <p:extLst>
      <p:ext uri="{BB962C8B-B14F-4D97-AF65-F5344CB8AC3E}">
        <p14:creationId xmlns:p14="http://schemas.microsoft.com/office/powerpoint/2010/main" val="5322684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F0515-9951-42FE-826D-418979EB9D81}"/>
              </a:ext>
            </a:extLst>
          </p:cNvPr>
          <p:cNvSpPr>
            <a:spLocks noGrp="1"/>
          </p:cNvSpPr>
          <p:nvPr>
            <p:ph type="title"/>
          </p:nvPr>
        </p:nvSpPr>
        <p:spPr>
          <a:xfrm>
            <a:off x="81024" y="175028"/>
            <a:ext cx="9062976" cy="671225"/>
          </a:xfrm>
        </p:spPr>
        <p:txBody>
          <a:bodyPr>
            <a:normAutofit/>
          </a:bodyPr>
          <a:lstStyle/>
          <a:p>
            <a:r>
              <a:rPr kumimoji="1" lang="ja-JP" altLang="en-US" dirty="0"/>
              <a:t>テーブル結合を行う </a:t>
            </a:r>
            <a:r>
              <a:rPr lang="en-US" altLang="ja-JP" dirty="0"/>
              <a:t>SQL</a:t>
            </a:r>
            <a:endParaRPr kumimoji="1" lang="ja-JP" altLang="en-US" dirty="0"/>
          </a:p>
        </p:txBody>
      </p:sp>
      <p:sp>
        <p:nvSpPr>
          <p:cNvPr id="4" name="スライド番号プレースホルダー 3">
            <a:extLst>
              <a:ext uri="{FF2B5EF4-FFF2-40B4-BE49-F238E27FC236}">
                <a16:creationId xmlns:a16="http://schemas.microsoft.com/office/drawing/2014/main" id="{1E39DB36-9541-477E-9F24-AEF2AC0DDF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graphicFrame>
        <p:nvGraphicFramePr>
          <p:cNvPr id="8" name="表 7">
            <a:extLst>
              <a:ext uri="{FF2B5EF4-FFF2-40B4-BE49-F238E27FC236}">
                <a16:creationId xmlns:a16="http://schemas.microsoft.com/office/drawing/2014/main" id="{E406E861-3699-4662-BA7B-04E82AFF89C8}"/>
              </a:ext>
            </a:extLst>
          </p:cNvPr>
          <p:cNvGraphicFramePr>
            <a:graphicFrameLocks noGrp="1"/>
          </p:cNvGraphicFramePr>
          <p:nvPr>
            <p:extLst>
              <p:ext uri="{D42A27DB-BD31-4B8C-83A1-F6EECF244321}">
                <p14:modId xmlns:p14="http://schemas.microsoft.com/office/powerpoint/2010/main" val="2056079601"/>
              </p:ext>
            </p:extLst>
          </p:nvPr>
        </p:nvGraphicFramePr>
        <p:xfrm>
          <a:off x="1037433" y="3904067"/>
          <a:ext cx="1865257" cy="1717637"/>
        </p:xfrm>
        <a:graphic>
          <a:graphicData uri="http://schemas.openxmlformats.org/drawingml/2006/table">
            <a:tbl>
              <a:tblPr firstRow="1" bandRow="1">
                <a:tableStyleId>{5C22544A-7EE6-4342-B048-85BDC9FD1C3A}</a:tableStyleId>
              </a:tblPr>
              <a:tblGrid>
                <a:gridCol w="932449">
                  <a:extLst>
                    <a:ext uri="{9D8B030D-6E8A-4147-A177-3AD203B41FA5}">
                      <a16:colId xmlns:a16="http://schemas.microsoft.com/office/drawing/2014/main" val="20001"/>
                    </a:ext>
                  </a:extLst>
                </a:gridCol>
                <a:gridCol w="932808">
                  <a:extLst>
                    <a:ext uri="{9D8B030D-6E8A-4147-A177-3AD203B41FA5}">
                      <a16:colId xmlns:a16="http://schemas.microsoft.com/office/drawing/2014/main" val="20002"/>
                    </a:ext>
                  </a:extLst>
                </a:gridCol>
              </a:tblGrid>
              <a:tr h="346037">
                <a:tc>
                  <a:txBody>
                    <a:bodyPr/>
                    <a:lstStyle/>
                    <a:p>
                      <a:pPr algn="ctr"/>
                      <a:r>
                        <a:rPr kumimoji="1" lang="ja-JP" altLang="en-US" sz="1800" dirty="0"/>
                        <a:t>購入者</a:t>
                      </a:r>
                    </a:p>
                  </a:txBody>
                  <a:tcPr marL="68580" marR="68580" marT="34290" marB="34290"/>
                </a:tc>
                <a:tc>
                  <a:txBody>
                    <a:bodyPr/>
                    <a:lstStyle/>
                    <a:p>
                      <a:pPr algn="ctr"/>
                      <a:r>
                        <a:rPr kumimoji="1" lang="en-US" altLang="ja-JP" sz="1800" dirty="0"/>
                        <a:t>ID</a:t>
                      </a:r>
                      <a:endParaRPr kumimoji="1" lang="ja-JP" altLang="en-US" sz="1800" dirty="0"/>
                    </a:p>
                  </a:txBody>
                  <a:tcPr marL="68580" marR="68580" marT="34290" marB="34290"/>
                </a:tc>
                <a:extLst>
                  <a:ext uri="{0D108BD9-81ED-4DB2-BD59-A6C34878D82A}">
                    <a16:rowId xmlns:a16="http://schemas.microsoft.com/office/drawing/2014/main" val="10000"/>
                  </a:ext>
                </a:extLst>
              </a:tr>
              <a:tr h="342900">
                <a:tc>
                  <a:txBody>
                    <a:bodyPr/>
                    <a:lstStyle/>
                    <a:p>
                      <a:pPr algn="r"/>
                      <a:r>
                        <a:rPr kumimoji="1" lang="en-US" altLang="ja-JP" sz="1800" dirty="0"/>
                        <a:t>aa</a:t>
                      </a:r>
                      <a:endParaRPr kumimoji="1" lang="ja-JP" altLang="en-US" sz="1800" dirty="0"/>
                    </a:p>
                  </a:txBody>
                  <a:tcPr marL="68580" marR="68580" marT="34290" marB="34290"/>
                </a:tc>
                <a:tc>
                  <a:txBody>
                    <a:bodyPr/>
                    <a:lstStyle/>
                    <a:p>
                      <a:pPr algn="r"/>
                      <a:r>
                        <a:rPr kumimoji="1" lang="en-US" altLang="ja-JP" sz="1800" dirty="0"/>
                        <a:t>1</a:t>
                      </a:r>
                      <a:endParaRPr kumimoji="1" lang="ja-JP" altLang="en-US" sz="1800" dirty="0"/>
                    </a:p>
                  </a:txBody>
                  <a:tcPr marL="68580" marR="68580" marT="34290" marB="34290"/>
                </a:tc>
                <a:extLst>
                  <a:ext uri="{0D108BD9-81ED-4DB2-BD59-A6C34878D82A}">
                    <a16:rowId xmlns:a16="http://schemas.microsoft.com/office/drawing/2014/main" val="10001"/>
                  </a:ext>
                </a:extLst>
              </a:tr>
              <a:tr h="342900">
                <a:tc>
                  <a:txBody>
                    <a:bodyPr/>
                    <a:lstStyle/>
                    <a:p>
                      <a:pPr algn="r"/>
                      <a:r>
                        <a:rPr kumimoji="1" lang="en-US" altLang="ja-JP" sz="1800" dirty="0"/>
                        <a:t>bb</a:t>
                      </a:r>
                      <a:endParaRPr kumimoji="1" lang="ja-JP" altLang="en-US" sz="1800" dirty="0"/>
                    </a:p>
                  </a:txBody>
                  <a:tcPr marL="68580" marR="68580" marT="34290" marB="34290"/>
                </a:tc>
                <a:tc>
                  <a:txBody>
                    <a:bodyPr/>
                    <a:lstStyle/>
                    <a:p>
                      <a:pPr algn="r"/>
                      <a:r>
                        <a:rPr kumimoji="1" lang="en-US" altLang="ja-JP" sz="1800" dirty="0"/>
                        <a:t>1</a:t>
                      </a:r>
                      <a:endParaRPr kumimoji="1" lang="ja-JP" altLang="en-US" sz="1800" dirty="0"/>
                    </a:p>
                  </a:txBody>
                  <a:tcPr marL="68580" marR="68580" marT="34290" marB="34290"/>
                </a:tc>
                <a:extLst>
                  <a:ext uri="{0D108BD9-81ED-4DB2-BD59-A6C34878D82A}">
                    <a16:rowId xmlns:a16="http://schemas.microsoft.com/office/drawing/2014/main" val="10002"/>
                  </a:ext>
                </a:extLst>
              </a:tr>
              <a:tr h="342900">
                <a:tc>
                  <a:txBody>
                    <a:bodyPr/>
                    <a:lstStyle/>
                    <a:p>
                      <a:pPr algn="r"/>
                      <a:r>
                        <a:rPr kumimoji="1" lang="en-US" altLang="ja-JP" sz="1800" dirty="0"/>
                        <a:t>cc</a:t>
                      </a:r>
                      <a:endParaRPr kumimoji="1" lang="ja-JP" altLang="en-US" sz="1800" dirty="0"/>
                    </a:p>
                  </a:txBody>
                  <a:tcPr marL="68580" marR="68580" marT="34290" marB="34290"/>
                </a:tc>
                <a:tc>
                  <a:txBody>
                    <a:bodyPr/>
                    <a:lstStyle/>
                    <a:p>
                      <a:pPr algn="r"/>
                      <a:r>
                        <a:rPr kumimoji="1" lang="en-US" altLang="ja-JP" sz="1800" dirty="0"/>
                        <a:t>2</a:t>
                      </a:r>
                      <a:endParaRPr kumimoji="1" lang="ja-JP" altLang="en-US" sz="1800" dirty="0"/>
                    </a:p>
                  </a:txBody>
                  <a:tcPr marL="68580" marR="68580" marT="34290" marB="34290"/>
                </a:tc>
                <a:extLst>
                  <a:ext uri="{0D108BD9-81ED-4DB2-BD59-A6C34878D82A}">
                    <a16:rowId xmlns:a16="http://schemas.microsoft.com/office/drawing/2014/main" val="621319173"/>
                  </a:ext>
                </a:extLst>
              </a:tr>
              <a:tr h="342900">
                <a:tc>
                  <a:txBody>
                    <a:bodyPr/>
                    <a:lstStyle/>
                    <a:p>
                      <a:pPr algn="r"/>
                      <a:r>
                        <a:rPr kumimoji="1" lang="en-US" altLang="ja-JP" sz="1800" dirty="0"/>
                        <a:t>dd</a:t>
                      </a:r>
                      <a:endParaRPr kumimoji="1" lang="ja-JP" altLang="en-US" sz="1800" dirty="0"/>
                    </a:p>
                  </a:txBody>
                  <a:tcPr marL="68580" marR="68580" marT="34290" marB="34290"/>
                </a:tc>
                <a:tc>
                  <a:txBody>
                    <a:bodyPr/>
                    <a:lstStyle/>
                    <a:p>
                      <a:pPr algn="r"/>
                      <a:r>
                        <a:rPr kumimoji="1" lang="en-US" altLang="ja-JP" sz="1800" dirty="0"/>
                        <a:t>3</a:t>
                      </a:r>
                      <a:endParaRPr kumimoji="1" lang="ja-JP" altLang="en-US" sz="1800" dirty="0"/>
                    </a:p>
                  </a:txBody>
                  <a:tcPr marL="68580" marR="68580" marT="34290" marB="34290"/>
                </a:tc>
                <a:extLst>
                  <a:ext uri="{0D108BD9-81ED-4DB2-BD59-A6C34878D82A}">
                    <a16:rowId xmlns:a16="http://schemas.microsoft.com/office/drawing/2014/main" val="405173983"/>
                  </a:ext>
                </a:extLst>
              </a:tr>
            </a:tbl>
          </a:graphicData>
        </a:graphic>
      </p:graphicFrame>
      <p:graphicFrame>
        <p:nvGraphicFramePr>
          <p:cNvPr id="9" name="表 8">
            <a:extLst>
              <a:ext uri="{FF2B5EF4-FFF2-40B4-BE49-F238E27FC236}">
                <a16:creationId xmlns:a16="http://schemas.microsoft.com/office/drawing/2014/main" id="{03A6BCB7-205D-4E69-AF87-C30903AABA21}"/>
              </a:ext>
            </a:extLst>
          </p:cNvPr>
          <p:cNvGraphicFramePr>
            <a:graphicFrameLocks noGrp="1"/>
          </p:cNvGraphicFramePr>
          <p:nvPr>
            <p:extLst>
              <p:ext uri="{D42A27DB-BD31-4B8C-83A1-F6EECF244321}">
                <p14:modId xmlns:p14="http://schemas.microsoft.com/office/powerpoint/2010/main" val="1187264671"/>
              </p:ext>
            </p:extLst>
          </p:nvPr>
        </p:nvGraphicFramePr>
        <p:xfrm>
          <a:off x="843784" y="1568393"/>
          <a:ext cx="2252557" cy="1337978"/>
        </p:xfrm>
        <a:graphic>
          <a:graphicData uri="http://schemas.openxmlformats.org/drawingml/2006/table">
            <a:tbl>
              <a:tblPr firstRow="1" bandRow="1">
                <a:tableStyleId>{5C22544A-7EE6-4342-B048-85BDC9FD1C3A}</a:tableStyleId>
              </a:tblPr>
              <a:tblGrid>
                <a:gridCol w="587224">
                  <a:extLst>
                    <a:ext uri="{9D8B030D-6E8A-4147-A177-3AD203B41FA5}">
                      <a16:colId xmlns:a16="http://schemas.microsoft.com/office/drawing/2014/main" val="20000"/>
                    </a:ext>
                  </a:extLst>
                </a:gridCol>
                <a:gridCol w="914480">
                  <a:extLst>
                    <a:ext uri="{9D8B030D-6E8A-4147-A177-3AD203B41FA5}">
                      <a16:colId xmlns:a16="http://schemas.microsoft.com/office/drawing/2014/main" val="20001"/>
                    </a:ext>
                  </a:extLst>
                </a:gridCol>
                <a:gridCol w="750853">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000" dirty="0">
                          <a:latin typeface="+mn-lt"/>
                          <a:ea typeface="+mn-ea"/>
                        </a:rPr>
                        <a:t>ID</a:t>
                      </a:r>
                      <a:endParaRPr kumimoji="1" lang="ja-JP" altLang="en-US" sz="2000" dirty="0">
                        <a:latin typeface="+mn-lt"/>
                        <a:ea typeface="+mn-ea"/>
                      </a:endParaRPr>
                    </a:p>
                  </a:txBody>
                  <a:tcPr marL="68580" marR="68580" marT="34290" marB="34290"/>
                </a:tc>
                <a:tc>
                  <a:txBody>
                    <a:bodyPr/>
                    <a:lstStyle/>
                    <a:p>
                      <a:pPr algn="ctr">
                        <a:lnSpc>
                          <a:spcPct val="80000"/>
                        </a:lnSpc>
                      </a:pPr>
                      <a:r>
                        <a:rPr kumimoji="1" lang="ja-JP" altLang="en-US" sz="2000" dirty="0">
                          <a:latin typeface="+mn-lt"/>
                          <a:ea typeface="+mn-ea"/>
                        </a:rPr>
                        <a:t>商品名</a:t>
                      </a:r>
                    </a:p>
                  </a:txBody>
                  <a:tcPr marL="68580" marR="68580" marT="34290" marB="34290"/>
                </a:tc>
                <a:tc>
                  <a:txBody>
                    <a:bodyPr/>
                    <a:lstStyle/>
                    <a:p>
                      <a:pPr algn="ctr">
                        <a:lnSpc>
                          <a:spcPct val="80000"/>
                        </a:lnSpc>
                      </a:pPr>
                      <a:r>
                        <a:rPr kumimoji="1" lang="ja-JP" altLang="en-US" sz="20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000" dirty="0">
                          <a:latin typeface="+mn-lt"/>
                          <a:ea typeface="+mn-ea"/>
                        </a:rPr>
                        <a:t>1</a:t>
                      </a:r>
                      <a:endParaRPr kumimoji="1" lang="ja-JP" altLang="en-US" sz="2000" dirty="0">
                        <a:latin typeface="+mn-lt"/>
                        <a:ea typeface="+mn-ea"/>
                      </a:endParaRPr>
                    </a:p>
                  </a:txBody>
                  <a:tcPr marL="68580" marR="68580" marT="34290" marB="34290"/>
                </a:tc>
                <a:tc>
                  <a:txBody>
                    <a:bodyPr/>
                    <a:lstStyle/>
                    <a:p>
                      <a:pPr algn="r">
                        <a:lnSpc>
                          <a:spcPct val="80000"/>
                        </a:lnSpc>
                      </a:pPr>
                      <a:r>
                        <a:rPr kumimoji="1" lang="ja-JP" altLang="en-US" sz="2000" dirty="0">
                          <a:latin typeface="+mn-lt"/>
                          <a:ea typeface="+mn-ea"/>
                        </a:rPr>
                        <a:t>みかん</a:t>
                      </a:r>
                    </a:p>
                  </a:txBody>
                  <a:tcPr marL="68580" marR="68580" marT="34290" marB="34290"/>
                </a:tc>
                <a:tc>
                  <a:txBody>
                    <a:bodyPr/>
                    <a:lstStyle/>
                    <a:p>
                      <a:pPr algn="r">
                        <a:lnSpc>
                          <a:spcPct val="80000"/>
                        </a:lnSpc>
                      </a:pPr>
                      <a:r>
                        <a:rPr kumimoji="1" lang="en-US" altLang="ja-JP" sz="2000" dirty="0">
                          <a:latin typeface="+mn-lt"/>
                          <a:ea typeface="+mn-ea"/>
                        </a:rPr>
                        <a:t>50</a:t>
                      </a:r>
                      <a:endParaRPr kumimoji="1" lang="ja-JP" altLang="en-US" sz="20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000" dirty="0">
                          <a:latin typeface="+mn-lt"/>
                          <a:ea typeface="+mn-ea"/>
                        </a:rPr>
                        <a:t>2</a:t>
                      </a:r>
                      <a:endParaRPr kumimoji="1" lang="ja-JP" altLang="en-US" sz="2000" dirty="0">
                        <a:latin typeface="+mn-lt"/>
                        <a:ea typeface="+mn-ea"/>
                      </a:endParaRPr>
                    </a:p>
                  </a:txBody>
                  <a:tcPr marL="68580" marR="68580" marT="34290" marB="34290"/>
                </a:tc>
                <a:tc>
                  <a:txBody>
                    <a:bodyPr/>
                    <a:lstStyle/>
                    <a:p>
                      <a:pPr algn="r">
                        <a:lnSpc>
                          <a:spcPct val="80000"/>
                        </a:lnSpc>
                      </a:pPr>
                      <a:r>
                        <a:rPr kumimoji="1" lang="ja-JP" altLang="en-US" sz="2000" dirty="0">
                          <a:latin typeface="+mn-lt"/>
                          <a:ea typeface="+mn-ea"/>
                        </a:rPr>
                        <a:t>りんご</a:t>
                      </a:r>
                    </a:p>
                  </a:txBody>
                  <a:tcPr marL="68580" marR="68580" marT="34290" marB="34290"/>
                </a:tc>
                <a:tc>
                  <a:txBody>
                    <a:bodyPr/>
                    <a:lstStyle/>
                    <a:p>
                      <a:pPr algn="r">
                        <a:lnSpc>
                          <a:spcPct val="80000"/>
                        </a:lnSpc>
                      </a:pPr>
                      <a:r>
                        <a:rPr kumimoji="1" lang="en-US" altLang="ja-JP" sz="2000" dirty="0">
                          <a:latin typeface="+mn-lt"/>
                          <a:ea typeface="+mn-ea"/>
                        </a:rPr>
                        <a:t>100</a:t>
                      </a:r>
                      <a:endParaRPr kumimoji="1" lang="ja-JP" altLang="en-US" sz="20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000" dirty="0">
                          <a:latin typeface="+mn-lt"/>
                          <a:ea typeface="+mn-ea"/>
                        </a:rPr>
                        <a:t>3</a:t>
                      </a:r>
                      <a:endParaRPr kumimoji="1" lang="ja-JP" altLang="en-US" sz="2000" dirty="0">
                        <a:latin typeface="+mn-lt"/>
                        <a:ea typeface="+mn-ea"/>
                      </a:endParaRPr>
                    </a:p>
                  </a:txBody>
                  <a:tcPr marL="68580" marR="68580" marT="34290" marB="34290"/>
                </a:tc>
                <a:tc>
                  <a:txBody>
                    <a:bodyPr/>
                    <a:lstStyle/>
                    <a:p>
                      <a:pPr algn="r">
                        <a:lnSpc>
                          <a:spcPct val="80000"/>
                        </a:lnSpc>
                      </a:pPr>
                      <a:r>
                        <a:rPr kumimoji="1" lang="ja-JP" altLang="en-US" sz="2000" dirty="0">
                          <a:latin typeface="+mn-lt"/>
                          <a:ea typeface="+mn-ea"/>
                        </a:rPr>
                        <a:t>メロン</a:t>
                      </a:r>
                    </a:p>
                  </a:txBody>
                  <a:tcPr marL="68580" marR="68580" marT="34290" marB="34290"/>
                </a:tc>
                <a:tc>
                  <a:txBody>
                    <a:bodyPr/>
                    <a:lstStyle/>
                    <a:p>
                      <a:pPr algn="r">
                        <a:lnSpc>
                          <a:spcPct val="80000"/>
                        </a:lnSpc>
                      </a:pPr>
                      <a:r>
                        <a:rPr kumimoji="1" lang="en-US" altLang="ja-JP" sz="2000" dirty="0">
                          <a:latin typeface="+mn-lt"/>
                          <a:ea typeface="+mn-ea"/>
                        </a:rPr>
                        <a:t>500</a:t>
                      </a:r>
                      <a:endParaRPr kumimoji="1" lang="ja-JP" altLang="en-US" sz="2000" dirty="0">
                        <a:latin typeface="+mn-lt"/>
                        <a:ea typeface="+mn-ea"/>
                      </a:endParaRPr>
                    </a:p>
                  </a:txBody>
                  <a:tcPr marL="68580" marR="68580" marT="34290" marB="34290"/>
                </a:tc>
                <a:extLst>
                  <a:ext uri="{0D108BD9-81ED-4DB2-BD59-A6C34878D82A}">
                    <a16:rowId xmlns:a16="http://schemas.microsoft.com/office/drawing/2014/main" val="10004"/>
                  </a:ext>
                </a:extLst>
              </a:tr>
            </a:tbl>
          </a:graphicData>
        </a:graphic>
      </p:graphicFrame>
      <p:sp>
        <p:nvSpPr>
          <p:cNvPr id="12" name="コンテンツ プレースホルダー 2">
            <a:extLst>
              <a:ext uri="{FF2B5EF4-FFF2-40B4-BE49-F238E27FC236}">
                <a16:creationId xmlns:a16="http://schemas.microsoft.com/office/drawing/2014/main" id="{C1123560-CE8C-4D99-8C85-DFD9F93429A2}"/>
              </a:ext>
            </a:extLst>
          </p:cNvPr>
          <p:cNvSpPr>
            <a:spLocks noGrp="1"/>
          </p:cNvSpPr>
          <p:nvPr>
            <p:ph idx="1"/>
          </p:nvPr>
        </p:nvSpPr>
        <p:spPr>
          <a:xfrm>
            <a:off x="4075730" y="846253"/>
            <a:ext cx="3445455" cy="1458410"/>
          </a:xfrm>
          <a:solidFill>
            <a:schemeClr val="accent4">
              <a:lumMod val="20000"/>
              <a:lumOff val="80000"/>
            </a:schemeClr>
          </a:solidFill>
        </p:spPr>
        <p:txBody>
          <a:bodyPr>
            <a:normAutofit/>
          </a:bodyPr>
          <a:lstStyle/>
          <a:p>
            <a:pPr marL="0" indent="0">
              <a:lnSpc>
                <a:spcPct val="140000"/>
              </a:lnSpc>
              <a:buNone/>
            </a:pPr>
            <a:r>
              <a:rPr lang="en-US" altLang="ja-JP" sz="1700" b="1" dirty="0">
                <a:solidFill>
                  <a:srgbClr val="C00000"/>
                </a:solidFill>
                <a:latin typeface="Segoe UI" panose="020B0502040204020203" pitchFamily="34" charset="0"/>
              </a:rPr>
              <a:t>SELECT</a:t>
            </a:r>
            <a:r>
              <a:rPr lang="en-US" altLang="ja-JP" sz="1700" b="1" dirty="0">
                <a:latin typeface="Segoe UI" panose="020B0502040204020203" pitchFamily="34" charset="0"/>
              </a:rPr>
              <a:t> </a:t>
            </a:r>
            <a:r>
              <a:rPr lang="en-US" altLang="ja-JP" sz="1700" dirty="0">
                <a:latin typeface="Segoe UI" panose="020B0502040204020203" pitchFamily="34" charset="0"/>
              </a:rPr>
              <a:t>A.ID, </a:t>
            </a:r>
            <a:r>
              <a:rPr lang="ja-JP" altLang="en-US" sz="1700" dirty="0">
                <a:latin typeface="Segoe UI" panose="020B0502040204020203" pitchFamily="34" charset="0"/>
              </a:rPr>
              <a:t>商品名</a:t>
            </a:r>
            <a:r>
              <a:rPr lang="en-US" altLang="ja-JP" sz="1700" dirty="0">
                <a:latin typeface="Segoe UI" panose="020B0502040204020203" pitchFamily="34" charset="0"/>
              </a:rPr>
              <a:t>, </a:t>
            </a:r>
            <a:r>
              <a:rPr lang="ja-JP" altLang="en-US" sz="1700" dirty="0">
                <a:latin typeface="Segoe UI" panose="020B0502040204020203" pitchFamily="34" charset="0"/>
              </a:rPr>
              <a:t>単価</a:t>
            </a:r>
            <a:r>
              <a:rPr lang="en-US" altLang="ja-JP" sz="1700" dirty="0">
                <a:latin typeface="Segoe UI" panose="020B0502040204020203" pitchFamily="34" charset="0"/>
              </a:rPr>
              <a:t>, </a:t>
            </a:r>
            <a:r>
              <a:rPr lang="ja-JP" altLang="en-US" sz="1700" dirty="0">
                <a:latin typeface="Segoe UI" panose="020B0502040204020203" pitchFamily="34" charset="0"/>
              </a:rPr>
              <a:t>購入者</a:t>
            </a:r>
            <a:endParaRPr lang="en-US" altLang="ja-JP" sz="1700" dirty="0">
              <a:latin typeface="Segoe UI" panose="020B0502040204020203" pitchFamily="34" charset="0"/>
            </a:endParaRPr>
          </a:p>
          <a:p>
            <a:pPr marL="0" indent="0">
              <a:lnSpc>
                <a:spcPct val="140000"/>
              </a:lnSpc>
              <a:buNone/>
            </a:pPr>
            <a:r>
              <a:rPr lang="en-US" altLang="ja-JP" sz="1700" b="1" dirty="0">
                <a:solidFill>
                  <a:srgbClr val="C00000"/>
                </a:solidFill>
                <a:latin typeface="Segoe UI" panose="020B0502040204020203" pitchFamily="34" charset="0"/>
              </a:rPr>
              <a:t>FROM </a:t>
            </a:r>
            <a:r>
              <a:rPr lang="en-US" altLang="ja-JP" sz="1700" dirty="0">
                <a:latin typeface="Segoe UI" panose="020B0502040204020203" pitchFamily="34" charset="0"/>
              </a:rPr>
              <a:t>A, B</a:t>
            </a:r>
          </a:p>
          <a:p>
            <a:pPr marL="0" indent="0">
              <a:lnSpc>
                <a:spcPct val="140000"/>
              </a:lnSpc>
              <a:buNone/>
            </a:pPr>
            <a:r>
              <a:rPr lang="en-US" altLang="ja-JP" sz="1700" b="1" dirty="0">
                <a:solidFill>
                  <a:srgbClr val="C00000"/>
                </a:solidFill>
                <a:latin typeface="Segoe UI" panose="020B0502040204020203" pitchFamily="34" charset="0"/>
              </a:rPr>
              <a:t>WHERE</a:t>
            </a:r>
            <a:r>
              <a:rPr lang="en-US" altLang="ja-JP" sz="1700" dirty="0">
                <a:latin typeface="Segoe UI" panose="020B0502040204020203" pitchFamily="34" charset="0"/>
              </a:rPr>
              <a:t> A.ID = B.ID;</a:t>
            </a:r>
          </a:p>
          <a:p>
            <a:pPr marL="0" indent="0">
              <a:buNone/>
            </a:pPr>
            <a:endParaRPr lang="ja-JP" altLang="en-US" sz="2700" dirty="0">
              <a:latin typeface="Inconsolata" panose="020B0609030003000000" pitchFamily="49" charset="0"/>
            </a:endParaRPr>
          </a:p>
          <a:p>
            <a:pPr marL="0" indent="0">
              <a:buNone/>
            </a:pPr>
            <a:endParaRPr lang="ja-JP" altLang="en-US" sz="2700" dirty="0">
              <a:latin typeface="Inconsolata" panose="020B0609030003000000" pitchFamily="49" charset="0"/>
            </a:endParaRPr>
          </a:p>
        </p:txBody>
      </p:sp>
      <p:graphicFrame>
        <p:nvGraphicFramePr>
          <p:cNvPr id="16" name="表 15">
            <a:extLst>
              <a:ext uri="{FF2B5EF4-FFF2-40B4-BE49-F238E27FC236}">
                <a16:creationId xmlns:a16="http://schemas.microsoft.com/office/drawing/2014/main" id="{E087DA01-FF75-4827-842C-4780FA80421D}"/>
              </a:ext>
            </a:extLst>
          </p:cNvPr>
          <p:cNvGraphicFramePr>
            <a:graphicFrameLocks noGrp="1"/>
          </p:cNvGraphicFramePr>
          <p:nvPr>
            <p:extLst>
              <p:ext uri="{D42A27DB-BD31-4B8C-83A1-F6EECF244321}">
                <p14:modId xmlns:p14="http://schemas.microsoft.com/office/powerpoint/2010/main" val="1856254033"/>
              </p:ext>
            </p:extLst>
          </p:nvPr>
        </p:nvGraphicFramePr>
        <p:xfrm>
          <a:off x="5055120" y="2621445"/>
          <a:ext cx="2995529" cy="1866744"/>
        </p:xfrm>
        <a:graphic>
          <a:graphicData uri="http://schemas.openxmlformats.org/drawingml/2006/table">
            <a:tbl>
              <a:tblPr firstRow="1" bandRow="1">
                <a:tableStyleId>{5C22544A-7EE6-4342-B048-85BDC9FD1C3A}</a:tableStyleId>
              </a:tblPr>
              <a:tblGrid>
                <a:gridCol w="729045">
                  <a:extLst>
                    <a:ext uri="{9D8B030D-6E8A-4147-A177-3AD203B41FA5}">
                      <a16:colId xmlns:a16="http://schemas.microsoft.com/office/drawing/2014/main" val="20000"/>
                    </a:ext>
                  </a:extLst>
                </a:gridCol>
                <a:gridCol w="829922">
                  <a:extLst>
                    <a:ext uri="{9D8B030D-6E8A-4147-A177-3AD203B41FA5}">
                      <a16:colId xmlns:a16="http://schemas.microsoft.com/office/drawing/2014/main" val="20001"/>
                    </a:ext>
                  </a:extLst>
                </a:gridCol>
                <a:gridCol w="779481">
                  <a:extLst>
                    <a:ext uri="{9D8B030D-6E8A-4147-A177-3AD203B41FA5}">
                      <a16:colId xmlns:a16="http://schemas.microsoft.com/office/drawing/2014/main" val="20002"/>
                    </a:ext>
                  </a:extLst>
                </a:gridCol>
                <a:gridCol w="657081">
                  <a:extLst>
                    <a:ext uri="{9D8B030D-6E8A-4147-A177-3AD203B41FA5}">
                      <a16:colId xmlns:a16="http://schemas.microsoft.com/office/drawing/2014/main" val="20004"/>
                    </a:ext>
                  </a:extLst>
                </a:gridCol>
              </a:tblGrid>
              <a:tr h="309411">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商品名</a:t>
                      </a:r>
                    </a:p>
                  </a:txBody>
                  <a:tcPr marL="68580" marR="68580" marT="34290" marB="34290"/>
                </a:tc>
                <a:tc>
                  <a:txBody>
                    <a:bodyPr/>
                    <a:lstStyle/>
                    <a:p>
                      <a:pPr algn="ctr"/>
                      <a:r>
                        <a:rPr kumimoji="1" lang="ja-JP" altLang="en-US" sz="1400" dirty="0"/>
                        <a:t>単価</a:t>
                      </a:r>
                    </a:p>
                  </a:txBody>
                  <a:tcPr marL="68580" marR="68580" marT="34290" marB="34290"/>
                </a:tc>
                <a:tc>
                  <a:txBody>
                    <a:bodyPr/>
                    <a:lstStyle/>
                    <a:p>
                      <a:pPr algn="ctr"/>
                      <a:r>
                        <a:rPr kumimoji="1" lang="ja-JP" altLang="en-US" sz="1400" dirty="0"/>
                        <a:t>購入者</a:t>
                      </a:r>
                    </a:p>
                  </a:txBody>
                  <a:tcPr marL="68580" marR="68580" marT="34290" marB="34290"/>
                </a:tc>
                <a:extLst>
                  <a:ext uri="{0D108BD9-81ED-4DB2-BD59-A6C34878D82A}">
                    <a16:rowId xmlns:a16="http://schemas.microsoft.com/office/drawing/2014/main" val="10000"/>
                  </a:ext>
                </a:extLst>
              </a:tr>
              <a:tr h="342861">
                <a:tc>
                  <a:txBody>
                    <a:bodyPr/>
                    <a:lstStyle/>
                    <a:p>
                      <a:pPr algn="r"/>
                      <a:r>
                        <a:rPr kumimoji="1" lang="en-US" altLang="ja-JP" sz="1600" b="1" dirty="0"/>
                        <a:t>1</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ja-JP" altLang="en-US" sz="1600" b="1" dirty="0"/>
                        <a:t>みかん</a:t>
                      </a:r>
                    </a:p>
                  </a:txBody>
                  <a:tcPr marL="68580" marR="68580" marT="34290" marB="34290">
                    <a:solidFill>
                      <a:schemeClr val="accent2">
                        <a:lumMod val="60000"/>
                        <a:lumOff val="40000"/>
                        <a:alpha val="20000"/>
                      </a:schemeClr>
                    </a:solidFill>
                  </a:tcPr>
                </a:tc>
                <a:tc>
                  <a:txBody>
                    <a:bodyPr/>
                    <a:lstStyle/>
                    <a:p>
                      <a:pPr algn="r"/>
                      <a:r>
                        <a:rPr kumimoji="1" lang="en-US" altLang="ja-JP" sz="1600" b="1" dirty="0"/>
                        <a:t>50</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en-US" altLang="ja-JP" sz="1600" b="1" dirty="0"/>
                        <a:t>aa</a:t>
                      </a:r>
                      <a:endParaRPr kumimoji="1" lang="ja-JP" altLang="en-US" sz="1600" b="1" dirty="0"/>
                    </a:p>
                  </a:txBody>
                  <a:tcPr marL="68580" marR="68580" marT="34290" marB="34290">
                    <a:solidFill>
                      <a:schemeClr val="accent5">
                        <a:alpha val="20000"/>
                      </a:schemeClr>
                    </a:solidFill>
                  </a:tcPr>
                </a:tc>
                <a:extLst>
                  <a:ext uri="{0D108BD9-81ED-4DB2-BD59-A6C34878D82A}">
                    <a16:rowId xmlns:a16="http://schemas.microsoft.com/office/drawing/2014/main" val="10001"/>
                  </a:ext>
                </a:extLst>
              </a:tr>
              <a:tr h="342861">
                <a:tc>
                  <a:txBody>
                    <a:bodyPr/>
                    <a:lstStyle/>
                    <a:p>
                      <a:pPr algn="r"/>
                      <a:r>
                        <a:rPr kumimoji="1" lang="en-US" altLang="ja-JP" sz="1600" b="1" dirty="0"/>
                        <a:t>1</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ja-JP" altLang="en-US" sz="1600" b="1" dirty="0"/>
                        <a:t>みかん</a:t>
                      </a:r>
                    </a:p>
                  </a:txBody>
                  <a:tcPr marL="68580" marR="68580" marT="34290" marB="34290">
                    <a:solidFill>
                      <a:schemeClr val="accent2">
                        <a:lumMod val="60000"/>
                        <a:lumOff val="40000"/>
                        <a:alpha val="20000"/>
                      </a:schemeClr>
                    </a:solidFill>
                  </a:tcPr>
                </a:tc>
                <a:tc>
                  <a:txBody>
                    <a:bodyPr/>
                    <a:lstStyle/>
                    <a:p>
                      <a:pPr algn="r"/>
                      <a:r>
                        <a:rPr kumimoji="1" lang="en-US" altLang="ja-JP" sz="1600" b="1" dirty="0"/>
                        <a:t>50</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en-US" altLang="ja-JP" sz="1600" b="1" dirty="0"/>
                        <a:t>bb</a:t>
                      </a:r>
                      <a:endParaRPr kumimoji="1" lang="ja-JP" altLang="en-US" sz="1600" b="1" dirty="0"/>
                    </a:p>
                  </a:txBody>
                  <a:tcPr marL="68580" marR="68580" marT="34290" marB="34290">
                    <a:solidFill>
                      <a:schemeClr val="accent5">
                        <a:alpha val="20000"/>
                      </a:schemeClr>
                    </a:solidFill>
                  </a:tcPr>
                </a:tc>
                <a:extLst>
                  <a:ext uri="{0D108BD9-81ED-4DB2-BD59-A6C34878D82A}">
                    <a16:rowId xmlns:a16="http://schemas.microsoft.com/office/drawing/2014/main" val="2708458730"/>
                  </a:ext>
                </a:extLst>
              </a:tr>
              <a:tr h="342861">
                <a:tc>
                  <a:txBody>
                    <a:bodyPr/>
                    <a:lstStyle/>
                    <a:p>
                      <a:pPr algn="r"/>
                      <a:r>
                        <a:rPr kumimoji="1" lang="en-US" altLang="ja-JP" sz="1600" b="1" dirty="0"/>
                        <a:t>2</a:t>
                      </a:r>
                      <a:endParaRPr kumimoji="1" lang="ja-JP" altLang="en-US" sz="1600" b="1" dirty="0"/>
                    </a:p>
                  </a:txBody>
                  <a:tcPr marL="68580" marR="68580" marT="34290" marB="34290">
                    <a:solidFill>
                      <a:schemeClr val="accent3">
                        <a:lumMod val="60000"/>
                        <a:lumOff val="40000"/>
                        <a:alpha val="20000"/>
                      </a:schemeClr>
                    </a:solidFill>
                  </a:tcPr>
                </a:tc>
                <a:tc>
                  <a:txBody>
                    <a:bodyPr/>
                    <a:lstStyle/>
                    <a:p>
                      <a:pPr algn="r"/>
                      <a:r>
                        <a:rPr kumimoji="1" lang="ja-JP" altLang="en-US" sz="1600" b="1" dirty="0"/>
                        <a:t>りんご</a:t>
                      </a:r>
                    </a:p>
                  </a:txBody>
                  <a:tcPr marL="68580" marR="68580" marT="34290" marB="34290">
                    <a:solidFill>
                      <a:schemeClr val="accent3">
                        <a:lumMod val="60000"/>
                        <a:lumOff val="40000"/>
                        <a:alpha val="20000"/>
                      </a:schemeClr>
                    </a:solidFill>
                  </a:tcPr>
                </a:tc>
                <a:tc>
                  <a:txBody>
                    <a:bodyPr/>
                    <a:lstStyle/>
                    <a:p>
                      <a:pPr algn="r"/>
                      <a:r>
                        <a:rPr kumimoji="1" lang="en-US" altLang="ja-JP" sz="1600" b="1" dirty="0"/>
                        <a:t>100</a:t>
                      </a:r>
                      <a:endParaRPr kumimoji="1" lang="ja-JP" altLang="en-US" sz="1600" b="1" dirty="0"/>
                    </a:p>
                  </a:txBody>
                  <a:tcPr marL="68580" marR="68580" marT="34290" marB="34290">
                    <a:solidFill>
                      <a:schemeClr val="accent3">
                        <a:lumMod val="60000"/>
                        <a:lumOff val="40000"/>
                        <a:alpha val="20000"/>
                      </a:schemeClr>
                    </a:solidFill>
                  </a:tcPr>
                </a:tc>
                <a:tc>
                  <a:txBody>
                    <a:bodyPr/>
                    <a:lstStyle/>
                    <a:p>
                      <a:pPr algn="r"/>
                      <a:r>
                        <a:rPr kumimoji="1" lang="en-US" altLang="ja-JP" sz="1600" b="1" dirty="0"/>
                        <a:t>cc</a:t>
                      </a:r>
                      <a:endParaRPr kumimoji="1" lang="ja-JP" altLang="en-US" sz="1600" b="1" dirty="0"/>
                    </a:p>
                  </a:txBody>
                  <a:tcPr marL="68580" marR="68580" marT="34290" marB="34290">
                    <a:solidFill>
                      <a:schemeClr val="accent6">
                        <a:lumMod val="50000"/>
                        <a:alpha val="20000"/>
                      </a:schemeClr>
                    </a:solidFill>
                  </a:tcPr>
                </a:tc>
                <a:extLst>
                  <a:ext uri="{0D108BD9-81ED-4DB2-BD59-A6C34878D82A}">
                    <a16:rowId xmlns:a16="http://schemas.microsoft.com/office/drawing/2014/main" val="4166274167"/>
                  </a:ext>
                </a:extLst>
              </a:tr>
              <a:tr h="342861">
                <a:tc>
                  <a:txBody>
                    <a:bodyPr/>
                    <a:lstStyle/>
                    <a:p>
                      <a:pPr algn="r"/>
                      <a:r>
                        <a:rPr kumimoji="1" lang="en-US" altLang="ja-JP" sz="1600" b="1" dirty="0"/>
                        <a:t>3</a:t>
                      </a:r>
                      <a:endParaRPr kumimoji="1" lang="ja-JP" altLang="en-US" sz="1600" b="1" dirty="0"/>
                    </a:p>
                  </a:txBody>
                  <a:tcPr marL="68580" marR="68580" marT="34290" marB="34290">
                    <a:solidFill>
                      <a:schemeClr val="accent6">
                        <a:lumMod val="60000"/>
                        <a:lumOff val="40000"/>
                        <a:alpha val="20000"/>
                      </a:schemeClr>
                    </a:solidFill>
                  </a:tcPr>
                </a:tc>
                <a:tc>
                  <a:txBody>
                    <a:bodyPr/>
                    <a:lstStyle/>
                    <a:p>
                      <a:pPr algn="r"/>
                      <a:r>
                        <a:rPr kumimoji="1" lang="ja-JP" altLang="en-US" sz="1600" b="1" dirty="0"/>
                        <a:t>メロン</a:t>
                      </a:r>
                    </a:p>
                  </a:txBody>
                  <a:tcPr marL="68580" marR="68580" marT="34290" marB="34290">
                    <a:solidFill>
                      <a:schemeClr val="accent6">
                        <a:lumMod val="60000"/>
                        <a:lumOff val="40000"/>
                        <a:alpha val="20000"/>
                      </a:schemeClr>
                    </a:solidFill>
                  </a:tcPr>
                </a:tc>
                <a:tc>
                  <a:txBody>
                    <a:bodyPr/>
                    <a:lstStyle/>
                    <a:p>
                      <a:pPr algn="r"/>
                      <a:r>
                        <a:rPr kumimoji="1" lang="en-US" altLang="ja-JP" sz="1600" b="1" dirty="0"/>
                        <a:t>500</a:t>
                      </a:r>
                      <a:endParaRPr kumimoji="1" lang="ja-JP" altLang="en-US" sz="1600" b="1" dirty="0"/>
                    </a:p>
                  </a:txBody>
                  <a:tcPr marL="68580" marR="68580" marT="34290" marB="34290">
                    <a:solidFill>
                      <a:schemeClr val="accent6">
                        <a:lumMod val="60000"/>
                        <a:lumOff val="40000"/>
                        <a:alpha val="20000"/>
                      </a:schemeClr>
                    </a:solidFill>
                  </a:tcPr>
                </a:tc>
                <a:tc>
                  <a:txBody>
                    <a:bodyPr/>
                    <a:lstStyle/>
                    <a:p>
                      <a:pPr algn="r"/>
                      <a:r>
                        <a:rPr kumimoji="1" lang="en-US" altLang="ja-JP" sz="1600" b="1" dirty="0"/>
                        <a:t>dd</a:t>
                      </a:r>
                      <a:endParaRPr kumimoji="1" lang="ja-JP" altLang="en-US" sz="1600" b="1" dirty="0"/>
                    </a:p>
                  </a:txBody>
                  <a:tcPr marL="68580" marR="68580" marT="34290" marB="34290">
                    <a:solidFill>
                      <a:schemeClr val="accent6">
                        <a:lumMod val="50000"/>
                        <a:alpha val="20000"/>
                      </a:schemeClr>
                    </a:solidFill>
                  </a:tcPr>
                </a:tc>
                <a:extLst>
                  <a:ext uri="{0D108BD9-81ED-4DB2-BD59-A6C34878D82A}">
                    <a16:rowId xmlns:a16="http://schemas.microsoft.com/office/drawing/2014/main" val="10006"/>
                  </a:ext>
                </a:extLst>
              </a:tr>
            </a:tbl>
          </a:graphicData>
        </a:graphic>
      </p:graphicFrame>
      <p:sp>
        <p:nvSpPr>
          <p:cNvPr id="17" name="右矢印 4">
            <a:extLst>
              <a:ext uri="{FF2B5EF4-FFF2-40B4-BE49-F238E27FC236}">
                <a16:creationId xmlns:a16="http://schemas.microsoft.com/office/drawing/2014/main" id="{C0A93A85-1AB5-4244-8717-F956608EFEA2}"/>
              </a:ext>
            </a:extLst>
          </p:cNvPr>
          <p:cNvSpPr/>
          <p:nvPr/>
        </p:nvSpPr>
        <p:spPr>
          <a:xfrm>
            <a:off x="3952242" y="2902682"/>
            <a:ext cx="246977" cy="1070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704252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CBF8F9-77E0-481D-B4E7-366C64A159F5}"/>
              </a:ext>
            </a:extLst>
          </p:cNvPr>
          <p:cNvSpPr>
            <a:spLocks noGrp="1"/>
          </p:cNvSpPr>
          <p:nvPr>
            <p:ph type="title"/>
          </p:nvPr>
        </p:nvSpPr>
        <p:spPr/>
        <p:txBody>
          <a:bodyPr>
            <a:normAutofit fontScale="90000"/>
          </a:bodyPr>
          <a:lstStyle/>
          <a:p>
            <a:r>
              <a:rPr lang="ja-JP" altLang="en-US" dirty="0"/>
              <a:t>テーブルの分割と結合に役立つ </a:t>
            </a:r>
            <a:r>
              <a:rPr lang="en-US" altLang="ja-JP" dirty="0"/>
              <a:t>SQL </a:t>
            </a:r>
            <a:r>
              <a:rPr lang="ja-JP" altLang="en-US" dirty="0"/>
              <a:t>コマンド</a:t>
            </a:r>
            <a:endParaRPr kumimoji="1" lang="ja-JP" altLang="en-US" dirty="0"/>
          </a:p>
        </p:txBody>
      </p:sp>
      <p:sp>
        <p:nvSpPr>
          <p:cNvPr id="3" name="コンテンツ プレースホルダー 2">
            <a:extLst>
              <a:ext uri="{FF2B5EF4-FFF2-40B4-BE49-F238E27FC236}">
                <a16:creationId xmlns:a16="http://schemas.microsoft.com/office/drawing/2014/main" id="{D4017F1F-0D4B-4E0A-AFB0-7992DD1754A1}"/>
              </a:ext>
            </a:extLst>
          </p:cNvPr>
          <p:cNvSpPr>
            <a:spLocks noGrp="1"/>
          </p:cNvSpPr>
          <p:nvPr>
            <p:ph idx="1"/>
          </p:nvPr>
        </p:nvSpPr>
        <p:spPr>
          <a:xfrm>
            <a:off x="104172" y="846252"/>
            <a:ext cx="8461209" cy="6011748"/>
          </a:xfrm>
        </p:spPr>
        <p:txBody>
          <a:bodyPr>
            <a:normAutofit/>
          </a:bodyPr>
          <a:lstStyle/>
          <a:p>
            <a:pPr>
              <a:lnSpc>
                <a:spcPct val="120000"/>
              </a:lnSpc>
            </a:pPr>
            <a:r>
              <a:rPr lang="en-US" altLang="ja-JP" sz="2400" dirty="0"/>
              <a:t>DISTINCT </a:t>
            </a:r>
            <a:r>
              <a:rPr lang="ja-JP" altLang="en-US" sz="2400" dirty="0"/>
              <a:t>・・・ 重複行除去</a:t>
            </a:r>
            <a:endParaRPr lang="en-US" altLang="ja-JP" sz="2400" dirty="0"/>
          </a:p>
          <a:p>
            <a:pPr>
              <a:lnSpc>
                <a:spcPct val="120000"/>
              </a:lnSpc>
            </a:pPr>
            <a:r>
              <a:rPr lang="en-US" altLang="ja-JP" sz="2400" dirty="0"/>
              <a:t>INTO </a:t>
            </a:r>
            <a:r>
              <a:rPr lang="ja-JP" altLang="en-US" sz="2400" dirty="0"/>
              <a:t>・・・　</a:t>
            </a:r>
            <a:r>
              <a:rPr lang="en-US" altLang="ja-JP" sz="2400" dirty="0"/>
              <a:t>Access </a:t>
            </a:r>
            <a:r>
              <a:rPr lang="ja-JP" altLang="en-US" sz="2400" dirty="0" err="1"/>
              <a:t>だけの</a:t>
            </a:r>
            <a:r>
              <a:rPr lang="ja-JP" altLang="en-US" sz="2400" dirty="0"/>
              <a:t>機能．</a:t>
            </a:r>
            <a:r>
              <a:rPr lang="en-US" altLang="ja-JP" sz="2400" dirty="0"/>
              <a:t>SQL </a:t>
            </a:r>
            <a:r>
              <a:rPr lang="ja-JP" altLang="en-US" sz="2400" dirty="0"/>
              <a:t>の結果をテーブルに保存</a:t>
            </a:r>
            <a:endParaRPr lang="en-US" altLang="ja-JP" sz="2400" dirty="0"/>
          </a:p>
        </p:txBody>
      </p:sp>
      <p:sp>
        <p:nvSpPr>
          <p:cNvPr id="4" name="スライド番号プレースホルダー 3">
            <a:extLst>
              <a:ext uri="{FF2B5EF4-FFF2-40B4-BE49-F238E27FC236}">
                <a16:creationId xmlns:a16="http://schemas.microsoft.com/office/drawing/2014/main" id="{FCFAF87A-5BFE-42B4-887D-F7F9C4ECD51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3757032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F0515-9951-42FE-826D-418979EB9D81}"/>
              </a:ext>
            </a:extLst>
          </p:cNvPr>
          <p:cNvSpPr>
            <a:spLocks noGrp="1"/>
          </p:cNvSpPr>
          <p:nvPr>
            <p:ph type="title"/>
          </p:nvPr>
        </p:nvSpPr>
        <p:spPr>
          <a:xfrm>
            <a:off x="81024" y="175028"/>
            <a:ext cx="9062976" cy="671225"/>
          </a:xfrm>
        </p:spPr>
        <p:txBody>
          <a:bodyPr>
            <a:normAutofit/>
          </a:bodyPr>
          <a:lstStyle/>
          <a:p>
            <a:r>
              <a:rPr lang="ja-JP" altLang="en-US" dirty="0"/>
              <a:t>テーブル</a:t>
            </a:r>
            <a:r>
              <a:rPr kumimoji="1" lang="ja-JP" altLang="en-US" dirty="0"/>
              <a:t>の分割と結合</a:t>
            </a:r>
          </a:p>
        </p:txBody>
      </p:sp>
      <p:sp>
        <p:nvSpPr>
          <p:cNvPr id="4" name="スライド番号プレースホルダー 3">
            <a:extLst>
              <a:ext uri="{FF2B5EF4-FFF2-40B4-BE49-F238E27FC236}">
                <a16:creationId xmlns:a16="http://schemas.microsoft.com/office/drawing/2014/main" id="{1E39DB36-9541-477E-9F24-AEF2AC0DDF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graphicFrame>
        <p:nvGraphicFramePr>
          <p:cNvPr id="8" name="表 7">
            <a:extLst>
              <a:ext uri="{FF2B5EF4-FFF2-40B4-BE49-F238E27FC236}">
                <a16:creationId xmlns:a16="http://schemas.microsoft.com/office/drawing/2014/main" id="{E406E861-3699-4662-BA7B-04E82AFF89C8}"/>
              </a:ext>
            </a:extLst>
          </p:cNvPr>
          <p:cNvGraphicFramePr>
            <a:graphicFrameLocks noGrp="1"/>
          </p:cNvGraphicFramePr>
          <p:nvPr/>
        </p:nvGraphicFramePr>
        <p:xfrm>
          <a:off x="3550829" y="3529417"/>
          <a:ext cx="1865257" cy="1717637"/>
        </p:xfrm>
        <a:graphic>
          <a:graphicData uri="http://schemas.openxmlformats.org/drawingml/2006/table">
            <a:tbl>
              <a:tblPr firstRow="1" bandRow="1">
                <a:tableStyleId>{5C22544A-7EE6-4342-B048-85BDC9FD1C3A}</a:tableStyleId>
              </a:tblPr>
              <a:tblGrid>
                <a:gridCol w="932449">
                  <a:extLst>
                    <a:ext uri="{9D8B030D-6E8A-4147-A177-3AD203B41FA5}">
                      <a16:colId xmlns:a16="http://schemas.microsoft.com/office/drawing/2014/main" val="20001"/>
                    </a:ext>
                  </a:extLst>
                </a:gridCol>
                <a:gridCol w="932808">
                  <a:extLst>
                    <a:ext uri="{9D8B030D-6E8A-4147-A177-3AD203B41FA5}">
                      <a16:colId xmlns:a16="http://schemas.microsoft.com/office/drawing/2014/main" val="20002"/>
                    </a:ext>
                  </a:extLst>
                </a:gridCol>
              </a:tblGrid>
              <a:tr h="346037">
                <a:tc>
                  <a:txBody>
                    <a:bodyPr/>
                    <a:lstStyle/>
                    <a:p>
                      <a:pPr algn="ctr"/>
                      <a:r>
                        <a:rPr kumimoji="1" lang="ja-JP" altLang="en-US" sz="1800" dirty="0"/>
                        <a:t>購入者</a:t>
                      </a:r>
                    </a:p>
                  </a:txBody>
                  <a:tcPr marL="68580" marR="68580" marT="34290" marB="34290"/>
                </a:tc>
                <a:tc>
                  <a:txBody>
                    <a:bodyPr/>
                    <a:lstStyle/>
                    <a:p>
                      <a:pPr algn="ctr"/>
                      <a:r>
                        <a:rPr kumimoji="1" lang="en-US" altLang="ja-JP" sz="1800" dirty="0"/>
                        <a:t>ID</a:t>
                      </a:r>
                      <a:endParaRPr kumimoji="1" lang="ja-JP" altLang="en-US" sz="1800" dirty="0"/>
                    </a:p>
                  </a:txBody>
                  <a:tcPr marL="68580" marR="68580" marT="34290" marB="34290"/>
                </a:tc>
                <a:extLst>
                  <a:ext uri="{0D108BD9-81ED-4DB2-BD59-A6C34878D82A}">
                    <a16:rowId xmlns:a16="http://schemas.microsoft.com/office/drawing/2014/main" val="10000"/>
                  </a:ext>
                </a:extLst>
              </a:tr>
              <a:tr h="342900">
                <a:tc>
                  <a:txBody>
                    <a:bodyPr/>
                    <a:lstStyle/>
                    <a:p>
                      <a:pPr algn="r"/>
                      <a:r>
                        <a:rPr kumimoji="1" lang="en-US" altLang="ja-JP" sz="1800" dirty="0"/>
                        <a:t>aa</a:t>
                      </a:r>
                      <a:endParaRPr kumimoji="1" lang="ja-JP" altLang="en-US" sz="1800" dirty="0"/>
                    </a:p>
                  </a:txBody>
                  <a:tcPr marL="68580" marR="68580" marT="34290" marB="34290"/>
                </a:tc>
                <a:tc>
                  <a:txBody>
                    <a:bodyPr/>
                    <a:lstStyle/>
                    <a:p>
                      <a:pPr algn="r"/>
                      <a:r>
                        <a:rPr kumimoji="1" lang="en-US" altLang="ja-JP" sz="1800" dirty="0"/>
                        <a:t>1</a:t>
                      </a:r>
                      <a:endParaRPr kumimoji="1" lang="ja-JP" altLang="en-US" sz="1800" dirty="0"/>
                    </a:p>
                  </a:txBody>
                  <a:tcPr marL="68580" marR="68580" marT="34290" marB="34290"/>
                </a:tc>
                <a:extLst>
                  <a:ext uri="{0D108BD9-81ED-4DB2-BD59-A6C34878D82A}">
                    <a16:rowId xmlns:a16="http://schemas.microsoft.com/office/drawing/2014/main" val="10001"/>
                  </a:ext>
                </a:extLst>
              </a:tr>
              <a:tr h="342900">
                <a:tc>
                  <a:txBody>
                    <a:bodyPr/>
                    <a:lstStyle/>
                    <a:p>
                      <a:pPr algn="r"/>
                      <a:r>
                        <a:rPr kumimoji="1" lang="en-US" altLang="ja-JP" sz="1800" dirty="0"/>
                        <a:t>bb</a:t>
                      </a:r>
                      <a:endParaRPr kumimoji="1" lang="ja-JP" altLang="en-US" sz="1800" dirty="0"/>
                    </a:p>
                  </a:txBody>
                  <a:tcPr marL="68580" marR="68580" marT="34290" marB="34290"/>
                </a:tc>
                <a:tc>
                  <a:txBody>
                    <a:bodyPr/>
                    <a:lstStyle/>
                    <a:p>
                      <a:pPr algn="r"/>
                      <a:r>
                        <a:rPr kumimoji="1" lang="en-US" altLang="ja-JP" sz="1800" dirty="0"/>
                        <a:t>1</a:t>
                      </a:r>
                      <a:endParaRPr kumimoji="1" lang="ja-JP" altLang="en-US" sz="1800" dirty="0"/>
                    </a:p>
                  </a:txBody>
                  <a:tcPr marL="68580" marR="68580" marT="34290" marB="34290"/>
                </a:tc>
                <a:extLst>
                  <a:ext uri="{0D108BD9-81ED-4DB2-BD59-A6C34878D82A}">
                    <a16:rowId xmlns:a16="http://schemas.microsoft.com/office/drawing/2014/main" val="10002"/>
                  </a:ext>
                </a:extLst>
              </a:tr>
              <a:tr h="342900">
                <a:tc>
                  <a:txBody>
                    <a:bodyPr/>
                    <a:lstStyle/>
                    <a:p>
                      <a:pPr algn="r"/>
                      <a:r>
                        <a:rPr kumimoji="1" lang="en-US" altLang="ja-JP" sz="1800" dirty="0"/>
                        <a:t>cc</a:t>
                      </a:r>
                      <a:endParaRPr kumimoji="1" lang="ja-JP" altLang="en-US" sz="1800" dirty="0"/>
                    </a:p>
                  </a:txBody>
                  <a:tcPr marL="68580" marR="68580" marT="34290" marB="34290"/>
                </a:tc>
                <a:tc>
                  <a:txBody>
                    <a:bodyPr/>
                    <a:lstStyle/>
                    <a:p>
                      <a:pPr algn="r"/>
                      <a:r>
                        <a:rPr kumimoji="1" lang="en-US" altLang="ja-JP" sz="1800" dirty="0"/>
                        <a:t>2</a:t>
                      </a:r>
                      <a:endParaRPr kumimoji="1" lang="ja-JP" altLang="en-US" sz="1800" dirty="0"/>
                    </a:p>
                  </a:txBody>
                  <a:tcPr marL="68580" marR="68580" marT="34290" marB="34290"/>
                </a:tc>
                <a:extLst>
                  <a:ext uri="{0D108BD9-81ED-4DB2-BD59-A6C34878D82A}">
                    <a16:rowId xmlns:a16="http://schemas.microsoft.com/office/drawing/2014/main" val="621319173"/>
                  </a:ext>
                </a:extLst>
              </a:tr>
              <a:tr h="342900">
                <a:tc>
                  <a:txBody>
                    <a:bodyPr/>
                    <a:lstStyle/>
                    <a:p>
                      <a:pPr algn="r"/>
                      <a:r>
                        <a:rPr kumimoji="1" lang="en-US" altLang="ja-JP" sz="1800" dirty="0"/>
                        <a:t>dd</a:t>
                      </a:r>
                      <a:endParaRPr kumimoji="1" lang="ja-JP" altLang="en-US" sz="1800" dirty="0"/>
                    </a:p>
                  </a:txBody>
                  <a:tcPr marL="68580" marR="68580" marT="34290" marB="34290"/>
                </a:tc>
                <a:tc>
                  <a:txBody>
                    <a:bodyPr/>
                    <a:lstStyle/>
                    <a:p>
                      <a:pPr algn="r"/>
                      <a:r>
                        <a:rPr kumimoji="1" lang="en-US" altLang="ja-JP" sz="1800" dirty="0"/>
                        <a:t>3</a:t>
                      </a:r>
                      <a:endParaRPr kumimoji="1" lang="ja-JP" altLang="en-US" sz="1800" dirty="0"/>
                    </a:p>
                  </a:txBody>
                  <a:tcPr marL="68580" marR="68580" marT="34290" marB="34290"/>
                </a:tc>
                <a:extLst>
                  <a:ext uri="{0D108BD9-81ED-4DB2-BD59-A6C34878D82A}">
                    <a16:rowId xmlns:a16="http://schemas.microsoft.com/office/drawing/2014/main" val="405173983"/>
                  </a:ext>
                </a:extLst>
              </a:tr>
            </a:tbl>
          </a:graphicData>
        </a:graphic>
      </p:graphicFrame>
      <p:graphicFrame>
        <p:nvGraphicFramePr>
          <p:cNvPr id="9" name="表 8">
            <a:extLst>
              <a:ext uri="{FF2B5EF4-FFF2-40B4-BE49-F238E27FC236}">
                <a16:creationId xmlns:a16="http://schemas.microsoft.com/office/drawing/2014/main" id="{03A6BCB7-205D-4E69-AF87-C30903AABA21}"/>
              </a:ext>
            </a:extLst>
          </p:cNvPr>
          <p:cNvGraphicFramePr>
            <a:graphicFrameLocks noGrp="1"/>
          </p:cNvGraphicFramePr>
          <p:nvPr/>
        </p:nvGraphicFramePr>
        <p:xfrm>
          <a:off x="3364734" y="1867254"/>
          <a:ext cx="2252557" cy="1337978"/>
        </p:xfrm>
        <a:graphic>
          <a:graphicData uri="http://schemas.openxmlformats.org/drawingml/2006/table">
            <a:tbl>
              <a:tblPr firstRow="1" bandRow="1">
                <a:tableStyleId>{5C22544A-7EE6-4342-B048-85BDC9FD1C3A}</a:tableStyleId>
              </a:tblPr>
              <a:tblGrid>
                <a:gridCol w="587224">
                  <a:extLst>
                    <a:ext uri="{9D8B030D-6E8A-4147-A177-3AD203B41FA5}">
                      <a16:colId xmlns:a16="http://schemas.microsoft.com/office/drawing/2014/main" val="20000"/>
                    </a:ext>
                  </a:extLst>
                </a:gridCol>
                <a:gridCol w="914480">
                  <a:extLst>
                    <a:ext uri="{9D8B030D-6E8A-4147-A177-3AD203B41FA5}">
                      <a16:colId xmlns:a16="http://schemas.microsoft.com/office/drawing/2014/main" val="20001"/>
                    </a:ext>
                  </a:extLst>
                </a:gridCol>
                <a:gridCol w="750853">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000" dirty="0">
                          <a:latin typeface="+mn-lt"/>
                          <a:ea typeface="+mn-ea"/>
                        </a:rPr>
                        <a:t>ID</a:t>
                      </a:r>
                      <a:endParaRPr kumimoji="1" lang="ja-JP" altLang="en-US" sz="2000" dirty="0">
                        <a:latin typeface="+mn-lt"/>
                        <a:ea typeface="+mn-ea"/>
                      </a:endParaRPr>
                    </a:p>
                  </a:txBody>
                  <a:tcPr marL="68580" marR="68580" marT="34290" marB="34290"/>
                </a:tc>
                <a:tc>
                  <a:txBody>
                    <a:bodyPr/>
                    <a:lstStyle/>
                    <a:p>
                      <a:pPr algn="ctr">
                        <a:lnSpc>
                          <a:spcPct val="80000"/>
                        </a:lnSpc>
                      </a:pPr>
                      <a:r>
                        <a:rPr kumimoji="1" lang="ja-JP" altLang="en-US" sz="2000" dirty="0">
                          <a:latin typeface="+mn-lt"/>
                          <a:ea typeface="+mn-ea"/>
                        </a:rPr>
                        <a:t>商品名</a:t>
                      </a:r>
                    </a:p>
                  </a:txBody>
                  <a:tcPr marL="68580" marR="68580" marT="34290" marB="34290"/>
                </a:tc>
                <a:tc>
                  <a:txBody>
                    <a:bodyPr/>
                    <a:lstStyle/>
                    <a:p>
                      <a:pPr algn="ctr">
                        <a:lnSpc>
                          <a:spcPct val="80000"/>
                        </a:lnSpc>
                      </a:pPr>
                      <a:r>
                        <a:rPr kumimoji="1" lang="ja-JP" altLang="en-US" sz="20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000" dirty="0">
                          <a:latin typeface="+mn-lt"/>
                          <a:ea typeface="+mn-ea"/>
                        </a:rPr>
                        <a:t>1</a:t>
                      </a:r>
                      <a:endParaRPr kumimoji="1" lang="ja-JP" altLang="en-US" sz="2000" dirty="0">
                        <a:latin typeface="+mn-lt"/>
                        <a:ea typeface="+mn-ea"/>
                      </a:endParaRPr>
                    </a:p>
                  </a:txBody>
                  <a:tcPr marL="68580" marR="68580" marT="34290" marB="34290"/>
                </a:tc>
                <a:tc>
                  <a:txBody>
                    <a:bodyPr/>
                    <a:lstStyle/>
                    <a:p>
                      <a:pPr algn="r">
                        <a:lnSpc>
                          <a:spcPct val="80000"/>
                        </a:lnSpc>
                      </a:pPr>
                      <a:r>
                        <a:rPr kumimoji="1" lang="ja-JP" altLang="en-US" sz="2000" dirty="0">
                          <a:latin typeface="+mn-lt"/>
                          <a:ea typeface="+mn-ea"/>
                        </a:rPr>
                        <a:t>みかん</a:t>
                      </a:r>
                    </a:p>
                  </a:txBody>
                  <a:tcPr marL="68580" marR="68580" marT="34290" marB="34290"/>
                </a:tc>
                <a:tc>
                  <a:txBody>
                    <a:bodyPr/>
                    <a:lstStyle/>
                    <a:p>
                      <a:pPr algn="r">
                        <a:lnSpc>
                          <a:spcPct val="80000"/>
                        </a:lnSpc>
                      </a:pPr>
                      <a:r>
                        <a:rPr kumimoji="1" lang="en-US" altLang="ja-JP" sz="2000" dirty="0">
                          <a:latin typeface="+mn-lt"/>
                          <a:ea typeface="+mn-ea"/>
                        </a:rPr>
                        <a:t>50</a:t>
                      </a:r>
                      <a:endParaRPr kumimoji="1" lang="ja-JP" altLang="en-US" sz="20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000" dirty="0">
                          <a:latin typeface="+mn-lt"/>
                          <a:ea typeface="+mn-ea"/>
                        </a:rPr>
                        <a:t>2</a:t>
                      </a:r>
                      <a:endParaRPr kumimoji="1" lang="ja-JP" altLang="en-US" sz="2000" dirty="0">
                        <a:latin typeface="+mn-lt"/>
                        <a:ea typeface="+mn-ea"/>
                      </a:endParaRPr>
                    </a:p>
                  </a:txBody>
                  <a:tcPr marL="68580" marR="68580" marT="34290" marB="34290"/>
                </a:tc>
                <a:tc>
                  <a:txBody>
                    <a:bodyPr/>
                    <a:lstStyle/>
                    <a:p>
                      <a:pPr algn="r">
                        <a:lnSpc>
                          <a:spcPct val="80000"/>
                        </a:lnSpc>
                      </a:pPr>
                      <a:r>
                        <a:rPr kumimoji="1" lang="ja-JP" altLang="en-US" sz="2000" dirty="0">
                          <a:latin typeface="+mn-lt"/>
                          <a:ea typeface="+mn-ea"/>
                        </a:rPr>
                        <a:t>りんご</a:t>
                      </a:r>
                    </a:p>
                  </a:txBody>
                  <a:tcPr marL="68580" marR="68580" marT="34290" marB="34290"/>
                </a:tc>
                <a:tc>
                  <a:txBody>
                    <a:bodyPr/>
                    <a:lstStyle/>
                    <a:p>
                      <a:pPr algn="r">
                        <a:lnSpc>
                          <a:spcPct val="80000"/>
                        </a:lnSpc>
                      </a:pPr>
                      <a:r>
                        <a:rPr kumimoji="1" lang="en-US" altLang="ja-JP" sz="2000" dirty="0">
                          <a:latin typeface="+mn-lt"/>
                          <a:ea typeface="+mn-ea"/>
                        </a:rPr>
                        <a:t>100</a:t>
                      </a:r>
                      <a:endParaRPr kumimoji="1" lang="ja-JP" altLang="en-US" sz="20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000" dirty="0">
                          <a:latin typeface="+mn-lt"/>
                          <a:ea typeface="+mn-ea"/>
                        </a:rPr>
                        <a:t>3</a:t>
                      </a:r>
                      <a:endParaRPr kumimoji="1" lang="ja-JP" altLang="en-US" sz="2000" dirty="0">
                        <a:latin typeface="+mn-lt"/>
                        <a:ea typeface="+mn-ea"/>
                      </a:endParaRPr>
                    </a:p>
                  </a:txBody>
                  <a:tcPr marL="68580" marR="68580" marT="34290" marB="34290"/>
                </a:tc>
                <a:tc>
                  <a:txBody>
                    <a:bodyPr/>
                    <a:lstStyle/>
                    <a:p>
                      <a:pPr algn="r">
                        <a:lnSpc>
                          <a:spcPct val="80000"/>
                        </a:lnSpc>
                      </a:pPr>
                      <a:r>
                        <a:rPr kumimoji="1" lang="ja-JP" altLang="en-US" sz="2000" dirty="0">
                          <a:latin typeface="+mn-lt"/>
                          <a:ea typeface="+mn-ea"/>
                        </a:rPr>
                        <a:t>メロン</a:t>
                      </a:r>
                    </a:p>
                  </a:txBody>
                  <a:tcPr marL="68580" marR="68580" marT="34290" marB="34290"/>
                </a:tc>
                <a:tc>
                  <a:txBody>
                    <a:bodyPr/>
                    <a:lstStyle/>
                    <a:p>
                      <a:pPr algn="r">
                        <a:lnSpc>
                          <a:spcPct val="80000"/>
                        </a:lnSpc>
                      </a:pPr>
                      <a:r>
                        <a:rPr kumimoji="1" lang="en-US" altLang="ja-JP" sz="2000" dirty="0">
                          <a:latin typeface="+mn-lt"/>
                          <a:ea typeface="+mn-ea"/>
                        </a:rPr>
                        <a:t>500</a:t>
                      </a:r>
                      <a:endParaRPr kumimoji="1" lang="ja-JP" altLang="en-US" sz="2000" dirty="0">
                        <a:latin typeface="+mn-lt"/>
                        <a:ea typeface="+mn-ea"/>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10" name="表 9">
            <a:extLst>
              <a:ext uri="{FF2B5EF4-FFF2-40B4-BE49-F238E27FC236}">
                <a16:creationId xmlns:a16="http://schemas.microsoft.com/office/drawing/2014/main" id="{1A4EEC27-E9F2-481B-8C44-E0746F3DE576}"/>
              </a:ext>
            </a:extLst>
          </p:cNvPr>
          <p:cNvGraphicFramePr>
            <a:graphicFrameLocks noGrp="1"/>
          </p:cNvGraphicFramePr>
          <p:nvPr/>
        </p:nvGraphicFramePr>
        <p:xfrm>
          <a:off x="45769" y="2442536"/>
          <a:ext cx="2995529" cy="1866744"/>
        </p:xfrm>
        <a:graphic>
          <a:graphicData uri="http://schemas.openxmlformats.org/drawingml/2006/table">
            <a:tbl>
              <a:tblPr firstRow="1" bandRow="1">
                <a:tableStyleId>{5C22544A-7EE6-4342-B048-85BDC9FD1C3A}</a:tableStyleId>
              </a:tblPr>
              <a:tblGrid>
                <a:gridCol w="729045">
                  <a:extLst>
                    <a:ext uri="{9D8B030D-6E8A-4147-A177-3AD203B41FA5}">
                      <a16:colId xmlns:a16="http://schemas.microsoft.com/office/drawing/2014/main" val="20000"/>
                    </a:ext>
                  </a:extLst>
                </a:gridCol>
                <a:gridCol w="829922">
                  <a:extLst>
                    <a:ext uri="{9D8B030D-6E8A-4147-A177-3AD203B41FA5}">
                      <a16:colId xmlns:a16="http://schemas.microsoft.com/office/drawing/2014/main" val="20001"/>
                    </a:ext>
                  </a:extLst>
                </a:gridCol>
                <a:gridCol w="779481">
                  <a:extLst>
                    <a:ext uri="{9D8B030D-6E8A-4147-A177-3AD203B41FA5}">
                      <a16:colId xmlns:a16="http://schemas.microsoft.com/office/drawing/2014/main" val="20002"/>
                    </a:ext>
                  </a:extLst>
                </a:gridCol>
                <a:gridCol w="657081">
                  <a:extLst>
                    <a:ext uri="{9D8B030D-6E8A-4147-A177-3AD203B41FA5}">
                      <a16:colId xmlns:a16="http://schemas.microsoft.com/office/drawing/2014/main" val="20004"/>
                    </a:ext>
                  </a:extLst>
                </a:gridCol>
              </a:tblGrid>
              <a:tr h="309411">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商品名</a:t>
                      </a:r>
                    </a:p>
                  </a:txBody>
                  <a:tcPr marL="68580" marR="68580" marT="34290" marB="34290"/>
                </a:tc>
                <a:tc>
                  <a:txBody>
                    <a:bodyPr/>
                    <a:lstStyle/>
                    <a:p>
                      <a:pPr algn="ctr"/>
                      <a:r>
                        <a:rPr kumimoji="1" lang="ja-JP" altLang="en-US" sz="1400" dirty="0"/>
                        <a:t>単価</a:t>
                      </a:r>
                    </a:p>
                  </a:txBody>
                  <a:tcPr marL="68580" marR="68580" marT="34290" marB="34290"/>
                </a:tc>
                <a:tc>
                  <a:txBody>
                    <a:bodyPr/>
                    <a:lstStyle/>
                    <a:p>
                      <a:pPr algn="ctr"/>
                      <a:r>
                        <a:rPr kumimoji="1" lang="ja-JP" altLang="en-US" sz="1400" dirty="0"/>
                        <a:t>購入者</a:t>
                      </a:r>
                    </a:p>
                  </a:txBody>
                  <a:tcPr marL="68580" marR="68580" marT="34290" marB="34290"/>
                </a:tc>
                <a:extLst>
                  <a:ext uri="{0D108BD9-81ED-4DB2-BD59-A6C34878D82A}">
                    <a16:rowId xmlns:a16="http://schemas.microsoft.com/office/drawing/2014/main" val="10000"/>
                  </a:ext>
                </a:extLst>
              </a:tr>
              <a:tr h="342861">
                <a:tc>
                  <a:txBody>
                    <a:bodyPr/>
                    <a:lstStyle/>
                    <a:p>
                      <a:pPr algn="r"/>
                      <a:r>
                        <a:rPr kumimoji="1" lang="en-US" altLang="ja-JP" sz="1600" b="1" dirty="0"/>
                        <a:t>1</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ja-JP" altLang="en-US" sz="1600" b="1" dirty="0"/>
                        <a:t>みかん</a:t>
                      </a:r>
                    </a:p>
                  </a:txBody>
                  <a:tcPr marL="68580" marR="68580" marT="34290" marB="34290">
                    <a:solidFill>
                      <a:schemeClr val="accent2">
                        <a:lumMod val="60000"/>
                        <a:lumOff val="40000"/>
                        <a:alpha val="20000"/>
                      </a:schemeClr>
                    </a:solidFill>
                  </a:tcPr>
                </a:tc>
                <a:tc>
                  <a:txBody>
                    <a:bodyPr/>
                    <a:lstStyle/>
                    <a:p>
                      <a:pPr algn="r"/>
                      <a:r>
                        <a:rPr kumimoji="1" lang="en-US" altLang="ja-JP" sz="1600" b="1" dirty="0"/>
                        <a:t>50</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en-US" altLang="ja-JP" sz="1600" b="1" dirty="0"/>
                        <a:t>aa</a:t>
                      </a:r>
                      <a:endParaRPr kumimoji="1" lang="ja-JP" altLang="en-US" sz="1600" b="1" dirty="0"/>
                    </a:p>
                  </a:txBody>
                  <a:tcPr marL="68580" marR="68580" marT="34290" marB="34290">
                    <a:solidFill>
                      <a:schemeClr val="accent5">
                        <a:alpha val="20000"/>
                      </a:schemeClr>
                    </a:solidFill>
                  </a:tcPr>
                </a:tc>
                <a:extLst>
                  <a:ext uri="{0D108BD9-81ED-4DB2-BD59-A6C34878D82A}">
                    <a16:rowId xmlns:a16="http://schemas.microsoft.com/office/drawing/2014/main" val="10001"/>
                  </a:ext>
                </a:extLst>
              </a:tr>
              <a:tr h="342861">
                <a:tc>
                  <a:txBody>
                    <a:bodyPr/>
                    <a:lstStyle/>
                    <a:p>
                      <a:pPr algn="r"/>
                      <a:r>
                        <a:rPr kumimoji="1" lang="en-US" altLang="ja-JP" sz="1600" b="1" dirty="0"/>
                        <a:t>1</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ja-JP" altLang="en-US" sz="1600" b="1" dirty="0"/>
                        <a:t>みかん</a:t>
                      </a:r>
                    </a:p>
                  </a:txBody>
                  <a:tcPr marL="68580" marR="68580" marT="34290" marB="34290">
                    <a:solidFill>
                      <a:schemeClr val="accent2">
                        <a:lumMod val="60000"/>
                        <a:lumOff val="40000"/>
                        <a:alpha val="20000"/>
                      </a:schemeClr>
                    </a:solidFill>
                  </a:tcPr>
                </a:tc>
                <a:tc>
                  <a:txBody>
                    <a:bodyPr/>
                    <a:lstStyle/>
                    <a:p>
                      <a:pPr algn="r"/>
                      <a:r>
                        <a:rPr kumimoji="1" lang="en-US" altLang="ja-JP" sz="1600" b="1" dirty="0"/>
                        <a:t>50</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en-US" altLang="ja-JP" sz="1600" b="1" dirty="0"/>
                        <a:t>bb</a:t>
                      </a:r>
                      <a:endParaRPr kumimoji="1" lang="ja-JP" altLang="en-US" sz="1600" b="1" dirty="0"/>
                    </a:p>
                  </a:txBody>
                  <a:tcPr marL="68580" marR="68580" marT="34290" marB="34290">
                    <a:solidFill>
                      <a:schemeClr val="accent5">
                        <a:alpha val="20000"/>
                      </a:schemeClr>
                    </a:solidFill>
                  </a:tcPr>
                </a:tc>
                <a:extLst>
                  <a:ext uri="{0D108BD9-81ED-4DB2-BD59-A6C34878D82A}">
                    <a16:rowId xmlns:a16="http://schemas.microsoft.com/office/drawing/2014/main" val="2708458730"/>
                  </a:ext>
                </a:extLst>
              </a:tr>
              <a:tr h="342861">
                <a:tc>
                  <a:txBody>
                    <a:bodyPr/>
                    <a:lstStyle/>
                    <a:p>
                      <a:pPr algn="r"/>
                      <a:r>
                        <a:rPr kumimoji="1" lang="en-US" altLang="ja-JP" sz="1600" b="1" dirty="0"/>
                        <a:t>2</a:t>
                      </a:r>
                      <a:endParaRPr kumimoji="1" lang="ja-JP" altLang="en-US" sz="1600" b="1" dirty="0"/>
                    </a:p>
                  </a:txBody>
                  <a:tcPr marL="68580" marR="68580" marT="34290" marB="34290">
                    <a:solidFill>
                      <a:schemeClr val="accent3">
                        <a:lumMod val="60000"/>
                        <a:lumOff val="40000"/>
                        <a:alpha val="20000"/>
                      </a:schemeClr>
                    </a:solidFill>
                  </a:tcPr>
                </a:tc>
                <a:tc>
                  <a:txBody>
                    <a:bodyPr/>
                    <a:lstStyle/>
                    <a:p>
                      <a:pPr algn="r"/>
                      <a:r>
                        <a:rPr kumimoji="1" lang="ja-JP" altLang="en-US" sz="1600" b="1" dirty="0"/>
                        <a:t>りんご</a:t>
                      </a:r>
                    </a:p>
                  </a:txBody>
                  <a:tcPr marL="68580" marR="68580" marT="34290" marB="34290">
                    <a:solidFill>
                      <a:schemeClr val="accent3">
                        <a:lumMod val="60000"/>
                        <a:lumOff val="40000"/>
                        <a:alpha val="20000"/>
                      </a:schemeClr>
                    </a:solidFill>
                  </a:tcPr>
                </a:tc>
                <a:tc>
                  <a:txBody>
                    <a:bodyPr/>
                    <a:lstStyle/>
                    <a:p>
                      <a:pPr algn="r"/>
                      <a:r>
                        <a:rPr kumimoji="1" lang="en-US" altLang="ja-JP" sz="1600" b="1" dirty="0"/>
                        <a:t>100</a:t>
                      </a:r>
                      <a:endParaRPr kumimoji="1" lang="ja-JP" altLang="en-US" sz="1600" b="1" dirty="0"/>
                    </a:p>
                  </a:txBody>
                  <a:tcPr marL="68580" marR="68580" marT="34290" marB="34290">
                    <a:solidFill>
                      <a:schemeClr val="accent3">
                        <a:lumMod val="60000"/>
                        <a:lumOff val="40000"/>
                        <a:alpha val="20000"/>
                      </a:schemeClr>
                    </a:solidFill>
                  </a:tcPr>
                </a:tc>
                <a:tc>
                  <a:txBody>
                    <a:bodyPr/>
                    <a:lstStyle/>
                    <a:p>
                      <a:pPr algn="r"/>
                      <a:r>
                        <a:rPr kumimoji="1" lang="en-US" altLang="ja-JP" sz="1600" b="1" dirty="0"/>
                        <a:t>cc</a:t>
                      </a:r>
                      <a:endParaRPr kumimoji="1" lang="ja-JP" altLang="en-US" sz="1600" b="1" dirty="0"/>
                    </a:p>
                  </a:txBody>
                  <a:tcPr marL="68580" marR="68580" marT="34290" marB="34290">
                    <a:solidFill>
                      <a:schemeClr val="accent6">
                        <a:lumMod val="50000"/>
                        <a:alpha val="20000"/>
                      </a:schemeClr>
                    </a:solidFill>
                  </a:tcPr>
                </a:tc>
                <a:extLst>
                  <a:ext uri="{0D108BD9-81ED-4DB2-BD59-A6C34878D82A}">
                    <a16:rowId xmlns:a16="http://schemas.microsoft.com/office/drawing/2014/main" val="4166274167"/>
                  </a:ext>
                </a:extLst>
              </a:tr>
              <a:tr h="342861">
                <a:tc>
                  <a:txBody>
                    <a:bodyPr/>
                    <a:lstStyle/>
                    <a:p>
                      <a:pPr algn="r"/>
                      <a:r>
                        <a:rPr kumimoji="1" lang="en-US" altLang="ja-JP" sz="1600" b="1" dirty="0"/>
                        <a:t>3</a:t>
                      </a:r>
                      <a:endParaRPr kumimoji="1" lang="ja-JP" altLang="en-US" sz="1600" b="1" dirty="0"/>
                    </a:p>
                  </a:txBody>
                  <a:tcPr marL="68580" marR="68580" marT="34290" marB="34290">
                    <a:solidFill>
                      <a:schemeClr val="accent6">
                        <a:lumMod val="60000"/>
                        <a:lumOff val="40000"/>
                        <a:alpha val="20000"/>
                      </a:schemeClr>
                    </a:solidFill>
                  </a:tcPr>
                </a:tc>
                <a:tc>
                  <a:txBody>
                    <a:bodyPr/>
                    <a:lstStyle/>
                    <a:p>
                      <a:pPr algn="r"/>
                      <a:r>
                        <a:rPr kumimoji="1" lang="ja-JP" altLang="en-US" sz="1600" b="1" dirty="0"/>
                        <a:t>メロン</a:t>
                      </a:r>
                    </a:p>
                  </a:txBody>
                  <a:tcPr marL="68580" marR="68580" marT="34290" marB="34290">
                    <a:solidFill>
                      <a:schemeClr val="accent6">
                        <a:lumMod val="60000"/>
                        <a:lumOff val="40000"/>
                        <a:alpha val="20000"/>
                      </a:schemeClr>
                    </a:solidFill>
                  </a:tcPr>
                </a:tc>
                <a:tc>
                  <a:txBody>
                    <a:bodyPr/>
                    <a:lstStyle/>
                    <a:p>
                      <a:pPr algn="r"/>
                      <a:r>
                        <a:rPr kumimoji="1" lang="en-US" altLang="ja-JP" sz="1600" b="1" dirty="0"/>
                        <a:t>500</a:t>
                      </a:r>
                      <a:endParaRPr kumimoji="1" lang="ja-JP" altLang="en-US" sz="1600" b="1" dirty="0"/>
                    </a:p>
                  </a:txBody>
                  <a:tcPr marL="68580" marR="68580" marT="34290" marB="34290">
                    <a:solidFill>
                      <a:schemeClr val="accent6">
                        <a:lumMod val="60000"/>
                        <a:lumOff val="40000"/>
                        <a:alpha val="20000"/>
                      </a:schemeClr>
                    </a:solidFill>
                  </a:tcPr>
                </a:tc>
                <a:tc>
                  <a:txBody>
                    <a:bodyPr/>
                    <a:lstStyle/>
                    <a:p>
                      <a:pPr algn="r"/>
                      <a:r>
                        <a:rPr kumimoji="1" lang="en-US" altLang="ja-JP" sz="1600" b="1" dirty="0"/>
                        <a:t>dd</a:t>
                      </a:r>
                      <a:endParaRPr kumimoji="1" lang="ja-JP" altLang="en-US" sz="1600" b="1" dirty="0"/>
                    </a:p>
                  </a:txBody>
                  <a:tcPr marL="68580" marR="68580" marT="34290" marB="34290">
                    <a:solidFill>
                      <a:schemeClr val="accent6">
                        <a:lumMod val="50000"/>
                        <a:alpha val="20000"/>
                      </a:schemeClr>
                    </a:solidFill>
                  </a:tcPr>
                </a:tc>
                <a:extLst>
                  <a:ext uri="{0D108BD9-81ED-4DB2-BD59-A6C34878D82A}">
                    <a16:rowId xmlns:a16="http://schemas.microsoft.com/office/drawing/2014/main" val="10006"/>
                  </a:ext>
                </a:extLst>
              </a:tr>
            </a:tbl>
          </a:graphicData>
        </a:graphic>
      </p:graphicFrame>
      <p:sp>
        <p:nvSpPr>
          <p:cNvPr id="12" name="コンテンツ プレースホルダー 2">
            <a:extLst>
              <a:ext uri="{FF2B5EF4-FFF2-40B4-BE49-F238E27FC236}">
                <a16:creationId xmlns:a16="http://schemas.microsoft.com/office/drawing/2014/main" id="{C1123560-CE8C-4D99-8C85-DFD9F93429A2}"/>
              </a:ext>
            </a:extLst>
          </p:cNvPr>
          <p:cNvSpPr>
            <a:spLocks noGrp="1"/>
          </p:cNvSpPr>
          <p:nvPr>
            <p:ph idx="1"/>
          </p:nvPr>
        </p:nvSpPr>
        <p:spPr>
          <a:xfrm>
            <a:off x="5698545" y="778972"/>
            <a:ext cx="3445455" cy="1458410"/>
          </a:xfrm>
          <a:solidFill>
            <a:schemeClr val="accent4">
              <a:lumMod val="20000"/>
              <a:lumOff val="80000"/>
            </a:schemeClr>
          </a:solidFill>
        </p:spPr>
        <p:txBody>
          <a:bodyPr>
            <a:normAutofit/>
          </a:bodyPr>
          <a:lstStyle/>
          <a:p>
            <a:pPr marL="0" indent="0">
              <a:lnSpc>
                <a:spcPct val="140000"/>
              </a:lnSpc>
              <a:buNone/>
            </a:pPr>
            <a:r>
              <a:rPr lang="en-US" altLang="ja-JP" sz="1700" b="1" dirty="0">
                <a:solidFill>
                  <a:srgbClr val="C00000"/>
                </a:solidFill>
                <a:latin typeface="Segoe UI" panose="020B0502040204020203" pitchFamily="34" charset="0"/>
              </a:rPr>
              <a:t>SELECT</a:t>
            </a:r>
            <a:r>
              <a:rPr lang="en-US" altLang="ja-JP" sz="1700" b="1" dirty="0">
                <a:latin typeface="Segoe UI" panose="020B0502040204020203" pitchFamily="34" charset="0"/>
              </a:rPr>
              <a:t> </a:t>
            </a:r>
            <a:r>
              <a:rPr lang="en-US" altLang="ja-JP" sz="1700" dirty="0">
                <a:latin typeface="Segoe UI" panose="020B0502040204020203" pitchFamily="34" charset="0"/>
              </a:rPr>
              <a:t>A.ID, </a:t>
            </a:r>
            <a:r>
              <a:rPr lang="ja-JP" altLang="en-US" sz="1700" dirty="0">
                <a:latin typeface="Segoe UI" panose="020B0502040204020203" pitchFamily="34" charset="0"/>
              </a:rPr>
              <a:t>商品名</a:t>
            </a:r>
            <a:r>
              <a:rPr lang="en-US" altLang="ja-JP" sz="1700" dirty="0">
                <a:latin typeface="Segoe UI" panose="020B0502040204020203" pitchFamily="34" charset="0"/>
              </a:rPr>
              <a:t>, </a:t>
            </a:r>
            <a:r>
              <a:rPr lang="ja-JP" altLang="en-US" sz="1700" dirty="0">
                <a:latin typeface="Segoe UI" panose="020B0502040204020203" pitchFamily="34" charset="0"/>
              </a:rPr>
              <a:t>単価</a:t>
            </a:r>
            <a:r>
              <a:rPr lang="en-US" altLang="ja-JP" sz="1700" dirty="0">
                <a:latin typeface="Segoe UI" panose="020B0502040204020203" pitchFamily="34" charset="0"/>
              </a:rPr>
              <a:t>, </a:t>
            </a:r>
            <a:r>
              <a:rPr lang="ja-JP" altLang="en-US" sz="1700" dirty="0">
                <a:latin typeface="Segoe UI" panose="020B0502040204020203" pitchFamily="34" charset="0"/>
              </a:rPr>
              <a:t>購入者</a:t>
            </a:r>
            <a:endParaRPr lang="en-US" altLang="ja-JP" sz="1700" dirty="0">
              <a:latin typeface="Segoe UI" panose="020B0502040204020203" pitchFamily="34" charset="0"/>
            </a:endParaRPr>
          </a:p>
          <a:p>
            <a:pPr marL="0" indent="0">
              <a:lnSpc>
                <a:spcPct val="140000"/>
              </a:lnSpc>
              <a:buNone/>
            </a:pPr>
            <a:r>
              <a:rPr lang="en-US" altLang="ja-JP" sz="1700" b="1" dirty="0">
                <a:solidFill>
                  <a:srgbClr val="C00000"/>
                </a:solidFill>
                <a:latin typeface="Segoe UI" panose="020B0502040204020203" pitchFamily="34" charset="0"/>
              </a:rPr>
              <a:t>FROM </a:t>
            </a:r>
            <a:r>
              <a:rPr lang="en-US" altLang="ja-JP" sz="1700" dirty="0">
                <a:latin typeface="Segoe UI" panose="020B0502040204020203" pitchFamily="34" charset="0"/>
              </a:rPr>
              <a:t>A, B</a:t>
            </a:r>
          </a:p>
          <a:p>
            <a:pPr marL="0" indent="0">
              <a:lnSpc>
                <a:spcPct val="140000"/>
              </a:lnSpc>
              <a:buNone/>
            </a:pPr>
            <a:r>
              <a:rPr lang="en-US" altLang="ja-JP" sz="1700" b="1" dirty="0">
                <a:solidFill>
                  <a:srgbClr val="C00000"/>
                </a:solidFill>
                <a:latin typeface="Segoe UI" panose="020B0502040204020203" pitchFamily="34" charset="0"/>
              </a:rPr>
              <a:t>WHERE</a:t>
            </a:r>
            <a:r>
              <a:rPr lang="en-US" altLang="ja-JP" sz="1700" dirty="0">
                <a:latin typeface="Segoe UI" panose="020B0502040204020203" pitchFamily="34" charset="0"/>
              </a:rPr>
              <a:t> A.ID = B.ID;</a:t>
            </a:r>
          </a:p>
          <a:p>
            <a:pPr marL="0" indent="0">
              <a:buNone/>
            </a:pPr>
            <a:endParaRPr lang="ja-JP" altLang="en-US" sz="2700" dirty="0">
              <a:latin typeface="Inconsolata" panose="020B0609030003000000" pitchFamily="49" charset="0"/>
            </a:endParaRPr>
          </a:p>
          <a:p>
            <a:pPr marL="0" indent="0">
              <a:buNone/>
            </a:pPr>
            <a:endParaRPr lang="ja-JP" altLang="en-US" sz="2700" dirty="0">
              <a:latin typeface="Inconsolata" panose="020B0609030003000000" pitchFamily="49" charset="0"/>
            </a:endParaRPr>
          </a:p>
        </p:txBody>
      </p:sp>
      <p:sp>
        <p:nvSpPr>
          <p:cNvPr id="15" name="右矢印 4">
            <a:extLst>
              <a:ext uri="{FF2B5EF4-FFF2-40B4-BE49-F238E27FC236}">
                <a16:creationId xmlns:a16="http://schemas.microsoft.com/office/drawing/2014/main" id="{BE5D412C-68E0-4C69-99FC-8DBDEA955915}"/>
              </a:ext>
            </a:extLst>
          </p:cNvPr>
          <p:cNvSpPr/>
          <p:nvPr/>
        </p:nvSpPr>
        <p:spPr>
          <a:xfrm>
            <a:off x="3110903" y="3036085"/>
            <a:ext cx="246977" cy="1070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6" name="表 15">
            <a:extLst>
              <a:ext uri="{FF2B5EF4-FFF2-40B4-BE49-F238E27FC236}">
                <a16:creationId xmlns:a16="http://schemas.microsoft.com/office/drawing/2014/main" id="{E087DA01-FF75-4827-842C-4780FA80421D}"/>
              </a:ext>
            </a:extLst>
          </p:cNvPr>
          <p:cNvGraphicFramePr>
            <a:graphicFrameLocks noGrp="1"/>
          </p:cNvGraphicFramePr>
          <p:nvPr/>
        </p:nvGraphicFramePr>
        <p:xfrm>
          <a:off x="6050010" y="2596045"/>
          <a:ext cx="2995529" cy="1866744"/>
        </p:xfrm>
        <a:graphic>
          <a:graphicData uri="http://schemas.openxmlformats.org/drawingml/2006/table">
            <a:tbl>
              <a:tblPr firstRow="1" bandRow="1">
                <a:tableStyleId>{5C22544A-7EE6-4342-B048-85BDC9FD1C3A}</a:tableStyleId>
              </a:tblPr>
              <a:tblGrid>
                <a:gridCol w="729045">
                  <a:extLst>
                    <a:ext uri="{9D8B030D-6E8A-4147-A177-3AD203B41FA5}">
                      <a16:colId xmlns:a16="http://schemas.microsoft.com/office/drawing/2014/main" val="20000"/>
                    </a:ext>
                  </a:extLst>
                </a:gridCol>
                <a:gridCol w="829922">
                  <a:extLst>
                    <a:ext uri="{9D8B030D-6E8A-4147-A177-3AD203B41FA5}">
                      <a16:colId xmlns:a16="http://schemas.microsoft.com/office/drawing/2014/main" val="20001"/>
                    </a:ext>
                  </a:extLst>
                </a:gridCol>
                <a:gridCol w="779481">
                  <a:extLst>
                    <a:ext uri="{9D8B030D-6E8A-4147-A177-3AD203B41FA5}">
                      <a16:colId xmlns:a16="http://schemas.microsoft.com/office/drawing/2014/main" val="20002"/>
                    </a:ext>
                  </a:extLst>
                </a:gridCol>
                <a:gridCol w="657081">
                  <a:extLst>
                    <a:ext uri="{9D8B030D-6E8A-4147-A177-3AD203B41FA5}">
                      <a16:colId xmlns:a16="http://schemas.microsoft.com/office/drawing/2014/main" val="20004"/>
                    </a:ext>
                  </a:extLst>
                </a:gridCol>
              </a:tblGrid>
              <a:tr h="309411">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商品名</a:t>
                      </a:r>
                    </a:p>
                  </a:txBody>
                  <a:tcPr marL="68580" marR="68580" marT="34290" marB="34290"/>
                </a:tc>
                <a:tc>
                  <a:txBody>
                    <a:bodyPr/>
                    <a:lstStyle/>
                    <a:p>
                      <a:pPr algn="ctr"/>
                      <a:r>
                        <a:rPr kumimoji="1" lang="ja-JP" altLang="en-US" sz="1400" dirty="0"/>
                        <a:t>単価</a:t>
                      </a:r>
                    </a:p>
                  </a:txBody>
                  <a:tcPr marL="68580" marR="68580" marT="34290" marB="34290"/>
                </a:tc>
                <a:tc>
                  <a:txBody>
                    <a:bodyPr/>
                    <a:lstStyle/>
                    <a:p>
                      <a:pPr algn="ctr"/>
                      <a:r>
                        <a:rPr kumimoji="1" lang="ja-JP" altLang="en-US" sz="1400" dirty="0"/>
                        <a:t>購入者</a:t>
                      </a:r>
                    </a:p>
                  </a:txBody>
                  <a:tcPr marL="68580" marR="68580" marT="34290" marB="34290"/>
                </a:tc>
                <a:extLst>
                  <a:ext uri="{0D108BD9-81ED-4DB2-BD59-A6C34878D82A}">
                    <a16:rowId xmlns:a16="http://schemas.microsoft.com/office/drawing/2014/main" val="10000"/>
                  </a:ext>
                </a:extLst>
              </a:tr>
              <a:tr h="342861">
                <a:tc>
                  <a:txBody>
                    <a:bodyPr/>
                    <a:lstStyle/>
                    <a:p>
                      <a:pPr algn="r"/>
                      <a:r>
                        <a:rPr kumimoji="1" lang="en-US" altLang="ja-JP" sz="1600" b="1" dirty="0"/>
                        <a:t>1</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ja-JP" altLang="en-US" sz="1600" b="1" dirty="0"/>
                        <a:t>みかん</a:t>
                      </a:r>
                    </a:p>
                  </a:txBody>
                  <a:tcPr marL="68580" marR="68580" marT="34290" marB="34290">
                    <a:solidFill>
                      <a:schemeClr val="accent2">
                        <a:lumMod val="60000"/>
                        <a:lumOff val="40000"/>
                        <a:alpha val="20000"/>
                      </a:schemeClr>
                    </a:solidFill>
                  </a:tcPr>
                </a:tc>
                <a:tc>
                  <a:txBody>
                    <a:bodyPr/>
                    <a:lstStyle/>
                    <a:p>
                      <a:pPr algn="r"/>
                      <a:r>
                        <a:rPr kumimoji="1" lang="en-US" altLang="ja-JP" sz="1600" b="1" dirty="0"/>
                        <a:t>50</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en-US" altLang="ja-JP" sz="1600" b="1" dirty="0"/>
                        <a:t>aa</a:t>
                      </a:r>
                      <a:endParaRPr kumimoji="1" lang="ja-JP" altLang="en-US" sz="1600" b="1" dirty="0"/>
                    </a:p>
                  </a:txBody>
                  <a:tcPr marL="68580" marR="68580" marT="34290" marB="34290">
                    <a:solidFill>
                      <a:schemeClr val="accent5">
                        <a:alpha val="20000"/>
                      </a:schemeClr>
                    </a:solidFill>
                  </a:tcPr>
                </a:tc>
                <a:extLst>
                  <a:ext uri="{0D108BD9-81ED-4DB2-BD59-A6C34878D82A}">
                    <a16:rowId xmlns:a16="http://schemas.microsoft.com/office/drawing/2014/main" val="10001"/>
                  </a:ext>
                </a:extLst>
              </a:tr>
              <a:tr h="342861">
                <a:tc>
                  <a:txBody>
                    <a:bodyPr/>
                    <a:lstStyle/>
                    <a:p>
                      <a:pPr algn="r"/>
                      <a:r>
                        <a:rPr kumimoji="1" lang="en-US" altLang="ja-JP" sz="1600" b="1" dirty="0"/>
                        <a:t>1</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ja-JP" altLang="en-US" sz="1600" b="1" dirty="0"/>
                        <a:t>みかん</a:t>
                      </a:r>
                    </a:p>
                  </a:txBody>
                  <a:tcPr marL="68580" marR="68580" marT="34290" marB="34290">
                    <a:solidFill>
                      <a:schemeClr val="accent2">
                        <a:lumMod val="60000"/>
                        <a:lumOff val="40000"/>
                        <a:alpha val="20000"/>
                      </a:schemeClr>
                    </a:solidFill>
                  </a:tcPr>
                </a:tc>
                <a:tc>
                  <a:txBody>
                    <a:bodyPr/>
                    <a:lstStyle/>
                    <a:p>
                      <a:pPr algn="r"/>
                      <a:r>
                        <a:rPr kumimoji="1" lang="en-US" altLang="ja-JP" sz="1600" b="1" dirty="0"/>
                        <a:t>50</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en-US" altLang="ja-JP" sz="1600" b="1" dirty="0"/>
                        <a:t>bb</a:t>
                      </a:r>
                      <a:endParaRPr kumimoji="1" lang="ja-JP" altLang="en-US" sz="1600" b="1" dirty="0"/>
                    </a:p>
                  </a:txBody>
                  <a:tcPr marL="68580" marR="68580" marT="34290" marB="34290">
                    <a:solidFill>
                      <a:schemeClr val="accent5">
                        <a:alpha val="20000"/>
                      </a:schemeClr>
                    </a:solidFill>
                  </a:tcPr>
                </a:tc>
                <a:extLst>
                  <a:ext uri="{0D108BD9-81ED-4DB2-BD59-A6C34878D82A}">
                    <a16:rowId xmlns:a16="http://schemas.microsoft.com/office/drawing/2014/main" val="2708458730"/>
                  </a:ext>
                </a:extLst>
              </a:tr>
              <a:tr h="342861">
                <a:tc>
                  <a:txBody>
                    <a:bodyPr/>
                    <a:lstStyle/>
                    <a:p>
                      <a:pPr algn="r"/>
                      <a:r>
                        <a:rPr kumimoji="1" lang="en-US" altLang="ja-JP" sz="1600" b="1" dirty="0"/>
                        <a:t>2</a:t>
                      </a:r>
                      <a:endParaRPr kumimoji="1" lang="ja-JP" altLang="en-US" sz="1600" b="1" dirty="0"/>
                    </a:p>
                  </a:txBody>
                  <a:tcPr marL="68580" marR="68580" marT="34290" marB="34290">
                    <a:solidFill>
                      <a:schemeClr val="accent3">
                        <a:lumMod val="60000"/>
                        <a:lumOff val="40000"/>
                        <a:alpha val="20000"/>
                      </a:schemeClr>
                    </a:solidFill>
                  </a:tcPr>
                </a:tc>
                <a:tc>
                  <a:txBody>
                    <a:bodyPr/>
                    <a:lstStyle/>
                    <a:p>
                      <a:pPr algn="r"/>
                      <a:r>
                        <a:rPr kumimoji="1" lang="ja-JP" altLang="en-US" sz="1600" b="1" dirty="0"/>
                        <a:t>りんご</a:t>
                      </a:r>
                    </a:p>
                  </a:txBody>
                  <a:tcPr marL="68580" marR="68580" marT="34290" marB="34290">
                    <a:solidFill>
                      <a:schemeClr val="accent3">
                        <a:lumMod val="60000"/>
                        <a:lumOff val="40000"/>
                        <a:alpha val="20000"/>
                      </a:schemeClr>
                    </a:solidFill>
                  </a:tcPr>
                </a:tc>
                <a:tc>
                  <a:txBody>
                    <a:bodyPr/>
                    <a:lstStyle/>
                    <a:p>
                      <a:pPr algn="r"/>
                      <a:r>
                        <a:rPr kumimoji="1" lang="en-US" altLang="ja-JP" sz="1600" b="1" dirty="0"/>
                        <a:t>100</a:t>
                      </a:r>
                      <a:endParaRPr kumimoji="1" lang="ja-JP" altLang="en-US" sz="1600" b="1" dirty="0"/>
                    </a:p>
                  </a:txBody>
                  <a:tcPr marL="68580" marR="68580" marT="34290" marB="34290">
                    <a:solidFill>
                      <a:schemeClr val="accent3">
                        <a:lumMod val="60000"/>
                        <a:lumOff val="40000"/>
                        <a:alpha val="20000"/>
                      </a:schemeClr>
                    </a:solidFill>
                  </a:tcPr>
                </a:tc>
                <a:tc>
                  <a:txBody>
                    <a:bodyPr/>
                    <a:lstStyle/>
                    <a:p>
                      <a:pPr algn="r"/>
                      <a:r>
                        <a:rPr kumimoji="1" lang="en-US" altLang="ja-JP" sz="1600" b="1" dirty="0"/>
                        <a:t>cc</a:t>
                      </a:r>
                      <a:endParaRPr kumimoji="1" lang="ja-JP" altLang="en-US" sz="1600" b="1" dirty="0"/>
                    </a:p>
                  </a:txBody>
                  <a:tcPr marL="68580" marR="68580" marT="34290" marB="34290">
                    <a:solidFill>
                      <a:schemeClr val="accent6">
                        <a:lumMod val="50000"/>
                        <a:alpha val="20000"/>
                      </a:schemeClr>
                    </a:solidFill>
                  </a:tcPr>
                </a:tc>
                <a:extLst>
                  <a:ext uri="{0D108BD9-81ED-4DB2-BD59-A6C34878D82A}">
                    <a16:rowId xmlns:a16="http://schemas.microsoft.com/office/drawing/2014/main" val="4166274167"/>
                  </a:ext>
                </a:extLst>
              </a:tr>
              <a:tr h="342861">
                <a:tc>
                  <a:txBody>
                    <a:bodyPr/>
                    <a:lstStyle/>
                    <a:p>
                      <a:pPr algn="r"/>
                      <a:r>
                        <a:rPr kumimoji="1" lang="en-US" altLang="ja-JP" sz="1600" b="1" dirty="0"/>
                        <a:t>3</a:t>
                      </a:r>
                      <a:endParaRPr kumimoji="1" lang="ja-JP" altLang="en-US" sz="1600" b="1" dirty="0"/>
                    </a:p>
                  </a:txBody>
                  <a:tcPr marL="68580" marR="68580" marT="34290" marB="34290">
                    <a:solidFill>
                      <a:schemeClr val="accent6">
                        <a:lumMod val="60000"/>
                        <a:lumOff val="40000"/>
                        <a:alpha val="20000"/>
                      </a:schemeClr>
                    </a:solidFill>
                  </a:tcPr>
                </a:tc>
                <a:tc>
                  <a:txBody>
                    <a:bodyPr/>
                    <a:lstStyle/>
                    <a:p>
                      <a:pPr algn="r"/>
                      <a:r>
                        <a:rPr kumimoji="1" lang="ja-JP" altLang="en-US" sz="1600" b="1" dirty="0"/>
                        <a:t>メロン</a:t>
                      </a:r>
                    </a:p>
                  </a:txBody>
                  <a:tcPr marL="68580" marR="68580" marT="34290" marB="34290">
                    <a:solidFill>
                      <a:schemeClr val="accent6">
                        <a:lumMod val="60000"/>
                        <a:lumOff val="40000"/>
                        <a:alpha val="20000"/>
                      </a:schemeClr>
                    </a:solidFill>
                  </a:tcPr>
                </a:tc>
                <a:tc>
                  <a:txBody>
                    <a:bodyPr/>
                    <a:lstStyle/>
                    <a:p>
                      <a:pPr algn="r"/>
                      <a:r>
                        <a:rPr kumimoji="1" lang="en-US" altLang="ja-JP" sz="1600" b="1" dirty="0"/>
                        <a:t>500</a:t>
                      </a:r>
                      <a:endParaRPr kumimoji="1" lang="ja-JP" altLang="en-US" sz="1600" b="1" dirty="0"/>
                    </a:p>
                  </a:txBody>
                  <a:tcPr marL="68580" marR="68580" marT="34290" marB="34290">
                    <a:solidFill>
                      <a:schemeClr val="accent6">
                        <a:lumMod val="60000"/>
                        <a:lumOff val="40000"/>
                        <a:alpha val="20000"/>
                      </a:schemeClr>
                    </a:solidFill>
                  </a:tcPr>
                </a:tc>
                <a:tc>
                  <a:txBody>
                    <a:bodyPr/>
                    <a:lstStyle/>
                    <a:p>
                      <a:pPr algn="r"/>
                      <a:r>
                        <a:rPr kumimoji="1" lang="en-US" altLang="ja-JP" sz="1600" b="1" dirty="0"/>
                        <a:t>dd</a:t>
                      </a:r>
                      <a:endParaRPr kumimoji="1" lang="ja-JP" altLang="en-US" sz="1600" b="1" dirty="0"/>
                    </a:p>
                  </a:txBody>
                  <a:tcPr marL="68580" marR="68580" marT="34290" marB="34290">
                    <a:solidFill>
                      <a:schemeClr val="accent6">
                        <a:lumMod val="50000"/>
                        <a:alpha val="20000"/>
                      </a:schemeClr>
                    </a:solidFill>
                  </a:tcPr>
                </a:tc>
                <a:extLst>
                  <a:ext uri="{0D108BD9-81ED-4DB2-BD59-A6C34878D82A}">
                    <a16:rowId xmlns:a16="http://schemas.microsoft.com/office/drawing/2014/main" val="10006"/>
                  </a:ext>
                </a:extLst>
              </a:tr>
            </a:tbl>
          </a:graphicData>
        </a:graphic>
      </p:graphicFrame>
      <p:sp>
        <p:nvSpPr>
          <p:cNvPr id="17" name="右矢印 4">
            <a:extLst>
              <a:ext uri="{FF2B5EF4-FFF2-40B4-BE49-F238E27FC236}">
                <a16:creationId xmlns:a16="http://schemas.microsoft.com/office/drawing/2014/main" id="{C0A93A85-1AB5-4244-8717-F956608EFEA2}"/>
              </a:ext>
            </a:extLst>
          </p:cNvPr>
          <p:cNvSpPr/>
          <p:nvPr/>
        </p:nvSpPr>
        <p:spPr>
          <a:xfrm>
            <a:off x="5781042" y="3033706"/>
            <a:ext cx="246977" cy="1070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コンテンツ プレースホルダー 2">
            <a:extLst>
              <a:ext uri="{FF2B5EF4-FFF2-40B4-BE49-F238E27FC236}">
                <a16:creationId xmlns:a16="http://schemas.microsoft.com/office/drawing/2014/main" id="{0F33533A-3EB3-4F3C-9D5C-778FF2B11616}"/>
              </a:ext>
            </a:extLst>
          </p:cNvPr>
          <p:cNvSpPr txBox="1">
            <a:spLocks/>
          </p:cNvSpPr>
          <p:nvPr/>
        </p:nvSpPr>
        <p:spPr>
          <a:xfrm>
            <a:off x="1157145" y="877624"/>
            <a:ext cx="3408588" cy="847558"/>
          </a:xfrm>
          <a:prstGeom prst="rect">
            <a:avLst/>
          </a:prstGeom>
          <a:solidFill>
            <a:schemeClr val="accent4">
              <a:lumMod val="20000"/>
              <a:lumOff val="80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a:pP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SELECT</a:t>
            </a:r>
            <a:r>
              <a:rPr kumimoji="1" lang="en-US" altLang="ja-JP" sz="26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a:t>
            </a: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DISTINCT </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ID, </a:t>
            </a:r>
            <a:r>
              <a:rPr kumimoji="1" lang="ja-JP" altLang="en-US"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商品名</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a:t>
            </a:r>
            <a:r>
              <a:rPr kumimoji="1" lang="ja-JP" altLang="en-US"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単価</a:t>
            </a:r>
            <a:endPar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a:pP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INTO</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A </a:t>
            </a: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FROM </a:t>
            </a:r>
            <a:r>
              <a:rPr kumimoji="1" lang="ja-JP" altLang="en-US"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購入記録</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700" b="0" i="0" u="none" strike="noStrike" kern="1200" cap="none" spc="0" normalizeH="0" baseline="0" noProof="0" dirty="0">
              <a:ln>
                <a:noFill/>
              </a:ln>
              <a:solidFill>
                <a:prstClr val="black"/>
              </a:solidFill>
              <a:effectLst/>
              <a:uLnTx/>
              <a:uFillTx/>
              <a:latin typeface="Inconsolata" panose="020B0609030003000000" pitchFamily="49"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700" b="0" i="0" u="none" strike="noStrike" kern="1200" cap="none" spc="0" normalizeH="0" baseline="0" noProof="0" dirty="0">
              <a:ln>
                <a:noFill/>
              </a:ln>
              <a:solidFill>
                <a:prstClr val="black"/>
              </a:solidFill>
              <a:effectLst/>
              <a:uLnTx/>
              <a:uFillTx/>
              <a:latin typeface="Inconsolata" panose="020B0609030003000000" pitchFamily="49" charset="0"/>
              <a:ea typeface="メイリオ" panose="020B0604030504040204" pitchFamily="50" charset="-128"/>
              <a:cs typeface="Segoe UI" panose="020B0502040204020203" pitchFamily="34" charset="0"/>
            </a:endParaRPr>
          </a:p>
        </p:txBody>
      </p:sp>
      <p:sp>
        <p:nvSpPr>
          <p:cNvPr id="19" name="コンテンツ プレースホルダー 2">
            <a:extLst>
              <a:ext uri="{FF2B5EF4-FFF2-40B4-BE49-F238E27FC236}">
                <a16:creationId xmlns:a16="http://schemas.microsoft.com/office/drawing/2014/main" id="{DAC54E8D-B23D-4596-8E30-B27FD91C147F}"/>
              </a:ext>
            </a:extLst>
          </p:cNvPr>
          <p:cNvSpPr txBox="1">
            <a:spLocks/>
          </p:cNvSpPr>
          <p:nvPr/>
        </p:nvSpPr>
        <p:spPr>
          <a:xfrm>
            <a:off x="1157145" y="5389126"/>
            <a:ext cx="3408588" cy="847558"/>
          </a:xfrm>
          <a:prstGeom prst="rect">
            <a:avLst/>
          </a:prstGeom>
          <a:solidFill>
            <a:schemeClr val="accent4">
              <a:lumMod val="20000"/>
              <a:lumOff val="80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a:pP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SELECT</a:t>
            </a:r>
            <a:r>
              <a:rPr kumimoji="1" lang="en-US" altLang="ja-JP" sz="26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a:t>
            </a: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DISTINCT </a:t>
            </a:r>
            <a:r>
              <a:rPr kumimoji="1" lang="ja-JP" altLang="en-US"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購入者</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ID</a:t>
            </a:r>
          </a:p>
          <a:p>
            <a:pPr marL="0" marR="0" lvl="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a:pP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INTO</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B </a:t>
            </a: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FROM </a:t>
            </a:r>
            <a:r>
              <a:rPr kumimoji="1" lang="ja-JP" altLang="en-US"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購入記録</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700" b="0" i="0" u="none" strike="noStrike" kern="1200" cap="none" spc="0" normalizeH="0" baseline="0" noProof="0" dirty="0">
              <a:ln>
                <a:noFill/>
              </a:ln>
              <a:solidFill>
                <a:prstClr val="black"/>
              </a:solidFill>
              <a:effectLst/>
              <a:uLnTx/>
              <a:uFillTx/>
              <a:latin typeface="Inconsolata" panose="020B0609030003000000" pitchFamily="49"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700" b="0" i="0" u="none" strike="noStrike" kern="1200" cap="none" spc="0" normalizeH="0" baseline="0" noProof="0" dirty="0">
              <a:ln>
                <a:noFill/>
              </a:ln>
              <a:solidFill>
                <a:prstClr val="black"/>
              </a:solidFill>
              <a:effectLst/>
              <a:uLnTx/>
              <a:uFillTx/>
              <a:latin typeface="Inconsolata" panose="020B0609030003000000" pitchFamily="49" charset="0"/>
              <a:ea typeface="メイリオ" panose="020B0604030504040204" pitchFamily="50" charset="-128"/>
              <a:cs typeface="Segoe UI" panose="020B0502040204020203" pitchFamily="34" charset="0"/>
            </a:endParaRPr>
          </a:p>
        </p:txBody>
      </p:sp>
      <p:sp>
        <p:nvSpPr>
          <p:cNvPr id="3" name="テキスト ボックス 2"/>
          <p:cNvSpPr txBox="1"/>
          <p:nvPr/>
        </p:nvSpPr>
        <p:spPr>
          <a:xfrm>
            <a:off x="5003800" y="5452626"/>
            <a:ext cx="3877985" cy="830997"/>
          </a:xfrm>
          <a:prstGeom prst="rect">
            <a:avLst/>
          </a:prstGeom>
          <a:noFill/>
        </p:spPr>
        <p:txBody>
          <a:bodyPr wrap="none" rtlCol="0">
            <a:spAutoFit/>
          </a:bodyPr>
          <a:lstStyle/>
          <a:p>
            <a:r>
              <a:rPr kumimoji="1" lang="ja-JP" altLang="en-US" sz="2400" b="1" dirty="0"/>
              <a:t>テーブルの分割と結合によ</a:t>
            </a:r>
            <a:endParaRPr kumimoji="1" lang="en-US" altLang="ja-JP" sz="2400" b="1" dirty="0"/>
          </a:p>
          <a:p>
            <a:r>
              <a:rPr kumimoji="1" lang="ja-JP" altLang="en-US" sz="2400" b="1" dirty="0"/>
              <a:t>り、もとに戻る場合がある</a:t>
            </a:r>
          </a:p>
        </p:txBody>
      </p:sp>
    </p:spTree>
    <p:extLst>
      <p:ext uri="{BB962C8B-B14F-4D97-AF65-F5344CB8AC3E}">
        <p14:creationId xmlns:p14="http://schemas.microsoft.com/office/powerpoint/2010/main" val="27045411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2400" dirty="0"/>
              <a:t>全体まとめ ①</a:t>
            </a:r>
          </a:p>
        </p:txBody>
      </p:sp>
      <p:sp>
        <p:nvSpPr>
          <p:cNvPr id="3" name="コンテンツ プレースホルダー 2"/>
          <p:cNvSpPr>
            <a:spLocks noGrp="1"/>
          </p:cNvSpPr>
          <p:nvPr>
            <p:ph idx="1"/>
          </p:nvPr>
        </p:nvSpPr>
        <p:spPr>
          <a:xfrm>
            <a:off x="321845" y="846252"/>
            <a:ext cx="8461208" cy="6011747"/>
          </a:xfrm>
        </p:spPr>
        <p:txBody>
          <a:bodyPr>
            <a:normAutofit fontScale="77500" lnSpcReduction="20000"/>
          </a:bodyPr>
          <a:lstStyle/>
          <a:p>
            <a:pPr marL="0" indent="0">
              <a:buNone/>
            </a:pPr>
            <a:r>
              <a:rPr lang="ja-JP" altLang="en-US" b="1" dirty="0"/>
              <a:t>リレーショナルデータベースの重要性</a:t>
            </a:r>
          </a:p>
          <a:p>
            <a:r>
              <a:rPr lang="ja-JP" altLang="en-US" b="1" dirty="0"/>
              <a:t>データの整合性</a:t>
            </a:r>
            <a:r>
              <a:rPr lang="ja-JP" altLang="en-US" dirty="0"/>
              <a:t>：誤ったデータや矛盾したデータの保存を防ぐ。</a:t>
            </a:r>
          </a:p>
          <a:p>
            <a:r>
              <a:rPr lang="ja-JP" altLang="en-US" b="1" dirty="0"/>
              <a:t>柔軟な問い合わせ能力</a:t>
            </a:r>
            <a:r>
              <a:rPr lang="ja-JP" altLang="en-US" dirty="0"/>
              <a:t>：</a:t>
            </a:r>
            <a:r>
              <a:rPr lang="en-US" altLang="ja-JP" dirty="0"/>
              <a:t>SQL</a:t>
            </a:r>
            <a:r>
              <a:rPr lang="ja-JP" altLang="en-US" dirty="0"/>
              <a:t>を使用し、複雑な検索やデータ抽出が可能。</a:t>
            </a:r>
          </a:p>
          <a:p>
            <a:r>
              <a:rPr lang="ja-JP" altLang="en-US" b="1" dirty="0"/>
              <a:t>トランザクション</a:t>
            </a:r>
            <a:r>
              <a:rPr lang="ja-JP" altLang="en-US" dirty="0"/>
              <a:t>：一連の操作を一つの単位として扱う機能。</a:t>
            </a:r>
          </a:p>
          <a:p>
            <a:r>
              <a:rPr lang="ja-JP" altLang="en-US" b="1" dirty="0"/>
              <a:t>セキュリティ</a:t>
            </a:r>
            <a:r>
              <a:rPr lang="ja-JP" altLang="en-US" dirty="0"/>
              <a:t>：アクセス権限の設定などで確保。</a:t>
            </a:r>
          </a:p>
          <a:p>
            <a:endParaRPr lang="ja-JP" altLang="en-US" dirty="0"/>
          </a:p>
          <a:p>
            <a:pPr marL="0" indent="0">
              <a:buNone/>
            </a:pPr>
            <a:r>
              <a:rPr lang="ja-JP" altLang="en-US" b="1" dirty="0"/>
              <a:t>冗長なデータの問題点</a:t>
            </a:r>
          </a:p>
          <a:p>
            <a:r>
              <a:rPr lang="ja-JP" altLang="en-US" dirty="0"/>
              <a:t>更新の際、全ての個所を更新する必要性。</a:t>
            </a:r>
          </a:p>
          <a:p>
            <a:endParaRPr lang="ja-JP" altLang="en-US" dirty="0"/>
          </a:p>
          <a:p>
            <a:pPr marL="0" indent="0">
              <a:buNone/>
            </a:pPr>
            <a:r>
              <a:rPr lang="ja-JP" altLang="en-US" b="1" dirty="0"/>
              <a:t>異状とは</a:t>
            </a:r>
          </a:p>
          <a:p>
            <a:r>
              <a:rPr lang="ja-JP" altLang="en-US" dirty="0"/>
              <a:t>データベース操作時の予期しない問題。</a:t>
            </a:r>
          </a:p>
          <a:p>
            <a:r>
              <a:rPr lang="ja-JP" altLang="en-US" b="1" dirty="0"/>
              <a:t>主にデータベースの不適切な設計</a:t>
            </a:r>
            <a:r>
              <a:rPr lang="ja-JP" altLang="en-US" dirty="0"/>
              <a:t>により、</a:t>
            </a:r>
            <a:r>
              <a:rPr lang="ja-JP" altLang="en-US" b="1" dirty="0"/>
              <a:t>冗長なデータが発生</a:t>
            </a:r>
            <a:r>
              <a:rPr lang="ja-JP" altLang="en-US" dirty="0"/>
              <a:t>してしまうことが</a:t>
            </a:r>
            <a:r>
              <a:rPr lang="ja-JP" altLang="en-US" b="1" dirty="0"/>
              <a:t>主な原因</a:t>
            </a:r>
          </a:p>
          <a:p>
            <a:endParaRPr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762361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2400" dirty="0"/>
              <a:t>全体まとめ ②</a:t>
            </a:r>
          </a:p>
        </p:txBody>
      </p:sp>
      <p:sp>
        <p:nvSpPr>
          <p:cNvPr id="3" name="コンテンツ プレースホルダー 2"/>
          <p:cNvSpPr>
            <a:spLocks noGrp="1"/>
          </p:cNvSpPr>
          <p:nvPr>
            <p:ph idx="1"/>
          </p:nvPr>
        </p:nvSpPr>
        <p:spPr/>
        <p:txBody>
          <a:bodyPr>
            <a:normAutofit fontScale="85000" lnSpcReduction="20000"/>
          </a:bodyPr>
          <a:lstStyle/>
          <a:p>
            <a:pPr marL="0" indent="0">
              <a:buNone/>
            </a:pPr>
            <a:r>
              <a:rPr lang="ja-JP" altLang="en-US" b="1" dirty="0"/>
              <a:t>正規化とその重要性</a:t>
            </a:r>
          </a:p>
          <a:p>
            <a:r>
              <a:rPr lang="ja-JP" altLang="en-US" dirty="0"/>
              <a:t>正規化は、テーブルを適切な形に再構成するプロセス。</a:t>
            </a:r>
          </a:p>
          <a:p>
            <a:r>
              <a:rPr lang="ja-JP" altLang="en-US" dirty="0"/>
              <a:t>冗長性の排除とデータ整合性の向上が目的。</a:t>
            </a:r>
          </a:p>
          <a:p>
            <a:r>
              <a:rPr lang="ja-JP" altLang="en-US" dirty="0"/>
              <a:t>データベース設計の必須ステップ。</a:t>
            </a:r>
          </a:p>
          <a:p>
            <a:pPr marL="0" indent="0">
              <a:buNone/>
            </a:pPr>
            <a:endParaRPr lang="en-US" altLang="ja-JP" dirty="0"/>
          </a:p>
          <a:p>
            <a:pPr marL="0" indent="0">
              <a:buNone/>
            </a:pPr>
            <a:r>
              <a:rPr lang="ja-JP" altLang="en-US" b="1" dirty="0"/>
              <a:t>テーブル分割の理由</a:t>
            </a:r>
          </a:p>
          <a:p>
            <a:r>
              <a:rPr lang="ja-JP" altLang="en-US" dirty="0"/>
              <a:t>正規化のための冗長なデータの排除。</a:t>
            </a:r>
          </a:p>
          <a:p>
            <a:r>
              <a:rPr lang="ja-JP" altLang="en-US" dirty="0"/>
              <a:t>問い合わせの性能向上。</a:t>
            </a:r>
          </a:p>
          <a:p>
            <a:endParaRPr lang="ja-JP" altLang="en-US" dirty="0"/>
          </a:p>
          <a:p>
            <a:pPr marL="0" indent="0">
              <a:buNone/>
            </a:pPr>
            <a:r>
              <a:rPr lang="ja-JP" altLang="en-US" b="1" dirty="0"/>
              <a:t>テーブル結合の理由</a:t>
            </a:r>
          </a:p>
          <a:p>
            <a:r>
              <a:rPr lang="ja-JP" altLang="en-US" dirty="0"/>
              <a:t>関連する複数テーブルの組み合わせ。</a:t>
            </a:r>
          </a:p>
          <a:p>
            <a:r>
              <a:rPr lang="ja-JP" altLang="en-US" dirty="0"/>
              <a:t>正規化で分割されたテーブルの再結合。</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2884279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0" y="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257319" y="740297"/>
            <a:ext cx="6355868" cy="4660291"/>
          </a:xfrm>
        </p:spPr>
        <p:txBody>
          <a:bodyPr>
            <a:noAutofit/>
          </a:bodyPr>
          <a:lstStyle/>
          <a:p>
            <a:pPr marL="0" indent="0">
              <a:buNone/>
            </a:pPr>
            <a:r>
              <a:rPr lang="ja-JP" altLang="en-US" sz="2000" b="1" dirty="0">
                <a:solidFill>
                  <a:srgbClr val="374151"/>
                </a:solidFill>
                <a:latin typeface="Söhne"/>
              </a:rPr>
              <a:t>① データの整合性の保持</a:t>
            </a:r>
          </a:p>
          <a:p>
            <a:r>
              <a:rPr lang="ja-JP" altLang="en-US" sz="1800" dirty="0">
                <a:solidFill>
                  <a:srgbClr val="374151"/>
                </a:solidFill>
                <a:latin typeface="Söhne"/>
              </a:rPr>
              <a:t>テーブルを正規化することで、</a:t>
            </a:r>
            <a:r>
              <a:rPr lang="ja-JP" altLang="en-US" sz="1800" b="1" dirty="0">
                <a:solidFill>
                  <a:srgbClr val="374151"/>
                </a:solidFill>
                <a:latin typeface="Söhne"/>
              </a:rPr>
              <a:t>データの冗長性を排除</a:t>
            </a:r>
            <a:r>
              <a:rPr lang="ja-JP" altLang="en-US" sz="1800" dirty="0">
                <a:solidFill>
                  <a:srgbClr val="374151"/>
                </a:solidFill>
                <a:latin typeface="Söhne"/>
              </a:rPr>
              <a:t>し、</a:t>
            </a:r>
            <a:r>
              <a:rPr lang="ja-JP" altLang="en-US" sz="1800" b="1" dirty="0">
                <a:solidFill>
                  <a:srgbClr val="374151"/>
                </a:solidFill>
                <a:latin typeface="Söhne"/>
              </a:rPr>
              <a:t>整合性を高める</a:t>
            </a:r>
            <a:r>
              <a:rPr lang="ja-JP" altLang="en-US" sz="1800" dirty="0">
                <a:solidFill>
                  <a:srgbClr val="374151"/>
                </a:solidFill>
                <a:latin typeface="Söhne"/>
              </a:rPr>
              <a:t>ことが可能となります。</a:t>
            </a:r>
            <a:endParaRPr lang="en-US" altLang="ja-JP" sz="1800" dirty="0">
              <a:solidFill>
                <a:srgbClr val="374151"/>
              </a:solidFill>
              <a:latin typeface="Söhne"/>
            </a:endParaRPr>
          </a:p>
          <a:p>
            <a:r>
              <a:rPr lang="ja-JP" altLang="en-US" sz="1800" dirty="0">
                <a:solidFill>
                  <a:srgbClr val="374151"/>
                </a:solidFill>
                <a:latin typeface="Söhne"/>
              </a:rPr>
              <a:t>この学習を通じて、データ管理における</a:t>
            </a:r>
            <a:r>
              <a:rPr lang="ja-JP" altLang="en-US" sz="1800" b="1" dirty="0">
                <a:solidFill>
                  <a:srgbClr val="374151"/>
                </a:solidFill>
                <a:latin typeface="Söhne"/>
              </a:rPr>
              <a:t>新しい視角や考え方</a:t>
            </a:r>
            <a:r>
              <a:rPr lang="ja-JP" altLang="en-US" sz="1800" dirty="0">
                <a:solidFill>
                  <a:srgbClr val="374151"/>
                </a:solidFill>
                <a:latin typeface="Söhne"/>
              </a:rPr>
              <a:t>を獲得できます。</a:t>
            </a:r>
          </a:p>
          <a:p>
            <a:pPr marL="0" indent="0">
              <a:buNone/>
            </a:pPr>
            <a:r>
              <a:rPr lang="ja-JP" altLang="en-US" sz="2000" b="1" dirty="0">
                <a:solidFill>
                  <a:srgbClr val="374151"/>
                </a:solidFill>
                <a:latin typeface="Söhne"/>
              </a:rPr>
              <a:t>② データベース設計スキル</a:t>
            </a:r>
          </a:p>
          <a:p>
            <a:r>
              <a:rPr lang="ja-JP" altLang="en-US" sz="1800" dirty="0">
                <a:solidFill>
                  <a:srgbClr val="374151"/>
                </a:solidFill>
                <a:latin typeface="Söhne"/>
              </a:rPr>
              <a:t>データベース設計の基本を学ぶことは、</a:t>
            </a:r>
            <a:r>
              <a:rPr lang="ja-JP" altLang="en-US" sz="1800" i="1" dirty="0">
                <a:solidFill>
                  <a:srgbClr val="374151"/>
                </a:solidFill>
                <a:latin typeface="Söhne"/>
              </a:rPr>
              <a:t>多様なデータベースシステムの設計や運用能力</a:t>
            </a:r>
            <a:r>
              <a:rPr lang="ja-JP" altLang="en-US" sz="1800" dirty="0">
                <a:solidFill>
                  <a:srgbClr val="374151"/>
                </a:solidFill>
                <a:latin typeface="Söhne"/>
              </a:rPr>
              <a:t>に直結します。</a:t>
            </a:r>
            <a:endParaRPr lang="en-US" altLang="ja-JP" sz="1800" dirty="0">
              <a:solidFill>
                <a:srgbClr val="374151"/>
              </a:solidFill>
              <a:latin typeface="Söhne"/>
            </a:endParaRPr>
          </a:p>
          <a:p>
            <a:r>
              <a:rPr lang="ja-JP" altLang="en-US" sz="1800" dirty="0">
                <a:solidFill>
                  <a:srgbClr val="374151"/>
                </a:solidFill>
                <a:latin typeface="Söhne"/>
              </a:rPr>
              <a:t>このとき、データの冗長性、異状、正規化について理解しておくことは有用です。</a:t>
            </a:r>
            <a:endParaRPr lang="en-US" altLang="ja-JP" sz="1800" dirty="0">
              <a:solidFill>
                <a:srgbClr val="374151"/>
              </a:solidFill>
              <a:latin typeface="Söhne"/>
            </a:endParaRPr>
          </a:p>
          <a:p>
            <a:pPr marL="0" indent="0">
              <a:buNone/>
            </a:pPr>
            <a:r>
              <a:rPr lang="ja-JP" altLang="en-US" sz="2000" b="1" dirty="0">
                <a:solidFill>
                  <a:srgbClr val="374151"/>
                </a:solidFill>
                <a:latin typeface="Söhne"/>
              </a:rPr>
              <a:t>③ 問題解決能力</a:t>
            </a:r>
          </a:p>
          <a:p>
            <a:pPr marL="0" indent="0">
              <a:buNone/>
            </a:pPr>
            <a:r>
              <a:rPr lang="ja-JP" altLang="en-US" sz="1800" dirty="0">
                <a:solidFill>
                  <a:srgbClr val="374151"/>
                </a:solidFill>
                <a:latin typeface="Söhne"/>
              </a:rPr>
              <a:t>データの整合性やデータベース設計スキルを深化させることで、</a:t>
            </a:r>
            <a:r>
              <a:rPr lang="ja-JP" altLang="en-US" sz="1800" b="1" dirty="0">
                <a:solidFill>
                  <a:srgbClr val="374151"/>
                </a:solidFill>
                <a:latin typeface="Söhne"/>
              </a:rPr>
              <a:t>現実の問題解決能力</a:t>
            </a:r>
            <a:r>
              <a:rPr lang="ja-JP" altLang="en-US" sz="1800" dirty="0">
                <a:solidFill>
                  <a:srgbClr val="374151"/>
                </a:solidFill>
                <a:latin typeface="Söhne"/>
              </a:rPr>
              <a:t>が向上します。</a:t>
            </a:r>
          </a:p>
          <a:p>
            <a:pPr marL="0" indent="0">
              <a:buNone/>
            </a:pPr>
            <a:r>
              <a:rPr lang="ja-JP" altLang="en-US" sz="1800" dirty="0">
                <a:solidFill>
                  <a:srgbClr val="374151"/>
                </a:solidFill>
                <a:latin typeface="Söhne"/>
              </a:rPr>
              <a:t>　</a:t>
            </a:r>
            <a:endParaRPr lang="en-US" altLang="ja-JP" sz="1800" dirty="0">
              <a:solidFill>
                <a:srgbClr val="374151"/>
              </a:solidFill>
              <a:latin typeface="Söhne"/>
            </a:endParaRPr>
          </a:p>
          <a:p>
            <a:pPr marL="0" indent="0">
              <a:buNone/>
            </a:pPr>
            <a:r>
              <a:rPr lang="ja-JP" altLang="en-US" sz="1800" dirty="0">
                <a:solidFill>
                  <a:srgbClr val="374151"/>
                </a:solidFill>
                <a:latin typeface="Söhne"/>
              </a:rPr>
              <a:t>　学びの過程は、新しい発見や視野の広がり、さらにはそれらがもたらす実益と直結しています。</a:t>
            </a:r>
            <a:endParaRPr lang="en-US" altLang="ja-JP" sz="1800"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7866460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自習　</a:t>
            </a:r>
            <a:r>
              <a:rPr lang="ja-JP" altLang="en-US" dirty="0"/>
              <a:t>冗長なデータの再現</a:t>
            </a:r>
            <a:endParaRPr kumimoji="1" lang="ja-JP" altLang="en-US" dirty="0"/>
          </a:p>
        </p:txBody>
      </p:sp>
      <p:sp>
        <p:nvSpPr>
          <p:cNvPr id="3" name="コンテンツ プレースホルダー 2"/>
          <p:cNvSpPr>
            <a:spLocks noGrp="1"/>
          </p:cNvSpPr>
          <p:nvPr>
            <p:ph idx="1"/>
          </p:nvPr>
        </p:nvSpPr>
        <p:spPr>
          <a:xfrm>
            <a:off x="321845" y="846252"/>
            <a:ext cx="8461208" cy="5836719"/>
          </a:xfrm>
        </p:spPr>
        <p:txBody>
          <a:bodyPr>
            <a:normAutofit/>
          </a:bodyPr>
          <a:lstStyle/>
          <a:p>
            <a:pPr marL="0" indent="0">
              <a:buNone/>
            </a:pPr>
            <a:r>
              <a:rPr lang="ja-JP" altLang="en-US" sz="2400" b="1" dirty="0"/>
              <a:t>課題</a:t>
            </a:r>
          </a:p>
          <a:p>
            <a:r>
              <a:rPr lang="ja-JP" altLang="en-US" sz="2400" dirty="0"/>
              <a:t>自分で考えたデータをもとに、わざと、冗長なデータを持つ新しいテーブルを作成してください。</a:t>
            </a:r>
          </a:p>
          <a:p>
            <a:endParaRPr lang="ja-JP" altLang="en-US" sz="2400" dirty="0"/>
          </a:p>
          <a:p>
            <a:pPr marL="0" indent="0">
              <a:buNone/>
            </a:pPr>
            <a:r>
              <a:rPr lang="ja-JP" altLang="en-US" sz="2400" b="1" dirty="0"/>
              <a:t>ヒント</a:t>
            </a:r>
          </a:p>
          <a:p>
            <a:r>
              <a:rPr lang="ja-JP" altLang="en-US" sz="2400" dirty="0"/>
              <a:t>例として、学生の一覧と、彼らが所属するクラブの一覧の</a:t>
            </a:r>
            <a:r>
              <a:rPr lang="en-US" altLang="ja-JP" sz="2400" b="1" dirty="0"/>
              <a:t>2</a:t>
            </a:r>
            <a:r>
              <a:rPr lang="ja-JP" altLang="en-US" sz="2400" b="1" dirty="0"/>
              <a:t>つのテーブル</a:t>
            </a:r>
            <a:r>
              <a:rPr lang="ja-JP" altLang="en-US" sz="2400" dirty="0"/>
              <a:t>を考えてください。</a:t>
            </a:r>
            <a:endParaRPr lang="en-US" altLang="ja-JP" sz="2400" dirty="0"/>
          </a:p>
          <a:p>
            <a:r>
              <a:rPr lang="ja-JP" altLang="en-US" sz="2400" dirty="0"/>
              <a:t>そして、それらの２つのテーブルを１つにまとめて、各学生が所属するクラブを示す新しいテーブルを作成します。このテーブルは、冗長なデータを持つことが考えられます</a:t>
            </a:r>
            <a:endParaRPr lang="en-US" altLang="ja-JP" sz="2400" dirty="0"/>
          </a:p>
          <a:p>
            <a:pPr marL="0" indent="0">
              <a:buNone/>
            </a:pPr>
            <a:endParaRPr lang="en-US" altLang="ja-JP" sz="2400" dirty="0"/>
          </a:p>
          <a:p>
            <a:pPr marL="0" indent="0">
              <a:buNone/>
            </a:pPr>
            <a:r>
              <a:rPr lang="ja-JP" altLang="en-US" sz="2400" dirty="0"/>
              <a:t>（提出する必要はありません。）</a:t>
            </a:r>
            <a:endParaRPr kumimoji="1"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3402247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自習 </a:t>
            </a:r>
            <a:r>
              <a:rPr kumimoji="1" lang="en-US" altLang="ja-JP" dirty="0"/>
              <a:t>ER</a:t>
            </a:r>
            <a:r>
              <a:rPr kumimoji="1" lang="ja-JP" altLang="en-US" dirty="0"/>
              <a:t>図の作図サイト</a:t>
            </a:r>
          </a:p>
        </p:txBody>
      </p:sp>
      <p:sp>
        <p:nvSpPr>
          <p:cNvPr id="3" name="コンテンツ プレースホルダー 2"/>
          <p:cNvSpPr>
            <a:spLocks noGrp="1"/>
          </p:cNvSpPr>
          <p:nvPr>
            <p:ph idx="1"/>
          </p:nvPr>
        </p:nvSpPr>
        <p:spPr>
          <a:xfrm>
            <a:off x="360947" y="221785"/>
            <a:ext cx="8461208" cy="5333166"/>
          </a:xfrm>
        </p:spPr>
        <p:txBody>
          <a:bodyPr/>
          <a:lstStyle/>
          <a:p>
            <a:endParaRPr kumimoji="1" lang="en-US" altLang="ja-JP" dirty="0"/>
          </a:p>
          <a:p>
            <a:pPr marL="0" indent="0">
              <a:buNone/>
            </a:pPr>
            <a:r>
              <a:rPr lang="en-US" altLang="ja-JP" dirty="0" err="1">
                <a:hlinkClick r:id="rId2"/>
              </a:rPr>
              <a:t>ERDPlus</a:t>
            </a:r>
            <a:r>
              <a:rPr lang="ja-JP" altLang="en-US" dirty="0"/>
              <a:t> は、</a:t>
            </a:r>
            <a:r>
              <a:rPr lang="en-US" altLang="ja-JP" dirty="0"/>
              <a:t>ER</a:t>
            </a:r>
            <a:r>
              <a:rPr lang="ja-JP" altLang="en-US" dirty="0"/>
              <a:t>図などを作成するためのオンラインツールです</a:t>
            </a:r>
            <a:endParaRPr lang="en-US" altLang="ja-JP" dirty="0"/>
          </a:p>
          <a:p>
            <a:pPr marL="0" indent="0">
              <a:buNone/>
            </a:pPr>
            <a:r>
              <a:rPr lang="en-US" altLang="ja-JP" dirty="0"/>
              <a:t>https://erdplus.com/standalone</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pic>
        <p:nvPicPr>
          <p:cNvPr id="5" name="図 4"/>
          <p:cNvPicPr>
            <a:picLocks noChangeAspect="1"/>
          </p:cNvPicPr>
          <p:nvPr/>
        </p:nvPicPr>
        <p:blipFill>
          <a:blip r:embed="rId3"/>
          <a:stretch>
            <a:fillRect/>
          </a:stretch>
        </p:blipFill>
        <p:spPr>
          <a:xfrm>
            <a:off x="1396548" y="2297279"/>
            <a:ext cx="5657561" cy="2324047"/>
          </a:xfrm>
          <a:prstGeom prst="rect">
            <a:avLst/>
          </a:prstGeom>
        </p:spPr>
      </p:pic>
      <p:sp>
        <p:nvSpPr>
          <p:cNvPr id="7" name="テキスト ボックス 6">
            <a:extLst>
              <a:ext uri="{FF2B5EF4-FFF2-40B4-BE49-F238E27FC236}">
                <a16:creationId xmlns:a16="http://schemas.microsoft.com/office/drawing/2014/main" id="{3CB277DC-3440-41BA-07C6-83852B49C8A7}"/>
              </a:ext>
            </a:extLst>
          </p:cNvPr>
          <p:cNvSpPr txBox="1"/>
          <p:nvPr/>
        </p:nvSpPr>
        <p:spPr>
          <a:xfrm>
            <a:off x="260586" y="4969253"/>
            <a:ext cx="7734838" cy="1938992"/>
          </a:xfrm>
          <a:prstGeom prst="rect">
            <a:avLst/>
          </a:prstGeom>
          <a:noFill/>
        </p:spPr>
        <p:txBody>
          <a:bodyPr wrap="square">
            <a:spAutoFit/>
          </a:bodyPr>
          <a:lstStyle/>
          <a:p>
            <a:pPr marL="0" indent="0">
              <a:buNone/>
            </a:pPr>
            <a:r>
              <a:rPr lang="en-US" altLang="ja-JP" sz="2400" dirty="0"/>
              <a:t>IT</a:t>
            </a:r>
            <a:r>
              <a:rPr lang="ja-JP" altLang="en-US" sz="2400" dirty="0"/>
              <a:t>パスポート試験対策などで、すでに自分で</a:t>
            </a:r>
            <a:r>
              <a:rPr lang="en-US" altLang="ja-JP" sz="2400" dirty="0"/>
              <a:t>ER</a:t>
            </a:r>
            <a:r>
              <a:rPr lang="ja-JP" altLang="en-US" sz="2400" dirty="0"/>
              <a:t>図のことを学んだ経験がある人に向いた自習です。</a:t>
            </a:r>
            <a:endParaRPr lang="en-US" altLang="ja-JP" sz="2400" dirty="0"/>
          </a:p>
          <a:p>
            <a:pPr marL="0" indent="0">
              <a:buNone/>
            </a:pPr>
            <a:r>
              <a:rPr lang="en-US" altLang="ja-JP" sz="2400" dirty="0"/>
              <a:t>ER</a:t>
            </a:r>
            <a:r>
              <a:rPr lang="ja-JP" altLang="en-US" sz="2400" dirty="0"/>
              <a:t>図については、授業の別の回で説明するので待っていてください。</a:t>
            </a:r>
            <a:endParaRPr lang="en-US" altLang="ja-JP" sz="2400" dirty="0"/>
          </a:p>
          <a:p>
            <a:pPr marL="0" indent="0">
              <a:buNone/>
            </a:pPr>
            <a:r>
              <a:rPr lang="ja-JP" altLang="en-US" sz="2400" dirty="0"/>
              <a:t>（提出する必要はありません。）</a:t>
            </a:r>
            <a:endParaRPr kumimoji="1" lang="en-US" altLang="ja-JP" sz="2400" dirty="0"/>
          </a:p>
        </p:txBody>
      </p:sp>
    </p:spTree>
    <p:extLst>
      <p:ext uri="{BB962C8B-B14F-4D97-AF65-F5344CB8AC3E}">
        <p14:creationId xmlns:p14="http://schemas.microsoft.com/office/powerpoint/2010/main" val="915192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630257-0A9A-7B17-3B1A-D49FBDAA4B18}"/>
              </a:ext>
            </a:extLst>
          </p:cNvPr>
          <p:cNvSpPr>
            <a:spLocks noGrp="1"/>
          </p:cNvSpPr>
          <p:nvPr>
            <p:ph type="title"/>
          </p:nvPr>
        </p:nvSpPr>
        <p:spPr/>
        <p:txBody>
          <a:bodyPr>
            <a:normAutofit fontScale="90000"/>
          </a:bodyPr>
          <a:lstStyle/>
          <a:p>
            <a:r>
              <a:rPr kumimoji="1" lang="ja-JP" altLang="en-US" dirty="0"/>
              <a:t>リレーショナルデータベースの仕組み</a:t>
            </a:r>
          </a:p>
        </p:txBody>
      </p:sp>
      <p:sp>
        <p:nvSpPr>
          <p:cNvPr id="3" name="コンテンツ プレースホルダー 2">
            <a:extLst>
              <a:ext uri="{FF2B5EF4-FFF2-40B4-BE49-F238E27FC236}">
                <a16:creationId xmlns:a16="http://schemas.microsoft.com/office/drawing/2014/main" id="{B9E6CEBD-0341-678F-901A-DC7F03FF6B74}"/>
              </a:ext>
            </a:extLst>
          </p:cNvPr>
          <p:cNvSpPr>
            <a:spLocks noGrp="1"/>
          </p:cNvSpPr>
          <p:nvPr>
            <p:ph idx="1"/>
          </p:nvPr>
        </p:nvSpPr>
        <p:spPr/>
        <p:txBody>
          <a:bodyPr>
            <a:normAutofit/>
          </a:bodyPr>
          <a:lstStyle/>
          <a:p>
            <a:r>
              <a:rPr lang="ja-JP" altLang="en-US" sz="2400" b="0" i="0" dirty="0">
                <a:solidFill>
                  <a:srgbClr val="374151"/>
                </a:solidFill>
                <a:effectLst/>
                <a:latin typeface="Söhne"/>
              </a:rPr>
              <a:t>データを</a:t>
            </a:r>
            <a:r>
              <a:rPr lang="ja-JP" altLang="en-US" sz="2400" b="1" i="0" dirty="0">
                <a:solidFill>
                  <a:srgbClr val="C00000"/>
                </a:solidFill>
                <a:effectLst/>
                <a:latin typeface="Söhne"/>
              </a:rPr>
              <a:t>テーブル</a:t>
            </a:r>
            <a:r>
              <a:rPr lang="ja-JP" altLang="en-US" sz="2400" b="0" i="0" dirty="0">
                <a:solidFill>
                  <a:srgbClr val="374151"/>
                </a:solidFill>
                <a:effectLst/>
                <a:latin typeface="Söhne"/>
              </a:rPr>
              <a:t>と呼ばれる</a:t>
            </a:r>
            <a:r>
              <a:rPr lang="ja-JP" altLang="en-US" sz="2400" b="1" i="0" dirty="0">
                <a:solidFill>
                  <a:srgbClr val="374151"/>
                </a:solidFill>
                <a:effectLst/>
                <a:latin typeface="Söhne"/>
              </a:rPr>
              <a:t>表形式で</a:t>
            </a:r>
            <a:r>
              <a:rPr lang="ja-JP" altLang="en-US" sz="2400" b="1" dirty="0">
                <a:solidFill>
                  <a:srgbClr val="374151"/>
                </a:solidFill>
                <a:latin typeface="Söhne"/>
              </a:rPr>
              <a:t>保存</a:t>
            </a:r>
            <a:endParaRPr lang="en-US" altLang="ja-JP" sz="2400" b="1" i="0" dirty="0">
              <a:solidFill>
                <a:srgbClr val="374151"/>
              </a:solidFill>
              <a:effectLst/>
              <a:latin typeface="Söhne"/>
            </a:endParaRPr>
          </a:p>
          <a:p>
            <a:r>
              <a:rPr lang="ja-JP" altLang="en-US" sz="2400" b="1" i="0" dirty="0">
                <a:solidFill>
                  <a:srgbClr val="374151"/>
                </a:solidFill>
                <a:effectLst/>
                <a:latin typeface="Söhne"/>
              </a:rPr>
              <a:t>テーブル間</a:t>
            </a:r>
            <a:r>
              <a:rPr lang="ja-JP" altLang="en-US" sz="2400" b="0" i="0" dirty="0">
                <a:solidFill>
                  <a:srgbClr val="374151"/>
                </a:solidFill>
                <a:effectLst/>
                <a:latin typeface="Söhne"/>
              </a:rPr>
              <a:t>は</a:t>
            </a:r>
            <a:r>
              <a:rPr lang="ja-JP" altLang="en-US" sz="2400" b="1" i="0" dirty="0">
                <a:solidFill>
                  <a:srgbClr val="C00000"/>
                </a:solidFill>
                <a:effectLst/>
                <a:latin typeface="Söhne"/>
              </a:rPr>
              <a:t>関連</a:t>
            </a:r>
            <a:r>
              <a:rPr lang="ja-JP" altLang="en-US" sz="2400" dirty="0">
                <a:solidFill>
                  <a:srgbClr val="374151"/>
                </a:solidFill>
                <a:latin typeface="Söhne"/>
              </a:rPr>
              <a:t>で結ばれる。複雑な構造を持ったデータを効率的に管理</a:t>
            </a:r>
            <a:r>
              <a:rPr lang="ja-JP" altLang="en-US" sz="2400">
                <a:solidFill>
                  <a:srgbClr val="374151"/>
                </a:solidFill>
                <a:latin typeface="Söhne"/>
              </a:rPr>
              <a:t>することを可能</a:t>
            </a:r>
            <a:r>
              <a:rPr lang="ja-JP" altLang="en-US" sz="2400" dirty="0">
                <a:solidFill>
                  <a:srgbClr val="374151"/>
                </a:solidFill>
                <a:latin typeface="Söhne"/>
              </a:rPr>
              <a:t>に。</a:t>
            </a:r>
            <a:endParaRPr kumimoji="1" lang="ja-JP" altLang="en-US" sz="2400" dirty="0"/>
          </a:p>
        </p:txBody>
      </p:sp>
      <p:sp>
        <p:nvSpPr>
          <p:cNvPr id="4" name="スライド番号プレースホルダー 3">
            <a:extLst>
              <a:ext uri="{FF2B5EF4-FFF2-40B4-BE49-F238E27FC236}">
                <a16:creationId xmlns:a16="http://schemas.microsoft.com/office/drawing/2014/main" id="{CFB9CBA9-FAD0-9295-434C-B16AAD96E8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table">
            <a:extLst>
              <a:ext uri="{FF2B5EF4-FFF2-40B4-BE49-F238E27FC236}">
                <a16:creationId xmlns:a16="http://schemas.microsoft.com/office/drawing/2014/main" id="{CCACD61A-313D-72D1-5549-15DF412FF2A9}"/>
              </a:ext>
            </a:extLst>
          </p:cNvPr>
          <p:cNvPicPr>
            <a:picLocks noChangeAspect="1"/>
          </p:cNvPicPr>
          <p:nvPr/>
        </p:nvPicPr>
        <p:blipFill>
          <a:blip r:embed="rId2"/>
          <a:stretch>
            <a:fillRect/>
          </a:stretch>
        </p:blipFill>
        <p:spPr>
          <a:xfrm>
            <a:off x="1867600" y="5237151"/>
            <a:ext cx="5554708" cy="1397495"/>
          </a:xfrm>
          <a:prstGeom prst="rect">
            <a:avLst/>
          </a:prstGeom>
        </p:spPr>
      </p:pic>
      <p:pic>
        <p:nvPicPr>
          <p:cNvPr id="6" name="図 5">
            <a:extLst>
              <a:ext uri="{FF2B5EF4-FFF2-40B4-BE49-F238E27FC236}">
                <a16:creationId xmlns:a16="http://schemas.microsoft.com/office/drawing/2014/main" id="{BA5824E9-E433-8C3B-DD0D-ED2E3BE6D3FB}"/>
              </a:ext>
            </a:extLst>
          </p:cNvPr>
          <p:cNvPicPr>
            <a:picLocks noChangeAspect="1"/>
          </p:cNvPicPr>
          <p:nvPr/>
        </p:nvPicPr>
        <p:blipFill>
          <a:blip r:embed="rId3"/>
          <a:stretch>
            <a:fillRect/>
          </a:stretch>
        </p:blipFill>
        <p:spPr>
          <a:xfrm>
            <a:off x="2572206" y="2392191"/>
            <a:ext cx="3371394" cy="2058915"/>
          </a:xfrm>
          <a:prstGeom prst="rect">
            <a:avLst/>
          </a:prstGeom>
        </p:spPr>
      </p:pic>
      <p:cxnSp>
        <p:nvCxnSpPr>
          <p:cNvPr id="8" name="直線矢印コネクタ 7">
            <a:extLst>
              <a:ext uri="{FF2B5EF4-FFF2-40B4-BE49-F238E27FC236}">
                <a16:creationId xmlns:a16="http://schemas.microsoft.com/office/drawing/2014/main" id="{4B3B6ABD-9024-9F5D-94DB-F67D58E86087}"/>
              </a:ext>
            </a:extLst>
          </p:cNvPr>
          <p:cNvCxnSpPr>
            <a:endCxn id="5" idx="0"/>
          </p:cNvCxnSpPr>
          <p:nvPr/>
        </p:nvCxnSpPr>
        <p:spPr>
          <a:xfrm>
            <a:off x="3048000" y="4287078"/>
            <a:ext cx="1702904" cy="90114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0C43981D-F0C7-CFBD-DC2C-B663A14CC1D0}"/>
              </a:ext>
            </a:extLst>
          </p:cNvPr>
          <p:cNvSpPr txBox="1"/>
          <p:nvPr/>
        </p:nvSpPr>
        <p:spPr>
          <a:xfrm>
            <a:off x="4350794" y="4588833"/>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関連</a:t>
            </a:r>
          </a:p>
        </p:txBody>
      </p:sp>
    </p:spTree>
    <p:extLst>
      <p:ext uri="{BB962C8B-B14F-4D97-AF65-F5344CB8AC3E}">
        <p14:creationId xmlns:p14="http://schemas.microsoft.com/office/powerpoint/2010/main" val="385642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テーブルと属性</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2" name="角丸四角形吹き出し 11"/>
          <p:cNvSpPr/>
          <p:nvPr/>
        </p:nvSpPr>
        <p:spPr>
          <a:xfrm>
            <a:off x="2638172" y="5259208"/>
            <a:ext cx="3828553" cy="825123"/>
          </a:xfrm>
          <a:prstGeom prst="wedgeRoundRectCallout">
            <a:avLst>
              <a:gd name="adj1" fmla="val -26081"/>
              <a:gd name="adj2" fmla="val -128202"/>
              <a:gd name="adj3" fmla="val 16667"/>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1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4" name="テキスト ボックス 13"/>
          <p:cNvSpPr txBox="1"/>
          <p:nvPr/>
        </p:nvSpPr>
        <p:spPr>
          <a:xfrm>
            <a:off x="2353537" y="1598792"/>
            <a:ext cx="1261884"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テーブル</a:t>
            </a:r>
            <a:endPar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6" name="角丸四角形吹き出し 15"/>
          <p:cNvSpPr/>
          <p:nvPr/>
        </p:nvSpPr>
        <p:spPr>
          <a:xfrm>
            <a:off x="2151690" y="1473803"/>
            <a:ext cx="1619412" cy="642395"/>
          </a:xfrm>
          <a:prstGeom prst="wedgeRoundRectCallout">
            <a:avLst>
              <a:gd name="adj1" fmla="val 34263"/>
              <a:gd name="adj2" fmla="val 85567"/>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1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7" name="テキスト ボックス 16"/>
          <p:cNvSpPr txBox="1"/>
          <p:nvPr/>
        </p:nvSpPr>
        <p:spPr>
          <a:xfrm>
            <a:off x="2638172" y="5368751"/>
            <a:ext cx="382855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ID</a:t>
            </a: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ja-JP" altLang="en-US" sz="2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0" lang="ja-JP" altLang="en-US" sz="21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商品名</a:t>
            </a:r>
            <a:r>
              <a:rPr kumimoji="0" lang="ja-JP" altLang="en-US" sz="2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0"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単価</a:t>
            </a: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a:t>
            </a:r>
            <a:r>
              <a:rPr kumimoji="1" lang="ja-JP" altLang="en-US" sz="21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属性</a:t>
            </a:r>
            <a:endPar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2" name="コンテンツ プレースホルダー 2">
            <a:extLst>
              <a:ext uri="{FF2B5EF4-FFF2-40B4-BE49-F238E27FC236}">
                <a16:creationId xmlns:a16="http://schemas.microsoft.com/office/drawing/2014/main" id="{88A0C399-6910-4717-B74D-C91F3526E88E}"/>
              </a:ext>
            </a:extLst>
          </p:cNvPr>
          <p:cNvSpPr txBox="1">
            <a:spLocks/>
          </p:cNvSpPr>
          <p:nvPr/>
        </p:nvSpPr>
        <p:spPr>
          <a:xfrm>
            <a:off x="4304653" y="1553938"/>
            <a:ext cx="4352589" cy="696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テーブル</a:t>
            </a:r>
            <a:r>
              <a:rPr kumimoji="1" lang="ja-JP" altLang="en-US" sz="3600" b="0" i="0" u="none" strike="noStrike" kern="1200" cap="none" spc="0" normalizeH="0" baseline="0" noProof="0" dirty="0">
                <a:ln>
                  <a:noFill/>
                </a:ln>
                <a:solidFill>
                  <a:srgbClr val="003366"/>
                </a:solidFill>
                <a:effectLst/>
                <a:uLnTx/>
                <a:uFillTx/>
                <a:latin typeface="メイリオ" panose="020B0604030504040204" pitchFamily="50" charset="-128"/>
                <a:ea typeface="メイリオ" panose="020B0604030504040204" pitchFamily="50" charset="-128"/>
                <a:cs typeface="+mn-cs"/>
              </a:rPr>
              <a:t>名：</a:t>
            </a:r>
            <a:r>
              <a:rPr kumimoji="1" lang="ja-JP" altLang="en-US"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商品</a:t>
            </a:r>
          </a:p>
        </p:txBody>
      </p:sp>
      <p:graphicFrame>
        <p:nvGraphicFramePr>
          <p:cNvPr id="23" name="表 22">
            <a:extLst>
              <a:ext uri="{FF2B5EF4-FFF2-40B4-BE49-F238E27FC236}">
                <a16:creationId xmlns:a16="http://schemas.microsoft.com/office/drawing/2014/main" id="{12E6F65A-5145-44B9-8B3C-5873DBD94F49}"/>
              </a:ext>
            </a:extLst>
          </p:cNvPr>
          <p:cNvGraphicFramePr>
            <a:graphicFrameLocks noGrp="1"/>
          </p:cNvGraphicFramePr>
          <p:nvPr/>
        </p:nvGraphicFramePr>
        <p:xfrm>
          <a:off x="2638172" y="2540502"/>
          <a:ext cx="3471420" cy="1920240"/>
        </p:xfrm>
        <a:graphic>
          <a:graphicData uri="http://schemas.openxmlformats.org/drawingml/2006/table">
            <a:tbl>
              <a:tblPr firstRow="1" bandRow="1">
                <a:tableStyleId>{5C22544A-7EE6-4342-B048-85BDC9FD1C3A}</a:tableStyleId>
              </a:tblPr>
              <a:tblGrid>
                <a:gridCol w="904973">
                  <a:extLst>
                    <a:ext uri="{9D8B030D-6E8A-4147-A177-3AD203B41FA5}">
                      <a16:colId xmlns:a16="http://schemas.microsoft.com/office/drawing/2014/main" val="20000"/>
                    </a:ext>
                  </a:extLst>
                </a:gridCol>
                <a:gridCol w="1409307">
                  <a:extLst>
                    <a:ext uri="{9D8B030D-6E8A-4147-A177-3AD203B41FA5}">
                      <a16:colId xmlns:a16="http://schemas.microsoft.com/office/drawing/2014/main" val="20001"/>
                    </a:ext>
                  </a:extLst>
                </a:gridCol>
                <a:gridCol w="1157140">
                  <a:extLst>
                    <a:ext uri="{9D8B030D-6E8A-4147-A177-3AD203B41FA5}">
                      <a16:colId xmlns:a16="http://schemas.microsoft.com/office/drawing/2014/main" val="20002"/>
                    </a:ext>
                  </a:extLst>
                </a:gridCol>
              </a:tblGrid>
              <a:tr h="48006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商品名</a:t>
                      </a:r>
                    </a:p>
                  </a:txBody>
                  <a:tcPr marL="68580" marR="68580" marT="34290" marB="34290"/>
                </a:tc>
                <a:tc>
                  <a:txBody>
                    <a:bodyPr/>
                    <a:lstStyle/>
                    <a:p>
                      <a:pPr algn="ctr"/>
                      <a:r>
                        <a:rPr kumimoji="1" lang="ja-JP" altLang="en-US" sz="2700" dirty="0"/>
                        <a:t>単価</a:t>
                      </a:r>
                    </a:p>
                  </a:txBody>
                  <a:tcPr marL="68580" marR="68580" marT="34290" marB="34290"/>
                </a:tc>
                <a:extLst>
                  <a:ext uri="{0D108BD9-81ED-4DB2-BD59-A6C34878D82A}">
                    <a16:rowId xmlns:a16="http://schemas.microsoft.com/office/drawing/2014/main" val="10000"/>
                  </a:ext>
                </a:extLst>
              </a:tr>
              <a:tr h="480060">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ja-JP" altLang="en-US" sz="2700" dirty="0"/>
                        <a:t>みかん</a:t>
                      </a:r>
                    </a:p>
                  </a:txBody>
                  <a:tcPr marL="68580" marR="68580" marT="34290" marB="34290"/>
                </a:tc>
                <a:tc>
                  <a:txBody>
                    <a:bodyPr/>
                    <a:lstStyle/>
                    <a:p>
                      <a:pPr algn="r"/>
                      <a:r>
                        <a:rPr kumimoji="1" lang="en-US" altLang="ja-JP" sz="2700" dirty="0"/>
                        <a:t>50</a:t>
                      </a:r>
                      <a:endParaRPr kumimoji="1" lang="ja-JP" altLang="en-US" sz="2700" dirty="0"/>
                    </a:p>
                  </a:txBody>
                  <a:tcPr marL="68580" marR="68580" marT="34290" marB="34290"/>
                </a:tc>
                <a:extLst>
                  <a:ext uri="{0D108BD9-81ED-4DB2-BD59-A6C34878D82A}">
                    <a16:rowId xmlns:a16="http://schemas.microsoft.com/office/drawing/2014/main" val="10001"/>
                  </a:ext>
                </a:extLst>
              </a:tr>
              <a:tr h="480060">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ja-JP" altLang="en-US" sz="2700" dirty="0"/>
                        <a:t>りんご</a:t>
                      </a:r>
                    </a:p>
                  </a:txBody>
                  <a:tcPr marL="68580" marR="68580" marT="34290" marB="34290"/>
                </a:tc>
                <a:tc>
                  <a:txBody>
                    <a:bodyPr/>
                    <a:lstStyle/>
                    <a:p>
                      <a:pPr algn="r"/>
                      <a:r>
                        <a:rPr kumimoji="1" lang="en-US" altLang="ja-JP" sz="2700" dirty="0"/>
                        <a:t>100</a:t>
                      </a:r>
                      <a:endParaRPr kumimoji="1" lang="ja-JP" altLang="en-US" sz="2700" dirty="0"/>
                    </a:p>
                  </a:txBody>
                  <a:tcPr marL="68580" marR="68580" marT="34290" marB="34290"/>
                </a:tc>
                <a:extLst>
                  <a:ext uri="{0D108BD9-81ED-4DB2-BD59-A6C34878D82A}">
                    <a16:rowId xmlns:a16="http://schemas.microsoft.com/office/drawing/2014/main" val="10002"/>
                  </a:ext>
                </a:extLst>
              </a:tr>
              <a:tr h="480060">
                <a:tc>
                  <a:txBody>
                    <a:bodyPr/>
                    <a:lstStyle/>
                    <a:p>
                      <a:pPr algn="r"/>
                      <a:r>
                        <a:rPr kumimoji="1" lang="en-US" altLang="ja-JP" sz="2700" dirty="0"/>
                        <a:t>3</a:t>
                      </a:r>
                      <a:endParaRPr kumimoji="1" lang="ja-JP" altLang="en-US" sz="2700" dirty="0"/>
                    </a:p>
                  </a:txBody>
                  <a:tcPr marL="68580" marR="68580" marT="34290" marB="34290"/>
                </a:tc>
                <a:tc>
                  <a:txBody>
                    <a:bodyPr/>
                    <a:lstStyle/>
                    <a:p>
                      <a:pPr algn="r"/>
                      <a:r>
                        <a:rPr kumimoji="1" lang="ja-JP" altLang="en-US" sz="2700" dirty="0"/>
                        <a:t>メロン</a:t>
                      </a:r>
                    </a:p>
                  </a:txBody>
                  <a:tcPr marL="68580" marR="68580" marT="34290" marB="34290"/>
                </a:tc>
                <a:tc>
                  <a:txBody>
                    <a:bodyPr/>
                    <a:lstStyle/>
                    <a:p>
                      <a:pPr algn="r"/>
                      <a:r>
                        <a:rPr kumimoji="1" lang="en-US" altLang="ja-JP" sz="2700" dirty="0"/>
                        <a:t>500</a:t>
                      </a:r>
                      <a:endParaRPr kumimoji="1" lang="ja-JP" altLang="en-US" sz="2700" dirty="0"/>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28348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58E85D0C-2A18-4259-B8B7-078272595A85}" type="slidenum">
              <a:rPr kumimoji="1" lang="ja-JP" altLang="en-US" sz="2100" b="0" i="0" u="none" strike="noStrike" kern="1200" cap="none" spc="0" normalizeH="0" baseline="0" noProof="0">
                <a:ln>
                  <a:noFill/>
                </a:ln>
                <a:solidFill>
                  <a:srgbClr val="003300"/>
                </a:solidFill>
                <a:effectLst/>
                <a:uLnTx/>
                <a:uFillTx/>
                <a:latin typeface="Segoe UI" panose="020B0502040204020203" pitchFamily="34" charset="0"/>
                <a:ea typeface="メイリオ" panose="020B0604030504040204" pitchFamily="50" charset="-128"/>
                <a:cs typeface="Segoe UI" panose="020B0502040204020203" pitchFamily="34" charset="0"/>
              </a:rPr>
              <a:pPr marL="0" marR="0" lvl="0" indent="0" algn="r" defTabSz="457200" rtl="0" eaLnBrk="1" fontAlgn="auto" latinLnBrk="0" hangingPunct="1">
                <a:lnSpc>
                  <a:spcPct val="100000"/>
                </a:lnSpc>
                <a:spcBef>
                  <a:spcPct val="0"/>
                </a:spcBef>
                <a:spcAft>
                  <a:spcPts val="0"/>
                </a:spcAft>
                <a:buClrTx/>
                <a:buSzTx/>
                <a:buFontTx/>
                <a:buNone/>
                <a:tabLst/>
                <a:defRPr/>
              </a:pPr>
              <a:t>8</a:t>
            </a:fld>
            <a:endParaRPr kumimoji="1" lang="ja-JP" altLang="en-US" sz="1350" b="0"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19460" name="Rectangle 2"/>
          <p:cNvSpPr>
            <a:spLocks noGrp="1"/>
          </p:cNvSpPr>
          <p:nvPr>
            <p:ph type="title" idx="4294967295"/>
          </p:nvPr>
        </p:nvSpPr>
        <p:spPr>
          <a:xfrm>
            <a:off x="72681" y="160728"/>
            <a:ext cx="6429375" cy="753666"/>
          </a:xfrm>
        </p:spPr>
        <p:txBody>
          <a:bodyPr>
            <a:normAutofit/>
          </a:bodyPr>
          <a:lstStyle/>
          <a:p>
            <a:pPr>
              <a:lnSpc>
                <a:spcPct val="100000"/>
              </a:lnSpc>
              <a:spcBef>
                <a:spcPct val="20000"/>
              </a:spcBef>
            </a:pPr>
            <a:r>
              <a:rPr lang="ja-JP" altLang="en-US" sz="3000" dirty="0">
                <a:latin typeface="Segoe UI" panose="020B0502040204020203" pitchFamily="34" charset="0"/>
              </a:rPr>
              <a:t>データベースの構築手順</a:t>
            </a:r>
          </a:p>
        </p:txBody>
      </p:sp>
      <p:sp>
        <p:nvSpPr>
          <p:cNvPr id="3" name="右矢印 2"/>
          <p:cNvSpPr/>
          <p:nvPr/>
        </p:nvSpPr>
        <p:spPr>
          <a:xfrm>
            <a:off x="3436567" y="2471872"/>
            <a:ext cx="297029" cy="683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Rectangle 3"/>
          <p:cNvSpPr txBox="1">
            <a:spLocks/>
          </p:cNvSpPr>
          <p:nvPr/>
        </p:nvSpPr>
        <p:spPr>
          <a:xfrm>
            <a:off x="3786439" y="3927629"/>
            <a:ext cx="2953797" cy="23692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テーブル定義</a:t>
            </a:r>
            <a:endParaRPr kumimoji="1" lang="en-US" altLang="ja-JP" sz="24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endParaRPr kumimoji="1" lang="en-US" altLang="ja-JP" sz="18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「こういうテーブルを使いたい」と設定するだけなので、テーブルは</a:t>
            </a:r>
            <a:r>
              <a:rPr kumimoji="1" lang="ja-JP" altLang="en-US" sz="1800" b="1" i="0" u="sng" strike="noStrike" kern="1200" cap="none" spc="0" normalizeH="0" baseline="0" noProof="0" dirty="0">
                <a:ln>
                  <a:noFill/>
                </a:ln>
                <a:solidFill>
                  <a:srgbClr val="FF0000"/>
                </a:solidFill>
                <a:effectLst/>
                <a:uLnTx/>
                <a:uFillTx/>
                <a:latin typeface="Segoe UI" panose="020B0502040204020203" pitchFamily="34" charset="0"/>
                <a:ea typeface="メイリオ" panose="020B0604030504040204" pitchFamily="50" charset="-128"/>
                <a:cs typeface="Segoe UI" panose="020B0502040204020203" pitchFamily="34" charset="0"/>
              </a:rPr>
              <a:t>空</a:t>
            </a:r>
            <a:r>
              <a:rPr kumimoji="1" lang="en-US" altLang="ja-JP" sz="24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	</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1" lang="ja-JP" altLang="en-US" sz="2400" b="0" i="0" u="none" strike="noStrike" kern="1200" cap="none" spc="0" normalizeH="0" baseline="0" noProof="0" dirty="0">
              <a:ln>
                <a:noFill/>
              </a:ln>
              <a:solidFill>
                <a:srgbClr val="70AD47">
                  <a:lumMod val="50000"/>
                </a:srgbClr>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19" name="右矢印 18"/>
          <p:cNvSpPr/>
          <p:nvPr/>
        </p:nvSpPr>
        <p:spPr>
          <a:xfrm>
            <a:off x="6353542" y="2471872"/>
            <a:ext cx="297029" cy="683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Rectangle 3"/>
          <p:cNvSpPr txBox="1">
            <a:spLocks/>
          </p:cNvSpPr>
          <p:nvPr/>
        </p:nvSpPr>
        <p:spPr>
          <a:xfrm>
            <a:off x="1744198" y="3576655"/>
            <a:ext cx="1895096" cy="1305641"/>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ja-JP" altLang="en-US"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データベース生成</a:t>
            </a:r>
            <a:endParaRPr kumimoji="1" lang="en-US" altLang="ja-JP"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en-US" altLang="ja-JP" sz="18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a:t>
            </a:r>
            <a:r>
              <a:rPr kumimoji="1" lang="ja-JP" altLang="en-US" sz="18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　最初，データベースは</a:t>
            </a:r>
            <a:r>
              <a:rPr kumimoji="1" lang="ja-JP" altLang="en-US" sz="1800" b="1" i="0" u="sng" strike="noStrike" kern="1200" cap="none" spc="0" normalizeH="0" baseline="0" noProof="0" dirty="0">
                <a:ln>
                  <a:noFill/>
                </a:ln>
                <a:solidFill>
                  <a:srgbClr val="FF0000"/>
                </a:solidFill>
                <a:effectLst/>
                <a:uLnTx/>
                <a:uFillTx/>
                <a:latin typeface="Segoe UI" panose="020B0502040204020203" pitchFamily="34" charset="0"/>
                <a:ea typeface="メイリオ" panose="020B0604030504040204" pitchFamily="50" charset="-128"/>
                <a:cs typeface="Segoe UI" panose="020B0502040204020203" pitchFamily="34" charset="0"/>
              </a:rPr>
              <a:t>空</a:t>
            </a:r>
            <a:r>
              <a:rPr kumimoji="1" lang="en-US" altLang="ja-JP" sz="24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	</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1" lang="ja-JP" altLang="en-US" sz="2400" b="0" i="0" u="none" strike="noStrike" kern="1200" cap="none" spc="0" normalizeH="0" baseline="0" noProof="0" dirty="0">
              <a:ln>
                <a:noFill/>
              </a:ln>
              <a:solidFill>
                <a:srgbClr val="70AD47">
                  <a:lumMod val="50000"/>
                </a:srgbClr>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22" name="Rectangle 3"/>
          <p:cNvSpPr txBox="1">
            <a:spLocks/>
          </p:cNvSpPr>
          <p:nvPr/>
        </p:nvSpPr>
        <p:spPr>
          <a:xfrm>
            <a:off x="6935029" y="4427416"/>
            <a:ext cx="2307782" cy="79856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データ追加</a:t>
            </a:r>
            <a:endParaRPr kumimoji="1" lang="ja-JP" altLang="en-US" sz="24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pic>
        <p:nvPicPr>
          <p:cNvPr id="1036" name="Picture 12" descr="http://1.bp.blogspot.com/-S6GY-o73FYk/UgsvAaFo8vI/AAAAAAAAXNs/0_jenbN5wYs/s800/cardboard_op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4198" y="2226254"/>
            <a:ext cx="1623271" cy="1095967"/>
          </a:xfrm>
          <a:prstGeom prst="rect">
            <a:avLst/>
          </a:prstGeom>
          <a:noFill/>
          <a:extLst>
            <a:ext uri="{909E8E84-426E-40DD-AFC4-6F175D3DCCD1}">
              <a14:hiddenFill xmlns:a14="http://schemas.microsoft.com/office/drawing/2010/main">
                <a:solidFill>
                  <a:srgbClr val="FFFFFF"/>
                </a:solidFill>
              </a14:hiddenFill>
            </a:ext>
          </a:extLst>
        </p:spPr>
      </p:pic>
      <p:sp>
        <p:nvSpPr>
          <p:cNvPr id="18" name="右矢印 17"/>
          <p:cNvSpPr/>
          <p:nvPr/>
        </p:nvSpPr>
        <p:spPr>
          <a:xfrm>
            <a:off x="1287443" y="2471874"/>
            <a:ext cx="297029" cy="683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Rectangle 3"/>
          <p:cNvSpPr txBox="1">
            <a:spLocks/>
          </p:cNvSpPr>
          <p:nvPr/>
        </p:nvSpPr>
        <p:spPr>
          <a:xfrm>
            <a:off x="-69825" y="3576655"/>
            <a:ext cx="2313447" cy="118768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ja-JP" altLang="en-US"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データベース</a:t>
            </a:r>
            <a:endParaRPr kumimoji="1" lang="en-US" altLang="ja-JP"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ja-JP" altLang="en-US"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設計</a:t>
            </a:r>
            <a:endParaRPr kumimoji="1" lang="en-US" altLang="ja-JP"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en-US" altLang="ja-JP" sz="24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	</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1" lang="ja-JP" altLang="en-US" sz="2400" b="0" i="0" u="none" strike="noStrike" kern="1200" cap="none" spc="0" normalizeH="0" baseline="0" noProof="0" dirty="0">
              <a:ln>
                <a:noFill/>
              </a:ln>
              <a:solidFill>
                <a:srgbClr val="70AD47">
                  <a:lumMod val="50000"/>
                </a:srgbClr>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pic>
        <p:nvPicPr>
          <p:cNvPr id="23" name="Picture 2" descr="http://3.bp.blogspot.com/-1Sriaf-OlmA/VJ6XfS-a-fI/AAAAAAAAqL0/xHBZTS6r9hM/s800/job_kenchikuk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7" y="2245535"/>
            <a:ext cx="1136074" cy="11360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表 14"/>
          <p:cNvGraphicFramePr>
            <a:graphicFrameLocks noGrp="1"/>
          </p:cNvGraphicFramePr>
          <p:nvPr/>
        </p:nvGraphicFramePr>
        <p:xfrm>
          <a:off x="3902273" y="2094682"/>
          <a:ext cx="2297832" cy="777240"/>
        </p:xfrm>
        <a:graphic>
          <a:graphicData uri="http://schemas.openxmlformats.org/drawingml/2006/table">
            <a:tbl>
              <a:tblPr firstRow="1" bandRow="1">
                <a:tableStyleId>{5C22544A-7EE6-4342-B048-85BDC9FD1C3A}</a:tableStyleId>
              </a:tblPr>
              <a:tblGrid>
                <a:gridCol w="398646">
                  <a:extLst>
                    <a:ext uri="{9D8B030D-6E8A-4147-A177-3AD203B41FA5}">
                      <a16:colId xmlns:a16="http://schemas.microsoft.com/office/drawing/2014/main" val="20000"/>
                    </a:ext>
                  </a:extLst>
                </a:gridCol>
                <a:gridCol w="627080">
                  <a:extLst>
                    <a:ext uri="{9D8B030D-6E8A-4147-A177-3AD203B41FA5}">
                      <a16:colId xmlns:a16="http://schemas.microsoft.com/office/drawing/2014/main" val="20001"/>
                    </a:ext>
                  </a:extLst>
                </a:gridCol>
                <a:gridCol w="629809">
                  <a:extLst>
                    <a:ext uri="{9D8B030D-6E8A-4147-A177-3AD203B41FA5}">
                      <a16:colId xmlns:a16="http://schemas.microsoft.com/office/drawing/2014/main" val="20002"/>
                    </a:ext>
                  </a:extLst>
                </a:gridCol>
                <a:gridCol w="642297">
                  <a:extLst>
                    <a:ext uri="{9D8B030D-6E8A-4147-A177-3AD203B41FA5}">
                      <a16:colId xmlns:a16="http://schemas.microsoft.com/office/drawing/2014/main" val="20003"/>
                    </a:ext>
                  </a:extLst>
                </a:gridCol>
              </a:tblGrid>
              <a:tr h="480060">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購入者</a:t>
                      </a:r>
                    </a:p>
                  </a:txBody>
                  <a:tcPr marL="68580" marR="68580" marT="34290" marB="34290"/>
                </a:tc>
                <a:tc>
                  <a:txBody>
                    <a:bodyPr/>
                    <a:lstStyle/>
                    <a:p>
                      <a:pPr algn="ctr"/>
                      <a:r>
                        <a:rPr kumimoji="1" lang="ja-JP" altLang="en-US" sz="1400" dirty="0"/>
                        <a:t>商品</a:t>
                      </a: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数量</a:t>
                      </a:r>
                    </a:p>
                  </a:txBody>
                  <a:tcPr marL="68580" marR="68580" marT="34290" marB="34290"/>
                </a:tc>
                <a:extLst>
                  <a:ext uri="{0D108BD9-81ED-4DB2-BD59-A6C34878D82A}">
                    <a16:rowId xmlns:a16="http://schemas.microsoft.com/office/drawing/2014/main" val="10000"/>
                  </a:ext>
                </a:extLst>
              </a:tr>
              <a:tr h="274320">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nvGraphicFramePr>
        <p:xfrm>
          <a:off x="6804008" y="2068780"/>
          <a:ext cx="2297832" cy="1088909"/>
        </p:xfrm>
        <a:graphic>
          <a:graphicData uri="http://schemas.openxmlformats.org/drawingml/2006/table">
            <a:tbl>
              <a:tblPr firstRow="1" bandRow="1">
                <a:tableStyleId>{5C22544A-7EE6-4342-B048-85BDC9FD1C3A}</a:tableStyleId>
              </a:tblPr>
              <a:tblGrid>
                <a:gridCol w="398646">
                  <a:extLst>
                    <a:ext uri="{9D8B030D-6E8A-4147-A177-3AD203B41FA5}">
                      <a16:colId xmlns:a16="http://schemas.microsoft.com/office/drawing/2014/main" val="20000"/>
                    </a:ext>
                  </a:extLst>
                </a:gridCol>
                <a:gridCol w="627080">
                  <a:extLst>
                    <a:ext uri="{9D8B030D-6E8A-4147-A177-3AD203B41FA5}">
                      <a16:colId xmlns:a16="http://schemas.microsoft.com/office/drawing/2014/main" val="20001"/>
                    </a:ext>
                  </a:extLst>
                </a:gridCol>
                <a:gridCol w="629809">
                  <a:extLst>
                    <a:ext uri="{9D8B030D-6E8A-4147-A177-3AD203B41FA5}">
                      <a16:colId xmlns:a16="http://schemas.microsoft.com/office/drawing/2014/main" val="20002"/>
                    </a:ext>
                  </a:extLst>
                </a:gridCol>
                <a:gridCol w="642297">
                  <a:extLst>
                    <a:ext uri="{9D8B030D-6E8A-4147-A177-3AD203B41FA5}">
                      <a16:colId xmlns:a16="http://schemas.microsoft.com/office/drawing/2014/main" val="20003"/>
                    </a:ext>
                  </a:extLst>
                </a:gridCol>
              </a:tblGrid>
              <a:tr h="480060">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購入者</a:t>
                      </a:r>
                    </a:p>
                  </a:txBody>
                  <a:tcPr marL="68580" marR="68580" marT="34290" marB="34290"/>
                </a:tc>
                <a:tc>
                  <a:txBody>
                    <a:bodyPr/>
                    <a:lstStyle/>
                    <a:p>
                      <a:pPr algn="ctr"/>
                      <a:r>
                        <a:rPr kumimoji="1" lang="ja-JP" altLang="en-US" sz="1400" dirty="0"/>
                        <a:t>商品</a:t>
                      </a: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数量</a:t>
                      </a:r>
                    </a:p>
                  </a:txBody>
                  <a:tcPr marL="68580" marR="68580" marT="34290" marB="34290"/>
                </a:tc>
                <a:extLst>
                  <a:ext uri="{0D108BD9-81ED-4DB2-BD59-A6C34878D82A}">
                    <a16:rowId xmlns:a16="http://schemas.microsoft.com/office/drawing/2014/main" val="10000"/>
                  </a:ext>
                </a:extLst>
              </a:tr>
              <a:tr h="274320">
                <a:tc>
                  <a:txBody>
                    <a:bodyPr/>
                    <a:lstStyle/>
                    <a:p>
                      <a:pPr algn="r"/>
                      <a:r>
                        <a:rPr kumimoji="1" lang="en-US" altLang="ja-JP" sz="1400" dirty="0"/>
                        <a:t>1</a:t>
                      </a:r>
                      <a:endParaRPr kumimoji="1" lang="ja-JP" altLang="en-US" sz="1400" dirty="0"/>
                    </a:p>
                  </a:txBody>
                  <a:tcPr marL="68580" marR="68580" marT="34290" marB="34290"/>
                </a:tc>
                <a:tc>
                  <a:txBody>
                    <a:bodyPr/>
                    <a:lstStyle/>
                    <a:p>
                      <a:pPr algn="r"/>
                      <a:r>
                        <a:rPr kumimoji="1" lang="en-US" altLang="ja-JP" sz="1400" dirty="0"/>
                        <a:t>X</a:t>
                      </a:r>
                      <a:endParaRPr kumimoji="1" lang="ja-JP" altLang="en-US" sz="1400" dirty="0"/>
                    </a:p>
                  </a:txBody>
                  <a:tcPr marL="68580" marR="68580" marT="34290" marB="34290"/>
                </a:tc>
                <a:tc>
                  <a:txBody>
                    <a:bodyPr/>
                    <a:lstStyle/>
                    <a:p>
                      <a:pPr algn="r"/>
                      <a:r>
                        <a:rPr kumimoji="1" lang="en-US" altLang="ja-JP" sz="1400" dirty="0"/>
                        <a:t>1</a:t>
                      </a:r>
                      <a:endParaRPr kumimoji="1" lang="ja-JP" altLang="en-US" sz="1400" dirty="0"/>
                    </a:p>
                  </a:txBody>
                  <a:tcPr marL="68580" marR="68580" marT="34290" marB="34290"/>
                </a:tc>
                <a:tc>
                  <a:txBody>
                    <a:bodyPr/>
                    <a:lstStyle/>
                    <a:p>
                      <a:pPr algn="r"/>
                      <a:r>
                        <a:rPr kumimoji="1" lang="en-US" altLang="ja-JP" sz="1400" dirty="0"/>
                        <a:t>10</a:t>
                      </a:r>
                      <a:endParaRPr kumimoji="1" lang="ja-JP" altLang="en-US" sz="1400" dirty="0"/>
                    </a:p>
                  </a:txBody>
                  <a:tcPr marL="68580" marR="68580" marT="34290" marB="34290"/>
                </a:tc>
                <a:extLst>
                  <a:ext uri="{0D108BD9-81ED-4DB2-BD59-A6C34878D82A}">
                    <a16:rowId xmlns:a16="http://schemas.microsoft.com/office/drawing/2014/main" val="10001"/>
                  </a:ext>
                </a:extLst>
              </a:tr>
              <a:tr h="311669">
                <a:tc>
                  <a:txBody>
                    <a:bodyPr/>
                    <a:lstStyle/>
                    <a:p>
                      <a:pPr algn="r"/>
                      <a:r>
                        <a:rPr kumimoji="1" lang="en-US" altLang="ja-JP" sz="1400" dirty="0"/>
                        <a:t>2</a:t>
                      </a:r>
                      <a:endParaRPr kumimoji="1" lang="ja-JP" altLang="en-US" sz="1400" dirty="0"/>
                    </a:p>
                  </a:txBody>
                  <a:tcPr marL="68580" marR="68580" marT="34290" marB="34290"/>
                </a:tc>
                <a:tc>
                  <a:txBody>
                    <a:bodyPr/>
                    <a:lstStyle/>
                    <a:p>
                      <a:pPr algn="r"/>
                      <a:r>
                        <a:rPr kumimoji="1" lang="en-US" altLang="ja-JP" sz="1400" dirty="0"/>
                        <a:t>Y</a:t>
                      </a:r>
                      <a:endParaRPr kumimoji="1" lang="ja-JP" altLang="en-US" sz="1400" dirty="0"/>
                    </a:p>
                  </a:txBody>
                  <a:tcPr marL="68580" marR="68580" marT="34290" marB="34290"/>
                </a:tc>
                <a:tc>
                  <a:txBody>
                    <a:bodyPr/>
                    <a:lstStyle/>
                    <a:p>
                      <a:pPr algn="r"/>
                      <a:r>
                        <a:rPr kumimoji="1" lang="en-US" altLang="ja-JP" sz="1400" dirty="0"/>
                        <a:t>2</a:t>
                      </a:r>
                      <a:endParaRPr kumimoji="1" lang="ja-JP" altLang="en-US" sz="1400" dirty="0"/>
                    </a:p>
                  </a:txBody>
                  <a:tcPr marL="68580" marR="68580" marT="34290" marB="34290"/>
                </a:tc>
                <a:tc>
                  <a:txBody>
                    <a:bodyPr/>
                    <a:lstStyle/>
                    <a:p>
                      <a:pPr algn="r"/>
                      <a:r>
                        <a:rPr kumimoji="1" lang="en-US" altLang="ja-JP" sz="1400" dirty="0"/>
                        <a:t>5</a:t>
                      </a:r>
                      <a:endParaRPr kumimoji="1" lang="ja-JP" altLang="en-US" sz="1400" dirty="0"/>
                    </a:p>
                  </a:txBody>
                  <a:tcPr marL="68580" marR="68580" marT="34290" marB="34290"/>
                </a:tc>
                <a:extLst>
                  <a:ext uri="{0D108BD9-81ED-4DB2-BD59-A6C34878D82A}">
                    <a16:rowId xmlns:a16="http://schemas.microsoft.com/office/drawing/2014/main" val="10002"/>
                  </a:ext>
                </a:extLst>
              </a:tr>
            </a:tbl>
          </a:graphicData>
        </a:graphic>
      </p:graphicFrame>
      <p:graphicFrame>
        <p:nvGraphicFramePr>
          <p:cNvPr id="24" name="表 23"/>
          <p:cNvGraphicFramePr>
            <a:graphicFrameLocks noGrp="1"/>
          </p:cNvGraphicFramePr>
          <p:nvPr/>
        </p:nvGraphicFramePr>
        <p:xfrm>
          <a:off x="6853100" y="3232482"/>
          <a:ext cx="2199647" cy="1127760"/>
        </p:xfrm>
        <a:graphic>
          <a:graphicData uri="http://schemas.openxmlformats.org/drawingml/2006/table">
            <a:tbl>
              <a:tblPr firstRow="1" bandRow="1">
                <a:tableStyleId>{5C22544A-7EE6-4342-B048-85BDC9FD1C3A}</a:tableStyleId>
              </a:tblPr>
              <a:tblGrid>
                <a:gridCol w="573431">
                  <a:extLst>
                    <a:ext uri="{9D8B030D-6E8A-4147-A177-3AD203B41FA5}">
                      <a16:colId xmlns:a16="http://schemas.microsoft.com/office/drawing/2014/main" val="20000"/>
                    </a:ext>
                  </a:extLst>
                </a:gridCol>
                <a:gridCol w="893000">
                  <a:extLst>
                    <a:ext uri="{9D8B030D-6E8A-4147-A177-3AD203B41FA5}">
                      <a16:colId xmlns:a16="http://schemas.microsoft.com/office/drawing/2014/main" val="20001"/>
                    </a:ext>
                  </a:extLst>
                </a:gridCol>
                <a:gridCol w="733216">
                  <a:extLst>
                    <a:ext uri="{9D8B030D-6E8A-4147-A177-3AD203B41FA5}">
                      <a16:colId xmlns:a16="http://schemas.microsoft.com/office/drawing/2014/main" val="20002"/>
                    </a:ext>
                  </a:extLst>
                </a:gridCol>
              </a:tblGrid>
              <a:tr h="274320">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名前</a:t>
                      </a:r>
                    </a:p>
                  </a:txBody>
                  <a:tcPr marL="68580" marR="68580" marT="34290" marB="34290"/>
                </a:tc>
                <a:tc>
                  <a:txBody>
                    <a:bodyPr/>
                    <a:lstStyle/>
                    <a:p>
                      <a:pPr algn="ctr"/>
                      <a:r>
                        <a:rPr kumimoji="1" lang="ja-JP" altLang="en-US" sz="1400" dirty="0"/>
                        <a:t>単価</a:t>
                      </a:r>
                    </a:p>
                  </a:txBody>
                  <a:tcPr marL="68580" marR="68580" marT="34290" marB="34290"/>
                </a:tc>
                <a:extLst>
                  <a:ext uri="{0D108BD9-81ED-4DB2-BD59-A6C34878D82A}">
                    <a16:rowId xmlns:a16="http://schemas.microsoft.com/office/drawing/2014/main" val="10000"/>
                  </a:ext>
                </a:extLst>
              </a:tr>
              <a:tr h="274320">
                <a:tc>
                  <a:txBody>
                    <a:bodyPr/>
                    <a:lstStyle/>
                    <a:p>
                      <a:pPr algn="r"/>
                      <a:r>
                        <a:rPr kumimoji="1" lang="en-US" altLang="ja-JP" sz="1400" dirty="0"/>
                        <a:t>1</a:t>
                      </a:r>
                      <a:endParaRPr kumimoji="1" lang="ja-JP" altLang="en-US" sz="1400" dirty="0"/>
                    </a:p>
                  </a:txBody>
                  <a:tcPr marL="68580" marR="68580" marT="34290" marB="34290"/>
                </a:tc>
                <a:tc>
                  <a:txBody>
                    <a:bodyPr/>
                    <a:lstStyle/>
                    <a:p>
                      <a:pPr algn="r"/>
                      <a:r>
                        <a:rPr kumimoji="1" lang="ja-JP" altLang="en-US" sz="1400" dirty="0"/>
                        <a:t>みかん</a:t>
                      </a:r>
                    </a:p>
                  </a:txBody>
                  <a:tcPr marL="68580" marR="68580" marT="34290" marB="34290"/>
                </a:tc>
                <a:tc>
                  <a:txBody>
                    <a:bodyPr/>
                    <a:lstStyle/>
                    <a:p>
                      <a:pPr algn="r"/>
                      <a:r>
                        <a:rPr kumimoji="1" lang="en-US" altLang="ja-JP" sz="1400" dirty="0"/>
                        <a:t>50</a:t>
                      </a:r>
                      <a:endParaRPr kumimoji="1" lang="ja-JP" altLang="en-US" sz="1400" dirty="0"/>
                    </a:p>
                  </a:txBody>
                  <a:tcPr marL="68580" marR="68580" marT="34290" marB="34290"/>
                </a:tc>
                <a:extLst>
                  <a:ext uri="{0D108BD9-81ED-4DB2-BD59-A6C34878D82A}">
                    <a16:rowId xmlns:a16="http://schemas.microsoft.com/office/drawing/2014/main" val="10001"/>
                  </a:ext>
                </a:extLst>
              </a:tr>
              <a:tr h="274320">
                <a:tc>
                  <a:txBody>
                    <a:bodyPr/>
                    <a:lstStyle/>
                    <a:p>
                      <a:pPr algn="r"/>
                      <a:r>
                        <a:rPr kumimoji="1" lang="en-US" altLang="ja-JP" sz="1400" dirty="0"/>
                        <a:t>2</a:t>
                      </a:r>
                      <a:endParaRPr kumimoji="1" lang="ja-JP" altLang="en-US" sz="1400" dirty="0"/>
                    </a:p>
                  </a:txBody>
                  <a:tcPr marL="68580" marR="68580" marT="34290" marB="34290"/>
                </a:tc>
                <a:tc>
                  <a:txBody>
                    <a:bodyPr/>
                    <a:lstStyle/>
                    <a:p>
                      <a:pPr algn="r"/>
                      <a:r>
                        <a:rPr kumimoji="1" lang="ja-JP" altLang="en-US" sz="1400" dirty="0"/>
                        <a:t>りんご</a:t>
                      </a:r>
                    </a:p>
                  </a:txBody>
                  <a:tcPr marL="68580" marR="68580" marT="34290" marB="34290"/>
                </a:tc>
                <a:tc>
                  <a:txBody>
                    <a:bodyPr/>
                    <a:lstStyle/>
                    <a:p>
                      <a:pPr algn="r"/>
                      <a:r>
                        <a:rPr kumimoji="1" lang="en-US" altLang="ja-JP" sz="1400" dirty="0"/>
                        <a:t>100</a:t>
                      </a:r>
                      <a:endParaRPr kumimoji="1" lang="ja-JP" altLang="en-US" sz="1400" dirty="0"/>
                    </a:p>
                  </a:txBody>
                  <a:tcPr marL="68580" marR="68580" marT="34290" marB="34290"/>
                </a:tc>
                <a:extLst>
                  <a:ext uri="{0D108BD9-81ED-4DB2-BD59-A6C34878D82A}">
                    <a16:rowId xmlns:a16="http://schemas.microsoft.com/office/drawing/2014/main" val="10002"/>
                  </a:ext>
                </a:extLst>
              </a:tr>
              <a:tr h="274320">
                <a:tc>
                  <a:txBody>
                    <a:bodyPr/>
                    <a:lstStyle/>
                    <a:p>
                      <a:pPr algn="r"/>
                      <a:r>
                        <a:rPr kumimoji="1" lang="en-US" altLang="ja-JP" sz="1400" dirty="0"/>
                        <a:t>3</a:t>
                      </a:r>
                      <a:endParaRPr kumimoji="1" lang="ja-JP" altLang="en-US" sz="1400" dirty="0"/>
                    </a:p>
                  </a:txBody>
                  <a:tcPr marL="68580" marR="68580" marT="34290" marB="34290"/>
                </a:tc>
                <a:tc>
                  <a:txBody>
                    <a:bodyPr/>
                    <a:lstStyle/>
                    <a:p>
                      <a:pPr algn="r"/>
                      <a:r>
                        <a:rPr kumimoji="1" lang="ja-JP" altLang="en-US" sz="1400" dirty="0"/>
                        <a:t>りんご</a:t>
                      </a:r>
                    </a:p>
                  </a:txBody>
                  <a:tcPr marL="68580" marR="68580" marT="34290" marB="34290"/>
                </a:tc>
                <a:tc>
                  <a:txBody>
                    <a:bodyPr/>
                    <a:lstStyle/>
                    <a:p>
                      <a:pPr algn="r"/>
                      <a:r>
                        <a:rPr kumimoji="1" lang="en-US" altLang="ja-JP" sz="1400" dirty="0"/>
                        <a:t>150</a:t>
                      </a:r>
                      <a:endParaRPr kumimoji="1" lang="ja-JP" altLang="en-US" sz="1400" dirty="0"/>
                    </a:p>
                  </a:txBody>
                  <a:tcPr marL="68580" marR="68580" marT="34290" marB="34290"/>
                </a:tc>
                <a:extLst>
                  <a:ext uri="{0D108BD9-81ED-4DB2-BD59-A6C34878D82A}">
                    <a16:rowId xmlns:a16="http://schemas.microsoft.com/office/drawing/2014/main" val="4005294067"/>
                  </a:ext>
                </a:extLst>
              </a:tr>
            </a:tbl>
          </a:graphicData>
        </a:graphic>
      </p:graphicFrame>
      <p:graphicFrame>
        <p:nvGraphicFramePr>
          <p:cNvPr id="25" name="表 24"/>
          <p:cNvGraphicFramePr>
            <a:graphicFrameLocks noGrp="1"/>
          </p:cNvGraphicFramePr>
          <p:nvPr/>
        </p:nvGraphicFramePr>
        <p:xfrm>
          <a:off x="3904552" y="3055907"/>
          <a:ext cx="2199647" cy="563880"/>
        </p:xfrm>
        <a:graphic>
          <a:graphicData uri="http://schemas.openxmlformats.org/drawingml/2006/table">
            <a:tbl>
              <a:tblPr firstRow="1" bandRow="1">
                <a:tableStyleId>{5C22544A-7EE6-4342-B048-85BDC9FD1C3A}</a:tableStyleId>
              </a:tblPr>
              <a:tblGrid>
                <a:gridCol w="573431">
                  <a:extLst>
                    <a:ext uri="{9D8B030D-6E8A-4147-A177-3AD203B41FA5}">
                      <a16:colId xmlns:a16="http://schemas.microsoft.com/office/drawing/2014/main" val="20000"/>
                    </a:ext>
                  </a:extLst>
                </a:gridCol>
                <a:gridCol w="893000">
                  <a:extLst>
                    <a:ext uri="{9D8B030D-6E8A-4147-A177-3AD203B41FA5}">
                      <a16:colId xmlns:a16="http://schemas.microsoft.com/office/drawing/2014/main" val="20001"/>
                    </a:ext>
                  </a:extLst>
                </a:gridCol>
                <a:gridCol w="733216">
                  <a:extLst>
                    <a:ext uri="{9D8B030D-6E8A-4147-A177-3AD203B41FA5}">
                      <a16:colId xmlns:a16="http://schemas.microsoft.com/office/drawing/2014/main" val="20002"/>
                    </a:ext>
                  </a:extLst>
                </a:gridCol>
              </a:tblGrid>
              <a:tr h="274320">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名前</a:t>
                      </a:r>
                    </a:p>
                  </a:txBody>
                  <a:tcPr marL="68580" marR="68580" marT="34290" marB="34290"/>
                </a:tc>
                <a:tc>
                  <a:txBody>
                    <a:bodyPr/>
                    <a:lstStyle/>
                    <a:p>
                      <a:pPr algn="ctr"/>
                      <a:r>
                        <a:rPr kumimoji="1" lang="ja-JP" altLang="en-US" sz="1400" dirty="0"/>
                        <a:t>単価</a:t>
                      </a:r>
                    </a:p>
                  </a:txBody>
                  <a:tcPr marL="68580" marR="68580" marT="34290" marB="34290"/>
                </a:tc>
                <a:extLst>
                  <a:ext uri="{0D108BD9-81ED-4DB2-BD59-A6C34878D82A}">
                    <a16:rowId xmlns:a16="http://schemas.microsoft.com/office/drawing/2014/main" val="10000"/>
                  </a:ext>
                </a:extLst>
              </a:tr>
              <a:tr h="274320">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45350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リレーショナルデータベースの重要性</a:t>
            </a:r>
            <a:endParaRPr kumimoji="1" lang="ja-JP" altLang="en-US" dirty="0"/>
          </a:p>
        </p:txBody>
      </p:sp>
      <p:sp>
        <p:nvSpPr>
          <p:cNvPr id="3" name="コンテンツ プレースホルダー 2"/>
          <p:cNvSpPr>
            <a:spLocks noGrp="1"/>
          </p:cNvSpPr>
          <p:nvPr>
            <p:ph idx="1"/>
          </p:nvPr>
        </p:nvSpPr>
        <p:spPr/>
        <p:txBody>
          <a:bodyPr>
            <a:noAutofit/>
          </a:bodyPr>
          <a:lstStyle/>
          <a:p>
            <a:pPr marL="514350" indent="-514350">
              <a:buFont typeface="+mj-lt"/>
              <a:buAutoNum type="arabicPeriod"/>
            </a:pPr>
            <a:r>
              <a:rPr lang="ja-JP" altLang="en-US" sz="2400" b="1" dirty="0"/>
              <a:t>データの整合性</a:t>
            </a:r>
            <a:r>
              <a:rPr lang="en-US" altLang="ja-JP" sz="2400" dirty="0"/>
              <a:t>: </a:t>
            </a:r>
            <a:r>
              <a:rPr lang="ja-JP" altLang="en-US" sz="2400" dirty="0"/>
              <a:t>リレーショナルデータベースは、</a:t>
            </a:r>
            <a:r>
              <a:rPr lang="ja-JP" altLang="en-US" sz="2400" b="1" dirty="0"/>
              <a:t>データの整合性を保持するための機能</a:t>
            </a:r>
            <a:r>
              <a:rPr lang="ja-JP" altLang="en-US" sz="2400" dirty="0"/>
              <a:t>を有する。これにより、誤ったデータや矛盾したデータが保存されるのを防ぐことができる。</a:t>
            </a:r>
          </a:p>
          <a:p>
            <a:pPr marL="514350" indent="-514350">
              <a:buFont typeface="+mj-lt"/>
              <a:buAutoNum type="arabicPeriod"/>
            </a:pPr>
            <a:r>
              <a:rPr lang="ja-JP" altLang="en-US" sz="2400" b="1" dirty="0"/>
              <a:t>柔軟な問い合わせ（クエリ）能力</a:t>
            </a:r>
            <a:r>
              <a:rPr lang="en-US" altLang="ja-JP" sz="2400" dirty="0"/>
              <a:t>: </a:t>
            </a:r>
            <a:r>
              <a:rPr lang="ja-JP" altLang="en-US" sz="2400" dirty="0"/>
              <a:t>リレーショナルデータベースの</a:t>
            </a:r>
            <a:r>
              <a:rPr lang="en-US" altLang="ja-JP" sz="2400" b="1" dirty="0"/>
              <a:t>SQL</a:t>
            </a:r>
            <a:r>
              <a:rPr lang="ja-JP" altLang="en-US" sz="2400" dirty="0"/>
              <a:t>（</a:t>
            </a:r>
            <a:r>
              <a:rPr lang="en-US" altLang="ja-JP" sz="2400" dirty="0"/>
              <a:t>Structured Query Language</a:t>
            </a:r>
            <a:r>
              <a:rPr lang="ja-JP" altLang="en-US" sz="2400" dirty="0"/>
              <a:t>）の使用により、</a:t>
            </a:r>
            <a:r>
              <a:rPr lang="ja-JP" altLang="en-US" sz="2400" b="1" dirty="0"/>
              <a:t>複雑な検索やデータの抽出</a:t>
            </a:r>
            <a:r>
              <a:rPr lang="ja-JP" altLang="en-US" sz="2400" dirty="0"/>
              <a:t>が可能になる。</a:t>
            </a:r>
          </a:p>
          <a:p>
            <a:pPr marL="514350" indent="-514350">
              <a:buFont typeface="+mj-lt"/>
              <a:buAutoNum type="arabicPeriod"/>
            </a:pPr>
            <a:r>
              <a:rPr lang="ja-JP" altLang="en-US" sz="2400" b="1" dirty="0"/>
              <a:t>トランザクション</a:t>
            </a:r>
            <a:r>
              <a:rPr lang="ja-JP" altLang="en-US" sz="2400" dirty="0"/>
              <a:t>の機能</a:t>
            </a:r>
            <a:r>
              <a:rPr lang="en-US" altLang="ja-JP" sz="2400" dirty="0"/>
              <a:t>: </a:t>
            </a:r>
            <a:r>
              <a:rPr lang="ja-JP" altLang="en-US" sz="2400" dirty="0"/>
              <a:t>一連の操作全体を一つの単位として取り扱うことができる機能。これにより、</a:t>
            </a:r>
            <a:r>
              <a:rPr lang="ja-JP" altLang="en-US" sz="2400" b="1" dirty="0"/>
              <a:t>データの一貫性と信頼性が向上</a:t>
            </a:r>
            <a:r>
              <a:rPr lang="ja-JP" altLang="en-US" sz="2400" dirty="0"/>
              <a:t>する。</a:t>
            </a:r>
          </a:p>
          <a:p>
            <a:pPr marL="514350" indent="-514350">
              <a:buFont typeface="+mj-lt"/>
              <a:buAutoNum type="arabicPeriod"/>
            </a:pPr>
            <a:r>
              <a:rPr lang="ja-JP" altLang="en-US" sz="2400" b="1" dirty="0"/>
              <a:t>セキュリティ</a:t>
            </a:r>
            <a:r>
              <a:rPr lang="en-US" altLang="ja-JP" sz="2400" dirty="0"/>
              <a:t>: </a:t>
            </a:r>
            <a:r>
              <a:rPr lang="ja-JP" altLang="en-US" sz="2400" b="1" dirty="0"/>
              <a:t>アクセス権限の設定</a:t>
            </a:r>
            <a:r>
              <a:rPr lang="ja-JP" altLang="en-US" sz="2400" dirty="0"/>
              <a:t>などにより、セキュリティを確保。</a:t>
            </a:r>
            <a:endParaRPr kumimoji="1" lang="en-US" altLang="ja-JP" sz="2400" dirty="0"/>
          </a:p>
          <a:p>
            <a:pPr marL="0" indent="0">
              <a:buNone/>
            </a:pPr>
            <a:r>
              <a:rPr lang="ja-JP" altLang="en-US" sz="2400" dirty="0"/>
              <a:t>データの安全な保管、効率的なデータ検索・操作、ビジネスや研究の意思決定をサポート。</a:t>
            </a:r>
            <a:endParaRPr kumimoji="1" lang="ja-JP" altLang="en-US" sz="2400"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9</a:t>
            </a:fld>
            <a:endParaRPr kumimoji="1" lang="ja-JP" altLang="en-US"/>
          </a:p>
        </p:txBody>
      </p:sp>
    </p:spTree>
    <p:extLst>
      <p:ext uri="{BB962C8B-B14F-4D97-AF65-F5344CB8AC3E}">
        <p14:creationId xmlns:p14="http://schemas.microsoft.com/office/powerpoint/2010/main" val="61819547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1803</TotalTime>
  <Words>3826</Words>
  <Application>Microsoft Office PowerPoint</Application>
  <PresentationFormat>画面に合わせる (4:3)</PresentationFormat>
  <Paragraphs>891</Paragraphs>
  <Slides>57</Slides>
  <Notes>8</Notes>
  <HiddenSlides>0</HiddenSlides>
  <MMClips>0</MMClips>
  <ScaleCrop>false</ScaleCrop>
  <HeadingPairs>
    <vt:vector size="6" baseType="variant">
      <vt:variant>
        <vt:lpstr>使用されているフォント</vt:lpstr>
      </vt:variant>
      <vt:variant>
        <vt:i4>10</vt:i4>
      </vt:variant>
      <vt:variant>
        <vt:lpstr>テーマ</vt:lpstr>
      </vt:variant>
      <vt:variant>
        <vt:i4>3</vt:i4>
      </vt:variant>
      <vt:variant>
        <vt:lpstr>スライド タイトル</vt:lpstr>
      </vt:variant>
      <vt:variant>
        <vt:i4>57</vt:i4>
      </vt:variant>
    </vt:vector>
  </HeadingPairs>
  <TitlesOfParts>
    <vt:vector size="70" baseType="lpstr">
      <vt:lpstr>ＭＳ ゴシック</vt:lpstr>
      <vt:lpstr>Söhne</vt:lpstr>
      <vt:lpstr>メイリオ</vt:lpstr>
      <vt:lpstr>游ゴシック</vt:lpstr>
      <vt:lpstr>Abadi</vt:lpstr>
      <vt:lpstr>Arial</vt:lpstr>
      <vt:lpstr>Calibri</vt:lpstr>
      <vt:lpstr>Calibri Light</vt:lpstr>
      <vt:lpstr>Inconsolata</vt:lpstr>
      <vt:lpstr>Segoe UI</vt:lpstr>
      <vt:lpstr>Office テーマ</vt:lpstr>
      <vt:lpstr>1_Office テーマ</vt:lpstr>
      <vt:lpstr>7_Office テーマ</vt:lpstr>
      <vt:lpstr>3. データベース設計と正規化  データベース設計の留意点とメリット、異状、正規化の基本概念、正規化の手法</vt:lpstr>
      <vt:lpstr>PowerPoint プレゼンテーション</vt:lpstr>
      <vt:lpstr>アウトライン</vt:lpstr>
      <vt:lpstr>3-1. リレーショナルデータベースの概要と重要性</vt:lpstr>
      <vt:lpstr>データベースとは</vt:lpstr>
      <vt:lpstr>リレーショナルデータベースの仕組み</vt:lpstr>
      <vt:lpstr>テーブルと属性</vt:lpstr>
      <vt:lpstr>データベースの構築手順</vt:lpstr>
      <vt:lpstr>リレーショナルデータベースの重要性</vt:lpstr>
      <vt:lpstr>3-2. 冗長なデータの問題点</vt:lpstr>
      <vt:lpstr>冗長なデータ</vt:lpstr>
      <vt:lpstr>冗長なデータ</vt:lpstr>
      <vt:lpstr>冗長なデータの問題点</vt:lpstr>
      <vt:lpstr>冗長なデータの更新</vt:lpstr>
      <vt:lpstr>正規化前の問題</vt:lpstr>
      <vt:lpstr>冗長なデータの例①</vt:lpstr>
      <vt:lpstr>冗長なデータの例②</vt:lpstr>
      <vt:lpstr>ここまでのまとめ</vt:lpstr>
      <vt:lpstr>演習．冗長なデータ、データの不整合</vt:lpstr>
      <vt:lpstr>① 冗長なデータの発見</vt:lpstr>
      <vt:lpstr>PowerPoint プレゼンテーション</vt:lpstr>
      <vt:lpstr>PowerPoint プレゼンテーション</vt:lpstr>
      <vt:lpstr>② データの不整合の確認</vt:lpstr>
      <vt:lpstr>PowerPoint プレゼンテーション</vt:lpstr>
      <vt:lpstr>PowerPoint プレゼンテーション</vt:lpstr>
      <vt:lpstr>3-3. 異状</vt:lpstr>
      <vt:lpstr>異状とは</vt:lpstr>
      <vt:lpstr>異状の具体例</vt:lpstr>
      <vt:lpstr>異状の問題点</vt:lpstr>
      <vt:lpstr>不整合が起きている例①</vt:lpstr>
      <vt:lpstr>不整合が起きている例②</vt:lpstr>
      <vt:lpstr>不整合が起きている例③</vt:lpstr>
      <vt:lpstr>異状のまとめ</vt:lpstr>
      <vt:lpstr>3-4. 正規化</vt:lpstr>
      <vt:lpstr>リレーショナルデータベースの設計における考慮事項</vt:lpstr>
      <vt:lpstr>正規化とその重要性</vt:lpstr>
      <vt:lpstr>正規化の例</vt:lpstr>
      <vt:lpstr>正規化前の問題</vt:lpstr>
      <vt:lpstr>正規化によるデータの不整合の防止</vt:lpstr>
      <vt:lpstr>正規化による問題解消</vt:lpstr>
      <vt:lpstr>正規化による冗長なデータの排除の例①</vt:lpstr>
      <vt:lpstr>正規化による冗長なデータの排除の例②</vt:lpstr>
      <vt:lpstr>正規化のメリットとデメリット</vt:lpstr>
      <vt:lpstr>正規化のまとめ</vt:lpstr>
      <vt:lpstr>テーブル分割</vt:lpstr>
      <vt:lpstr>テーブル分割を行う理由</vt:lpstr>
      <vt:lpstr>テーブル分割を行う SQL</vt:lpstr>
      <vt:lpstr>テーブル結合</vt:lpstr>
      <vt:lpstr>テーブル結合を行う理由</vt:lpstr>
      <vt:lpstr>テーブル結合を行う SQL</vt:lpstr>
      <vt:lpstr>テーブルの分割と結合に役立つ SQL コマンド</vt:lpstr>
      <vt:lpstr>テーブルの分割と結合</vt:lpstr>
      <vt:lpstr>全体まとめ ①</vt:lpstr>
      <vt:lpstr>全体まとめ ②</vt:lpstr>
      <vt:lpstr>PowerPoint プレゼンテーション</vt:lpstr>
      <vt:lpstr>自習　冗長なデータの再現</vt:lpstr>
      <vt:lpstr>自習 ER図の作図サイト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リレーショナルデータベースの基本</dc:title>
  <dc:creator>kaneko kunihiko</dc:creator>
  <cp:lastModifiedBy>金子　邦彦</cp:lastModifiedBy>
  <cp:revision>172</cp:revision>
  <dcterms:created xsi:type="dcterms:W3CDTF">2019-11-02T00:06:04Z</dcterms:created>
  <dcterms:modified xsi:type="dcterms:W3CDTF">2023-11-24T07:58:11Z</dcterms:modified>
</cp:coreProperties>
</file>