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78"/>
  </p:notesMasterIdLst>
  <p:sldIdLst>
    <p:sldId id="907" r:id="rId4"/>
    <p:sldId id="1307" r:id="rId5"/>
    <p:sldId id="1073" r:id="rId6"/>
    <p:sldId id="1077" r:id="rId7"/>
    <p:sldId id="1078" r:id="rId8"/>
    <p:sldId id="1079" r:id="rId9"/>
    <p:sldId id="1067" r:id="rId10"/>
    <p:sldId id="1068" r:id="rId11"/>
    <p:sldId id="1069" r:id="rId12"/>
    <p:sldId id="1219" r:id="rId13"/>
    <p:sldId id="1202" r:id="rId14"/>
    <p:sldId id="1097" r:id="rId15"/>
    <p:sldId id="1101" r:id="rId16"/>
    <p:sldId id="1102" r:id="rId17"/>
    <p:sldId id="1103" r:id="rId18"/>
    <p:sldId id="1104" r:id="rId19"/>
    <p:sldId id="1106" r:id="rId20"/>
    <p:sldId id="1105" r:id="rId21"/>
    <p:sldId id="1082" r:id="rId22"/>
    <p:sldId id="1231" r:id="rId23"/>
    <p:sldId id="1232" r:id="rId24"/>
    <p:sldId id="1233" r:id="rId25"/>
    <p:sldId id="1234" r:id="rId26"/>
    <p:sldId id="1236" r:id="rId27"/>
    <p:sldId id="1238" r:id="rId28"/>
    <p:sldId id="1237" r:id="rId29"/>
    <p:sldId id="1209" r:id="rId30"/>
    <p:sldId id="1239" r:id="rId31"/>
    <p:sldId id="1240" r:id="rId32"/>
    <p:sldId id="1241" r:id="rId33"/>
    <p:sldId id="1242" r:id="rId34"/>
    <p:sldId id="1243" r:id="rId35"/>
    <p:sldId id="1245" r:id="rId36"/>
    <p:sldId id="1244" r:id="rId37"/>
    <p:sldId id="1235" r:id="rId38"/>
    <p:sldId id="1248" r:id="rId39"/>
    <p:sldId id="1247" r:id="rId40"/>
    <p:sldId id="1253" r:id="rId41"/>
    <p:sldId id="1250" r:id="rId42"/>
    <p:sldId id="1251" r:id="rId43"/>
    <p:sldId id="1252" r:id="rId44"/>
    <p:sldId id="1255" r:id="rId45"/>
    <p:sldId id="1256" r:id="rId46"/>
    <p:sldId id="1257" r:id="rId47"/>
    <p:sldId id="1258" r:id="rId48"/>
    <p:sldId id="1259" r:id="rId49"/>
    <p:sldId id="1261" r:id="rId50"/>
    <p:sldId id="1262" r:id="rId51"/>
    <p:sldId id="1263" r:id="rId52"/>
    <p:sldId id="1254" r:id="rId53"/>
    <p:sldId id="1273" r:id="rId54"/>
    <p:sldId id="1274" r:id="rId55"/>
    <p:sldId id="1265" r:id="rId56"/>
    <p:sldId id="1264" r:id="rId57"/>
    <p:sldId id="1275" r:id="rId58"/>
    <p:sldId id="1276" r:id="rId59"/>
    <p:sldId id="1277" r:id="rId60"/>
    <p:sldId id="1278" r:id="rId61"/>
    <p:sldId id="1279" r:id="rId62"/>
    <p:sldId id="1280" r:id="rId63"/>
    <p:sldId id="1282" r:id="rId64"/>
    <p:sldId id="1296" r:id="rId65"/>
    <p:sldId id="1297" r:id="rId66"/>
    <p:sldId id="1298" r:id="rId67"/>
    <p:sldId id="1299" r:id="rId68"/>
    <p:sldId id="1300" r:id="rId69"/>
    <p:sldId id="1301" r:id="rId70"/>
    <p:sldId id="1302" r:id="rId71"/>
    <p:sldId id="1303" r:id="rId72"/>
    <p:sldId id="1304" r:id="rId73"/>
    <p:sldId id="1306" r:id="rId74"/>
    <p:sldId id="1305" r:id="rId75"/>
    <p:sldId id="1308" r:id="rId76"/>
    <p:sldId id="1230" r:id="rId7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1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2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8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51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30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64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679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13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66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71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0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72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55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44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64319" y="1122363"/>
            <a:ext cx="8572098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6. </a:t>
            </a:r>
            <a:r>
              <a:rPr lang="ja-JP" altLang="en-US" sz="3600" dirty="0"/>
              <a:t>テーブルの結合</a:t>
            </a:r>
            <a:br>
              <a:rPr lang="en-US" altLang="ja-JP" sz="3600" dirty="0"/>
            </a:br>
            <a:br>
              <a:rPr lang="en-US" altLang="ja-JP" sz="3600" dirty="0"/>
            </a:br>
            <a:r>
              <a:rPr lang="en-US" altLang="ja-JP" sz="3200" dirty="0">
                <a:solidFill>
                  <a:schemeClr val="tx1"/>
                </a:solidFill>
              </a:rPr>
              <a:t>JOIN</a:t>
            </a:r>
            <a:r>
              <a:rPr lang="ja-JP" altLang="en-US" sz="3200" dirty="0" err="1">
                <a:solidFill>
                  <a:schemeClr val="tx1"/>
                </a:solidFill>
              </a:rPr>
              <a:t>、</a:t>
            </a:r>
            <a:r>
              <a:rPr lang="ja-JP" altLang="en-US" sz="3200" dirty="0">
                <a:solidFill>
                  <a:schemeClr val="tx1"/>
                </a:solidFill>
              </a:rPr>
              <a:t>結合と </a:t>
            </a:r>
            <a:r>
              <a:rPr lang="en-US" altLang="ja-JP" sz="3200" dirty="0">
                <a:solidFill>
                  <a:schemeClr val="tx1"/>
                </a:solidFill>
              </a:rPr>
              <a:t>SQL </a:t>
            </a:r>
            <a:r>
              <a:rPr lang="ja-JP" altLang="en-US" sz="3200" dirty="0">
                <a:solidFill>
                  <a:schemeClr val="tx1"/>
                </a:solidFill>
              </a:rPr>
              <a:t>問い合わせ</a:t>
            </a:r>
            <a:endParaRPr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www.kkaneko.jp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/de/ds/</a:t>
            </a:r>
            <a:r>
              <a:rPr kumimoji="1" lang="en-US" altLang="ja-JP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index.html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62601"/>
              </p:ext>
            </p:extLst>
          </p:nvPr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57689"/>
              </p:ext>
            </p:extLst>
          </p:nvPr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514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スライド番号プレースホルダー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4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21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  <a:lvl6pPr marL="18859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6pPr>
            <a:lvl7pPr marL="2228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7pPr>
            <a:lvl8pPr marL="25717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8pPr>
            <a:lvl9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500">
                <a:solidFill>
                  <a:srgbClr val="003300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85D0C-2A18-4259-B8B7-078272595A85}" type="slidenum">
              <a:rPr lang="ja-JP" altLang="en-US" sz="2100">
                <a:cs typeface="Segoe UI" panose="020B0502040204020203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350" dirty="0">
              <a:cs typeface="Segoe UI" panose="020B0502040204020203" pitchFamily="34" charset="0"/>
            </a:endParaRPr>
          </a:p>
        </p:txBody>
      </p:sp>
      <p:sp>
        <p:nvSpPr>
          <p:cNvPr id="19460" name="Rectangle 2"/>
          <p:cNvSpPr>
            <a:spLocks noGrp="1"/>
          </p:cNvSpPr>
          <p:nvPr>
            <p:ph type="title" idx="4294967295"/>
          </p:nvPr>
        </p:nvSpPr>
        <p:spPr>
          <a:xfrm>
            <a:off x="248583" y="152400"/>
            <a:ext cx="8643804" cy="3879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ja-JP" altLang="en-US" dirty="0">
                <a:latin typeface="メイリオ" panose="020B0604030504040204" pitchFamily="50" charset="-128"/>
              </a:rPr>
              <a:t>テーブル「商品」からデータを取得する</a:t>
            </a:r>
            <a:r>
              <a:rPr lang="en-US" altLang="ja-JP" dirty="0">
                <a:latin typeface="メイリオ" panose="020B0604030504040204" pitchFamily="50" charset="-128"/>
              </a:rPr>
              <a:t>SQL</a:t>
            </a:r>
            <a:r>
              <a:rPr lang="ja-JP" altLang="en-US" dirty="0">
                <a:latin typeface="メイリオ" panose="020B0604030504040204" pitchFamily="50" charset="-128"/>
              </a:rPr>
              <a:t>の例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8977" y="959370"/>
            <a:ext cx="9041769" cy="5396981"/>
          </a:xfrm>
        </p:spPr>
        <p:txBody>
          <a:bodyPr>
            <a:noAutofit/>
          </a:bodyPr>
          <a:lstStyle/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*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latin typeface="+mn-lt"/>
              </a:rPr>
              <a:t>商品</a:t>
            </a:r>
            <a:r>
              <a:rPr kumimoji="0" lang="en-US" altLang="ja-JP" sz="2400" dirty="0"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商品名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latin typeface="+mn-lt"/>
              </a:rPr>
              <a:t>商品</a:t>
            </a:r>
            <a:r>
              <a:rPr kumimoji="0" lang="en-US" altLang="ja-JP" sz="2400" dirty="0"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 DISTINCT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>
                <a:latin typeface="+mn-lt"/>
              </a:rPr>
              <a:t>商品</a:t>
            </a:r>
            <a:r>
              <a:rPr kumimoji="0" lang="en-US" altLang="ja-JP" sz="2400" dirty="0">
                <a:latin typeface="+mn-lt"/>
              </a:rPr>
              <a:t>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ja-JP" alt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単価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/>
              <a:t>商品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&gt; 80;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ja-JP" altLang="en-US" sz="2400" dirty="0"/>
              <a:t>商品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WHERE 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BETWEEN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80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AND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85;</a:t>
            </a:r>
          </a:p>
          <a:p>
            <a:pPr defTabSz="457200">
              <a:spcBef>
                <a:spcPts val="600"/>
              </a:spcBef>
              <a:defRPr/>
            </a:pP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AVG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(</a:t>
            </a:r>
            <a:r>
              <a:rPr kumimoji="0" lang="ja-JP" altLang="en-US" sz="2400" dirty="0">
                <a:solidFill>
                  <a:prstClr val="black"/>
                </a:solidFill>
              </a:rPr>
              <a:t>単価</a:t>
            </a:r>
            <a:r>
              <a:rPr kumimoji="0" lang="en-US" altLang="ja-JP" sz="2400" dirty="0">
                <a:solidFill>
                  <a:prstClr val="black"/>
                </a:solidFill>
                <a:latin typeface="+mn-lt"/>
              </a:rPr>
              <a:t>)</a:t>
            </a:r>
            <a:r>
              <a:rPr kumimoji="0" lang="ja-JP" altLang="en-US" sz="2400" dirty="0">
                <a:solidFill>
                  <a:prstClr val="black"/>
                </a:solidFill>
                <a:latin typeface="+mn-lt"/>
              </a:rPr>
              <a:t> </a:t>
            </a:r>
            <a:r>
              <a:rPr kumimoji="0" lang="en-US" altLang="ja-JP" sz="2400" b="1" dirty="0">
                <a:solidFill>
                  <a:srgbClr val="C00000"/>
                </a:solidFill>
                <a:latin typeface="+mn-lt"/>
              </a:rPr>
              <a:t>FROM </a:t>
            </a:r>
            <a:r>
              <a:rPr kumimoji="0" lang="ja-JP" altLang="en-US" sz="2400" dirty="0"/>
              <a:t>商品</a:t>
            </a:r>
            <a:r>
              <a:rPr kumimoji="0" lang="en-US" altLang="ja-JP" sz="2400" dirty="0"/>
              <a:t>;</a:t>
            </a:r>
            <a:endParaRPr kumimoji="0" lang="en-US" altLang="ja-JP" sz="2400" dirty="0">
              <a:solidFill>
                <a:prstClr val="black"/>
              </a:solidFill>
              <a:latin typeface="+mn-lt"/>
            </a:endParaRPr>
          </a:p>
          <a:p>
            <a:pPr marL="0" indent="0" defTabSz="457200">
              <a:spcBef>
                <a:spcPts val="600"/>
              </a:spcBef>
              <a:buNone/>
              <a:defRPr/>
            </a:pPr>
            <a:r>
              <a:rPr lang="ja-JP" altLang="en-US" sz="2400" b="1" dirty="0">
                <a:latin typeface="+mn-lt"/>
              </a:rPr>
              <a:t>　　</a:t>
            </a:r>
            <a:r>
              <a:rPr lang="en-US" altLang="ja-JP" sz="2400" b="1" dirty="0">
                <a:latin typeface="+mn-lt"/>
              </a:rPr>
              <a:t>AVG, MAX, MIN, SUM</a:t>
            </a:r>
            <a:r>
              <a:rPr lang="en-US" altLang="ja-JP" sz="2400" dirty="0">
                <a:latin typeface="+mn-lt"/>
              </a:rPr>
              <a:t>: </a:t>
            </a:r>
            <a:r>
              <a:rPr lang="ja-JP" altLang="en-US" sz="2400" dirty="0">
                <a:latin typeface="+mn-lt"/>
              </a:rPr>
              <a:t>平均、最大、最小、合計</a:t>
            </a:r>
            <a:endParaRPr lang="en-US" altLang="ja-JP" sz="2400" dirty="0">
              <a:latin typeface="+mn-lt"/>
            </a:endParaRPr>
          </a:p>
          <a:p>
            <a:pPr marL="0" indent="0" defTabSz="457200">
              <a:spcBef>
                <a:spcPts val="600"/>
              </a:spcBef>
              <a:buNone/>
              <a:defRPr/>
            </a:pPr>
            <a:r>
              <a:rPr lang="ja-JP" altLang="en-US" sz="2400" dirty="0">
                <a:latin typeface="+mn-lt"/>
              </a:rPr>
              <a:t>　　</a:t>
            </a:r>
            <a:r>
              <a:rPr lang="en-US" altLang="ja-JP" sz="2400" b="1" dirty="0">
                <a:latin typeface="+mn-lt"/>
              </a:rPr>
              <a:t>COUNT</a:t>
            </a:r>
            <a:r>
              <a:rPr lang="en-US" altLang="ja-JP" sz="2400" dirty="0">
                <a:latin typeface="+mn-lt"/>
              </a:rPr>
              <a:t>: </a:t>
            </a:r>
            <a:r>
              <a:rPr lang="ja-JP" altLang="en-US" sz="2400" dirty="0">
                <a:latin typeface="+mn-lt"/>
              </a:rPr>
              <a:t>行数</a:t>
            </a:r>
            <a:endParaRPr lang="en-US" altLang="ja-JP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ja-JP" altLang="en-US" sz="2400" dirty="0"/>
              <a:t>商品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lang="ja-JP" altLang="en-US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LIKE</a:t>
            </a:r>
            <a:r>
              <a:rPr lang="en-US" altLang="ja-JP" sz="24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'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%</a:t>
            </a:r>
            <a:r>
              <a:rPr lang="ja-JP" altLang="en-US" sz="2400" dirty="0">
                <a:solidFill>
                  <a:srgbClr val="C00000"/>
                </a:solidFill>
                <a:latin typeface="+mn-lt"/>
              </a:rPr>
              <a:t>ん</a:t>
            </a:r>
            <a:r>
              <a:rPr lang="en-US" altLang="ja-JP" sz="2400" dirty="0">
                <a:solidFill>
                  <a:schemeClr val="tx1"/>
                </a:solidFill>
                <a:latin typeface="+mn-lt"/>
              </a:rPr>
              <a:t>';</a:t>
            </a:r>
          </a:p>
          <a:p>
            <a:pPr marL="0" indent="0">
              <a:spcBef>
                <a:spcPts val="600"/>
              </a:spcBef>
              <a:buNone/>
            </a:pPr>
            <a:r>
              <a:rPr kumimoji="1" lang="ja-JP" altLang="en-US" sz="2400" dirty="0">
                <a:latin typeface="+mn-lt"/>
              </a:rPr>
              <a:t>　</a:t>
            </a:r>
            <a:r>
              <a:rPr lang="ja-JP" altLang="en-US" sz="2400" dirty="0">
                <a:latin typeface="+mn-lt"/>
              </a:rPr>
              <a:t>　「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ん」、「</a:t>
            </a:r>
            <a:r>
              <a:rPr lang="ja-JP" altLang="en-US" sz="2400" dirty="0" err="1"/>
              <a:t>ん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」「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/>
              <a:t>ん</a:t>
            </a:r>
            <a:r>
              <a:rPr lang="en-US" altLang="ja-JP" sz="2400" dirty="0">
                <a:latin typeface="+mn-lt"/>
              </a:rPr>
              <a:t>*</a:t>
            </a:r>
            <a:r>
              <a:rPr lang="ja-JP" altLang="en-US" sz="2400" dirty="0">
                <a:latin typeface="+mn-lt"/>
              </a:rPr>
              <a:t>」のように</a:t>
            </a:r>
            <a:r>
              <a:rPr kumimoji="1" lang="ja-JP" altLang="en-US" sz="2400" dirty="0">
                <a:latin typeface="+mn-lt"/>
              </a:rPr>
              <a:t>書くことができる</a:t>
            </a:r>
            <a:endParaRPr kumimoji="1" lang="en-US" altLang="ja-JP" sz="2400" dirty="0">
              <a:latin typeface="+mn-lt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sz="2400" dirty="0">
                <a:latin typeface="+mn-lt"/>
              </a:rPr>
              <a:t>　　</a:t>
            </a:r>
            <a:r>
              <a:rPr lang="en-US" altLang="ja-JP" sz="2400" dirty="0"/>
              <a:t> Access </a:t>
            </a:r>
            <a:r>
              <a:rPr lang="ja-JP" altLang="en-US" sz="2400" dirty="0"/>
              <a:t>では </a:t>
            </a:r>
            <a:r>
              <a:rPr lang="en-US" altLang="ja-JP" sz="2400" dirty="0"/>
              <a:t>% </a:t>
            </a:r>
            <a:r>
              <a:rPr lang="ja-JP" altLang="en-US" sz="2400" dirty="0"/>
              <a:t>でなく </a:t>
            </a:r>
            <a:r>
              <a:rPr lang="en-US" altLang="ja-JP" sz="2400" dirty="0"/>
              <a:t>*</a:t>
            </a:r>
            <a:endParaRPr kumimoji="1" lang="ja-JP" altLang="en-US" sz="2400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SELECT</a:t>
            </a:r>
            <a:r>
              <a:rPr lang="en-US" altLang="ja-JP" sz="2400" dirty="0">
                <a:latin typeface="+mn-lt"/>
              </a:rPr>
              <a:t> *</a:t>
            </a:r>
            <a:r>
              <a:rPr lang="ja-JP" altLang="en-US" sz="2400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FROM</a:t>
            </a:r>
            <a:r>
              <a:rPr lang="en-US" altLang="ja-JP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</a:t>
            </a:r>
            <a:r>
              <a:rPr lang="ja-JP" altLang="en-US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WHERE</a:t>
            </a:r>
            <a:r>
              <a:rPr lang="en-US" altLang="ja-JP" sz="2400" dirty="0">
                <a:latin typeface="+mn-lt"/>
              </a:rPr>
              <a:t> </a:t>
            </a:r>
            <a:r>
              <a:rPr kumimoji="0" lang="ja-JP" altLang="en-US" sz="2400" dirty="0">
                <a:solidFill>
                  <a:prstClr val="black"/>
                </a:solidFill>
              </a:rPr>
              <a:t>商品名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b="1" dirty="0">
                <a:solidFill>
                  <a:srgbClr val="C00000"/>
                </a:solidFill>
                <a:latin typeface="+mn-lt"/>
              </a:rPr>
              <a:t>IN</a:t>
            </a:r>
            <a:r>
              <a:rPr lang="en-US" altLang="ja-JP" sz="2400" b="1" dirty="0">
                <a:latin typeface="+mn-lt"/>
              </a:rPr>
              <a:t> </a:t>
            </a:r>
            <a:r>
              <a:rPr lang="en-US" altLang="ja-JP" sz="2400" dirty="0">
                <a:latin typeface="+mn-lt"/>
              </a:rPr>
              <a:t>('</a:t>
            </a:r>
            <a:r>
              <a:rPr lang="ja-JP" altLang="en-US" sz="2400" dirty="0">
                <a:latin typeface="+mn-lt"/>
              </a:rPr>
              <a:t>みかん</a:t>
            </a:r>
            <a:r>
              <a:rPr lang="en-US" altLang="ja-JP" sz="2400" dirty="0">
                <a:latin typeface="+mn-lt"/>
              </a:rPr>
              <a:t>', '</a:t>
            </a:r>
            <a:r>
              <a:rPr lang="ja-JP" altLang="en-US" sz="2400" dirty="0">
                <a:latin typeface="+mn-lt"/>
              </a:rPr>
              <a:t>りんご</a:t>
            </a:r>
            <a:r>
              <a:rPr lang="en-US" altLang="ja-JP" sz="2400" dirty="0">
                <a:latin typeface="+mn-lt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144419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商品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 err="1">
                <a:solidFill>
                  <a:srgbClr val="C00000"/>
                </a:solidFill>
              </a:rPr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商品名、単価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なし</a:t>
            </a:r>
            <a:endParaRPr kumimoji="1" lang="en-US" altLang="ja-JP" sz="2400" b="1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90" y="3244214"/>
            <a:ext cx="6040548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buNone/>
            </a:pP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26179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77410"/>
              </p:ext>
            </p:extLst>
          </p:nvPr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216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08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16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618598"/>
            <a:ext cx="8509334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606239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31" y="645613"/>
            <a:ext cx="8547036" cy="4646824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19009" y="1272755"/>
            <a:ext cx="3519281" cy="1823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2681" y="3653438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403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05" y="3340201"/>
            <a:ext cx="5746440" cy="341566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81722" y="5048031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286074" y="3340201"/>
            <a:ext cx="1813450" cy="2353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22551" y="5340561"/>
            <a:ext cx="4897775" cy="10509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0805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結合の基本概念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80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2430966"/>
            <a:ext cx="6355868" cy="3925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論理的思考と問題解決能力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データ分析と洞察の獲得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データ管理と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スキルの強化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603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結合とその目的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結合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異なるテーブルを結合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新たなテーブルを生成</a:t>
            </a:r>
            <a:r>
              <a:rPr lang="ja-JP" altLang="en-US" sz="2400" dirty="0"/>
              <a:t>する操作</a:t>
            </a: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  <a:p>
            <a:r>
              <a:rPr lang="ja-JP" altLang="en-US" sz="2400" b="1" dirty="0"/>
              <a:t>主な目的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データベース内の異なるテーブルから</a:t>
            </a:r>
            <a:r>
              <a:rPr lang="ja-JP" altLang="en-US" sz="2400" b="1" dirty="0"/>
              <a:t>データを組み合わせ</a:t>
            </a:r>
            <a:r>
              <a:rPr lang="ja-JP" altLang="en-US" sz="2400" dirty="0"/>
              <a:t>て、</a:t>
            </a:r>
            <a:r>
              <a:rPr lang="ja-JP" altLang="en-US" sz="2400" b="1" dirty="0"/>
              <a:t>有用なデータを作成</a:t>
            </a:r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：</a:t>
            </a:r>
            <a:r>
              <a:rPr lang="ja-JP" altLang="en-US" sz="2400" b="1" dirty="0"/>
              <a:t>結合条件</a:t>
            </a:r>
            <a:r>
              <a:rPr lang="ja-JP" altLang="en-US" sz="2400" dirty="0"/>
              <a:t>は</a:t>
            </a:r>
            <a:r>
              <a:rPr lang="ja-JP" altLang="en-US" sz="2400" b="1" dirty="0"/>
              <a:t>通常</a:t>
            </a:r>
            <a:r>
              <a:rPr lang="ja-JP" altLang="en-US" sz="2400" dirty="0"/>
              <a:t>、</a:t>
            </a:r>
            <a:r>
              <a:rPr lang="en-US" altLang="ja-JP" sz="2400" b="1" dirty="0"/>
              <a:t>2</a:t>
            </a:r>
            <a:r>
              <a:rPr lang="ja-JP" altLang="en-US" sz="2400" b="1" dirty="0" err="1"/>
              <a:t>つの</a:t>
            </a:r>
            <a:r>
              <a:rPr lang="ja-JP" altLang="en-US" sz="2400" b="1" dirty="0"/>
              <a:t>テーブルの特定の属性同士の値が等しい</a:t>
            </a:r>
            <a:r>
              <a:rPr lang="ja-JP" altLang="en-US" sz="2400" dirty="0"/>
              <a:t>という条件を指定。</a:t>
            </a:r>
            <a:r>
              <a:rPr lang="ja-JP" altLang="en-US" sz="2400" b="1" dirty="0"/>
              <a:t>その他の複雑な条件</a:t>
            </a:r>
            <a:r>
              <a:rPr lang="ja-JP" altLang="en-US" sz="2400" dirty="0"/>
              <a:t>も指定できる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結合を行うことで、データベースの柔軟性と効率性を向上。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意思決定や問題解決に役立つデータを得ることができる。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558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3477125" y="3221532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709272" y="35281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2769946" y="946680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263972"/>
              </p:ext>
            </p:extLst>
          </p:nvPr>
        </p:nvGraphicFramePr>
        <p:xfrm>
          <a:off x="2858845" y="1484172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361866"/>
              </p:ext>
            </p:extLst>
          </p:nvPr>
        </p:nvGraphicFramePr>
        <p:xfrm>
          <a:off x="3025035" y="431720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3025035" y="3706524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92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78623F-83AB-4C73-9E7A-552F6B1D1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商品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2F55D-D514-4D10-BCAE-D65BA799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29A9C71C-550B-47CC-AAA9-DCB1A89D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57" y="1210083"/>
            <a:ext cx="195048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154F6B3E-B616-4230-9497-0130B617A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53" y="2180868"/>
            <a:ext cx="1944631" cy="194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3AB6F077-E7BA-4B92-981D-DF3DBD60F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012" y="3399994"/>
            <a:ext cx="2012264" cy="20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3126C6-5F7C-478A-B86F-8095E325192C}"/>
              </a:ext>
            </a:extLst>
          </p:cNvPr>
          <p:cNvSpPr txBox="1"/>
          <p:nvPr/>
        </p:nvSpPr>
        <p:spPr>
          <a:xfrm>
            <a:off x="6421038" y="2766557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F7CB336-59D1-4E89-9DCF-1313D3EF6FC7}"/>
              </a:ext>
            </a:extLst>
          </p:cNvPr>
          <p:cNvGraphicFramePr>
            <a:graphicFrameLocks noGrp="1"/>
          </p:cNvGraphicFramePr>
          <p:nvPr/>
        </p:nvGraphicFramePr>
        <p:xfrm>
          <a:off x="5324039" y="3353055"/>
          <a:ext cx="31220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16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B3D0D-D9B9-4911-8C96-FC8C76C8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購入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AD1AB4-CAED-446B-A586-3149537AB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D6569E2-3AC1-4792-8039-65CD5103D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9" y="1119059"/>
            <a:ext cx="1628775" cy="17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8F842412-DE66-4205-9173-46302E43D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09" y="3125857"/>
            <a:ext cx="1946831" cy="18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8EBEB82-0F35-4F5A-820E-E424825B170C}"/>
              </a:ext>
            </a:extLst>
          </p:cNvPr>
          <p:cNvSpPr txBox="1"/>
          <p:nvPr/>
        </p:nvSpPr>
        <p:spPr>
          <a:xfrm>
            <a:off x="5971557" y="2453406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F9F01FC2-85DC-46F3-9B82-0BFECCC2E1C2}"/>
              </a:ext>
            </a:extLst>
          </p:cNvPr>
          <p:cNvGraphicFramePr>
            <a:graphicFrameLocks noGrp="1"/>
          </p:cNvGraphicFramePr>
          <p:nvPr/>
        </p:nvGraphicFramePr>
        <p:xfrm>
          <a:off x="5012194" y="3125857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55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939820"/>
              </p:ext>
            </p:extLst>
          </p:nvPr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85626"/>
              </p:ext>
            </p:extLst>
          </p:nvPr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413621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結合と結合条件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13017" y="644894"/>
            <a:ext cx="5070035" cy="6076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b="1" u="sng" dirty="0"/>
              <a:t>結合条件</a:t>
            </a:r>
            <a:endParaRPr kumimoji="1" lang="en-US" altLang="ja-JP" sz="2000" b="1" u="sng" dirty="0"/>
          </a:p>
          <a:p>
            <a:pPr marL="0" indent="0">
              <a:buNone/>
            </a:pPr>
            <a:r>
              <a:rPr lang="ja-JP" altLang="en-US" sz="2000" dirty="0"/>
              <a:t>「</a:t>
            </a:r>
            <a:r>
              <a:rPr lang="ja-JP" altLang="en-US" sz="2000" b="1" dirty="0"/>
              <a:t>商品テーブルの</a:t>
            </a:r>
            <a:r>
              <a:rPr lang="en-US" altLang="ja-JP" sz="2000" b="1" dirty="0"/>
              <a:t>ID</a:t>
            </a:r>
            <a:r>
              <a:rPr lang="ja-JP" altLang="en-US" sz="2000" b="1" dirty="0"/>
              <a:t>と購入テーブルの商品番号が等しい</a:t>
            </a:r>
            <a:r>
              <a:rPr lang="ja-JP" altLang="en-US" sz="2000" dirty="0"/>
              <a:t>」という結合条件を考えることができる</a:t>
            </a: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u="sng" dirty="0"/>
              <a:t>結合結果の例</a:t>
            </a:r>
            <a:endParaRPr lang="en-US" altLang="ja-JP" sz="2000" b="1" u="sng" dirty="0"/>
          </a:p>
          <a:p>
            <a:pPr marL="0" indent="0">
              <a:buNone/>
            </a:pPr>
            <a:r>
              <a:rPr lang="ja-JP" altLang="en-US" sz="2000" dirty="0"/>
              <a:t>　</a:t>
            </a:r>
            <a:r>
              <a:rPr lang="ja-JP" altLang="en-US" sz="2000" dirty="0">
                <a:latin typeface="+mj-ea"/>
                <a:ea typeface="+mj-ea"/>
              </a:rPr>
              <a:t>結合結果は新しいテーブル</a:t>
            </a:r>
            <a:endParaRPr lang="en-US" altLang="ja-JP" sz="2000" dirty="0"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b="1" u="sng" dirty="0"/>
              <a:t>結合の有用性</a:t>
            </a:r>
            <a:endParaRPr lang="en-US" altLang="ja-JP" sz="2000" b="1" u="sng" dirty="0"/>
          </a:p>
          <a:p>
            <a:r>
              <a:rPr lang="ja-JP" altLang="en-US" sz="2000" b="1" dirty="0"/>
              <a:t>どの購入者がどの商品を購入したかを調べる</a:t>
            </a:r>
            <a:r>
              <a:rPr lang="ja-JP" altLang="en-US" sz="2000" dirty="0"/>
              <a:t>など。</a:t>
            </a:r>
            <a:endParaRPr kumimoji="1" lang="en-US" altLang="ja-JP" sz="2000" dirty="0"/>
          </a:p>
          <a:p>
            <a:r>
              <a:rPr lang="ja-JP" altLang="en-US" sz="2000" dirty="0"/>
              <a:t>さまざまなテーブルを組み合わせて、有用なデータを得て、分析できる。</a:t>
            </a:r>
            <a:endParaRPr lang="en-US" altLang="ja-JP" sz="2000" dirty="0"/>
          </a:p>
          <a:p>
            <a:pPr marL="0" indent="0">
              <a:buNone/>
            </a:pP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265035"/>
              </p:ext>
            </p:extLst>
          </p:nvPr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350657"/>
              </p:ext>
            </p:extLst>
          </p:nvPr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368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274732"/>
            <a:ext cx="8753475" cy="5268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ja-JP" altLang="en-US" dirty="0"/>
              <a:t>結合の例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47450D-3ED1-4A4C-94DD-3561C325E358}"/>
              </a:ext>
            </a:extLst>
          </p:cNvPr>
          <p:cNvSpPr txBox="1"/>
          <p:nvPr/>
        </p:nvSpPr>
        <p:spPr>
          <a:xfrm>
            <a:off x="5089286" y="4627705"/>
            <a:ext cx="29546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の実行により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新しく生成される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dirty="0">
                <a:latin typeface="Calibri" panose="020F0502020204030204"/>
                <a:ea typeface="游ゴシック" panose="020B0400000000000000" pitchFamily="50" charset="-128"/>
              </a:rPr>
              <a:t>テーブル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C867B66C-3477-4CB1-844A-519331FCE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99389"/>
              </p:ext>
            </p:extLst>
          </p:nvPr>
        </p:nvGraphicFramePr>
        <p:xfrm>
          <a:off x="4337995" y="3065787"/>
          <a:ext cx="45335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ID</a:t>
                      </a:r>
                      <a:endParaRPr kumimoji="1" lang="ja-JP" alt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500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X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3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80958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8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100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Y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="1" dirty="0"/>
                        <a:t>2</a:t>
                      </a:r>
                      <a:endParaRPr kumimoji="1" lang="ja-JP" altLang="en-US" sz="18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</a:tbl>
          </a:graphicData>
        </a:graphic>
      </p:graphicFrame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974" y="1123522"/>
            <a:ext cx="3593856" cy="155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" name="右中かっこ 2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7400010" y="2124901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7525270" y="2168902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右矢印 4">
            <a:extLst>
              <a:ext uri="{FF2B5EF4-FFF2-40B4-BE49-F238E27FC236}">
                <a16:creationId xmlns:a16="http://schemas.microsoft.com/office/drawing/2014/main" id="{A3A5A180-4D0C-4639-9357-9FDE91CC3C9C}"/>
              </a:ext>
            </a:extLst>
          </p:cNvPr>
          <p:cNvSpPr/>
          <p:nvPr/>
        </p:nvSpPr>
        <p:spPr>
          <a:xfrm>
            <a:off x="3555497" y="3134452"/>
            <a:ext cx="531594" cy="1070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013318" y="664922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05683"/>
              </p:ext>
            </p:extLst>
          </p:nvPr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7" name="表 26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65432"/>
              </p:ext>
            </p:extLst>
          </p:nvPr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23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</a:t>
            </a:r>
            <a:r>
              <a:rPr lang="en-US" altLang="ja-JP" dirty="0"/>
              <a:t>SQL </a:t>
            </a:r>
            <a:r>
              <a:rPr lang="ja-JP" altLang="en-US" dirty="0"/>
              <a:t>による結合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JOIN </a:t>
            </a:r>
            <a:r>
              <a:rPr lang="ja-JP" altLang="en-US" b="1" dirty="0"/>
              <a:t>と </a:t>
            </a:r>
            <a:r>
              <a:rPr lang="en-US" altLang="ja-JP" b="1" dirty="0"/>
              <a:t>ON </a:t>
            </a:r>
            <a:r>
              <a:rPr lang="ja-JP" altLang="en-US" b="1" dirty="0"/>
              <a:t>の使用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789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051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3864" y="1022853"/>
            <a:ext cx="8509334" cy="4893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TEXT,</a:t>
            </a:r>
          </a:p>
          <a:p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商品番号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('X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3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Y', 2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37458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477311"/>
            <a:ext cx="5098010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結合の基本概念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</a:rPr>
              <a:t>SQL </a:t>
            </a:r>
            <a:r>
              <a:rPr lang="ja-JP" alt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での</a:t>
            </a: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結合の書き方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結合条件のない結合と、結合条件のある結合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3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8" y="778808"/>
            <a:ext cx="8603221" cy="53346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2764" y="1376218"/>
            <a:ext cx="3411635" cy="2730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8063" y="421592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0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50" y="3360574"/>
            <a:ext cx="5234174" cy="3426689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 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000" b="1" dirty="0">
                <a:latin typeface="Segoe UI" panose="020B0502040204020203" pitchFamily="34" charset="0"/>
              </a:rPr>
              <a:t>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000" dirty="0">
                <a:latin typeface="Segoe UI" panose="020B0502040204020203" pitchFamily="34" charset="0"/>
              </a:rPr>
              <a:t>商品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000" dirty="0">
                <a:latin typeface="Segoe UI" panose="020B0502040204020203" pitchFamily="34" charset="0"/>
              </a:rPr>
              <a:t>購入</a:t>
            </a:r>
            <a:endParaRPr lang="en-US" altLang="ja-JP" sz="2000" dirty="0">
              <a:latin typeface="Segoe UI" panose="020B0502040204020203" pitchFamily="34" charset="0"/>
            </a:endParaRPr>
          </a:p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000" dirty="0">
                <a:latin typeface="Segoe UI" panose="020B0502040204020203" pitchFamily="34" charset="0"/>
              </a:rPr>
              <a:t> </a:t>
            </a:r>
            <a:r>
              <a:rPr lang="ja-JP" altLang="en-US" sz="2000" dirty="0">
                <a:latin typeface="Segoe UI" panose="020B0502040204020203" pitchFamily="34" charset="0"/>
              </a:rPr>
              <a:t>商品</a:t>
            </a:r>
            <a:r>
              <a:rPr lang="en-US" altLang="ja-JP" sz="2000" dirty="0">
                <a:latin typeface="Segoe UI" panose="020B0502040204020203" pitchFamily="34" charset="0"/>
              </a:rPr>
              <a:t>.ID = </a:t>
            </a:r>
            <a:r>
              <a:rPr lang="ja-JP" altLang="en-US" sz="2000" dirty="0"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latin typeface="Segoe UI" panose="020B0502040204020203" pitchFamily="34" charset="0"/>
              </a:rPr>
              <a:t>商品番号</a:t>
            </a:r>
            <a:r>
              <a:rPr lang="en-US" altLang="ja-JP" sz="2000" dirty="0">
                <a:latin typeface="Segoe UI" panose="020B0502040204020203" pitchFamily="34" charset="0"/>
              </a:rPr>
              <a:t>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849213" y="5502256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70075" y="3756061"/>
            <a:ext cx="1673343" cy="4233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0260" y="5772726"/>
            <a:ext cx="4726903" cy="9559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809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演習２の実行結果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4612" y="846253"/>
            <a:ext cx="499844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商品テーブルと購入テーブルを</a:t>
            </a:r>
            <a:r>
              <a:rPr lang="ja-JP" altLang="en-US" sz="2400" b="1" dirty="0"/>
              <a:t>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購入者がどの商品を購入したかのデータ</a:t>
            </a:r>
            <a:r>
              <a:rPr lang="ja-JP" altLang="en-US" sz="2400" dirty="0"/>
              <a:t>を取得。</a:t>
            </a:r>
            <a:endParaRPr lang="en-US" altLang="ja-JP" sz="2400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属性と購入テーブルの商品番号属性が等しい</a:t>
            </a:r>
            <a:r>
              <a:rPr lang="ja-JP" altLang="en-US" sz="2400" dirty="0"/>
              <a:t>場合に結合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商品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004662"/>
              </p:ext>
            </p:extLst>
          </p:nvPr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72784"/>
              </p:ext>
            </p:extLst>
          </p:nvPr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>
                <a:solidFill>
                  <a:prstClr val="black"/>
                </a:solidFill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38" y="3348806"/>
            <a:ext cx="5542595" cy="1346753"/>
          </a:xfrm>
          <a:prstGeom prst="rect">
            <a:avLst/>
          </a:prstGeom>
        </p:spPr>
      </p:pic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618956" y="5035122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>
                <a:latin typeface="Segoe UI" panose="020B0502040204020203" pitchFamily="34" charset="0"/>
              </a:rPr>
              <a:t> </a:t>
            </a: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>
                <a:latin typeface="Segoe UI" panose="020B0502040204020203" pitchFamily="34" charset="0"/>
              </a:rPr>
              <a:t>商品</a:t>
            </a:r>
            <a:endParaRPr lang="en-US" altLang="ja-JP" sz="270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>
                <a:latin typeface="Segoe UI" panose="020B0502040204020203" pitchFamily="34" charset="0"/>
              </a:rPr>
              <a:t>購入</a:t>
            </a:r>
            <a:endParaRPr lang="en-US" altLang="ja-JP" sz="270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>
                <a:latin typeface="Segoe UI" panose="020B0502040204020203" pitchFamily="34" charset="0"/>
              </a:rPr>
              <a:t> </a:t>
            </a:r>
            <a:r>
              <a:rPr lang="ja-JP" altLang="en-US" sz="2700">
                <a:latin typeface="Segoe UI" panose="020B0502040204020203" pitchFamily="34" charset="0"/>
              </a:rPr>
              <a:t>商品</a:t>
            </a:r>
            <a:r>
              <a:rPr lang="en-US" altLang="ja-JP" sz="2700">
                <a:latin typeface="Segoe UI" panose="020B0502040204020203" pitchFamily="34" charset="0"/>
              </a:rPr>
              <a:t>.ID = </a:t>
            </a:r>
            <a:r>
              <a:rPr lang="ja-JP" altLang="en-US" sz="2700">
                <a:latin typeface="Segoe UI" panose="020B0502040204020203" pitchFamily="34" charset="0"/>
              </a:rPr>
              <a:t>購入</a:t>
            </a:r>
            <a:r>
              <a:rPr lang="en-US" altLang="ja-JP" sz="2700">
                <a:latin typeface="Segoe UI" panose="020B0502040204020203" pitchFamily="34" charset="0"/>
              </a:rPr>
              <a:t>.</a:t>
            </a:r>
            <a:r>
              <a:rPr lang="ja-JP" altLang="en-US" sz="2700">
                <a:latin typeface="Segoe UI" panose="020B0502040204020203" pitchFamily="34" charset="0"/>
              </a:rPr>
              <a:t>商品番号</a:t>
            </a:r>
            <a:r>
              <a:rPr lang="en-US" altLang="ja-JP" sz="270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719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結合の利点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結合はリレーショナルデータベースにおいて重要な操作であり、以下の利点がある</a:t>
            </a:r>
            <a:endParaRPr lang="en-US" altLang="ja-JP" sz="2400" dirty="0"/>
          </a:p>
          <a:p>
            <a:r>
              <a:rPr lang="ja-JP" altLang="en-US" sz="2400" b="1" dirty="0"/>
              <a:t>データの統合</a:t>
            </a:r>
            <a:r>
              <a:rPr lang="ja-JP" altLang="en-US" sz="2400" dirty="0"/>
              <a:t>：異なるテーブルを結合して、新たなテーブルを生成。これにより、関連のあるデータを１つにまとめるデータ統合を実現。</a:t>
            </a:r>
          </a:p>
          <a:p>
            <a:r>
              <a:rPr lang="ja-JP" altLang="en-US" sz="2400" b="1" dirty="0"/>
              <a:t>データの洞察</a:t>
            </a:r>
            <a:r>
              <a:rPr lang="ja-JP" altLang="en-US" sz="2400" dirty="0"/>
              <a:t>：異なるデータを組み合わせて意思決定に役立つ洞察を得る。</a:t>
            </a:r>
            <a:endParaRPr lang="en-US" altLang="ja-JP" sz="2400" dirty="0"/>
          </a:p>
          <a:p>
            <a:r>
              <a:rPr lang="ja-JP" altLang="en-US" sz="2400" b="1" dirty="0"/>
              <a:t>データの整合性：</a:t>
            </a:r>
            <a:r>
              <a:rPr lang="ja-JP" altLang="en-US" sz="2400" dirty="0"/>
              <a:t>データの冗長性を排除し、データの整合性を保つために、テーブルを分割して、データベース内に保持。必要に応じて結合して必要なデータを取得できる。</a:t>
            </a:r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099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結合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異なるテーブルを結合</a:t>
            </a:r>
            <a:r>
              <a:rPr lang="ja-JP" altLang="en-US" sz="2400" dirty="0"/>
              <a:t>して、</a:t>
            </a:r>
            <a:r>
              <a:rPr lang="ja-JP" altLang="en-US" sz="2400" b="1" dirty="0"/>
              <a:t>新たなテーブルを生成</a:t>
            </a:r>
            <a:r>
              <a:rPr lang="ja-JP" altLang="en-US" sz="2400" dirty="0"/>
              <a:t>する操作</a:t>
            </a:r>
            <a:endParaRPr lang="en-US" altLang="ja-JP" sz="2400" dirty="0"/>
          </a:p>
          <a:p>
            <a:r>
              <a:rPr lang="ja-JP" altLang="en-US" sz="2400" b="1" dirty="0"/>
              <a:t>主な目的</a:t>
            </a:r>
            <a:r>
              <a:rPr lang="ja-JP" altLang="en-US" sz="2400" dirty="0"/>
              <a:t>：</a:t>
            </a:r>
            <a:r>
              <a:rPr lang="en-US" altLang="ja-JP" sz="2400" dirty="0"/>
              <a:t> </a:t>
            </a:r>
            <a:r>
              <a:rPr lang="ja-JP" altLang="en-US" sz="2400" dirty="0"/>
              <a:t>データベース内の異なるテーブルから</a:t>
            </a:r>
            <a:r>
              <a:rPr lang="ja-JP" altLang="en-US" sz="2400" b="1" dirty="0"/>
              <a:t>データを組み合わせ</a:t>
            </a:r>
            <a:r>
              <a:rPr lang="ja-JP" altLang="en-US" sz="2400" dirty="0"/>
              <a:t>て、</a:t>
            </a:r>
            <a:r>
              <a:rPr lang="ja-JP" altLang="en-US" sz="2400" b="1" dirty="0"/>
              <a:t>有用なデータを作成</a:t>
            </a:r>
            <a:endParaRPr lang="en-US" altLang="ja-JP" sz="2400" b="1" dirty="0"/>
          </a:p>
          <a:p>
            <a:r>
              <a:rPr lang="ja-JP" altLang="en-US" sz="2400" b="1" dirty="0"/>
              <a:t>結合条件</a:t>
            </a:r>
            <a:r>
              <a:rPr lang="ja-JP" altLang="en-US" sz="2400" dirty="0"/>
              <a:t>は、例えば、「</a:t>
            </a:r>
            <a:r>
              <a:rPr lang="ja-JP" altLang="en-US" sz="2400" b="1" dirty="0"/>
              <a:t>商品テーブルの</a:t>
            </a:r>
            <a:r>
              <a:rPr lang="en-US" altLang="ja-JP" sz="2400" b="1" dirty="0"/>
              <a:t>ID</a:t>
            </a:r>
            <a:r>
              <a:rPr lang="ja-JP" altLang="en-US" sz="2400" b="1" dirty="0"/>
              <a:t>と購入テーブルの商品番号が等しい</a:t>
            </a:r>
            <a:r>
              <a:rPr lang="ja-JP" altLang="en-US" sz="2400" dirty="0"/>
              <a:t>」というような結合条件を考えることができる</a:t>
            </a:r>
            <a:endParaRPr lang="en-US" altLang="ja-JP" sz="2400" dirty="0"/>
          </a:p>
          <a:p>
            <a:r>
              <a:rPr lang="ja-JP" altLang="en-US" sz="2400" b="1" dirty="0"/>
              <a:t>有用性</a:t>
            </a:r>
            <a:r>
              <a:rPr lang="ja-JP" altLang="en-US" sz="2400" dirty="0"/>
              <a:t>：結合を利用することで、</a:t>
            </a:r>
            <a:r>
              <a:rPr lang="ja-JP" altLang="en-US" sz="2400" b="1" dirty="0"/>
              <a:t>購入者がどの商品を購入したか</a:t>
            </a:r>
            <a:r>
              <a:rPr lang="ja-JP" altLang="en-US" sz="2400" dirty="0"/>
              <a:t>などのデータを得ることができる</a:t>
            </a:r>
            <a:endParaRPr lang="en-US" altLang="ja-JP" sz="2400" dirty="0"/>
          </a:p>
          <a:p>
            <a:r>
              <a:rPr lang="ja-JP" altLang="en-US" sz="2400" dirty="0"/>
              <a:t>結合を行う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の例</a:t>
            </a:r>
          </a:p>
          <a:p>
            <a:endParaRPr lang="en-US" altLang="ja-JP" sz="2400" dirty="0"/>
          </a:p>
          <a:p>
            <a:endParaRPr lang="en-US" altLang="ja-JP" sz="2400" b="1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681792" y="5113631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05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自習１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結合の結果をさらに加工する方法をマスターする</a:t>
            </a:r>
          </a:p>
          <a:p>
            <a:r>
              <a:rPr lang="ja-JP" altLang="en-US" sz="2400" b="1" dirty="0"/>
              <a:t>指示</a:t>
            </a:r>
            <a:r>
              <a:rPr lang="en-US" altLang="ja-JP" sz="2400" b="1" dirty="0"/>
              <a:t>:</a:t>
            </a:r>
            <a:r>
              <a:rPr lang="ja-JP" altLang="en-US" sz="2400" dirty="0"/>
              <a:t> 演習</a:t>
            </a:r>
            <a:r>
              <a:rPr lang="en-US" altLang="ja-JP" sz="2400" dirty="0"/>
              <a:t>1</a:t>
            </a:r>
            <a:r>
              <a:rPr lang="ja-JP" altLang="en-US" sz="2400" dirty="0"/>
              <a:t>の結果のテーブルは</a:t>
            </a:r>
            <a:r>
              <a:rPr lang="en-US" altLang="ja-JP" sz="2400" dirty="0"/>
              <a:t>5</a:t>
            </a:r>
            <a:r>
              <a:rPr lang="ja-JP" altLang="en-US" sz="2400" dirty="0"/>
              <a:t>列です。このうち、</a:t>
            </a:r>
            <a:r>
              <a:rPr lang="ja-JP" altLang="en-US" sz="2400" b="1" dirty="0"/>
              <a:t>「商品名」と「購入者」の列のみを表示し、他の列は表示しないような（下図のように） </a:t>
            </a:r>
            <a:r>
              <a:rPr lang="en-US" altLang="ja-JP" sz="2400" b="1" dirty="0"/>
              <a:t>SQL</a:t>
            </a:r>
            <a:r>
              <a:rPr lang="ja-JP" altLang="en-US" sz="2400" b="1" dirty="0"/>
              <a:t> を作成してください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b="1" dirty="0"/>
              <a:t>ヒント</a:t>
            </a:r>
            <a:r>
              <a:rPr lang="en-US" altLang="ja-JP" sz="2400" b="1" dirty="0"/>
              <a:t>:</a:t>
            </a:r>
            <a:r>
              <a:rPr lang="ja-JP" altLang="en-US" sz="2400" dirty="0"/>
              <a:t> </a:t>
            </a:r>
            <a:r>
              <a:rPr lang="en-US" altLang="ja-JP" sz="2400" dirty="0"/>
              <a:t>SELECT * </a:t>
            </a:r>
            <a:r>
              <a:rPr lang="ja-JP" altLang="en-US" sz="2400" dirty="0"/>
              <a:t>を変更して、必要な列のみを指定してください。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17" y="2760926"/>
            <a:ext cx="6060428" cy="18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858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結合の結果をさらに加工する方法をマスターする</a:t>
            </a:r>
          </a:p>
          <a:p>
            <a:r>
              <a:rPr lang="ja-JP" altLang="en-US" sz="2400" b="1" dirty="0"/>
              <a:t>指示</a:t>
            </a:r>
            <a:r>
              <a:rPr lang="en-US" altLang="ja-JP" sz="2400" b="1" dirty="0"/>
              <a:t>:</a:t>
            </a:r>
            <a:r>
              <a:rPr lang="ja-JP" altLang="en-US" sz="2400" dirty="0"/>
              <a:t> 演習</a:t>
            </a:r>
            <a:r>
              <a:rPr lang="en-US" altLang="ja-JP" sz="2400" dirty="0"/>
              <a:t>1</a:t>
            </a:r>
            <a:r>
              <a:rPr lang="ja-JP" altLang="en-US" sz="2400" dirty="0"/>
              <a:t>の結果のテーブルは、</a:t>
            </a:r>
            <a:r>
              <a:rPr lang="en-US" altLang="ja-JP" sz="2400" dirty="0"/>
              <a:t>3</a:t>
            </a:r>
            <a:r>
              <a:rPr lang="ja-JP" altLang="en-US" sz="2400" dirty="0"/>
              <a:t>行のテーブルです。</a:t>
            </a:r>
            <a:r>
              <a:rPr lang="ja-JP" altLang="en-US" sz="2400" b="1" i="1" dirty="0"/>
              <a:t>この行数</a:t>
            </a:r>
            <a:r>
              <a:rPr lang="en-US" altLang="ja-JP" sz="2400" b="1" dirty="0"/>
              <a:t>3</a:t>
            </a:r>
            <a:r>
              <a:rPr lang="ja-JP" altLang="en-US" sz="2400" b="1" i="1" dirty="0"/>
              <a:t>を得る（下図のように）</a:t>
            </a:r>
            <a:r>
              <a:rPr lang="en-US" altLang="ja-JP" sz="2400" b="1" dirty="0"/>
              <a:t>SQL</a:t>
            </a:r>
            <a:r>
              <a:rPr lang="en-US" altLang="ja-JP" sz="2400" b="1" i="1" dirty="0"/>
              <a:t> </a:t>
            </a:r>
            <a:r>
              <a:rPr lang="ja-JP" altLang="en-US" sz="2400" b="1" i="1" dirty="0"/>
              <a:t>を作成</a:t>
            </a:r>
            <a:r>
              <a:rPr lang="ja-JP" altLang="en-US" sz="2400" b="1" dirty="0"/>
              <a:t>してください</a:t>
            </a:r>
            <a:endParaRPr lang="en-US" altLang="ja-JP" sz="2400" b="1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sz="2400" b="1" dirty="0"/>
              <a:t>ヒント</a:t>
            </a:r>
            <a:r>
              <a:rPr lang="en-US" altLang="ja-JP" sz="2400" b="1" dirty="0"/>
              <a:t>:</a:t>
            </a:r>
            <a:r>
              <a:rPr lang="ja-JP" altLang="en-US" sz="2400" dirty="0"/>
              <a:t> </a:t>
            </a:r>
            <a:r>
              <a:rPr lang="en-US" altLang="ja-JP" sz="2400" dirty="0"/>
              <a:t>COUNT(*) </a:t>
            </a:r>
            <a:r>
              <a:rPr lang="ja-JP" altLang="en-US" sz="2400" dirty="0"/>
              <a:t>を使用してください。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178" y="2564233"/>
            <a:ext cx="5449354" cy="125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7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157018"/>
            <a:ext cx="8461208" cy="6022401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自習１の解答例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自習２の解答例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800" y="732259"/>
            <a:ext cx="5798163" cy="163744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1" y="4118542"/>
            <a:ext cx="5931224" cy="186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08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6-3. SQL </a:t>
            </a:r>
            <a:r>
              <a:rPr lang="ja-JP" altLang="en-US" sz="4500" dirty="0" err="1">
                <a:solidFill>
                  <a:schemeClr val="tx2"/>
                </a:solidFill>
                <a:latin typeface="メイリオ" panose="020B0604030504040204" pitchFamily="50" charset="-128"/>
              </a:rPr>
              <a:t>での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結合の書き方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805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結合のための </a:t>
            </a:r>
            <a:r>
              <a:rPr kumimoji="1" lang="en-US" altLang="ja-JP" dirty="0"/>
              <a:t>JOIN </a:t>
            </a:r>
            <a:r>
              <a:rPr kumimoji="1" lang="ja-JP" altLang="en-US" dirty="0"/>
              <a:t>と </a:t>
            </a:r>
            <a:r>
              <a:rPr kumimoji="1" lang="en-US" altLang="ja-JP" dirty="0"/>
              <a:t>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2501506"/>
            <a:ext cx="8461208" cy="391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b="1" u="sng" dirty="0"/>
              <a:t>JOIN</a:t>
            </a:r>
            <a:endParaRPr lang="ja-JP" altLang="en-US" sz="2400" b="1" u="sng" dirty="0"/>
          </a:p>
          <a:p>
            <a:r>
              <a:rPr lang="en-US" altLang="ja-JP" sz="2400" dirty="0"/>
              <a:t>JOIN</a:t>
            </a:r>
            <a:r>
              <a:rPr lang="ja-JP" altLang="en-US" sz="2400" dirty="0"/>
              <a:t> は、</a:t>
            </a:r>
            <a:r>
              <a:rPr lang="ja-JP" altLang="en-US" sz="2400" b="1" dirty="0"/>
              <a:t>テーブルの結合を実行するため</a:t>
            </a:r>
            <a:r>
              <a:rPr lang="ja-JP" altLang="en-US" sz="2400" dirty="0"/>
              <a:t>に使用</a:t>
            </a:r>
            <a:endParaRPr lang="en-US" altLang="ja-JP" sz="2400" dirty="0"/>
          </a:p>
          <a:p>
            <a:r>
              <a:rPr lang="ja-JP" altLang="en-US" sz="2400" dirty="0"/>
              <a:t>異なるテーブルの結合を可能にする</a:t>
            </a:r>
          </a:p>
          <a:p>
            <a:pPr marL="0" indent="0">
              <a:buNone/>
            </a:pPr>
            <a:r>
              <a:rPr lang="en-US" altLang="ja-JP" sz="2400" b="1" u="sng" dirty="0"/>
              <a:t>ON</a:t>
            </a:r>
            <a:endParaRPr lang="ja-JP" altLang="en-US" sz="2400" b="1" u="sng" dirty="0"/>
          </a:p>
          <a:p>
            <a:r>
              <a:rPr lang="en-US" altLang="ja-JP" sz="2400" dirty="0"/>
              <a:t>ON</a:t>
            </a:r>
            <a:r>
              <a:rPr lang="ja-JP" altLang="en-US" sz="2400" dirty="0"/>
              <a:t> は、 </a:t>
            </a:r>
            <a:r>
              <a:rPr lang="en-US" altLang="ja-JP" sz="2400" dirty="0"/>
              <a:t>JOIN</a:t>
            </a:r>
            <a:r>
              <a:rPr lang="ja-JP" altLang="en-US" sz="2400" dirty="0"/>
              <a:t>キーワードと一緒に使用される</a:t>
            </a:r>
            <a:endParaRPr lang="en-US" altLang="ja-JP" sz="2400" dirty="0"/>
          </a:p>
          <a:p>
            <a:r>
              <a:rPr lang="ja-JP" altLang="en-US" sz="2400" b="1" dirty="0"/>
              <a:t>結合条件を指定</a:t>
            </a:r>
            <a:r>
              <a:rPr lang="ja-JP" altLang="en-US" sz="2400" dirty="0"/>
              <a:t>に使用</a:t>
            </a:r>
            <a:endParaRPr lang="en-US" altLang="ja-JP" sz="2400" dirty="0"/>
          </a:p>
          <a:p>
            <a:r>
              <a:rPr lang="ja-JP" altLang="en-US" sz="2400" dirty="0"/>
              <a:t>結合条件は、通常、結合したいテーブルの特定の属性同士の値が等しい場合に使用される。複雑な条件も指定可能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2323719" y="797393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46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24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結合条件の指定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3006435"/>
            <a:ext cx="8461208" cy="3172983"/>
          </a:xfrm>
        </p:spPr>
        <p:txBody>
          <a:bodyPr/>
          <a:lstStyle/>
          <a:p>
            <a:r>
              <a:rPr lang="ja-JP" altLang="en-US" b="1" dirty="0"/>
              <a:t>商品テーブルの「</a:t>
            </a:r>
            <a:r>
              <a:rPr lang="en-US" altLang="ja-JP" b="1" dirty="0"/>
              <a:t>ID</a:t>
            </a:r>
            <a:r>
              <a:rPr lang="ja-JP" altLang="en-US" b="1" dirty="0"/>
              <a:t>」と購入テーブルの「商品番号」属性が等しい</a:t>
            </a:r>
            <a:r>
              <a:rPr lang="ja-JP" altLang="en-US" dirty="0"/>
              <a:t>という結合条件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等しい値を持つ」という結合条件の表し方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044483" y="1092604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4684519" y="2093983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4809779" y="2137984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1297827" y="634004"/>
            <a:ext cx="27991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4093307"/>
            <a:ext cx="5001282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1883789" y="5839909"/>
            <a:ext cx="6202648" cy="72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ja-JP" altLang="en-US" sz="2700" dirty="0">
                <a:latin typeface="Segoe UI" panose="020B0502040204020203" pitchFamily="34" charset="0"/>
              </a:rPr>
              <a:t>テーブル</a:t>
            </a:r>
            <a:r>
              <a:rPr lang="en-US" altLang="ja-JP" sz="2700" dirty="0">
                <a:latin typeface="Segoe UI" panose="020B0502040204020203" pitchFamily="34" charset="0"/>
              </a:rPr>
              <a:t>1.</a:t>
            </a:r>
            <a:r>
              <a:rPr lang="ja-JP" altLang="en-US" sz="2700" dirty="0">
                <a:latin typeface="Segoe UI" panose="020B0502040204020203" pitchFamily="34" charset="0"/>
              </a:rPr>
              <a:t>属性</a:t>
            </a:r>
            <a:r>
              <a:rPr lang="en-US" altLang="ja-JP" sz="2700" dirty="0">
                <a:latin typeface="Segoe UI" panose="020B0502040204020203" pitchFamily="34" charset="0"/>
              </a:rPr>
              <a:t>3 = </a:t>
            </a:r>
            <a:r>
              <a:rPr lang="ja-JP" altLang="en-US" sz="2700" dirty="0">
                <a:latin typeface="Segoe UI" panose="020B0502040204020203" pitchFamily="34" charset="0"/>
              </a:rPr>
              <a:t>テーブル</a:t>
            </a:r>
            <a:r>
              <a:rPr lang="en-US" altLang="ja-JP" sz="2700" dirty="0">
                <a:latin typeface="Segoe UI" panose="020B0502040204020203" pitchFamily="34" charset="0"/>
              </a:rPr>
              <a:t>2.</a:t>
            </a:r>
            <a:r>
              <a:rPr lang="ja-JP" altLang="en-US" sz="2700" dirty="0">
                <a:latin typeface="Segoe UI" panose="020B0502040204020203" pitchFamily="34" charset="0"/>
              </a:rPr>
              <a:t>属性</a:t>
            </a:r>
            <a:r>
              <a:rPr lang="en-US" altLang="ja-JP" sz="2700" dirty="0">
                <a:latin typeface="Segoe UI" panose="020B0502040204020203" pitchFamily="34" charset="0"/>
              </a:rPr>
              <a:t>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2124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複数の条件の指定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複数の条件を組み合わせる</a:t>
            </a:r>
            <a:r>
              <a:rPr lang="ja-JP" altLang="en-US" sz="2400" dirty="0"/>
              <a:t>ために、</a:t>
            </a:r>
            <a:r>
              <a:rPr lang="en-US" altLang="ja-JP" sz="2400" b="1" dirty="0"/>
              <a:t>AND</a:t>
            </a:r>
            <a:r>
              <a:rPr lang="ja-JP" altLang="en-US" sz="2400" b="1" dirty="0"/>
              <a:t>や</a:t>
            </a:r>
            <a:r>
              <a:rPr lang="en-US" altLang="ja-JP" sz="2400" b="1" dirty="0"/>
              <a:t>OR</a:t>
            </a:r>
            <a:r>
              <a:rPr lang="ja-JP" altLang="en-US" sz="2400" b="1" dirty="0"/>
              <a:t>を使用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b="1" dirty="0"/>
              <a:t>　　　</a:t>
            </a:r>
            <a:r>
              <a:rPr kumimoji="1" lang="en-US" altLang="ja-JP" sz="2400" b="1" dirty="0"/>
              <a:t>AND</a:t>
            </a:r>
            <a:r>
              <a:rPr kumimoji="1" lang="ja-JP" altLang="en-US" sz="2400" b="1" dirty="0"/>
              <a:t>　すべての条件が真（成り立つこと）が条件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	OR</a:t>
            </a:r>
            <a:r>
              <a:rPr lang="ja-JP" altLang="en-US" sz="2400" b="1" dirty="0"/>
              <a:t>　　いずれかの条件が真（成り立つこと）が条件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商品テーブルと購入テーブルを結合し、特定の購入者が特定の商品を購入した場合に結合する場合の例</a:t>
            </a:r>
            <a:endParaRPr kumimoji="1"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675042" y="3948907"/>
            <a:ext cx="8151520" cy="6597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r>
              <a:rPr lang="en-US" altLang="ja-JP" sz="2700" dirty="0">
                <a:latin typeface="Segoe UI" panose="020B0502040204020203" pitchFamily="34" charset="0"/>
              </a:rPr>
              <a:t>.ID =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商品番号 </a:t>
            </a:r>
            <a:r>
              <a:rPr lang="en-US" altLang="ja-JP" sz="2700" b="1" dirty="0">
                <a:latin typeface="Segoe UI" panose="020B0502040204020203" pitchFamily="34" charset="0"/>
              </a:rPr>
              <a:t>AND</a:t>
            </a:r>
            <a:r>
              <a:rPr lang="en-US" altLang="ja-JP" sz="2700" dirty="0">
                <a:latin typeface="Segoe UI" panose="020B0502040204020203" pitchFamily="34" charset="0"/>
              </a:rPr>
              <a:t>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.</a:t>
            </a:r>
            <a:r>
              <a:rPr lang="ja-JP" altLang="en-US" sz="2700" dirty="0">
                <a:latin typeface="Segoe UI" panose="020B0502040204020203" pitchFamily="34" charset="0"/>
              </a:rPr>
              <a:t>購入者 </a:t>
            </a:r>
            <a:r>
              <a:rPr lang="en-US" altLang="ja-JP" sz="2700" dirty="0">
                <a:latin typeface="Segoe UI" panose="020B0502040204020203" pitchFamily="34" charset="0"/>
              </a:rPr>
              <a:t>= 'X'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94145" y="5436888"/>
            <a:ext cx="8192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/>
              <a:t>より詳細なデータの絞り込みが可能となり、必要なデータを正確に取得できるようになる。</a:t>
            </a:r>
          </a:p>
        </p:txBody>
      </p:sp>
    </p:spTree>
    <p:extLst>
      <p:ext uri="{BB962C8B-B14F-4D97-AF65-F5344CB8AC3E}">
        <p14:creationId xmlns:p14="http://schemas.microsoft.com/office/powerpoint/2010/main" val="4192119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演習３．複数の条件の指定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複数の結合条件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88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038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/>
              <a:t>「演習２」と同じものである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3864" y="1022853"/>
            <a:ext cx="8509334" cy="4893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60505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8" y="778808"/>
            <a:ext cx="8603221" cy="53346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2764" y="1376218"/>
            <a:ext cx="3411635" cy="2730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8063" y="421592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7850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6" y="3384816"/>
            <a:ext cx="5651930" cy="3538088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.ID =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商品番号 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AND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= 'X'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;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23104" y="5531967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64000" y="3756061"/>
            <a:ext cx="2272146" cy="4326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59496" y="5796268"/>
            <a:ext cx="5091740" cy="803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1583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57" y="3378993"/>
            <a:ext cx="5840398" cy="335566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商品名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購入者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単価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.ID =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商品番号 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AND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= 'X'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;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006232" y="5668454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36329" y="3804028"/>
            <a:ext cx="2426107" cy="4677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68733" y="5967437"/>
            <a:ext cx="5313413" cy="777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284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自習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複数の条件を指定するための </a:t>
            </a:r>
            <a:r>
              <a:rPr lang="en-US" altLang="ja-JP" sz="2400" dirty="0"/>
              <a:t>AND </a:t>
            </a:r>
            <a:r>
              <a:rPr lang="ja-JP" altLang="en-US" sz="2400" dirty="0"/>
              <a:t>をマスターする</a:t>
            </a:r>
            <a:endParaRPr lang="en-US" altLang="ja-JP" sz="2400" dirty="0"/>
          </a:p>
          <a:p>
            <a:r>
              <a:rPr lang="ja-JP" altLang="en-US" sz="2400" b="1" dirty="0"/>
              <a:t>指示</a:t>
            </a:r>
            <a:r>
              <a:rPr lang="en-US" altLang="ja-JP" sz="2400" b="1" dirty="0"/>
              <a:t>:</a:t>
            </a:r>
            <a:r>
              <a:rPr lang="ja-JP" altLang="en-US" sz="2400" dirty="0"/>
              <a:t> 演習３において、次の </a:t>
            </a:r>
            <a:r>
              <a:rPr lang="en-US" altLang="ja-JP" sz="2400" dirty="0"/>
              <a:t>SQL </a:t>
            </a:r>
            <a:r>
              <a:rPr lang="ja-JP" altLang="en-US" sz="2400" dirty="0"/>
              <a:t>を実行したら、どのような結果になるか、予想してください。そして、実際に動作させてください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dirty="0"/>
              <a:t>ヒント</a:t>
            </a:r>
            <a:r>
              <a:rPr lang="en-US" altLang="ja-JP" sz="2400" b="1" dirty="0"/>
              <a:t>: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= 'X'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でなく、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400" dirty="0">
                <a:solidFill>
                  <a:prstClr val="black"/>
                </a:solidFill>
                <a:latin typeface="Segoe UI" panose="020B0502040204020203" pitchFamily="34" charset="0"/>
              </a:rPr>
              <a:t>= 'Y'</a:t>
            </a:r>
            <a:r>
              <a:rPr lang="ja-JP" altLang="en-US" sz="24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になっていることに注意</a:t>
            </a:r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10653" y="2809349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000" b="1" dirty="0">
                <a:solidFill>
                  <a:srgbClr val="C00000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商品名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購入者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,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単価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lvl="0"/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.ID =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商品番号 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AND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.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購入者 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</a:rPr>
              <a:t>= 'Y'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;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50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自習３の解答例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" y="1865877"/>
            <a:ext cx="7442306" cy="99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8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101948" y="820231"/>
            <a:ext cx="40420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右側のパネル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ja-JP" altLang="ja-JP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SQL</a:t>
            </a:r>
            <a:r>
              <a:rPr kumimoji="0" lang="ja-JP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問い合わせ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。SELECT</a:t>
            </a:r>
            <a:r>
              <a:rPr kumimoji="0" lang="en-US" altLang="ja-JP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ja-JP" altLang="ja-JP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などを入力。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794" y="1743561"/>
            <a:ext cx="7298182" cy="449767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96769" y="820231"/>
            <a:ext cx="41668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左側のパネル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、データの追加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。SQLのCREATE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や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などを入力。</a:t>
            </a: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927185" y="1655180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6426316" y="1568223"/>
            <a:ext cx="304362" cy="7315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70253" y="45217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5353" y="653891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1636691" y="6153456"/>
            <a:ext cx="149185" cy="352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6014012" y="448858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190794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37765" y="4084151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02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結合条件のない結合と</a:t>
            </a:r>
            <a:b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</a:b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結合条件のある結合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5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関連性とリレーショナルデータベースのテーブル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28620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関連性</a:t>
            </a:r>
            <a:r>
              <a:rPr lang="ja-JP" altLang="en-US" sz="2400" dirty="0"/>
              <a:t>：異なるデータ間のつながりや対応関係を示す</a:t>
            </a:r>
          </a:p>
          <a:p>
            <a:pPr marL="0" indent="0">
              <a:buNone/>
            </a:pPr>
            <a:r>
              <a:rPr lang="ja-JP" altLang="en-US" sz="2400" dirty="0"/>
              <a:t>　　　例：</a:t>
            </a:r>
            <a:r>
              <a:rPr lang="en-US" altLang="ja-JP" sz="2400" dirty="0"/>
              <a:t>2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データセット </a:t>
            </a:r>
            <a:r>
              <a:rPr lang="en-US" altLang="ja-JP" sz="2400" b="1" dirty="0"/>
              <a:t>{1, 2, 3} </a:t>
            </a:r>
            <a:r>
              <a:rPr lang="ja-JP" altLang="en-US" sz="2400" dirty="0"/>
              <a:t>と </a:t>
            </a:r>
            <a:r>
              <a:rPr lang="en-US" altLang="ja-JP" sz="2400" b="1" dirty="0"/>
              <a:t>{a, b}</a:t>
            </a:r>
          </a:p>
          <a:p>
            <a:pPr marL="0" indent="0">
              <a:buNone/>
            </a:pPr>
            <a:r>
              <a:rPr lang="en-US" altLang="ja-JP" sz="2400" dirty="0"/>
              <a:t>	       </a:t>
            </a:r>
            <a:r>
              <a:rPr lang="ja-JP" altLang="en-US" sz="2400" dirty="0"/>
              <a:t>対応関係 </a:t>
            </a:r>
            <a:r>
              <a:rPr lang="en-US" altLang="ja-JP" sz="2400" b="1" dirty="0"/>
              <a:t>1-a, 2-b, 3-a</a:t>
            </a:r>
            <a:endParaRPr lang="ja-JP" altLang="en-US" sz="2400" b="1" dirty="0"/>
          </a:p>
          <a:p>
            <a:endParaRPr lang="ja-JP" altLang="en-US" sz="2400" dirty="0"/>
          </a:p>
          <a:p>
            <a:r>
              <a:rPr lang="ja-JP" altLang="en-US" sz="2400" dirty="0"/>
              <a:t>関連性をリレーショナルデータベースのテーブルで扱うとき、</a:t>
            </a:r>
            <a:r>
              <a:rPr lang="ja-JP" altLang="en-US" sz="2400" b="1" dirty="0"/>
              <a:t>１つの対応が、テーブルの１行</a:t>
            </a:r>
            <a:r>
              <a:rPr lang="ja-JP" altLang="en-US" sz="2400" dirty="0"/>
              <a:t>になる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1</a:t>
            </a:r>
            <a:r>
              <a:rPr lang="ja-JP" altLang="en-US" sz="2400" dirty="0"/>
              <a:t>つ目の列は </a:t>
            </a:r>
            <a:r>
              <a:rPr lang="en-US" altLang="ja-JP" sz="2400" dirty="0"/>
              <a:t>{1, 2, 3} </a:t>
            </a:r>
            <a:r>
              <a:rPr lang="ja-JP" altLang="en-US" sz="2400" dirty="0"/>
              <a:t>の要素。</a:t>
            </a:r>
            <a:r>
              <a:rPr lang="en-US" altLang="ja-JP" sz="2400" dirty="0"/>
              <a:t>2</a:t>
            </a:r>
            <a:r>
              <a:rPr lang="ja-JP" altLang="en-US" sz="2400" dirty="0"/>
              <a:t>つ目の列は </a:t>
            </a:r>
            <a:r>
              <a:rPr lang="en-US" altLang="ja-JP" sz="2400" dirty="0"/>
              <a:t>{a, b} </a:t>
            </a:r>
            <a:r>
              <a:rPr lang="ja-JP" altLang="en-US" sz="2400" dirty="0"/>
              <a:t>の要素。</a:t>
            </a:r>
            <a:endParaRPr lang="en-US" altLang="ja-JP" sz="2400" dirty="0"/>
          </a:p>
          <a:p>
            <a:r>
              <a:rPr lang="ja-JP" altLang="en-US" sz="2400" b="1" dirty="0"/>
              <a:t>テーブルを使用</a:t>
            </a:r>
            <a:r>
              <a:rPr lang="ja-JP" altLang="en-US" sz="2400" dirty="0"/>
              <a:t>することで、</a:t>
            </a:r>
            <a:r>
              <a:rPr lang="ja-JP" altLang="en-US" sz="2400" b="1" dirty="0"/>
              <a:t>関連性</a:t>
            </a:r>
            <a:r>
              <a:rPr lang="ja-JP" altLang="en-US" sz="2400" dirty="0"/>
              <a:t>を見やすく整理し、明確にできる。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61152"/>
              </p:ext>
            </p:extLst>
          </p:nvPr>
        </p:nvGraphicFramePr>
        <p:xfrm>
          <a:off x="2175163" y="3673764"/>
          <a:ext cx="3195782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7891">
                  <a:extLst>
                    <a:ext uri="{9D8B030D-6E8A-4147-A177-3AD203B41FA5}">
                      <a16:colId xmlns:a16="http://schemas.microsoft.com/office/drawing/2014/main" val="3279400357"/>
                    </a:ext>
                  </a:extLst>
                </a:gridCol>
                <a:gridCol w="1597891">
                  <a:extLst>
                    <a:ext uri="{9D8B030D-6E8A-4147-A177-3AD203B41FA5}">
                      <a16:colId xmlns:a16="http://schemas.microsoft.com/office/drawing/2014/main" val="37394893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b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5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39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4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２つのテーブルの間の関連性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720430"/>
              </p:ext>
            </p:extLst>
          </p:nvPr>
        </p:nvGraphicFramePr>
        <p:xfrm>
          <a:off x="519738" y="1261943"/>
          <a:ext cx="2618032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74" y="507811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274" y="1611749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26" y="2703248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00638"/>
              </p:ext>
            </p:extLst>
          </p:nvPr>
        </p:nvGraphicFramePr>
        <p:xfrm>
          <a:off x="6414655" y="1189474"/>
          <a:ext cx="2657773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pic>
        <p:nvPicPr>
          <p:cNvPr id="11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15" y="46569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98" y="2680208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182" y="1592759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160237" y="2219000"/>
            <a:ext cx="671740" cy="82648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160237" y="2240837"/>
            <a:ext cx="688444" cy="87416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193605" y="967814"/>
            <a:ext cx="569902" cy="137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321844" y="4368401"/>
            <a:ext cx="8561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</a:rPr>
              <a:t>①，②，③ と </a:t>
            </a:r>
            <a:r>
              <a:rPr lang="en-US" altLang="ja-JP" dirty="0">
                <a:solidFill>
                  <a:srgbClr val="FF0000"/>
                </a:solidFill>
              </a:rPr>
              <a:t>,, </a:t>
            </a:r>
            <a:r>
              <a:rPr lang="ja-JP" altLang="en-US" dirty="0">
                <a:solidFill>
                  <a:srgbClr val="FF0000"/>
                </a:solidFill>
              </a:rPr>
              <a:t>の間の関連性は、リレーショナルデータベースでは、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ja-JP" altLang="en-US" dirty="0">
                <a:solidFill>
                  <a:srgbClr val="FF0000"/>
                </a:solidFill>
              </a:rPr>
              <a:t>次のように示す</a:t>
            </a:r>
          </a:p>
        </p:txBody>
      </p: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33FE769F-DE1A-4A36-8CC4-85B3965C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81312"/>
              </p:ext>
            </p:extLst>
          </p:nvPr>
        </p:nvGraphicFramePr>
        <p:xfrm>
          <a:off x="1588595" y="5219528"/>
          <a:ext cx="5927708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93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7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/>
                        <a:t>ID</a:t>
                      </a:r>
                      <a:endParaRPr kumimoji="1" lang="ja-JP" altLang="en-US" sz="2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1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50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X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1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2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100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Y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2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3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500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X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b="1" dirty="0"/>
                        <a:t>3</a:t>
                      </a:r>
                      <a:endParaRPr kumimoji="1" lang="ja-JP" altLang="en-US" sz="20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" name="テキスト ボックス 24"/>
          <p:cNvSpPr txBox="1"/>
          <p:nvPr/>
        </p:nvSpPr>
        <p:spPr>
          <a:xfrm>
            <a:off x="3950461" y="36209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関連性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6812" y="2648866"/>
            <a:ext cx="3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990" y="1763602"/>
            <a:ext cx="3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2990" y="2221486"/>
            <a:ext cx="387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</a:t>
            </a:r>
          </a:p>
        </p:txBody>
      </p:sp>
      <p:grpSp>
        <p:nvGrpSpPr>
          <p:cNvPr id="41" name="グループ化 40"/>
          <p:cNvGrpSpPr/>
          <p:nvPr/>
        </p:nvGrpSpPr>
        <p:grpSpPr>
          <a:xfrm>
            <a:off x="6014454" y="1606403"/>
            <a:ext cx="609026" cy="373610"/>
            <a:chOff x="6014454" y="1606403"/>
            <a:chExt cx="609026" cy="373610"/>
          </a:xfrm>
        </p:grpSpPr>
        <p:sp>
          <p:nvSpPr>
            <p:cNvPr id="32" name="楕円 31"/>
            <p:cNvSpPr/>
            <p:nvPr/>
          </p:nvSpPr>
          <p:spPr>
            <a:xfrm>
              <a:off x="6014454" y="166347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032353" y="1606403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6014453" y="2084837"/>
            <a:ext cx="618370" cy="373610"/>
            <a:chOff x="6014453" y="2084837"/>
            <a:chExt cx="618370" cy="373610"/>
          </a:xfrm>
        </p:grpSpPr>
        <p:sp>
          <p:nvSpPr>
            <p:cNvPr id="33" name="楕円 32"/>
            <p:cNvSpPr/>
            <p:nvPr/>
          </p:nvSpPr>
          <p:spPr>
            <a:xfrm>
              <a:off x="6014453" y="213500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6041696" y="2084837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6014453" y="2563271"/>
            <a:ext cx="627713" cy="373610"/>
            <a:chOff x="6014453" y="2563271"/>
            <a:chExt cx="627713" cy="373610"/>
          </a:xfrm>
        </p:grpSpPr>
        <p:sp>
          <p:nvSpPr>
            <p:cNvPr id="34" name="楕円 33"/>
            <p:cNvSpPr/>
            <p:nvPr/>
          </p:nvSpPr>
          <p:spPr>
            <a:xfrm>
              <a:off x="6014453" y="2598009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051039" y="2563271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6733781" y="3674300"/>
            <a:ext cx="639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③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-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061999" y="3698175"/>
            <a:ext cx="671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①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-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97890" y="3682634"/>
            <a:ext cx="67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</a:rPr>
              <a:t>②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-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44" name="グループ化 43"/>
          <p:cNvGrpSpPr/>
          <p:nvPr/>
        </p:nvGrpSpPr>
        <p:grpSpPr>
          <a:xfrm>
            <a:off x="5469735" y="3674300"/>
            <a:ext cx="609026" cy="373610"/>
            <a:chOff x="6014454" y="1606403"/>
            <a:chExt cx="609026" cy="373610"/>
          </a:xfrm>
        </p:grpSpPr>
        <p:sp>
          <p:nvSpPr>
            <p:cNvPr id="45" name="楕円 44"/>
            <p:cNvSpPr/>
            <p:nvPr/>
          </p:nvSpPr>
          <p:spPr>
            <a:xfrm>
              <a:off x="6014454" y="166347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テキスト ボックス 45"/>
            <p:cNvSpPr txBox="1"/>
            <p:nvPr/>
          </p:nvSpPr>
          <p:spPr>
            <a:xfrm>
              <a:off x="6032353" y="1606403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1909811" y="4334466"/>
            <a:ext cx="609026" cy="373610"/>
            <a:chOff x="6014454" y="1606403"/>
            <a:chExt cx="609026" cy="373610"/>
          </a:xfrm>
        </p:grpSpPr>
        <p:sp>
          <p:nvSpPr>
            <p:cNvPr id="48" name="楕円 47"/>
            <p:cNvSpPr/>
            <p:nvPr/>
          </p:nvSpPr>
          <p:spPr>
            <a:xfrm>
              <a:off x="6014454" y="166347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6032353" y="1606403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a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7158046" y="3657944"/>
            <a:ext cx="618370" cy="373610"/>
            <a:chOff x="6014453" y="2084837"/>
            <a:chExt cx="618370" cy="373610"/>
          </a:xfrm>
        </p:grpSpPr>
        <p:sp>
          <p:nvSpPr>
            <p:cNvPr id="51" name="楕円 50"/>
            <p:cNvSpPr/>
            <p:nvPr/>
          </p:nvSpPr>
          <p:spPr>
            <a:xfrm>
              <a:off x="6014453" y="213500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6041696" y="2084837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2381931" y="4349295"/>
            <a:ext cx="618370" cy="373610"/>
            <a:chOff x="6014453" y="2084837"/>
            <a:chExt cx="618370" cy="373610"/>
          </a:xfrm>
        </p:grpSpPr>
        <p:sp>
          <p:nvSpPr>
            <p:cNvPr id="62" name="楕円 61"/>
            <p:cNvSpPr/>
            <p:nvPr/>
          </p:nvSpPr>
          <p:spPr>
            <a:xfrm>
              <a:off x="6014453" y="2135005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041696" y="2084837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6349046" y="3684547"/>
            <a:ext cx="627713" cy="373610"/>
            <a:chOff x="6014453" y="2563271"/>
            <a:chExt cx="627713" cy="373610"/>
          </a:xfrm>
        </p:grpSpPr>
        <p:sp>
          <p:nvSpPr>
            <p:cNvPr id="65" name="楕円 64"/>
            <p:cNvSpPr/>
            <p:nvPr/>
          </p:nvSpPr>
          <p:spPr>
            <a:xfrm>
              <a:off x="6014453" y="2598009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6051039" y="2563271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877319" y="4338987"/>
            <a:ext cx="627713" cy="373610"/>
            <a:chOff x="6014453" y="2563271"/>
            <a:chExt cx="627713" cy="373610"/>
          </a:xfrm>
        </p:grpSpPr>
        <p:sp>
          <p:nvSpPr>
            <p:cNvPr id="68" name="楕円 67"/>
            <p:cNvSpPr/>
            <p:nvPr/>
          </p:nvSpPr>
          <p:spPr>
            <a:xfrm>
              <a:off x="6014453" y="2598009"/>
              <a:ext cx="334593" cy="30018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6051039" y="2563271"/>
              <a:ext cx="591127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7814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4A706-D545-4766-904B-912C547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結合条件のある結合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C86A4-B30F-4F99-A63D-5DA9016C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94154" y="12619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461629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1565567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8" y="2657066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6183377" y="118947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7" y="419515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80" y="2634026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64" y="154657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FE7BDC-53D1-4077-A30C-2D135901A29B}"/>
              </a:ext>
            </a:extLst>
          </p:cNvPr>
          <p:cNvCxnSpPr>
            <a:cxnSpLocks/>
          </p:cNvCxnSpPr>
          <p:nvPr/>
        </p:nvCxnSpPr>
        <p:spPr>
          <a:xfrm>
            <a:off x="4341387" y="1156045"/>
            <a:ext cx="655076" cy="63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308019" y="2172818"/>
            <a:ext cx="671740" cy="826485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B435EDF-EEF3-490B-B737-1206F2E5247E}"/>
              </a:ext>
            </a:extLst>
          </p:cNvPr>
          <p:cNvCxnSpPr>
            <a:cxnSpLocks/>
          </p:cNvCxnSpPr>
          <p:nvPr/>
        </p:nvCxnSpPr>
        <p:spPr>
          <a:xfrm>
            <a:off x="4324683" y="3210891"/>
            <a:ext cx="6717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308019" y="2194655"/>
            <a:ext cx="688444" cy="874161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197895-F0B3-4622-9E06-9FBD45632716}"/>
              </a:ext>
            </a:extLst>
          </p:cNvPr>
          <p:cNvCxnSpPr>
            <a:cxnSpLocks/>
          </p:cNvCxnSpPr>
          <p:nvPr/>
        </p:nvCxnSpPr>
        <p:spPr>
          <a:xfrm flipV="1">
            <a:off x="4232534" y="1220726"/>
            <a:ext cx="763929" cy="1613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2EBEF1C-4B58-4549-ADAB-B166D72B463E}"/>
              </a:ext>
            </a:extLst>
          </p:cNvPr>
          <p:cNvCxnSpPr>
            <a:cxnSpLocks/>
          </p:cNvCxnSpPr>
          <p:nvPr/>
        </p:nvCxnSpPr>
        <p:spPr>
          <a:xfrm flipV="1">
            <a:off x="4324683" y="1992311"/>
            <a:ext cx="655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D66DF1-793C-40E7-A74A-6E21304D92D2}"/>
              </a:ext>
            </a:extLst>
          </p:cNvPr>
          <p:cNvCxnSpPr>
            <a:cxnSpLocks/>
          </p:cNvCxnSpPr>
          <p:nvPr/>
        </p:nvCxnSpPr>
        <p:spPr>
          <a:xfrm flipV="1">
            <a:off x="4306568" y="1063707"/>
            <a:ext cx="634950" cy="729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341387" y="921632"/>
            <a:ext cx="569902" cy="13716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0A93-6B63-4F67-9CC7-B5281AEADA5C}"/>
              </a:ext>
            </a:extLst>
          </p:cNvPr>
          <p:cNvCxnSpPr>
            <a:cxnSpLocks/>
          </p:cNvCxnSpPr>
          <p:nvPr/>
        </p:nvCxnSpPr>
        <p:spPr>
          <a:xfrm>
            <a:off x="4291355" y="1343424"/>
            <a:ext cx="797257" cy="14834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表 27">
            <a:extLst>
              <a:ext uri="{FF2B5EF4-FFF2-40B4-BE49-F238E27FC236}">
                <a16:creationId xmlns:a16="http://schemas.microsoft.com/office/drawing/2014/main" id="{33FE769F-DE1A-4A36-8CC4-85B3965C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07257"/>
              </p:ext>
            </p:extLst>
          </p:nvPr>
        </p:nvGraphicFramePr>
        <p:xfrm>
          <a:off x="5463250" y="4460275"/>
          <a:ext cx="3609177" cy="1523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1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8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5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9411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342861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9746" y="4832873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>
                <a:latin typeface="Segoe UI" panose="020B0502040204020203" pitchFamily="34" charset="0"/>
              </a:rPr>
              <a:t> </a:t>
            </a: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>
                <a:latin typeface="Segoe UI" panose="020B0502040204020203" pitchFamily="34" charset="0"/>
              </a:rPr>
              <a:t>商品</a:t>
            </a:r>
            <a:endParaRPr lang="en-US" altLang="ja-JP" sz="270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>
                <a:latin typeface="Segoe UI" panose="020B0502040204020203" pitchFamily="34" charset="0"/>
              </a:rPr>
              <a:t>購入</a:t>
            </a:r>
            <a:endParaRPr lang="en-US" altLang="ja-JP" sz="270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>
                <a:solidFill>
                  <a:srgbClr val="C00000"/>
                </a:solidFill>
                <a:latin typeface="Segoe UI" panose="020B0502040204020203" pitchFamily="34" charset="0"/>
              </a:rPr>
              <a:t>ON</a:t>
            </a:r>
            <a:r>
              <a:rPr lang="en-US" altLang="ja-JP" sz="2700">
                <a:latin typeface="Segoe UI" panose="020B0502040204020203" pitchFamily="34" charset="0"/>
              </a:rPr>
              <a:t> </a:t>
            </a:r>
            <a:r>
              <a:rPr lang="ja-JP" altLang="en-US" sz="2700">
                <a:latin typeface="Segoe UI" panose="020B0502040204020203" pitchFamily="34" charset="0"/>
              </a:rPr>
              <a:t>商品</a:t>
            </a:r>
            <a:r>
              <a:rPr lang="en-US" altLang="ja-JP" sz="2700">
                <a:latin typeface="Segoe UI" panose="020B0502040204020203" pitchFamily="34" charset="0"/>
              </a:rPr>
              <a:t>.ID = </a:t>
            </a:r>
            <a:r>
              <a:rPr lang="ja-JP" altLang="en-US" sz="2700">
                <a:latin typeface="Segoe UI" panose="020B0502040204020203" pitchFamily="34" charset="0"/>
              </a:rPr>
              <a:t>購入</a:t>
            </a:r>
            <a:r>
              <a:rPr lang="en-US" altLang="ja-JP" sz="2700">
                <a:latin typeface="Segoe UI" panose="020B0502040204020203" pitchFamily="34" charset="0"/>
              </a:rPr>
              <a:t>.</a:t>
            </a:r>
            <a:r>
              <a:rPr lang="ja-JP" altLang="en-US" sz="2700">
                <a:latin typeface="Segoe UI" panose="020B0502040204020203" pitchFamily="34" charset="0"/>
              </a:rPr>
              <a:t>商品番号</a:t>
            </a:r>
            <a:r>
              <a:rPr lang="en-US" altLang="ja-JP" sz="270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2" name="右中かっこ 31">
            <a:extLst>
              <a:ext uri="{FF2B5EF4-FFF2-40B4-BE49-F238E27FC236}">
                <a16:creationId xmlns:a16="http://schemas.microsoft.com/office/drawing/2014/main" id="{766C6082-54DC-4640-B9F8-D877EA37C3F8}"/>
              </a:ext>
            </a:extLst>
          </p:cNvPr>
          <p:cNvSpPr/>
          <p:nvPr/>
        </p:nvSpPr>
        <p:spPr>
          <a:xfrm>
            <a:off x="3689782" y="5834252"/>
            <a:ext cx="125260" cy="5268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A4E8429-D55D-40DF-891B-DF11467E6A70}"/>
              </a:ext>
            </a:extLst>
          </p:cNvPr>
          <p:cNvSpPr txBox="1"/>
          <p:nvPr/>
        </p:nvSpPr>
        <p:spPr>
          <a:xfrm>
            <a:off x="3815042" y="5878253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結合条件</a:t>
            </a:r>
            <a:endParaRPr kumimoji="0" lang="en-US" altLang="ja-JP" sz="27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7259" y="4328572"/>
            <a:ext cx="55691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（結合条件あり）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5311069" y="3994093"/>
            <a:ext cx="191590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結合の結果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934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94A706-D545-4766-904B-912C547C1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結合条件のない結合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C86A4-B30F-4F99-A63D-5DA9016C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94154" y="12619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http://4.bp.blogspot.com/-PYqNTVOP9hs/UgSMR6zIbdI/AAAAAAAAXAk/tDJMCfemfwk/s800/fruit_orange.png">
            <a:extLst>
              <a:ext uri="{FF2B5EF4-FFF2-40B4-BE49-F238E27FC236}">
                <a16:creationId xmlns:a16="http://schemas.microsoft.com/office/drawing/2014/main" id="{55D5C090-40BD-47F5-BCE3-A89A3CADC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461629"/>
            <a:ext cx="787194" cy="7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uY6ko43-ABE/VD3RiIglszI/AAAAAAAAoEA/kI39usefO44/s800/fruit_ringo.png">
            <a:extLst>
              <a:ext uri="{FF2B5EF4-FFF2-40B4-BE49-F238E27FC236}">
                <a16:creationId xmlns:a16="http://schemas.microsoft.com/office/drawing/2014/main" id="{B752C302-62A8-4F00-A4D5-58705A199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56" y="1565567"/>
            <a:ext cx="784830" cy="78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2.bp.blogspot.com/-wIs3pMkyXsg/UgSMRuzjm5I/AAAAAAAAXAY/OWFgXcK7cCs/s800/fruit_melon.png">
            <a:extLst>
              <a:ext uri="{FF2B5EF4-FFF2-40B4-BE49-F238E27FC236}">
                <a16:creationId xmlns:a16="http://schemas.microsoft.com/office/drawing/2014/main" id="{9F3AF570-2EAD-4569-8558-5FBE3DE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08" y="2657066"/>
            <a:ext cx="812126" cy="84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B960773-E297-48F8-BE95-CF1137F65EAF}"/>
              </a:ext>
            </a:extLst>
          </p:cNvPr>
          <p:cNvSpPr txBox="1"/>
          <p:nvPr/>
        </p:nvSpPr>
        <p:spPr>
          <a:xfrm>
            <a:off x="7136477" y="1399603"/>
            <a:ext cx="2722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6183377" y="1189474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pic>
        <p:nvPicPr>
          <p:cNvPr id="13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20C40B5D-E8CA-4AE3-845D-5E0EECC5C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97" y="419515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3.bp.blogspot.com/-KUJP0r5OZ_E/VUIJ5c4pikI/AAAAAAAAtbI/2wgXw1jgj2c/s800/net_shopping_pc.png">
            <a:extLst>
              <a:ext uri="{FF2B5EF4-FFF2-40B4-BE49-F238E27FC236}">
                <a16:creationId xmlns:a16="http://schemas.microsoft.com/office/drawing/2014/main" id="{0EEBD448-4E2D-4602-B6A5-B7DCC0AA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180" y="2634026"/>
            <a:ext cx="918973" cy="86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2.bp.blogspot.com/-GpF1uAkBxqg/VUIJ6EacsyI/AAAAAAAAtbE/xtLnedTD2yw/s800/net_shopping_smartphone.png">
            <a:extLst>
              <a:ext uri="{FF2B5EF4-FFF2-40B4-BE49-F238E27FC236}">
                <a16:creationId xmlns:a16="http://schemas.microsoft.com/office/drawing/2014/main" id="{31FFB649-CBEC-4600-AF38-D2D112B52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964" y="1546577"/>
            <a:ext cx="768839" cy="84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CAFE7BDC-53D1-4077-A30C-2D135901A29B}"/>
              </a:ext>
            </a:extLst>
          </p:cNvPr>
          <p:cNvCxnSpPr>
            <a:cxnSpLocks/>
          </p:cNvCxnSpPr>
          <p:nvPr/>
        </p:nvCxnSpPr>
        <p:spPr>
          <a:xfrm>
            <a:off x="4341387" y="1156045"/>
            <a:ext cx="655076" cy="6398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A50EA10-DB53-4811-8DA4-0AEC1615D416}"/>
              </a:ext>
            </a:extLst>
          </p:cNvPr>
          <p:cNvCxnSpPr>
            <a:cxnSpLocks/>
          </p:cNvCxnSpPr>
          <p:nvPr/>
        </p:nvCxnSpPr>
        <p:spPr>
          <a:xfrm>
            <a:off x="4308019" y="2172818"/>
            <a:ext cx="671740" cy="8264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FB435EDF-EEF3-490B-B737-1206F2E5247E}"/>
              </a:ext>
            </a:extLst>
          </p:cNvPr>
          <p:cNvCxnSpPr>
            <a:cxnSpLocks/>
          </p:cNvCxnSpPr>
          <p:nvPr/>
        </p:nvCxnSpPr>
        <p:spPr>
          <a:xfrm>
            <a:off x="4324683" y="3210891"/>
            <a:ext cx="6717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743D0E40-718C-419D-A196-B19F6C16DE3A}"/>
              </a:ext>
            </a:extLst>
          </p:cNvPr>
          <p:cNvCxnSpPr>
            <a:cxnSpLocks/>
          </p:cNvCxnSpPr>
          <p:nvPr/>
        </p:nvCxnSpPr>
        <p:spPr>
          <a:xfrm flipV="1">
            <a:off x="4308019" y="2194655"/>
            <a:ext cx="688444" cy="87416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A8197895-F0B3-4622-9E06-9FBD45632716}"/>
              </a:ext>
            </a:extLst>
          </p:cNvPr>
          <p:cNvCxnSpPr>
            <a:cxnSpLocks/>
          </p:cNvCxnSpPr>
          <p:nvPr/>
        </p:nvCxnSpPr>
        <p:spPr>
          <a:xfrm flipV="1">
            <a:off x="4232534" y="1220726"/>
            <a:ext cx="763929" cy="16132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F2EBEF1C-4B58-4549-ADAB-B166D72B463E}"/>
              </a:ext>
            </a:extLst>
          </p:cNvPr>
          <p:cNvCxnSpPr>
            <a:cxnSpLocks/>
          </p:cNvCxnSpPr>
          <p:nvPr/>
        </p:nvCxnSpPr>
        <p:spPr>
          <a:xfrm flipV="1">
            <a:off x="4324683" y="1992311"/>
            <a:ext cx="655076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A9D66DF1-793C-40E7-A74A-6E21304D92D2}"/>
              </a:ext>
            </a:extLst>
          </p:cNvPr>
          <p:cNvCxnSpPr>
            <a:cxnSpLocks/>
          </p:cNvCxnSpPr>
          <p:nvPr/>
        </p:nvCxnSpPr>
        <p:spPr>
          <a:xfrm flipV="1">
            <a:off x="4306568" y="1063707"/>
            <a:ext cx="634950" cy="729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742B1749-0431-4023-A4AB-524E52E96F68}"/>
              </a:ext>
            </a:extLst>
          </p:cNvPr>
          <p:cNvCxnSpPr>
            <a:cxnSpLocks/>
          </p:cNvCxnSpPr>
          <p:nvPr/>
        </p:nvCxnSpPr>
        <p:spPr>
          <a:xfrm>
            <a:off x="4341387" y="921632"/>
            <a:ext cx="569902" cy="137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5BF0A93-6B63-4F67-9CC7-B5281AEADA5C}"/>
              </a:ext>
            </a:extLst>
          </p:cNvPr>
          <p:cNvCxnSpPr>
            <a:cxnSpLocks/>
          </p:cNvCxnSpPr>
          <p:nvPr/>
        </p:nvCxnSpPr>
        <p:spPr>
          <a:xfrm>
            <a:off x="4291355" y="1343424"/>
            <a:ext cx="797257" cy="14834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表 41">
            <a:extLst>
              <a:ext uri="{FF2B5EF4-FFF2-40B4-BE49-F238E27FC236}">
                <a16:creationId xmlns:a16="http://schemas.microsoft.com/office/drawing/2014/main" id="{CB7AD5FB-895F-4017-967E-608E7015B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64261"/>
              </p:ext>
            </p:extLst>
          </p:nvPr>
        </p:nvGraphicFramePr>
        <p:xfrm>
          <a:off x="5314064" y="3526828"/>
          <a:ext cx="3771338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2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/>
                        <a:t>ID</a:t>
                      </a:r>
                      <a:endParaRPr kumimoji="1" lang="ja-JP" alt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2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0343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3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27416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1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5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X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3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1600" b="1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500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Y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b="1" dirty="0"/>
                        <a:t>2</a:t>
                      </a:r>
                      <a:endParaRPr kumimoji="1" lang="ja-JP" altLang="en-US" sz="1600" b="1" dirty="0"/>
                    </a:p>
                  </a:txBody>
                  <a:tcPr marL="68580" marR="68580" marT="34290" marB="34290">
                    <a:solidFill>
                      <a:schemeClr val="accent6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24033"/>
                  </a:ext>
                </a:extLst>
              </a:tr>
            </a:tbl>
          </a:graphicData>
        </a:graphic>
      </p:graphicFrame>
      <p:sp>
        <p:nvSpPr>
          <p:cNvPr id="28" name="コンテンツ プレースホルダー 2">
            <a:extLst>
              <a:ext uri="{FF2B5EF4-FFF2-40B4-BE49-F238E27FC236}">
                <a16:creationId xmlns:a16="http://schemas.microsoft.com/office/drawing/2014/main" id="{6A3EB56A-6D91-4269-8C66-E6074AAD31CF}"/>
              </a:ext>
            </a:extLst>
          </p:cNvPr>
          <p:cNvSpPr txBox="1">
            <a:spLocks/>
          </p:cNvSpPr>
          <p:nvPr/>
        </p:nvSpPr>
        <p:spPr>
          <a:xfrm>
            <a:off x="49746" y="4832873"/>
            <a:ext cx="3593856" cy="15516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700" b="1" dirty="0">
                <a:latin typeface="Segoe UI" panose="020B0502040204020203" pitchFamily="34" charset="0"/>
              </a:rPr>
              <a:t> </a:t>
            </a: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* FROM </a:t>
            </a:r>
            <a:r>
              <a:rPr lang="ja-JP" altLang="en-US" sz="2700" dirty="0">
                <a:latin typeface="Segoe UI" panose="020B0502040204020203" pitchFamily="34" charset="0"/>
              </a:rPr>
              <a:t>商品</a:t>
            </a:r>
            <a:endParaRPr lang="en-US" altLang="ja-JP" sz="2700" dirty="0">
              <a:latin typeface="Segoe UI" panose="020B0502040204020203" pitchFamily="34" charset="0"/>
            </a:endParaRPr>
          </a:p>
          <a:p>
            <a:pPr marL="0" indent="0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ja-JP" sz="2700" b="1" dirty="0">
                <a:solidFill>
                  <a:srgbClr val="C00000"/>
                </a:solidFill>
                <a:latin typeface="Segoe UI" panose="020B0502040204020203" pitchFamily="34" charset="0"/>
              </a:rPr>
              <a:t>JOIN </a:t>
            </a:r>
            <a:r>
              <a:rPr lang="ja-JP" altLang="en-US" sz="2700" dirty="0">
                <a:latin typeface="Segoe UI" panose="020B0502040204020203" pitchFamily="34" charset="0"/>
              </a:rPr>
              <a:t>購入</a:t>
            </a:r>
            <a:r>
              <a:rPr lang="en-US" altLang="ja-JP" sz="2700" dirty="0">
                <a:latin typeface="Segoe UI" panose="020B0502040204020203" pitchFamily="34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2700" dirty="0">
              <a:latin typeface="Inconsolata" panose="020B0609030003000000" pitchFamily="49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01CF557-A417-DBB2-DBBF-63C0B6E4A4AB}"/>
              </a:ext>
            </a:extLst>
          </p:cNvPr>
          <p:cNvSpPr txBox="1"/>
          <p:nvPr/>
        </p:nvSpPr>
        <p:spPr>
          <a:xfrm>
            <a:off x="47259" y="4328572"/>
            <a:ext cx="55691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7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結合のための</a:t>
            </a: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（結合条件なし）</a:t>
            </a:r>
            <a:endParaRPr kumimoji="0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738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u="sng" dirty="0"/>
              <a:t>結合操作</a:t>
            </a:r>
            <a:endParaRPr lang="en-US" altLang="ja-JP" sz="2400" b="1" u="sng" dirty="0"/>
          </a:p>
          <a:p>
            <a:r>
              <a:rPr lang="ja-JP" altLang="en-US" sz="2400" dirty="0"/>
              <a:t>テーブルを結合することで、</a:t>
            </a:r>
            <a:r>
              <a:rPr lang="ja-JP" altLang="en-US" sz="2400" b="1" dirty="0"/>
              <a:t>新しいテーブルが生成</a:t>
            </a:r>
            <a:r>
              <a:rPr lang="ja-JP" altLang="en-US" sz="2400" dirty="0"/>
              <a:t>される</a:t>
            </a:r>
          </a:p>
          <a:p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u="sng" dirty="0"/>
              <a:t>結合結果のテーブル</a:t>
            </a:r>
            <a:endParaRPr lang="en-US" altLang="ja-JP" sz="2400" b="1" u="sng" dirty="0"/>
          </a:p>
          <a:p>
            <a:r>
              <a:rPr lang="ja-JP" altLang="en-US" sz="2400" dirty="0"/>
              <a:t>結合結果のテーブルは、</a:t>
            </a:r>
            <a:r>
              <a:rPr lang="ja-JP" altLang="en-US" sz="2400" b="1" dirty="0"/>
              <a:t>元の</a:t>
            </a:r>
            <a:r>
              <a:rPr lang="en-US" altLang="ja-JP" sz="2400" b="1" dirty="0"/>
              <a:t>2</a:t>
            </a:r>
            <a:r>
              <a:rPr lang="ja-JP" altLang="en-US" sz="2400" b="1" dirty="0" err="1"/>
              <a:t>つの</a:t>
            </a:r>
            <a:r>
              <a:rPr lang="ja-JP" altLang="en-US" sz="2400" b="1" dirty="0"/>
              <a:t>テーブルの間の関係性</a:t>
            </a:r>
            <a:r>
              <a:rPr lang="ja-JP" altLang="en-US" sz="2400" dirty="0"/>
              <a:t>を示している</a:t>
            </a:r>
            <a:endParaRPr lang="en-US" altLang="ja-JP" sz="2400" dirty="0"/>
          </a:p>
          <a:p>
            <a:r>
              <a:rPr lang="ja-JP" altLang="en-US" sz="2400" dirty="0"/>
              <a:t>データの結合によって、</a:t>
            </a:r>
            <a:r>
              <a:rPr lang="ja-JP" altLang="en-US" sz="2400" b="1" dirty="0"/>
              <a:t>関連性</a:t>
            </a:r>
            <a:r>
              <a:rPr lang="ja-JP" altLang="en-US" sz="2400" dirty="0"/>
              <a:t>が</a:t>
            </a:r>
            <a:r>
              <a:rPr lang="ja-JP" altLang="en-US" sz="2400" b="1" dirty="0"/>
              <a:t>１つのテーブルの中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明確に示される</a:t>
            </a:r>
            <a:r>
              <a:rPr lang="ja-JP" altLang="en-US" sz="2400" dirty="0"/>
              <a:t>ようになる。</a:t>
            </a:r>
          </a:p>
          <a:p>
            <a:endParaRPr lang="ja-JP" altLang="en-US" sz="2400" dirty="0"/>
          </a:p>
          <a:p>
            <a:pPr marL="0" indent="0">
              <a:buNone/>
            </a:pPr>
            <a:r>
              <a:rPr lang="ja-JP" altLang="en-US" sz="2400" b="1" u="sng" dirty="0"/>
              <a:t>結合条件の有無</a:t>
            </a:r>
            <a:endParaRPr lang="en-US" altLang="ja-JP" sz="2400" b="1" u="sng" dirty="0"/>
          </a:p>
          <a:p>
            <a:r>
              <a:rPr lang="ja-JP" altLang="en-US" sz="2400" dirty="0"/>
              <a:t>結合条件が指定されない場合、元の</a:t>
            </a:r>
            <a:r>
              <a:rPr lang="en-US" altLang="ja-JP" sz="2400" dirty="0"/>
              <a:t>2</a:t>
            </a:r>
            <a:r>
              <a:rPr lang="ja-JP" altLang="en-US" sz="2400" dirty="0" err="1"/>
              <a:t>つの</a:t>
            </a:r>
            <a:r>
              <a:rPr lang="ja-JP" altLang="en-US" sz="2400" dirty="0"/>
              <a:t>テーブルの間の</a:t>
            </a:r>
            <a:r>
              <a:rPr lang="ja-JP" altLang="en-US" sz="2400" b="1" dirty="0"/>
              <a:t>すべてのペアを含むテーブル</a:t>
            </a:r>
            <a:r>
              <a:rPr lang="ja-JP" altLang="en-US" sz="2400" dirty="0"/>
              <a:t>が作成される。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952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演習４．結合条件のない結合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結合条件のない結合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019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965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</a:t>
            </a:r>
            <a:r>
              <a:rPr lang="ja-JP" altLang="en-US" sz="2400" b="1" dirty="0"/>
              <a:t>「演習２」と同じものである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3864" y="1022853"/>
            <a:ext cx="8509334" cy="489364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商品番号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3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('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Y',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48868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38" y="778808"/>
            <a:ext cx="8603221" cy="5334674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2764" y="1376218"/>
            <a:ext cx="3411635" cy="27301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8063" y="4215929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84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 err="1"/>
              <a:t>での</a:t>
            </a:r>
            <a:r>
              <a:rPr lang="ja-JP" altLang="en-US" dirty="0"/>
              <a:t>データベース管理システムの選択（高度な機能）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39" y="2605019"/>
            <a:ext cx="8217322" cy="2651261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 flipH="1">
            <a:off x="2805254" y="2051050"/>
            <a:ext cx="369746" cy="55396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1698794" y="2605019"/>
            <a:ext cx="1546056" cy="437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24011" y="1367589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0493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6" y="3354253"/>
            <a:ext cx="3458134" cy="3453947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商品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716604" y="5275133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787031" y="3489361"/>
            <a:ext cx="1276969" cy="270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5866" y="5502473"/>
            <a:ext cx="3458134" cy="1219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31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57873" y="1321056"/>
            <a:ext cx="9138211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6-5.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3602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7799" y="268130"/>
            <a:ext cx="8383906" cy="641316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次の情報を扱う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織田　は　とうふ　を買った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豊臣　は　納豆　　を買った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メイリオ" panose="020B0604030504040204" pitchFamily="50" charset="-128"/>
              </a:rPr>
              <a:t>徳川　は　納豆　　を買った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織田、豊臣、徳川に、通し番号の </a:t>
            </a:r>
            <a:r>
              <a:rPr lang="en-US" altLang="ja-JP" dirty="0">
                <a:latin typeface="メイリオ" panose="020B0604030504040204" pitchFamily="50" charset="-128"/>
              </a:rPr>
              <a:t>ID </a:t>
            </a:r>
            <a:r>
              <a:rPr lang="ja-JP" altLang="en-US" dirty="0">
                <a:latin typeface="メイリオ" panose="020B0604030504040204" pitchFamily="50" charset="-128"/>
              </a:rPr>
              <a:t>を付ける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１：織田、２：豊臣、３：徳川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とうふ、納豆に、通し番号の </a:t>
            </a:r>
            <a:r>
              <a:rPr lang="en-US" altLang="ja-JP" dirty="0">
                <a:latin typeface="メイリオ" panose="020B0604030504040204" pitchFamily="50" charset="-128"/>
              </a:rPr>
              <a:t>ID </a:t>
            </a:r>
            <a:r>
              <a:rPr lang="ja-JP" altLang="en-US" dirty="0">
                <a:latin typeface="メイリオ" panose="020B0604030504040204" pitchFamily="50" charset="-128"/>
              </a:rPr>
              <a:t>を付ける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メイリオ" panose="020B0604030504040204" pitchFamily="50" charset="-128"/>
              </a:rPr>
              <a:t>　　１：とうふ、２：納豆</a:t>
            </a:r>
            <a:endParaRPr lang="en-US" altLang="ja-JP" dirty="0">
              <a:latin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8012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745455" cy="4681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次の２つのテーブルを扱う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 flipH="1">
            <a:off x="4718050" y="3729220"/>
            <a:ext cx="2857500" cy="12047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6281194" y="420991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B7CBBD9-94A3-4134-BAA3-321298B7F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57078"/>
              </p:ext>
            </p:extLst>
          </p:nvPr>
        </p:nvGraphicFramePr>
        <p:xfrm>
          <a:off x="3333750" y="1545714"/>
          <a:ext cx="485325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7753">
                  <a:extLst>
                    <a:ext uri="{9D8B030D-6E8A-4147-A177-3AD203B41FA5}">
                      <a16:colId xmlns:a16="http://schemas.microsoft.com/office/drawing/2014/main" val="728010877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name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buy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織田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豊臣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3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徳川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 txBox="1">
            <a:spLocks/>
          </p:cNvSpPr>
          <p:nvPr/>
        </p:nvSpPr>
        <p:spPr>
          <a:xfrm>
            <a:off x="675272" y="2101484"/>
            <a:ext cx="4745455" cy="128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テーブル名：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名簿</a:t>
            </a: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 txBox="1">
            <a:spLocks/>
          </p:cNvSpPr>
          <p:nvPr/>
        </p:nvSpPr>
        <p:spPr>
          <a:xfrm>
            <a:off x="675272" y="5050498"/>
            <a:ext cx="4745455" cy="1284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テーブル名：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食材</a:t>
            </a:r>
            <a:endParaRPr lang="en-US" altLang="ja-JP" sz="2400" dirty="0"/>
          </a:p>
        </p:txBody>
      </p:sp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D76A8553-A90E-4D86-9D4E-224A06BDB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32793"/>
              </p:ext>
            </p:extLst>
          </p:nvPr>
        </p:nvGraphicFramePr>
        <p:xfrm>
          <a:off x="3668423" y="4934000"/>
          <a:ext cx="3683436" cy="167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99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ID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/>
                        <a:t>name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998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1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とうふ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4057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3200" dirty="0"/>
                        <a:t>2</a:t>
                      </a:r>
                      <a:endParaRPr kumimoji="1" lang="ja-JP" altLang="en-US" sz="3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/>
                        <a:t>納豆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8212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演習５．結合の演習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結合条件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JOIN</a:t>
            </a:r>
            <a:r>
              <a:rPr lang="ja-JP" altLang="en-US" b="1" dirty="0" err="1"/>
              <a:t>、</a:t>
            </a:r>
            <a:r>
              <a:rPr lang="en-US" altLang="ja-JP" b="1" dirty="0"/>
              <a:t>ON</a:t>
            </a:r>
          </a:p>
          <a:p>
            <a:pPr marL="457200" lvl="1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70829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036" y="4189674"/>
            <a:ext cx="4489614" cy="25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74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070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左側のパネル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63864" y="1022853"/>
            <a:ext cx="8509334" cy="52629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altLang="ja-JP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ID </a:t>
            </a:r>
            <a:r>
              <a:rPr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buy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endParaRPr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織田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lvl="0"/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noProof="0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豊臣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lvl="0"/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名簿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徳川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2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食材</a:t>
            </a: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endParaRPr lang="en-US" altLang="ja-JP" sz="2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ID </a:t>
            </a:r>
            <a:r>
              <a:rPr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integer</a:t>
            </a: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 </a:t>
            </a:r>
          </a:p>
          <a:p>
            <a:pPr lvl="0">
              <a:defRPr/>
            </a:pPr>
            <a:r>
              <a:rPr kumimoji="1"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</a:t>
            </a:r>
            <a:r>
              <a:rPr kumimoji="1" lang="ja-JP" altLang="en-US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endParaRPr lang="en-US" altLang="ja-JP" sz="2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defRPr/>
            </a:pPr>
            <a:r>
              <a:rPr lang="en-US" altLang="ja-JP" sz="2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食材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とうふ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食材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納豆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8519737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753961"/>
            <a:ext cx="8461208" cy="548019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③ 「</a:t>
            </a:r>
            <a:r>
              <a:rPr lang="en-US" altLang="ja-JP" sz="2400" b="1" dirty="0"/>
              <a:t>Build Schema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52764" y="1376218"/>
            <a:ext cx="3573909" cy="27887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89756" y="4372046"/>
            <a:ext cx="1580846" cy="4899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57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9" y="3332115"/>
            <a:ext cx="4302687" cy="3458072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⑤「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⑥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329921" y="5146379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517436" y="3658618"/>
            <a:ext cx="1276969" cy="2705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823314" y="5430267"/>
            <a:ext cx="4222611" cy="13599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432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6" y="3357182"/>
            <a:ext cx="5075680" cy="345811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⑧「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⑨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* FROM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681184" y="5428745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29670" y="3692957"/>
            <a:ext cx="1338920" cy="432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61621" y="5707057"/>
            <a:ext cx="5064529" cy="1014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37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6-1.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65" y="3317379"/>
            <a:ext cx="5231797" cy="351383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⑩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⑪「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⑫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000" dirty="0">
                <a:latin typeface="+mn-ea"/>
              </a:rPr>
              <a:t>名簿</a:t>
            </a:r>
            <a:r>
              <a:rPr lang="en-US" altLang="ja-JP" sz="2000" dirty="0">
                <a:latin typeface="+mn-ea"/>
              </a:rPr>
              <a:t>.name, </a:t>
            </a:r>
            <a:r>
              <a:rPr lang="ja-JP" altLang="en-US" sz="2000" dirty="0">
                <a:latin typeface="+mn-ea"/>
              </a:rPr>
              <a:t>食材</a:t>
            </a:r>
            <a:r>
              <a:rPr lang="en-US" altLang="ja-JP" sz="2000" dirty="0">
                <a:latin typeface="+mn-ea"/>
              </a:rPr>
              <a:t>.name</a:t>
            </a:r>
            <a:r>
              <a:rPr kumimoji="0" lang="en-US" altLang="ja-JP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771314" y="5461070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13964" y="3697591"/>
            <a:ext cx="1845641" cy="4562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706227" y="5717685"/>
            <a:ext cx="3458134" cy="10330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9467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58" y="3402413"/>
            <a:ext cx="5832347" cy="340697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⑬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⑭「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⑮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SELECT</a:t>
            </a:r>
            <a:r>
              <a:rPr lang="en-US" altLang="ja-JP" sz="2000" b="1" dirty="0">
                <a:solidFill>
                  <a:prstClr val="black"/>
                </a:solidFill>
                <a:latin typeface="Segoe UI" panose="020B0502040204020203" pitchFamily="34" charset="0"/>
              </a:rPr>
              <a:t> </a:t>
            </a:r>
            <a:r>
              <a:rPr lang="ja-JP" altLang="en-US" sz="2000" dirty="0">
                <a:latin typeface="+mn-ea"/>
              </a:rPr>
              <a:t>名簿</a:t>
            </a:r>
            <a:r>
              <a:rPr lang="en-US" altLang="ja-JP" sz="2000" dirty="0">
                <a:latin typeface="+mn-ea"/>
              </a:rPr>
              <a:t>.name, </a:t>
            </a:r>
            <a:r>
              <a:rPr lang="ja-JP" altLang="en-US" sz="2000" dirty="0">
                <a:latin typeface="+mn-ea"/>
              </a:rPr>
              <a:t>食材</a:t>
            </a:r>
            <a:r>
              <a:rPr lang="en-US" altLang="ja-JP" sz="2000" dirty="0">
                <a:latin typeface="+mn-ea"/>
              </a:rPr>
              <a:t>.name </a:t>
            </a:r>
            <a:r>
              <a:rPr lang="en-US" altLang="ja-JP" sz="2000" b="1" dirty="0">
                <a:solidFill>
                  <a:srgbClr val="C00000"/>
                </a:solidFill>
                <a:latin typeface="Segoe UI" panose="020B0502040204020203" pitchFamily="34" charset="0"/>
              </a:rPr>
              <a:t>FROM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</a:rPr>
              <a:t>名簿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AND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.name</a:t>
            </a:r>
            <a:r>
              <a:rPr kumimoji="0" lang="en-US" altLang="ja-JP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='</a:t>
            </a:r>
            <a:r>
              <a:rPr kumimoji="0" lang="ja-JP" alt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とうふ</a:t>
            </a:r>
            <a:r>
              <a:rPr lang="en-US" altLang="ja-JP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'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3960049" y="5702991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74997" y="3812808"/>
            <a:ext cx="2459618" cy="536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78348" y="5977054"/>
            <a:ext cx="3893651" cy="566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36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1" y="3320871"/>
            <a:ext cx="5770976" cy="3471638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6187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⑯ </a:t>
            </a:r>
            <a:r>
              <a:rPr lang="ja-JP" altLang="en-US" sz="2400" b="1" dirty="0"/>
              <a:t>右側のパネル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を入れる。（以前の </a:t>
            </a:r>
            <a:r>
              <a:rPr lang="en-US" altLang="ja-JP" sz="2400" dirty="0"/>
              <a:t>SQL </a:t>
            </a:r>
            <a:r>
              <a:rPr lang="ja-JP" altLang="en-US" sz="2400" dirty="0"/>
              <a:t>は不要なので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⑰「</a:t>
            </a:r>
            <a:r>
              <a:rPr lang="en-US" altLang="ja-JP" sz="2400" b="1" dirty="0"/>
              <a:t>Run SQL</a:t>
            </a:r>
            <a:r>
              <a:rPr lang="ja-JP" altLang="en-US" sz="2400" dirty="0"/>
              <a:t>」をクリック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SQL </a:t>
            </a:r>
            <a:r>
              <a:rPr lang="ja-JP" altLang="en-US" sz="2400" dirty="0"/>
              <a:t>文が</a:t>
            </a:r>
            <a:r>
              <a:rPr lang="ja-JP" altLang="en-US" sz="2400" b="1" dirty="0"/>
              <a:t>実行</a:t>
            </a:r>
            <a:r>
              <a:rPr lang="ja-JP" altLang="en-US" sz="2400" dirty="0"/>
              <a:t>され、結果が表示される。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⑱ 下側のウインドウで、</a:t>
            </a:r>
            <a:r>
              <a:rPr lang="ja-JP" altLang="en-US" sz="2400" b="1" dirty="0"/>
              <a:t>結果を確認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0600" y="874331"/>
            <a:ext cx="77724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count(*) FROM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名簿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JOIN </a:t>
            </a:r>
            <a:r>
              <a:rPr lang="ja-JP" altLang="en-US" sz="2000" dirty="0">
                <a:solidFill>
                  <a:prstClr val="black"/>
                </a:solidFill>
                <a:latin typeface="Segoe UI" panose="020B0502040204020203" pitchFamily="34" charset="0"/>
                <a:ea typeface="游ゴシック" panose="020B0400000000000000" pitchFamily="50" charset="-128"/>
              </a:rPr>
              <a:t>食材</a:t>
            </a:r>
            <a:endParaRPr lang="en-US" altLang="ja-JP" sz="2000" dirty="0">
              <a:solidFill>
                <a:prstClr val="black"/>
              </a:solidFill>
              <a:latin typeface="Segoe UI" panose="020B0502040204020203" pitchFamily="34" charset="0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名簿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.buy = </a:t>
            </a: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食材</a:t>
            </a: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游ゴシック" panose="020B0400000000000000" pitchFamily="50" charset="-128"/>
                <a:cs typeface="+mn-cs"/>
              </a:rPr>
              <a:t>.ID;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064000" y="5726757"/>
            <a:ext cx="916751" cy="2566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53055" y="3718037"/>
            <a:ext cx="1612125" cy="530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05866" y="6082990"/>
            <a:ext cx="3358393" cy="6384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43335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 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644893"/>
            <a:ext cx="8461208" cy="6146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b="1" u="sng" dirty="0"/>
              <a:t>テーブルの結合の基本</a:t>
            </a:r>
          </a:p>
          <a:p>
            <a:r>
              <a:rPr lang="ja-JP" altLang="en-US" dirty="0"/>
              <a:t>結合は、異なるテーブルを一つにまとめる操作</a:t>
            </a:r>
          </a:p>
          <a:p>
            <a:r>
              <a:rPr lang="ja-JP" altLang="en-US" dirty="0"/>
              <a:t>結合条件は通常、テーブルの特定の属性同士の値が等しい場合に使用。その他、より複雑な結合条件などを指定できる。</a:t>
            </a:r>
          </a:p>
          <a:p>
            <a:r>
              <a:rPr lang="ja-JP" altLang="en-US" dirty="0"/>
              <a:t>結合によって、データベースの柔軟性と効率性が向上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b="1" u="sng" dirty="0"/>
              <a:t>SQL</a:t>
            </a:r>
            <a:r>
              <a:rPr lang="ja-JP" altLang="en-US" b="1" u="sng" dirty="0" err="1"/>
              <a:t>での</a:t>
            </a:r>
            <a:r>
              <a:rPr lang="ja-JP" altLang="en-US" b="1" u="sng" dirty="0"/>
              <a:t>結合の書き方</a:t>
            </a:r>
          </a:p>
          <a:p>
            <a:r>
              <a:rPr lang="en-US" altLang="ja-JP" dirty="0"/>
              <a:t>JOIN</a:t>
            </a:r>
            <a:r>
              <a:rPr lang="ja-JP" altLang="en-US" dirty="0"/>
              <a:t>と</a:t>
            </a:r>
            <a:r>
              <a:rPr lang="en-US" altLang="ja-JP" dirty="0"/>
              <a:t>ON</a:t>
            </a:r>
            <a:r>
              <a:rPr lang="ja-JP" altLang="en-US" dirty="0"/>
              <a:t>を使用してテーブルの結合を行う</a:t>
            </a:r>
          </a:p>
          <a:p>
            <a:r>
              <a:rPr lang="en-US" altLang="ja-JP" dirty="0"/>
              <a:t>SELECT * FROM </a:t>
            </a:r>
            <a:r>
              <a:rPr lang="ja-JP" altLang="en-US" dirty="0"/>
              <a:t>商品 </a:t>
            </a:r>
            <a:r>
              <a:rPr lang="en-US" altLang="ja-JP" dirty="0"/>
              <a:t>JOIN </a:t>
            </a:r>
            <a:r>
              <a:rPr lang="ja-JP" altLang="en-US" dirty="0"/>
              <a:t>購入 </a:t>
            </a:r>
            <a:r>
              <a:rPr lang="en-US" altLang="ja-JP" dirty="0"/>
              <a:t>ON </a:t>
            </a:r>
            <a:r>
              <a:rPr lang="ja-JP" altLang="en-US" dirty="0"/>
              <a:t>商品</a:t>
            </a:r>
            <a:r>
              <a:rPr lang="en-US" altLang="ja-JP" dirty="0"/>
              <a:t>.ID = </a:t>
            </a:r>
            <a:r>
              <a:rPr lang="ja-JP" altLang="en-US" dirty="0"/>
              <a:t>購入</a:t>
            </a:r>
            <a:r>
              <a:rPr lang="en-US" altLang="ja-JP" dirty="0"/>
              <a:t>.</a:t>
            </a:r>
            <a:r>
              <a:rPr lang="ja-JP" altLang="en-US" dirty="0"/>
              <a:t>商品番号</a:t>
            </a:r>
            <a:r>
              <a:rPr lang="en-US" altLang="ja-JP" dirty="0"/>
              <a:t>; </a:t>
            </a:r>
            <a:r>
              <a:rPr lang="ja-JP" altLang="en-US" dirty="0" err="1"/>
              <a:t>のように</a:t>
            </a:r>
            <a:r>
              <a:rPr lang="ja-JP" altLang="en-US" dirty="0"/>
              <a:t>書く</a:t>
            </a:r>
          </a:p>
          <a:p>
            <a:r>
              <a:rPr lang="ja-JP" altLang="en-US" dirty="0"/>
              <a:t>複数の条件を指定する場合は、</a:t>
            </a:r>
            <a:r>
              <a:rPr lang="en-US" altLang="ja-JP" dirty="0"/>
              <a:t>AND</a:t>
            </a:r>
            <a:r>
              <a:rPr lang="ja-JP" altLang="en-US" dirty="0"/>
              <a:t>や</a:t>
            </a:r>
            <a:r>
              <a:rPr lang="en-US" altLang="ja-JP" dirty="0"/>
              <a:t>OR</a:t>
            </a:r>
            <a:r>
              <a:rPr lang="ja-JP" altLang="en-US" dirty="0"/>
              <a:t>を使用して結合条件を追加</a:t>
            </a:r>
          </a:p>
          <a:p>
            <a:endParaRPr lang="ja-JP" altLang="en-US" dirty="0"/>
          </a:p>
          <a:p>
            <a:pPr marL="0" indent="0">
              <a:buNone/>
            </a:pPr>
            <a:r>
              <a:rPr lang="ja-JP" altLang="en-US" b="1" u="sng" dirty="0"/>
              <a:t>結合の応用</a:t>
            </a:r>
          </a:p>
          <a:p>
            <a:r>
              <a:rPr lang="ja-JP" altLang="en-US" dirty="0"/>
              <a:t>結合操作を通じて、関連あるデータを１つのテーブルに明確に示すことができるようになり、データの絞り込みや分析が容易になる。</a:t>
            </a:r>
          </a:p>
          <a:p>
            <a:r>
              <a:rPr lang="ja-JP" altLang="en-US" dirty="0"/>
              <a:t>結合条件を工夫することで、さまざまなビジネス要件に対応したデータの抽出や分析</a:t>
            </a:r>
            <a:r>
              <a:rPr lang="ja-JP" altLang="en-US"/>
              <a:t>が可能。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96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0" y="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8269" y="527049"/>
            <a:ext cx="6355868" cy="5829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論理的思考と問題解決能力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テーブルの結合を学ぶことで、異なるテーブルからから必要な情報を組み合わせ、欲しいデータを得て、具体的な問題を解決する能力が身につきます。この過程で、論理的思考の能力が向上します。</a:t>
            </a:r>
          </a:p>
          <a:p>
            <a:pPr marL="0" indent="0">
              <a:buNone/>
            </a:pP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 データ分析と洞察の獲得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複数のテーブルから必要な情報を得て、分析する技術を習得します。データを用いて、より深い洞察を得て、意思決定ができるようになります。</a:t>
            </a:r>
          </a:p>
          <a:p>
            <a:pPr marL="0" indent="0">
              <a:buNone/>
            </a:pPr>
            <a:endParaRPr lang="en-US" altLang="ja-JP" sz="2000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 データ管理と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スキルの強化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結合を</a:t>
            </a:r>
            <a:r>
              <a:rPr lang="en-US" altLang="ja-JP" sz="2000" dirty="0">
                <a:solidFill>
                  <a:srgbClr val="374151"/>
                </a:solidFill>
                <a:latin typeface="Söhne"/>
              </a:rPr>
              <a:t>SQL</a:t>
            </a:r>
            <a:r>
              <a:rPr lang="ja-JP" altLang="en-US" sz="2000" dirty="0">
                <a:solidFill>
                  <a:srgbClr val="374151"/>
                </a:solidFill>
                <a:latin typeface="Söhne"/>
              </a:rPr>
              <a:t>で実行するスキルを学ぶことで、効率的にデータを管理・操作するスキルが向上します。</a:t>
            </a:r>
            <a:endParaRPr lang="en-US" altLang="ja-JP" sz="20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3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table">
            <a:extLst>
              <a:ext uri="{FF2B5EF4-FFF2-40B4-BE49-F238E27FC236}">
                <a16:creationId xmlns:a16="http://schemas.microsoft.com/office/drawing/2014/main" id="{CCACD61A-313D-72D1-5549-15DF412F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600" y="5237151"/>
            <a:ext cx="5554708" cy="139749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A5824E9-E433-8C3B-DD0D-ED2E3BE6D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206" y="2392191"/>
            <a:ext cx="3371394" cy="2058915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>
            <a:endCxn id="5" idx="0"/>
          </p:cNvCxnSpPr>
          <p:nvPr/>
        </p:nvCxnSpPr>
        <p:spPr>
          <a:xfrm>
            <a:off x="3048000" y="4287078"/>
            <a:ext cx="1702904" cy="9011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4350794" y="45888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</p:spTree>
    <p:extLst>
      <p:ext uri="{BB962C8B-B14F-4D97-AF65-F5344CB8AC3E}">
        <p14:creationId xmlns:p14="http://schemas.microsoft.com/office/powerpoint/2010/main" val="16500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柔軟な問い合わせ（クエリ）能力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4634</TotalTime>
  <Words>4558</Words>
  <Application>Microsoft Office PowerPoint</Application>
  <PresentationFormat>画面に合わせる (4:3)</PresentationFormat>
  <Paragraphs>1019</Paragraphs>
  <Slides>74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74</vt:i4>
      </vt:variant>
    </vt:vector>
  </HeadingPairs>
  <TitlesOfParts>
    <vt:vector size="88" baseType="lpstr">
      <vt:lpstr>ＭＳ ゴシック</vt:lpstr>
      <vt:lpstr>Söhne</vt:lpstr>
      <vt:lpstr>メイリオ</vt:lpstr>
      <vt:lpstr>游ゴシック</vt:lpstr>
      <vt:lpstr>游ゴシック Light</vt:lpstr>
      <vt:lpstr>Abadi</vt:lpstr>
      <vt:lpstr>Arial</vt:lpstr>
      <vt:lpstr>Calibri</vt:lpstr>
      <vt:lpstr>Courier New</vt:lpstr>
      <vt:lpstr>Inconsolata</vt:lpstr>
      <vt:lpstr>Segoe UI</vt:lpstr>
      <vt:lpstr>Office テーマ</vt:lpstr>
      <vt:lpstr>7_Office テーマ</vt:lpstr>
      <vt:lpstr>1_Office テーマ</vt:lpstr>
      <vt:lpstr>6. テーブルの結合  JOIN、結合と SQL 問い合わせ</vt:lpstr>
      <vt:lpstr>PowerPoint プレゼンテーション</vt:lpstr>
      <vt:lpstr>アウトライン</vt:lpstr>
      <vt:lpstr>SQLFiddle のサイトにアクセス</vt:lpstr>
      <vt:lpstr>SQLFiddle の画面</vt:lpstr>
      <vt:lpstr>SQLFiddle でのデータベース管理システムの選択（高度な機能）</vt:lpstr>
      <vt:lpstr>6-1. イントロダクション</vt:lpstr>
      <vt:lpstr>リレーショナルデータベースの仕組み</vt:lpstr>
      <vt:lpstr>リレーショナルデータベースの重要性</vt:lpstr>
      <vt:lpstr>SQL 理解のための前提知識</vt:lpstr>
      <vt:lpstr>テーブル「商品」からデータを取得するSQLの例</vt:lpstr>
      <vt:lpstr>SQL によるテーブル定義</vt:lpstr>
      <vt:lpstr>データ追加のSQL</vt:lpstr>
      <vt:lpstr>演習１．テーブル定義とデータの追加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6-2. 結合の基本概念</vt:lpstr>
      <vt:lpstr>結合とその目的</vt:lpstr>
      <vt:lpstr>商品テーブルと購入テーブル</vt:lpstr>
      <vt:lpstr>商品</vt:lpstr>
      <vt:lpstr>購入</vt:lpstr>
      <vt:lpstr>商品テーブルと購入テーブル</vt:lpstr>
      <vt:lpstr>結合と結合条件</vt:lpstr>
      <vt:lpstr>結合の例</vt:lpstr>
      <vt:lpstr>演習２．SQL による結合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演習２の実行結果</vt:lpstr>
      <vt:lpstr>結合の利点</vt:lpstr>
      <vt:lpstr>ここまでのまとめ</vt:lpstr>
      <vt:lpstr>自習１</vt:lpstr>
      <vt:lpstr>自習２</vt:lpstr>
      <vt:lpstr>PowerPoint プレゼンテーション</vt:lpstr>
      <vt:lpstr>6-3. SQL での結合の書き方</vt:lpstr>
      <vt:lpstr>結合のための JOIN と ON</vt:lpstr>
      <vt:lpstr>結合条件の指定</vt:lpstr>
      <vt:lpstr>複数の条件の指定</vt:lpstr>
      <vt:lpstr>演習３．複数の条件の指定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自習３</vt:lpstr>
      <vt:lpstr>PowerPoint プレゼンテーション</vt:lpstr>
      <vt:lpstr>6-4. 結合条件のない結合と 結合条件のある結合</vt:lpstr>
      <vt:lpstr>関連性とリレーショナルデータベースのテーブル</vt:lpstr>
      <vt:lpstr>２つのテーブルの間の関連性</vt:lpstr>
      <vt:lpstr>結合条件のある結合</vt:lpstr>
      <vt:lpstr>結合条件のない結合</vt:lpstr>
      <vt:lpstr>PowerPoint プレゼンテーション</vt:lpstr>
      <vt:lpstr>演習４．結合条件のない結合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6-5. 演習</vt:lpstr>
      <vt:lpstr>PowerPoint プレゼンテーション</vt:lpstr>
      <vt:lpstr>PowerPoint プレゼンテーション</vt:lpstr>
      <vt:lpstr>演習５．結合の演習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394</cp:revision>
  <dcterms:created xsi:type="dcterms:W3CDTF">2019-11-02T00:06:04Z</dcterms:created>
  <dcterms:modified xsi:type="dcterms:W3CDTF">2023-11-24T07:56:42Z</dcterms:modified>
</cp:coreProperties>
</file>