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3" r:id="rId4"/>
  </p:sldMasterIdLst>
  <p:notesMasterIdLst>
    <p:notesMasterId r:id="rId79"/>
  </p:notesMasterIdLst>
  <p:sldIdLst>
    <p:sldId id="1375" r:id="rId5"/>
    <p:sldId id="1376" r:id="rId6"/>
    <p:sldId id="1377" r:id="rId7"/>
    <p:sldId id="1378" r:id="rId8"/>
    <p:sldId id="1379" r:id="rId9"/>
    <p:sldId id="1380" r:id="rId10"/>
    <p:sldId id="1317" r:id="rId11"/>
    <p:sldId id="1068" r:id="rId12"/>
    <p:sldId id="1371" r:id="rId13"/>
    <p:sldId id="1318" r:id="rId14"/>
    <p:sldId id="1329" r:id="rId15"/>
    <p:sldId id="1333" r:id="rId16"/>
    <p:sldId id="1025" r:id="rId17"/>
    <p:sldId id="1028" r:id="rId18"/>
    <p:sldId id="1326" r:id="rId19"/>
    <p:sldId id="1332" r:id="rId20"/>
    <p:sldId id="1381" r:id="rId21"/>
    <p:sldId id="1387" r:id="rId22"/>
    <p:sldId id="1388" r:id="rId23"/>
    <p:sldId id="1389" r:id="rId24"/>
    <p:sldId id="1418" r:id="rId25"/>
    <p:sldId id="1419" r:id="rId26"/>
    <p:sldId id="1390" r:id="rId27"/>
    <p:sldId id="1391" r:id="rId28"/>
    <p:sldId id="1393" r:id="rId29"/>
    <p:sldId id="1097" r:id="rId30"/>
    <p:sldId id="1392" r:id="rId31"/>
    <p:sldId id="1382" r:id="rId32"/>
    <p:sldId id="1383" r:id="rId33"/>
    <p:sldId id="1384" r:id="rId34"/>
    <p:sldId id="1385" r:id="rId35"/>
    <p:sldId id="1386" r:id="rId36"/>
    <p:sldId id="1395" r:id="rId37"/>
    <p:sldId id="1396" r:id="rId38"/>
    <p:sldId id="1397" r:id="rId39"/>
    <p:sldId id="1399" r:id="rId40"/>
    <p:sldId id="1400" r:id="rId41"/>
    <p:sldId id="1398" r:id="rId42"/>
    <p:sldId id="1429" r:id="rId43"/>
    <p:sldId id="1401" r:id="rId44"/>
    <p:sldId id="1493" r:id="rId45"/>
    <p:sldId id="603" r:id="rId46"/>
    <p:sldId id="1420" r:id="rId47"/>
    <p:sldId id="1404" r:id="rId48"/>
    <p:sldId id="1495" r:id="rId49"/>
    <p:sldId id="1405" r:id="rId50"/>
    <p:sldId id="1222" r:id="rId51"/>
    <p:sldId id="1406" r:id="rId52"/>
    <p:sldId id="1408" r:id="rId53"/>
    <p:sldId id="1409" r:id="rId54"/>
    <p:sldId id="1410" r:id="rId55"/>
    <p:sldId id="1411" r:id="rId56"/>
    <p:sldId id="1414" r:id="rId57"/>
    <p:sldId id="1413" r:id="rId58"/>
    <p:sldId id="1412" r:id="rId59"/>
    <p:sldId id="1237" r:id="rId60"/>
    <p:sldId id="1394" r:id="rId61"/>
    <p:sldId id="1430" r:id="rId62"/>
    <p:sldId id="1417" r:id="rId63"/>
    <p:sldId id="425" r:id="rId64"/>
    <p:sldId id="1421" r:id="rId65"/>
    <p:sldId id="1407" r:id="rId66"/>
    <p:sldId id="1415" r:id="rId67"/>
    <p:sldId id="1416" r:id="rId68"/>
    <p:sldId id="1422" r:id="rId69"/>
    <p:sldId id="1423" r:id="rId70"/>
    <p:sldId id="1424" r:id="rId71"/>
    <p:sldId id="1428" r:id="rId72"/>
    <p:sldId id="1431" r:id="rId73"/>
    <p:sldId id="1425" r:id="rId74"/>
    <p:sldId id="1426" r:id="rId75"/>
    <p:sldId id="1427" r:id="rId76"/>
    <p:sldId id="1432" r:id="rId77"/>
    <p:sldId id="1433" r:id="rId7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5" autoAdjust="0"/>
    <p:restoredTop sz="91497" autoAdjust="0"/>
  </p:normalViewPr>
  <p:slideViewPr>
    <p:cSldViewPr snapToGrid="0">
      <p:cViewPr varScale="1">
        <p:scale>
          <a:sx n="52" d="100"/>
          <a:sy n="52" d="100"/>
        </p:scale>
        <p:origin x="180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37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76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68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37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0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62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0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0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3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8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6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9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1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4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47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</a:rPr>
              <a:t>10. </a:t>
            </a:r>
            <a:r>
              <a:rPr lang="ja-JP" altLang="en-US" sz="3600" dirty="0">
                <a:latin typeface="メイリオ" panose="020B0604030504040204" pitchFamily="50" charset="-128"/>
              </a:rPr>
              <a:t>データベース設計ベストプラクティス</a:t>
            </a:r>
            <a:br>
              <a:rPr lang="en-US" altLang="ja-JP" sz="3600" dirty="0">
                <a:latin typeface="メイリオ" panose="020B0604030504040204" pitchFamily="50" charset="-128"/>
              </a:rPr>
            </a:br>
            <a:br>
              <a:rPr lang="en-US" altLang="ja-JP" sz="3600" dirty="0">
                <a:latin typeface="メイリオ" panose="020B0604030504040204" pitchFamily="50" charset="-128"/>
              </a:rPr>
            </a:b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</a:rPr>
              <a:t>主キーと外部キー、設計手法</a:t>
            </a: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51011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CB208-6107-5D02-1DDA-DBC6E81F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データベース設計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CA80A1-8F74-4903-6C0A-E757529E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データベース設計は、データベースの構造を定めるプロセス</a:t>
            </a:r>
            <a:endParaRPr kumimoji="1" lang="en-US" altLang="ja-JP" sz="2400" b="1" u="sng" dirty="0"/>
          </a:p>
          <a:p>
            <a:r>
              <a:rPr lang="ja-JP" altLang="en-US" sz="2400" dirty="0"/>
              <a:t>テーブル名、属性、データ型、制約、索引</a:t>
            </a:r>
            <a:endParaRPr lang="en-US" altLang="ja-JP" sz="2400" dirty="0"/>
          </a:p>
          <a:p>
            <a:r>
              <a:rPr kumimoji="1" lang="ja-JP" altLang="en-US" sz="2400" dirty="0"/>
              <a:t>テーブル間の関係性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考慮事項</a:t>
            </a:r>
            <a:endParaRPr kumimoji="1" lang="en-US" altLang="ja-JP" sz="2400" b="1" dirty="0"/>
          </a:p>
          <a:p>
            <a:r>
              <a:rPr lang="ja-JP" altLang="en-US" sz="2400" b="1" dirty="0"/>
              <a:t>データの冗長性の減少</a:t>
            </a:r>
            <a:r>
              <a:rPr lang="ja-JP" altLang="en-US" sz="2400" dirty="0"/>
              <a:t>：</a:t>
            </a:r>
            <a:r>
              <a:rPr lang="ja-JP" altLang="en-US" sz="2400" b="1" dirty="0"/>
              <a:t>正規化</a:t>
            </a:r>
          </a:p>
          <a:p>
            <a:r>
              <a:rPr lang="ja-JP" altLang="en-US" sz="2400" b="1" dirty="0"/>
              <a:t>データの整合性の保証</a:t>
            </a:r>
            <a:r>
              <a:rPr lang="ja-JP" altLang="en-US" sz="2400" dirty="0"/>
              <a:t>：</a:t>
            </a:r>
            <a:r>
              <a:rPr lang="ja-JP" altLang="en-US" sz="2400" b="1" dirty="0"/>
              <a:t>制約</a:t>
            </a:r>
          </a:p>
          <a:p>
            <a:pPr marL="457200" lvl="1" indent="0">
              <a:buNone/>
            </a:pPr>
            <a:r>
              <a:rPr lang="ja-JP" altLang="en-US" dirty="0"/>
              <a:t>例：関連するテーブル間の参照に関する制約</a:t>
            </a:r>
          </a:p>
          <a:p>
            <a:pPr marL="457200" lvl="1" indent="0">
              <a:buNone/>
            </a:pPr>
            <a:r>
              <a:rPr lang="ja-JP" altLang="en-US" dirty="0"/>
              <a:t>例：同じ値が２度現れないという制約</a:t>
            </a:r>
            <a:endParaRPr lang="en-US" altLang="ja-JP" dirty="0"/>
          </a:p>
          <a:p>
            <a:r>
              <a:rPr lang="ja-JP" altLang="en-US" sz="2400" b="1" dirty="0"/>
              <a:t>データの検索や操作の効率化</a:t>
            </a:r>
            <a:r>
              <a:rPr lang="ja-JP" altLang="en-US" sz="2400" dirty="0"/>
              <a:t>：</a:t>
            </a:r>
            <a:r>
              <a:rPr lang="ja-JP" altLang="en-US" sz="2400" b="1" dirty="0"/>
              <a:t>索引、データベースの構造の簡素化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9F0156-3C24-E0C1-2DD6-94595ED9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35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D2D43-3F29-1E8F-CABE-11FA2712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FFCEB-8FCC-8946-8BBA-30B033B3A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目的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データベースの構造を最適化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効率的なデータベース管理</a:t>
            </a:r>
            <a:r>
              <a:rPr kumimoji="1" lang="ja-JP" altLang="en-US" sz="2400" dirty="0"/>
              <a:t>を実現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方針</a:t>
            </a:r>
            <a:endParaRPr kumimoji="1"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テーブルの数を減らすことよりも、</a:t>
            </a:r>
            <a:r>
              <a:rPr kumimoji="1" lang="ja-JP" altLang="en-US" sz="2400" b="1" dirty="0"/>
              <a:t>データの冗長性（重複）を減らす</a:t>
            </a:r>
            <a:r>
              <a:rPr kumimoji="1" lang="ja-JP" altLang="en-US" sz="2400" dirty="0"/>
              <a:t>ことを行う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898A20-A582-5CFE-6030-184342B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8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正規化の例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5506C2-6523-B66E-5839-A23EB0F6251A}"/>
              </a:ext>
            </a:extLst>
          </p:cNvPr>
          <p:cNvSpPr txBox="1"/>
          <p:nvPr/>
        </p:nvSpPr>
        <p:spPr>
          <a:xfrm>
            <a:off x="1018510" y="7518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C5EF94-834D-B143-F3D7-E76C8780FB39}"/>
              </a:ext>
            </a:extLst>
          </p:cNvPr>
          <p:cNvSpPr txBox="1"/>
          <p:nvPr/>
        </p:nvSpPr>
        <p:spPr>
          <a:xfrm>
            <a:off x="5914360" y="5043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正規化後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57EFC3B-5EA1-0D66-3303-B4BDC79952B9}"/>
              </a:ext>
            </a:extLst>
          </p:cNvPr>
          <p:cNvGraphicFramePr>
            <a:graphicFrameLocks noGrp="1"/>
          </p:cNvGraphicFramePr>
          <p:nvPr/>
        </p:nvGraphicFramePr>
        <p:xfrm>
          <a:off x="274521" y="1400852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22A7B48-BCED-CF36-5519-A4909A724643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1083627"/>
          <a:ext cx="3130607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4C5F04A-D8C2-6BC8-5839-6538011FAE7D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3429623"/>
          <a:ext cx="2965802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137E6D-2F1A-0888-0167-84D74ED4E72D}"/>
              </a:ext>
            </a:extLst>
          </p:cNvPr>
          <p:cNvSpPr txBox="1"/>
          <p:nvPr/>
        </p:nvSpPr>
        <p:spPr>
          <a:xfrm>
            <a:off x="632465" y="597017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正規化により、元のテーブルにあった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冗長性を排除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DDD1B5-B0D1-85A9-F906-4CF1DABD8E02}"/>
              </a:ext>
            </a:extLst>
          </p:cNvPr>
          <p:cNvSpPr txBox="1"/>
          <p:nvPr/>
        </p:nvSpPr>
        <p:spPr>
          <a:xfrm>
            <a:off x="703079" y="3798196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CC826C-4589-2E28-4726-E21D571A98D1}"/>
              </a:ext>
            </a:extLst>
          </p:cNvPr>
          <p:cNvSpPr txBox="1"/>
          <p:nvPr/>
        </p:nvSpPr>
        <p:spPr>
          <a:xfrm>
            <a:off x="5535442" y="5239660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冗長なデータがない</a:t>
            </a:r>
          </a:p>
        </p:txBody>
      </p:sp>
    </p:spTree>
    <p:extLst>
      <p:ext uri="{BB962C8B-B14F-4D97-AF65-F5344CB8AC3E}">
        <p14:creationId xmlns:p14="http://schemas.microsoft.com/office/powerpoint/2010/main" val="45052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FA20A22-DA2C-1C36-8FBA-0BBCCC298471}"/>
              </a:ext>
            </a:extLst>
          </p:cNvPr>
          <p:cNvGraphicFramePr>
            <a:graphicFrameLocks noGrp="1"/>
          </p:cNvGraphicFramePr>
          <p:nvPr/>
        </p:nvGraphicFramePr>
        <p:xfrm>
          <a:off x="189461" y="1751726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正規化前の問題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3494126" y="1088760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更新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3F5EBC5-29C2-419C-A995-5C759E216151}"/>
              </a:ext>
            </a:extLst>
          </p:cNvPr>
          <p:cNvCxnSpPr/>
          <p:nvPr/>
        </p:nvCxnSpPr>
        <p:spPr>
          <a:xfrm flipV="1">
            <a:off x="2951435" y="2790019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2C844B9-DA30-464A-8225-49E29B726A81}"/>
              </a:ext>
            </a:extLst>
          </p:cNvPr>
          <p:cNvSpPr txBox="1"/>
          <p:nvPr/>
        </p:nvSpPr>
        <p:spPr>
          <a:xfrm>
            <a:off x="3954535" y="247189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670750" y="856367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sp>
        <p:nvSpPr>
          <p:cNvPr id="13" name="角丸四角形 7">
            <a:extLst>
              <a:ext uri="{FF2B5EF4-FFF2-40B4-BE49-F238E27FC236}">
                <a16:creationId xmlns:a16="http://schemas.microsoft.com/office/drawing/2014/main" id="{8F2D4588-051E-47F1-BF75-B83156567EC5}"/>
              </a:ext>
            </a:extLst>
          </p:cNvPr>
          <p:cNvSpPr/>
          <p:nvPr/>
        </p:nvSpPr>
        <p:spPr>
          <a:xfrm>
            <a:off x="4572000" y="4679073"/>
            <a:ext cx="4192844" cy="146580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6C7D03-6A86-4F9C-B4A9-5E19038EB1EA}"/>
              </a:ext>
            </a:extLst>
          </p:cNvPr>
          <p:cNvSpPr txBox="1"/>
          <p:nvPr/>
        </p:nvSpPr>
        <p:spPr>
          <a:xfrm>
            <a:off x="4747137" y="4953099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昼食の値段が１つのはずなのに、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350, 400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の違った値段の記録があり、不整合がある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EFCF7C-9A54-A29C-7457-F7C64B10332A}"/>
              </a:ext>
            </a:extLst>
          </p:cNvPr>
          <p:cNvSpPr txBox="1"/>
          <p:nvPr/>
        </p:nvSpPr>
        <p:spPr>
          <a:xfrm>
            <a:off x="4715903" y="2919143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」をすべて「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」に変更する必要があるが、変更を間違ったとする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2F329-2B46-2FC4-9E25-6825D77BB39A}"/>
              </a:ext>
            </a:extLst>
          </p:cNvPr>
          <p:cNvSpPr/>
          <p:nvPr/>
        </p:nvSpPr>
        <p:spPr>
          <a:xfrm>
            <a:off x="4540767" y="2748888"/>
            <a:ext cx="4192844" cy="1367080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DB348334-2A96-A91A-37CF-821BE9FBD9C9}"/>
              </a:ext>
            </a:extLst>
          </p:cNvPr>
          <p:cNvSpPr/>
          <p:nvPr/>
        </p:nvSpPr>
        <p:spPr>
          <a:xfrm>
            <a:off x="6277675" y="4280635"/>
            <a:ext cx="781493" cy="2875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80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C687F7BF-51DC-171C-9F2C-493CF6D1B0CA}"/>
              </a:ext>
            </a:extLst>
          </p:cNvPr>
          <p:cNvGraphicFramePr>
            <a:graphicFrameLocks noGrp="1"/>
          </p:cNvGraphicFramePr>
          <p:nvPr/>
        </p:nvGraphicFramePr>
        <p:xfrm>
          <a:off x="494332" y="3826091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5086A35-98C5-19A9-D943-933270D7BC98}"/>
              </a:ext>
            </a:extLst>
          </p:cNvPr>
          <p:cNvGraphicFramePr>
            <a:graphicFrameLocks noGrp="1"/>
          </p:cNvGraphicFramePr>
          <p:nvPr/>
        </p:nvGraphicFramePr>
        <p:xfrm>
          <a:off x="465128" y="1603212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D11B068-E3E9-8FEF-CA77-0BE7E2189806}"/>
              </a:ext>
            </a:extLst>
          </p:cNvPr>
          <p:cNvCxnSpPr/>
          <p:nvPr/>
        </p:nvCxnSpPr>
        <p:spPr>
          <a:xfrm flipV="1">
            <a:off x="3289951" y="4454431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3C5136-C5C8-2707-72FF-BF913CF19C04}"/>
              </a:ext>
            </a:extLst>
          </p:cNvPr>
          <p:cNvSpPr txBox="1"/>
          <p:nvPr/>
        </p:nvSpPr>
        <p:spPr>
          <a:xfrm>
            <a:off x="3859898" y="3869656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正規化による問題解消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3494126" y="1088760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更新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670750" y="856367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sp>
        <p:nvSpPr>
          <p:cNvPr id="19" name="角丸四角形 7">
            <a:extLst>
              <a:ext uri="{FF2B5EF4-FFF2-40B4-BE49-F238E27FC236}">
                <a16:creationId xmlns:a16="http://schemas.microsoft.com/office/drawing/2014/main" id="{A198C56F-F220-49A4-8632-28EBB0F294F3}"/>
              </a:ext>
            </a:extLst>
          </p:cNvPr>
          <p:cNvSpPr/>
          <p:nvPr/>
        </p:nvSpPr>
        <p:spPr>
          <a:xfrm>
            <a:off x="4788649" y="4359720"/>
            <a:ext cx="4192844" cy="1367080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AA2682-3CB1-B037-5916-3C4BEBE6FE4C}"/>
              </a:ext>
            </a:extLst>
          </p:cNvPr>
          <p:cNvSpPr txBox="1"/>
          <p:nvPr/>
        </p:nvSpPr>
        <p:spPr>
          <a:xfrm>
            <a:off x="4887397" y="4512345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」をすべて「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」に変更するのは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か所で済む。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間違いが起きにくい。</a:t>
            </a:r>
          </a:p>
        </p:txBody>
      </p:sp>
    </p:spTree>
    <p:extLst>
      <p:ext uri="{BB962C8B-B14F-4D97-AF65-F5344CB8AC3E}">
        <p14:creationId xmlns:p14="http://schemas.microsoft.com/office/powerpoint/2010/main" val="72546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D2D43-3F29-1E8F-CABE-11FA2712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FFCEB-8FCC-8946-8BBA-30B033B3A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データの冗長性の減少</a:t>
            </a:r>
            <a:r>
              <a:rPr lang="ja-JP" altLang="en-US" sz="2400" dirty="0"/>
              <a:t>：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データの重複を減らす</a:t>
            </a:r>
          </a:p>
          <a:p>
            <a:r>
              <a:rPr lang="ja-JP" altLang="en-US" sz="2400" b="1" dirty="0"/>
              <a:t>異状</a:t>
            </a:r>
            <a:r>
              <a:rPr kumimoji="1" lang="ja-JP" altLang="en-US" sz="2400" b="1" dirty="0"/>
              <a:t>の防止</a:t>
            </a:r>
            <a:r>
              <a:rPr lang="ja-JP" altLang="en-US" sz="2400" dirty="0"/>
              <a:t>：</a:t>
            </a:r>
            <a:r>
              <a:rPr kumimoji="1" lang="ja-JP" altLang="en-US" sz="2400" dirty="0"/>
              <a:t>更新、削除、挿入時の異状を防ぐ</a:t>
            </a:r>
          </a:p>
          <a:p>
            <a:r>
              <a:rPr kumimoji="1" lang="ja-JP" altLang="en-US" sz="2400" b="1" dirty="0"/>
              <a:t>効率の向上</a:t>
            </a:r>
            <a:r>
              <a:rPr lang="ja-JP" altLang="en-US" sz="2400" dirty="0"/>
              <a:t>：データベース全体のサイズが縮小すると、</a:t>
            </a:r>
            <a:r>
              <a:rPr kumimoji="1" lang="ja-JP" altLang="en-US" sz="2400" dirty="0"/>
              <a:t>ストレージの効率化とデータベース操作の高速化が期待できる</a:t>
            </a:r>
          </a:p>
          <a:p>
            <a:r>
              <a:rPr kumimoji="1" lang="ja-JP" altLang="en-US" sz="2400" b="1" dirty="0"/>
              <a:t>信頼性の確保</a:t>
            </a:r>
            <a:r>
              <a:rPr lang="ja-JP" altLang="en-US" sz="2400" dirty="0"/>
              <a:t>：異状の防止により、</a:t>
            </a:r>
            <a:r>
              <a:rPr kumimoji="1" lang="ja-JP" altLang="en-US" sz="2400" dirty="0"/>
              <a:t>データの信頼性の向上。</a:t>
            </a:r>
          </a:p>
          <a:p>
            <a:r>
              <a:rPr kumimoji="1" lang="ja-JP" altLang="en-US" sz="2400" b="1" dirty="0"/>
              <a:t>管理の容易化</a:t>
            </a:r>
            <a:r>
              <a:rPr lang="ja-JP" altLang="en-US" sz="2400" dirty="0"/>
              <a:t>：</a:t>
            </a:r>
            <a:r>
              <a:rPr kumimoji="1" lang="ja-JP" altLang="en-US" sz="2400" dirty="0"/>
              <a:t>データベースの管理が容易になる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898A20-A582-5CFE-6030-184342B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33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10-2.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主キー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3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主キー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テーブルの各行を識別する</a:t>
            </a:r>
            <a:r>
              <a:rPr kumimoji="1" lang="ja-JP" altLang="en-US" dirty="0"/>
              <a:t>ためのキー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83DD05-131F-3E27-A013-A1A7E1C1D933}"/>
              </a:ext>
            </a:extLst>
          </p:cNvPr>
          <p:cNvSpPr txBox="1"/>
          <p:nvPr/>
        </p:nvSpPr>
        <p:spPr>
          <a:xfrm>
            <a:off x="2384317" y="462172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8D7B304-D8A9-B978-4F5A-072ABC899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43701"/>
              </p:ext>
            </p:extLst>
          </p:nvPr>
        </p:nvGraphicFramePr>
        <p:xfrm>
          <a:off x="1697276" y="1898179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0D6461-BAC8-0A97-5470-32F003A685EE}"/>
              </a:ext>
            </a:extLst>
          </p:cNvPr>
          <p:cNvSpPr/>
          <p:nvPr/>
        </p:nvSpPr>
        <p:spPr>
          <a:xfrm>
            <a:off x="1681930" y="1833844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2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主キーの性質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主キー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必ず違う値</a:t>
            </a:r>
            <a:r>
              <a:rPr kumimoji="1" lang="ja-JP" altLang="en-US" dirty="0"/>
              <a:t>になる．（同じ主キーの値が重複することはない）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83DD05-131F-3E27-A013-A1A7E1C1D933}"/>
              </a:ext>
            </a:extLst>
          </p:cNvPr>
          <p:cNvSpPr txBox="1"/>
          <p:nvPr/>
        </p:nvSpPr>
        <p:spPr>
          <a:xfrm>
            <a:off x="2036037" y="535924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8D7B304-D8A9-B978-4F5A-072ABC899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12084"/>
              </p:ext>
            </p:extLst>
          </p:nvPr>
        </p:nvGraphicFramePr>
        <p:xfrm>
          <a:off x="2129425" y="2232442"/>
          <a:ext cx="378912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0D6461-BAC8-0A97-5470-32F003A685EE}"/>
              </a:ext>
            </a:extLst>
          </p:cNvPr>
          <p:cNvSpPr/>
          <p:nvPr/>
        </p:nvSpPr>
        <p:spPr>
          <a:xfrm>
            <a:off x="2114078" y="2168107"/>
            <a:ext cx="1029955" cy="3120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8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5766" y="2168525"/>
            <a:ext cx="6355868" cy="1666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理論と実践の両立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データベース設計の理解の深化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データベース運用能力の向上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806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主キーの役割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商品</a:t>
            </a:r>
            <a:r>
              <a:rPr kumimoji="1" lang="ja-JP" altLang="en-US" dirty="0"/>
              <a:t>テーブルで、</a:t>
            </a:r>
            <a:r>
              <a:rPr kumimoji="1" lang="ja-JP" altLang="en-US" b="1" dirty="0"/>
              <a:t>すべての商品は一意の </a:t>
            </a:r>
            <a:r>
              <a:rPr kumimoji="1" lang="en-US" altLang="ja-JP" b="1" dirty="0"/>
              <a:t>ID </a:t>
            </a:r>
            <a:r>
              <a:rPr kumimoji="1" lang="ja-JP" altLang="en-US" b="1" dirty="0"/>
              <a:t>を持つ</a:t>
            </a:r>
            <a:endParaRPr kumimoji="1" lang="en-US" altLang="ja-JP" b="1" dirty="0"/>
          </a:p>
          <a:p>
            <a:r>
              <a:rPr kumimoji="1" lang="ja-JP" altLang="en-US" dirty="0"/>
              <a:t>同じ </a:t>
            </a:r>
            <a:r>
              <a:rPr kumimoji="1" lang="en-US" altLang="ja-JP" dirty="0"/>
              <a:t>ID </a:t>
            </a:r>
            <a:r>
              <a:rPr kumimoji="1" lang="ja-JP" altLang="en-US" dirty="0"/>
              <a:t>のもつ商品は</a:t>
            </a:r>
            <a:r>
              <a:rPr kumimoji="1" lang="en-US" altLang="ja-JP" b="1" dirty="0"/>
              <a:t>2</a:t>
            </a:r>
            <a:r>
              <a:rPr lang="ja-JP" altLang="en-US" b="1" dirty="0"/>
              <a:t>つ以上ない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kumimoji="1" lang="ja-JP" altLang="en-US" dirty="0"/>
              <a:t>商品の行を</a:t>
            </a:r>
            <a:r>
              <a:rPr kumimoji="1" lang="ja-JP" altLang="en-US" b="1" dirty="0"/>
              <a:t>正確に特定するとき</a:t>
            </a:r>
            <a:r>
              <a:rPr kumimoji="1" lang="ja-JP" altLang="en-US" dirty="0"/>
              <a:t>に便利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例： </a:t>
            </a:r>
            <a:r>
              <a:rPr lang="en-US" altLang="ja-JP" dirty="0"/>
              <a:t>ID = 2 </a:t>
            </a:r>
            <a:r>
              <a:rPr lang="ja-JP" altLang="en-US" dirty="0"/>
              <a:t>である行　→　１つに定まる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E866E3-C0BE-1D5A-5529-98EC24FAB5F9}"/>
              </a:ext>
            </a:extLst>
          </p:cNvPr>
          <p:cNvSpPr txBox="1"/>
          <p:nvPr/>
        </p:nvSpPr>
        <p:spPr>
          <a:xfrm>
            <a:off x="2028948" y="64508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9B2E740-751C-8D11-D39D-B00B31463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3351"/>
              </p:ext>
            </p:extLst>
          </p:nvPr>
        </p:nvGraphicFramePr>
        <p:xfrm>
          <a:off x="2122336" y="3324051"/>
          <a:ext cx="378912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AB4ADB5-1F34-2E53-754F-CF256859CF3A}"/>
              </a:ext>
            </a:extLst>
          </p:cNvPr>
          <p:cNvSpPr/>
          <p:nvPr/>
        </p:nvSpPr>
        <p:spPr>
          <a:xfrm>
            <a:off x="2106989" y="3259716"/>
            <a:ext cx="1029955" cy="3120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06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E3D255-7F2E-3B59-EBBF-192D938E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主キーの選択基準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10DEBD-3393-56AE-FB3E-EAD66DAE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一意である：　</a:t>
            </a:r>
            <a:r>
              <a:rPr kumimoji="1" lang="ja-JP" altLang="en-US" b="1" dirty="0"/>
              <a:t>主キー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必ず違う値</a:t>
            </a:r>
            <a:r>
              <a:rPr kumimoji="1" lang="ja-JP" altLang="en-US" dirty="0"/>
              <a:t>になる．（同じ主キーの値が重複することはない）</a:t>
            </a:r>
            <a:endParaRPr kumimoji="1" lang="en-US" altLang="ja-JP" dirty="0"/>
          </a:p>
          <a:p>
            <a:r>
              <a:rPr kumimoji="1" lang="ja-JP" altLang="en-US" dirty="0"/>
              <a:t>不変である：　値が変更されることはない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032E7D-7925-009E-5DF6-E44CD7AB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15677B-B0C8-F69A-9F7D-092E0D8F23B4}"/>
              </a:ext>
            </a:extLst>
          </p:cNvPr>
          <p:cNvSpPr txBox="1"/>
          <p:nvPr/>
        </p:nvSpPr>
        <p:spPr>
          <a:xfrm>
            <a:off x="2028948" y="64508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0FF0760-9A18-17A5-5B2C-6710F0512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41205"/>
              </p:ext>
            </p:extLst>
          </p:nvPr>
        </p:nvGraphicFramePr>
        <p:xfrm>
          <a:off x="2122336" y="3324051"/>
          <a:ext cx="378912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/>
                        <a:t>50</a:t>
                      </a:r>
                      <a:endParaRPr kumimoji="1" lang="ja-JP" altLang="en-US" sz="2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D6D02F-A4E3-B25D-0425-D6FBAED54DE2}"/>
              </a:ext>
            </a:extLst>
          </p:cNvPr>
          <p:cNvSpPr/>
          <p:nvPr/>
        </p:nvSpPr>
        <p:spPr>
          <a:xfrm>
            <a:off x="2106989" y="3259716"/>
            <a:ext cx="1029955" cy="3120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5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F626F1-2772-5280-6BF8-F61E3106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主キー制約の役割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329296-FA3E-32DB-9E59-9A1888BB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主キー制約は、</a:t>
            </a:r>
            <a:r>
              <a:rPr kumimoji="1" lang="ja-JP" altLang="en-US" dirty="0"/>
              <a:t>テーブルの主キーが「</a:t>
            </a:r>
            <a:r>
              <a:rPr kumimoji="1" lang="ja-JP" altLang="en-US" b="1" dirty="0"/>
              <a:t>主キーとしての役割を果たす</a:t>
            </a:r>
            <a:r>
              <a:rPr kumimoji="1" lang="ja-JP" altLang="en-US" dirty="0"/>
              <a:t>」ことを保証する仕組み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一意</a:t>
            </a:r>
            <a:r>
              <a:rPr kumimoji="1" lang="ja-JP" altLang="en-US" dirty="0"/>
              <a:t>性の保証：　同じ値が重複する場合は制約違反である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759720-8EE3-DA65-FB93-9C38AD9C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574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PRIMARY KEY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PRIMARY KEY </a:t>
            </a:r>
            <a:r>
              <a:rPr kumimoji="1" lang="ja-JP" altLang="en-US" dirty="0"/>
              <a:t>はテーブル定義時に使用し、「</a:t>
            </a:r>
            <a:r>
              <a:rPr kumimoji="1" lang="ja-JP" altLang="en-US" b="1" dirty="0"/>
              <a:t>主キー制約</a:t>
            </a:r>
            <a:r>
              <a:rPr kumimoji="1" lang="ja-JP" altLang="en-US" dirty="0"/>
              <a:t>」を示す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22065AC-70FF-F0B6-4A9D-E5010651F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65821"/>
              </p:ext>
            </p:extLst>
          </p:nvPr>
        </p:nvGraphicFramePr>
        <p:xfrm>
          <a:off x="121428" y="3980716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378FAB-C634-855E-C5EB-23B82CDBF797}"/>
              </a:ext>
            </a:extLst>
          </p:cNvPr>
          <p:cNvSpPr/>
          <p:nvPr/>
        </p:nvSpPr>
        <p:spPr>
          <a:xfrm>
            <a:off x="121428" y="3847205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411269-6A29-0778-EF02-08628FECF869}"/>
              </a:ext>
            </a:extLst>
          </p:cNvPr>
          <p:cNvSpPr txBox="1"/>
          <p:nvPr/>
        </p:nvSpPr>
        <p:spPr>
          <a:xfrm>
            <a:off x="1311603" y="1513353"/>
            <a:ext cx="457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/>
              <a:t>CREATE TABLE </a:t>
            </a:r>
            <a:r>
              <a:rPr lang="ja-JP" altLang="en-US" sz="2400" b="1" dirty="0"/>
              <a:t>テーブル名 </a:t>
            </a:r>
            <a:r>
              <a:rPr lang="en-US" altLang="ja-JP" sz="2400" b="1" dirty="0"/>
              <a:t>(</a:t>
            </a:r>
          </a:p>
          <a:p>
            <a:r>
              <a:rPr lang="en-US" altLang="ja-JP" sz="2400" b="1" dirty="0"/>
              <a:t>    </a:t>
            </a:r>
            <a:r>
              <a:rPr lang="ja-JP" altLang="en-US" sz="2400" b="1" dirty="0"/>
              <a:t>列名</a:t>
            </a:r>
            <a:r>
              <a:rPr lang="en-US" altLang="ja-JP" sz="2400" b="1" dirty="0"/>
              <a:t>1 </a:t>
            </a:r>
            <a:r>
              <a:rPr lang="ja-JP" altLang="en-US" sz="2400" b="1" dirty="0"/>
              <a:t>データ型 </a:t>
            </a:r>
            <a:r>
              <a:rPr lang="en-US" altLang="ja-JP" sz="2400" b="1" dirty="0">
                <a:solidFill>
                  <a:srgbClr val="C00000"/>
                </a:solidFill>
              </a:rPr>
              <a:t>PRIMARY KEY</a:t>
            </a:r>
            <a:r>
              <a:rPr lang="en-US" altLang="ja-JP" sz="2400" b="1" dirty="0"/>
              <a:t>,</a:t>
            </a:r>
          </a:p>
          <a:p>
            <a:r>
              <a:rPr lang="en-US" altLang="ja-JP" sz="2400" b="1" dirty="0"/>
              <a:t>    </a:t>
            </a:r>
            <a:r>
              <a:rPr lang="ja-JP" altLang="en-US" sz="2400" b="1" dirty="0"/>
              <a:t>列名</a:t>
            </a:r>
            <a:r>
              <a:rPr lang="en-US" altLang="ja-JP" sz="2400" b="1" dirty="0"/>
              <a:t>2 </a:t>
            </a:r>
            <a:r>
              <a:rPr lang="ja-JP" altLang="en-US" sz="2400" b="1" dirty="0"/>
              <a:t>データ型</a:t>
            </a:r>
            <a:r>
              <a:rPr lang="en-US" altLang="ja-JP" sz="2400" b="1" dirty="0"/>
              <a:t>,</a:t>
            </a:r>
          </a:p>
          <a:p>
            <a:r>
              <a:rPr lang="en-US" altLang="ja-JP" sz="2400" b="1" dirty="0"/>
              <a:t>    ...</a:t>
            </a:r>
          </a:p>
          <a:p>
            <a:r>
              <a:rPr lang="en-US" altLang="ja-JP" sz="2400" b="1" dirty="0"/>
              <a:t>);</a:t>
            </a:r>
            <a:endParaRPr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66DAEA-1718-0871-1ECF-A696EA93514E}"/>
              </a:ext>
            </a:extLst>
          </p:cNvPr>
          <p:cNvSpPr txBox="1"/>
          <p:nvPr/>
        </p:nvSpPr>
        <p:spPr>
          <a:xfrm>
            <a:off x="4239127" y="4218278"/>
            <a:ext cx="47443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の書き方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DF6DA7-CB91-A5B4-A09F-B684C62852BD}"/>
              </a:ext>
            </a:extLst>
          </p:cNvPr>
          <p:cNvSpPr txBox="1"/>
          <p:nvPr/>
        </p:nvSpPr>
        <p:spPr>
          <a:xfrm>
            <a:off x="42758" y="63305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368421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CFDCFCA-F04E-2CEE-F9CA-2BCC2671D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81159"/>
              </p:ext>
            </p:extLst>
          </p:nvPr>
        </p:nvGraphicFramePr>
        <p:xfrm>
          <a:off x="201529" y="3816984"/>
          <a:ext cx="3320098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学生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85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1003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95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PRIMARY KEY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94880"/>
            <a:ext cx="8461208" cy="245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但し、主キーは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つの属性でも良いし、</a:t>
            </a:r>
            <a:r>
              <a:rPr kumimoji="1" lang="ja-JP" altLang="en-US" sz="2400" b="1" dirty="0"/>
              <a:t>複数の属性の組み合わせ</a:t>
            </a:r>
            <a:r>
              <a:rPr kumimoji="1" lang="ja-JP" altLang="en-US" sz="2400" dirty="0"/>
              <a:t>でもよい</a:t>
            </a:r>
            <a:r>
              <a:rPr lang="ja-JP" altLang="en-US" sz="2400" dirty="0"/>
              <a:t>（書き方は下のようになる）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378FAB-C634-855E-C5EB-23B82CDBF797}"/>
              </a:ext>
            </a:extLst>
          </p:cNvPr>
          <p:cNvSpPr/>
          <p:nvPr/>
        </p:nvSpPr>
        <p:spPr>
          <a:xfrm>
            <a:off x="201530" y="3816984"/>
            <a:ext cx="2418224" cy="260604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0F5505-9C69-03ED-A11D-A87CE9C21BAD}"/>
              </a:ext>
            </a:extLst>
          </p:cNvPr>
          <p:cNvSpPr txBox="1"/>
          <p:nvPr/>
        </p:nvSpPr>
        <p:spPr>
          <a:xfrm>
            <a:off x="1408520" y="1666139"/>
            <a:ext cx="457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/>
              <a:t>CREATE TABLE </a:t>
            </a:r>
            <a:r>
              <a:rPr lang="ja-JP" altLang="en-US" sz="2000" b="1" dirty="0"/>
              <a:t>テーブル名 </a:t>
            </a:r>
            <a:r>
              <a:rPr lang="en-US" altLang="ja-JP" sz="2000" b="1" dirty="0"/>
              <a:t>(</a:t>
            </a:r>
          </a:p>
          <a:p>
            <a:r>
              <a:rPr lang="en-US" altLang="ja-JP" sz="2000" b="1" dirty="0"/>
              <a:t>    </a:t>
            </a:r>
            <a:r>
              <a:rPr lang="ja-JP" altLang="en-US" sz="2000" b="1" dirty="0"/>
              <a:t>列名</a:t>
            </a:r>
            <a:r>
              <a:rPr lang="en-US" altLang="ja-JP" sz="2000" b="1" dirty="0"/>
              <a:t>1 </a:t>
            </a:r>
            <a:r>
              <a:rPr lang="ja-JP" altLang="en-US" sz="2000" b="1" dirty="0"/>
              <a:t>データ型</a:t>
            </a:r>
            <a:r>
              <a:rPr lang="en-US" altLang="ja-JP" sz="2000" b="1" dirty="0"/>
              <a:t>,</a:t>
            </a:r>
          </a:p>
          <a:p>
            <a:r>
              <a:rPr lang="en-US" altLang="ja-JP" sz="2000" b="1" dirty="0"/>
              <a:t>    </a:t>
            </a:r>
            <a:r>
              <a:rPr lang="ja-JP" altLang="en-US" sz="2000" b="1" dirty="0"/>
              <a:t>列名</a:t>
            </a:r>
            <a:r>
              <a:rPr lang="en-US" altLang="ja-JP" sz="2000" b="1" dirty="0"/>
              <a:t>2 </a:t>
            </a:r>
            <a:r>
              <a:rPr lang="ja-JP" altLang="en-US" sz="2000" b="1" dirty="0"/>
              <a:t>データ型</a:t>
            </a:r>
            <a:r>
              <a:rPr lang="en-US" altLang="ja-JP" sz="2000" b="1" dirty="0"/>
              <a:t>,</a:t>
            </a:r>
          </a:p>
          <a:p>
            <a:r>
              <a:rPr lang="en-US" altLang="ja-JP" sz="2000" b="1" dirty="0"/>
              <a:t>    ...</a:t>
            </a:r>
          </a:p>
          <a:p>
            <a:r>
              <a:rPr lang="en-US" altLang="ja-JP" sz="2000" b="1" dirty="0"/>
              <a:t>    PRIMARY KEY (</a:t>
            </a:r>
            <a:r>
              <a:rPr lang="ja-JP" altLang="en-US" sz="2000" b="1" dirty="0"/>
              <a:t>列名</a:t>
            </a:r>
            <a:r>
              <a:rPr lang="en-US" altLang="ja-JP" sz="2000" b="1" dirty="0"/>
              <a:t>1, </a:t>
            </a:r>
            <a:r>
              <a:rPr lang="ja-JP" altLang="en-US" sz="2000" b="1" dirty="0"/>
              <a:t>列名</a:t>
            </a:r>
            <a:r>
              <a:rPr lang="en-US" altLang="ja-JP" sz="2000" b="1" dirty="0"/>
              <a:t>2)</a:t>
            </a:r>
          </a:p>
          <a:p>
            <a:r>
              <a:rPr lang="en-US" altLang="ja-JP" sz="2000" b="1" dirty="0"/>
              <a:t>);</a:t>
            </a:r>
            <a:endParaRPr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23F947-EDEE-AD9E-36DB-5703F2C1906A}"/>
              </a:ext>
            </a:extLst>
          </p:cNvPr>
          <p:cNvSpPr txBox="1"/>
          <p:nvPr/>
        </p:nvSpPr>
        <p:spPr>
          <a:xfrm>
            <a:off x="6263014" y="2418002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の書き方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22321B-CE4A-4D58-C168-8FD7B2A89CD9}"/>
              </a:ext>
            </a:extLst>
          </p:cNvPr>
          <p:cNvSpPr txBox="1"/>
          <p:nvPr/>
        </p:nvSpPr>
        <p:spPr>
          <a:xfrm>
            <a:off x="3694520" y="4573050"/>
            <a:ext cx="4744343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学生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</a:t>
            </a:r>
            <a:r>
              <a:rPr kumimoji="1" lang="en-US" altLang="ja-JP" sz="20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INTEGHER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PRIMARY KEY</a:t>
            </a:r>
            <a:r>
              <a:rPr kumimoji="1" lang="en-US" altLang="ja-JP" sz="20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0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学生</a:t>
            </a:r>
            <a:r>
              <a:rPr kumimoji="1" lang="en-US" altLang="ja-JP" sz="20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ID, </a:t>
            </a:r>
            <a:r>
              <a:rPr kumimoji="1" lang="ja-JP" altLang="en-US" sz="20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</a:t>
            </a:r>
            <a:r>
              <a:rPr kumimoji="1" lang="en-US" altLang="ja-JP" sz="20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945F9D-837C-18A6-90BC-20AEF58D5200}"/>
              </a:ext>
            </a:extLst>
          </p:cNvPr>
          <p:cNvSpPr txBox="1"/>
          <p:nvPr/>
        </p:nvSpPr>
        <p:spPr>
          <a:xfrm>
            <a:off x="1052115" y="652547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</p:spTree>
    <p:extLst>
      <p:ext uri="{BB962C8B-B14F-4D97-AF65-F5344CB8AC3E}">
        <p14:creationId xmlns:p14="http://schemas.microsoft.com/office/powerpoint/2010/main" val="3870161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4B677FF0-5B56-7484-A5F5-85FE5B5E3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906772"/>
              </p:ext>
            </p:extLst>
          </p:nvPr>
        </p:nvGraphicFramePr>
        <p:xfrm>
          <a:off x="4865584" y="76159"/>
          <a:ext cx="332009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学生</a:t>
                      </a:r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科目</a:t>
                      </a:r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85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1003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500057FA-7CCD-37A3-FC2C-3274A0B7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PRIMARY KEY </a:t>
            </a:r>
            <a:r>
              <a:rPr kumimoji="1" lang="ja-JP" altLang="en-US" dirty="0"/>
              <a:t>の効果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C3AC65-F9DD-FC2D-4EE9-DC8034C1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77F2CA-8B48-B870-FF99-1F38EE30C6EF}"/>
              </a:ext>
            </a:extLst>
          </p:cNvPr>
          <p:cNvSpPr txBox="1"/>
          <p:nvPr/>
        </p:nvSpPr>
        <p:spPr>
          <a:xfrm>
            <a:off x="4436014" y="593582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PRIMARY KEY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」の使用により、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同じ学生が同じ科目に複数回登録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することは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できなくなる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A78F913-6DD8-A338-9058-5A641F11B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52419"/>
              </p:ext>
            </p:extLst>
          </p:nvPr>
        </p:nvGraphicFramePr>
        <p:xfrm>
          <a:off x="188934" y="812092"/>
          <a:ext cx="378912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E8D987-9003-6D2F-7C81-0C928EEC027D}"/>
              </a:ext>
            </a:extLst>
          </p:cNvPr>
          <p:cNvSpPr/>
          <p:nvPr/>
        </p:nvSpPr>
        <p:spPr>
          <a:xfrm>
            <a:off x="188934" y="678582"/>
            <a:ext cx="950656" cy="19480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FC8005-C71C-0839-55E6-A0152CF3D75B}"/>
              </a:ext>
            </a:extLst>
          </p:cNvPr>
          <p:cNvSpPr txBox="1"/>
          <p:nvPr/>
        </p:nvSpPr>
        <p:spPr>
          <a:xfrm>
            <a:off x="122537" y="268296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94B2525-6E38-2E01-6AA8-9C83F9294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6355"/>
              </p:ext>
            </p:extLst>
          </p:nvPr>
        </p:nvGraphicFramePr>
        <p:xfrm>
          <a:off x="188934" y="3427192"/>
          <a:ext cx="3789123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いちご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37000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DED51B-B8C6-07B1-3E87-296BF63834DF}"/>
              </a:ext>
            </a:extLst>
          </p:cNvPr>
          <p:cNvSpPr txBox="1"/>
          <p:nvPr/>
        </p:nvSpPr>
        <p:spPr>
          <a:xfrm>
            <a:off x="0" y="576735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PRIMARY KEY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」の使用により、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ID 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の商品を複数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登録すること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できなくなる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A12D18C-91FC-765D-FD9D-2BCB4D15D36B}"/>
              </a:ext>
            </a:extLst>
          </p:cNvPr>
          <p:cNvCxnSpPr>
            <a:cxnSpLocks/>
          </p:cNvCxnSpPr>
          <p:nvPr/>
        </p:nvCxnSpPr>
        <p:spPr>
          <a:xfrm flipH="1">
            <a:off x="122537" y="5155007"/>
            <a:ext cx="4068974" cy="455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5987C68-EA73-154C-C828-1B7917F5E377}"/>
              </a:ext>
            </a:extLst>
          </p:cNvPr>
          <p:cNvCxnSpPr>
            <a:cxnSpLocks/>
          </p:cNvCxnSpPr>
          <p:nvPr/>
        </p:nvCxnSpPr>
        <p:spPr>
          <a:xfrm flipH="1" flipV="1">
            <a:off x="42958" y="5143592"/>
            <a:ext cx="4148553" cy="416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798944-54AE-130F-6309-66A34C673558}"/>
              </a:ext>
            </a:extLst>
          </p:cNvPr>
          <p:cNvSpPr/>
          <p:nvPr/>
        </p:nvSpPr>
        <p:spPr>
          <a:xfrm>
            <a:off x="4865584" y="45762"/>
            <a:ext cx="2418224" cy="23164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ｒ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C2072E-D172-3C89-316C-87052C9203E6}"/>
              </a:ext>
            </a:extLst>
          </p:cNvPr>
          <p:cNvSpPr txBox="1"/>
          <p:nvPr/>
        </p:nvSpPr>
        <p:spPr>
          <a:xfrm>
            <a:off x="5679348" y="23992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7C227DD-1376-2A73-D80B-91AF8A50D83F}"/>
              </a:ext>
            </a:extLst>
          </p:cNvPr>
          <p:cNvCxnSpPr>
            <a:cxnSpLocks/>
          </p:cNvCxnSpPr>
          <p:nvPr/>
        </p:nvCxnSpPr>
        <p:spPr>
          <a:xfrm flipH="1">
            <a:off x="4626008" y="5240923"/>
            <a:ext cx="3965670" cy="48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5BF6B49-CF9F-E8BE-688B-61E90EC5122F}"/>
              </a:ext>
            </a:extLst>
          </p:cNvPr>
          <p:cNvCxnSpPr>
            <a:cxnSpLocks/>
          </p:cNvCxnSpPr>
          <p:nvPr/>
        </p:nvCxnSpPr>
        <p:spPr>
          <a:xfrm flipH="1" flipV="1">
            <a:off x="4626008" y="5184040"/>
            <a:ext cx="4148553" cy="416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CB01C95C-D4C0-BFDE-0EAC-6E0DCFE27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97600"/>
              </p:ext>
            </p:extLst>
          </p:nvPr>
        </p:nvGraphicFramePr>
        <p:xfrm>
          <a:off x="4948794" y="2867560"/>
          <a:ext cx="3320098" cy="270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学生</a:t>
                      </a:r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科目</a:t>
                      </a:r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85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90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2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1003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1001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/>
                        <a:t>95</a:t>
                      </a:r>
                      <a:endParaRPr kumimoji="1" lang="ja-JP" altLang="en-US" sz="2000" b="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969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商品名、単価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8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305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4742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47788"/>
              </p:ext>
            </p:extLst>
          </p:nvPr>
        </p:nvGraphicFramePr>
        <p:xfrm>
          <a:off x="1732009" y="1266561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07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演習１．テーブル定義とデータの追加、主キー制約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主キー制約 </a:t>
            </a: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99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主キー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外部キーと参照整合性制約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データベース設計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74624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3778AE6-AC75-30DF-EAE5-2D32E339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6" y="635001"/>
            <a:ext cx="8869447" cy="484526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0819" y="1348502"/>
            <a:ext cx="3519281" cy="1823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0947" y="3573658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176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022A5BA-4358-7CEB-1F25-B642558D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49" y="3429000"/>
            <a:ext cx="6299524" cy="318151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49228" y="4891449"/>
            <a:ext cx="1132844" cy="369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10621" y="3435208"/>
            <a:ext cx="1813450" cy="23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9813" y="5402321"/>
            <a:ext cx="5285486" cy="1151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04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r>
              <a:rPr lang="ja-JP" altLang="en-US" sz="2400" b="1" dirty="0"/>
              <a:t>前のものと比べて１行増えている。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いちご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1000);</a:t>
            </a:r>
          </a:p>
        </p:txBody>
      </p:sp>
    </p:spTree>
    <p:extLst>
      <p:ext uri="{BB962C8B-B14F-4D97-AF65-F5344CB8AC3E}">
        <p14:creationId xmlns:p14="http://schemas.microsoft.com/office/powerpoint/2010/main" val="1140650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AA0CDE6-6DA6-B425-6827-88D2DDA4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85" y="867011"/>
            <a:ext cx="8035979" cy="513488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⑧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9914" y="1321281"/>
            <a:ext cx="3519281" cy="1823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3685" y="3312927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41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⑨ 「主キー制約」に違反している旨のエラーメッセージが出て実行できないことを確認する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これは、</a:t>
            </a:r>
            <a:r>
              <a:rPr lang="ja-JP" altLang="en-US" sz="2400" b="1" u="sng" dirty="0"/>
              <a:t>制約違反のチェック機能が働いたため、正常動作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7DFFC0D-EE94-1ED3-8427-F63963E54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822632"/>
            <a:ext cx="7583285" cy="43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4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386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dirty="0"/>
              <a:t>自習１．複数属性の主キー制約</a:t>
            </a:r>
          </a:p>
          <a:p>
            <a:pPr marL="0" indent="0">
              <a:buNone/>
            </a:pPr>
            <a:r>
              <a:rPr lang="ja-JP" altLang="en-US" b="1" dirty="0"/>
              <a:t>主キー制約の </a:t>
            </a:r>
            <a:r>
              <a:rPr lang="en-US" altLang="ja-JP" b="1" dirty="0"/>
              <a:t>SQL </a:t>
            </a:r>
            <a:r>
              <a:rPr lang="ja-JP" altLang="en-US" b="1" dirty="0"/>
              <a:t>での書き方について理解を深める</a:t>
            </a:r>
          </a:p>
          <a:p>
            <a:pPr marL="0" indent="0">
              <a:buNone/>
            </a:pPr>
            <a:endParaRPr lang="ja-JP" altLang="en-US" b="1" dirty="0"/>
          </a:p>
          <a:p>
            <a:pPr marL="0" indent="0">
              <a:buNone/>
            </a:pP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を実行しなさい</a:t>
            </a:r>
          </a:p>
          <a:p>
            <a:pPr marL="0" indent="0">
              <a:buNone/>
            </a:pPr>
            <a:r>
              <a:rPr lang="ja-JP" altLang="en-US" b="1" u="sng" dirty="0"/>
              <a:t>左側のパネル</a:t>
            </a:r>
          </a:p>
          <a:p>
            <a:pPr marL="0" indent="0">
              <a:buNone/>
            </a:pPr>
            <a:r>
              <a:rPr lang="en-US" altLang="ja-JP" dirty="0"/>
              <a:t>CREATE TABLE </a:t>
            </a:r>
            <a:r>
              <a:rPr lang="ja-JP" altLang="en-US" dirty="0"/>
              <a:t>成績 </a:t>
            </a:r>
            <a:r>
              <a:rPr lang="en-US" altLang="ja-JP" dirty="0"/>
              <a:t>(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学生</a:t>
            </a:r>
            <a:r>
              <a:rPr lang="en-US" altLang="ja-JP" dirty="0"/>
              <a:t>ID 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科目</a:t>
            </a:r>
            <a:r>
              <a:rPr lang="en-US" altLang="ja-JP" dirty="0"/>
              <a:t>ID 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得点 </a:t>
            </a:r>
            <a:r>
              <a:rPr lang="en-US" altLang="ja-JP" dirty="0"/>
              <a:t>INTEGER,</a:t>
            </a:r>
          </a:p>
          <a:p>
            <a:pPr marL="0" indent="0">
              <a:buNone/>
            </a:pPr>
            <a:r>
              <a:rPr lang="en-US" altLang="ja-JP" dirty="0"/>
              <a:t>  PRIMARY KEY(</a:t>
            </a:r>
            <a:r>
              <a:rPr lang="ja-JP" altLang="en-US" dirty="0"/>
              <a:t>学生</a:t>
            </a:r>
            <a:r>
              <a:rPr lang="en-US" altLang="ja-JP" dirty="0"/>
              <a:t>ID, </a:t>
            </a:r>
            <a:r>
              <a:rPr lang="ja-JP" altLang="en-US" dirty="0"/>
              <a:t>科目</a:t>
            </a:r>
            <a:r>
              <a:rPr lang="en-US" altLang="ja-JP" dirty="0"/>
              <a:t>ID));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VALUES(1, 1001,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VALUES(1, 1002, 100);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1001, 85);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1002,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1003, 95);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/>
              <a:t>右側のパネル</a:t>
            </a:r>
          </a:p>
          <a:p>
            <a:pPr marL="0" indent="0">
              <a:buNone/>
            </a:pPr>
            <a:r>
              <a:rPr lang="en-US" altLang="ja-JP" dirty="0"/>
              <a:t>select * FROM </a:t>
            </a:r>
            <a:r>
              <a:rPr lang="ja-JP" altLang="en-US" dirty="0"/>
              <a:t>成績</a:t>
            </a:r>
            <a:r>
              <a:rPr lang="en-US" altLang="ja-JP" dirty="0"/>
              <a:t>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052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386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/>
              <a:t>自習２．主キー制約の違反</a:t>
            </a:r>
          </a:p>
          <a:p>
            <a:pPr marL="0" indent="0">
              <a:buNone/>
            </a:pPr>
            <a:r>
              <a:rPr lang="ja-JP" altLang="en-US" b="1" dirty="0"/>
              <a:t>主キー制約に違反する場合、実行できないことを確認する</a:t>
            </a:r>
          </a:p>
          <a:p>
            <a:pPr marL="0" indent="0">
              <a:buNone/>
            </a:pPr>
            <a:endParaRPr lang="ja-JP" altLang="en-US" b="1" dirty="0"/>
          </a:p>
          <a:p>
            <a:pPr marL="0" indent="0">
              <a:buNone/>
            </a:pP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を実行しなさい（自習１に１行増やしている）</a:t>
            </a:r>
          </a:p>
          <a:p>
            <a:pPr marL="0" indent="0">
              <a:buNone/>
            </a:pPr>
            <a:r>
              <a:rPr lang="ja-JP" altLang="en-US" b="1" u="sng" dirty="0"/>
              <a:t>左側のパネル</a:t>
            </a:r>
          </a:p>
          <a:p>
            <a:pPr marL="0" indent="0">
              <a:buNone/>
            </a:pPr>
            <a:r>
              <a:rPr lang="en-US" altLang="ja-JP" dirty="0"/>
              <a:t>CREATE TABLE </a:t>
            </a:r>
            <a:r>
              <a:rPr lang="ja-JP" altLang="en-US" dirty="0"/>
              <a:t>成績 </a:t>
            </a:r>
            <a:r>
              <a:rPr lang="en-US" altLang="ja-JP" dirty="0"/>
              <a:t>(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学生</a:t>
            </a:r>
            <a:r>
              <a:rPr lang="en-US" altLang="ja-JP" dirty="0"/>
              <a:t>ID 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科目</a:t>
            </a:r>
            <a:r>
              <a:rPr lang="en-US" altLang="ja-JP" dirty="0"/>
              <a:t>ID 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得点 </a:t>
            </a:r>
            <a:r>
              <a:rPr lang="en-US" altLang="ja-JP" dirty="0"/>
              <a:t>INTEGER,</a:t>
            </a:r>
          </a:p>
          <a:p>
            <a:pPr marL="0" indent="0">
              <a:buNone/>
            </a:pPr>
            <a:r>
              <a:rPr lang="en-US" altLang="ja-JP" dirty="0"/>
              <a:t>  PRIMARY KEY(</a:t>
            </a:r>
            <a:r>
              <a:rPr lang="ja-JP" altLang="en-US" dirty="0"/>
              <a:t>学生</a:t>
            </a:r>
            <a:r>
              <a:rPr lang="en-US" altLang="ja-JP" dirty="0"/>
              <a:t>ID, </a:t>
            </a:r>
            <a:r>
              <a:rPr lang="ja-JP" altLang="en-US" dirty="0"/>
              <a:t>科目</a:t>
            </a:r>
            <a:r>
              <a:rPr lang="en-US" altLang="ja-JP" dirty="0"/>
              <a:t>ID));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VALUES(1, 1001,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VALUES(1, 1002, 100);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1001, 85);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1002, 90);</a:t>
            </a:r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ja-JP" altLang="en-US" dirty="0"/>
              <a:t>成績 </a:t>
            </a:r>
            <a:r>
              <a:rPr lang="en-US" altLang="ja-JP" dirty="0"/>
              <a:t>VALUES(2, 1003, 95);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INSERT INTO </a:t>
            </a:r>
            <a:r>
              <a:rPr lang="ja-JP" altLang="en-US" dirty="0">
                <a:solidFill>
                  <a:srgbClr val="FF0000"/>
                </a:solidFill>
              </a:rPr>
              <a:t>成績 </a:t>
            </a:r>
            <a:r>
              <a:rPr lang="en-US" altLang="ja-JP" dirty="0">
                <a:solidFill>
                  <a:srgbClr val="FF0000"/>
                </a:solidFill>
              </a:rPr>
              <a:t>VALUES(1, 1001, 95);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605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0568CB-72FE-2748-C1B8-78368173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27066"/>
            <a:ext cx="8461208" cy="5952353"/>
          </a:xfrm>
        </p:spPr>
        <p:txBody>
          <a:bodyPr/>
          <a:lstStyle/>
          <a:p>
            <a:r>
              <a:rPr lang="ja-JP" altLang="en-US" dirty="0"/>
              <a:t>自習１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自習２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主キー制約に違反するため実行できない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8F9AE2-258C-0E55-1A0F-4BBD1B84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540AAE-5224-B41F-7289-AD37BF79F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6" y="757164"/>
            <a:ext cx="8084131" cy="25389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5C8A178-3338-42EC-9C46-DFFC79AB5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2" y="4536956"/>
            <a:ext cx="3921327" cy="232104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BDF39F-F94F-6E36-4CAE-9CAB0590CE1C}"/>
              </a:ext>
            </a:extLst>
          </p:cNvPr>
          <p:cNvSpPr txBox="1"/>
          <p:nvPr/>
        </p:nvSpPr>
        <p:spPr>
          <a:xfrm>
            <a:off x="5578549" y="5107363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Sqlfiddle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が混みあっていて</a:t>
            </a:r>
            <a:endParaRPr kumimoji="1" lang="en-US" altLang="ja-JP" dirty="0"/>
          </a:p>
          <a:p>
            <a:r>
              <a:rPr kumimoji="1" lang="ja-JP" altLang="en-US" dirty="0"/>
              <a:t>実行できないときは、</a:t>
            </a:r>
            <a:endParaRPr kumimoji="1" lang="en-US" altLang="ja-JP" dirty="0"/>
          </a:p>
          <a:p>
            <a:r>
              <a:rPr kumimoji="1" lang="ja-JP" altLang="en-US" dirty="0"/>
              <a:t>少し待ってから実行してみる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7332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4A0AB-C392-D95B-9AA8-6EFC0F31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FC744-585C-4E51-67DD-B5377A4D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主キーの目的</a:t>
            </a:r>
            <a:endParaRPr kumimoji="1" lang="en-US" altLang="ja-JP" b="1" dirty="0"/>
          </a:p>
          <a:p>
            <a:r>
              <a:rPr kumimoji="1" lang="ja-JP" altLang="en-US" dirty="0"/>
              <a:t>テーブル内の各行を一意に識別。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主キーの性質</a:t>
            </a:r>
            <a:endParaRPr kumimoji="1" lang="en-US" altLang="ja-JP" b="1" dirty="0"/>
          </a:p>
          <a:p>
            <a:r>
              <a:rPr kumimoji="1" lang="ja-JP" altLang="en-US" dirty="0"/>
              <a:t>一意性：重複しない。</a:t>
            </a:r>
          </a:p>
          <a:p>
            <a:r>
              <a:rPr kumimoji="1" lang="ja-JP" altLang="en-US" dirty="0"/>
              <a:t>不変性：値が変更されない。</a:t>
            </a:r>
          </a:p>
          <a:p>
            <a:endParaRPr kumimoji="1" lang="ja-JP" altLang="en-US" b="1" dirty="0"/>
          </a:p>
          <a:p>
            <a:pPr marL="0" indent="0">
              <a:buNone/>
            </a:pPr>
            <a:r>
              <a:rPr kumimoji="1" lang="ja-JP" altLang="en-US" b="1" dirty="0"/>
              <a:t>主キー制約</a:t>
            </a:r>
            <a:endParaRPr kumimoji="1" lang="en-US" altLang="ja-JP" b="1" dirty="0"/>
          </a:p>
          <a:p>
            <a:r>
              <a:rPr kumimoji="1" lang="ja-JP" altLang="en-US" dirty="0"/>
              <a:t>一意性を保証。</a:t>
            </a:r>
          </a:p>
          <a:p>
            <a:r>
              <a:rPr kumimoji="1" lang="ja-JP" altLang="en-US" dirty="0"/>
              <a:t>テーブル定義時に設定。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主キーの構成</a:t>
            </a:r>
            <a:endParaRPr kumimoji="1" lang="en-US" altLang="ja-JP" b="1" dirty="0"/>
          </a:p>
          <a:p>
            <a:r>
              <a:rPr kumimoji="1" lang="ja-JP" altLang="en-US" dirty="0"/>
              <a:t>単一または複数の属性で構成可能。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E65E70-7686-CBF8-18C5-ABB0AB1C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0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96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10-3.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外部キーと</a:t>
            </a:r>
            <a:b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</a:b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参照整合性制約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46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外部</a:t>
            </a:r>
            <a:r>
              <a:rPr kumimoji="1" lang="ja-JP" altLang="en-US" b="1" dirty="0"/>
              <a:t>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他のテーブルの主キーを参照する</a:t>
            </a:r>
            <a:r>
              <a:rPr kumimoji="1" lang="ja-JP" altLang="en-US" dirty="0"/>
              <a:t>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7413ADF-58BB-F77A-04BA-EA290DA76BA5}"/>
              </a:ext>
            </a:extLst>
          </p:cNvPr>
          <p:cNvGraphicFramePr>
            <a:graphicFrameLocks noGrp="1"/>
          </p:cNvGraphicFramePr>
          <p:nvPr/>
        </p:nvGraphicFramePr>
        <p:xfrm>
          <a:off x="5289699" y="3171701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C27FC2-8194-A513-DD9A-CAB0F95A9F74}"/>
              </a:ext>
            </a:extLst>
          </p:cNvPr>
          <p:cNvSpPr/>
          <p:nvPr/>
        </p:nvSpPr>
        <p:spPr>
          <a:xfrm>
            <a:off x="5211413" y="320819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542CEFE9-4C2C-C04F-DC54-E034BA35A89F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476009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7E62FE-A5F7-DE63-E1BA-A821BECB7ADF}"/>
              </a:ext>
            </a:extLst>
          </p:cNvPr>
          <p:cNvSpPr/>
          <p:nvPr/>
        </p:nvSpPr>
        <p:spPr>
          <a:xfrm>
            <a:off x="2285045" y="250927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屈折矢印 1">
            <a:extLst>
              <a:ext uri="{FF2B5EF4-FFF2-40B4-BE49-F238E27FC236}">
                <a16:creationId xmlns:a16="http://schemas.microsoft.com/office/drawing/2014/main" id="{352D3DEF-212A-C309-F87C-6D2364AA1B47}"/>
              </a:ext>
            </a:extLst>
          </p:cNvPr>
          <p:cNvSpPr/>
          <p:nvPr/>
        </p:nvSpPr>
        <p:spPr>
          <a:xfrm flipH="1">
            <a:off x="2822484" y="403555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EC4179A-4523-8186-C84E-16292A5E9290}"/>
              </a:ext>
            </a:extLst>
          </p:cNvPr>
          <p:cNvSpPr txBox="1">
            <a:spLocks/>
          </p:cNvSpPr>
          <p:nvPr/>
        </p:nvSpPr>
        <p:spPr>
          <a:xfrm>
            <a:off x="272340" y="5001584"/>
            <a:ext cx="4565892" cy="1719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外部キー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「商品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80C085-5104-1D51-E5FE-40E1777282E5}"/>
              </a:ext>
            </a:extLst>
          </p:cNvPr>
          <p:cNvSpPr txBox="1">
            <a:spLocks/>
          </p:cNvSpPr>
          <p:nvPr/>
        </p:nvSpPr>
        <p:spPr>
          <a:xfrm>
            <a:off x="5158694" y="528118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9B1F58-5D70-97B4-E6E3-60AEDF28FACC}"/>
              </a:ext>
            </a:extLst>
          </p:cNvPr>
          <p:cNvSpPr txBox="1">
            <a:spLocks/>
          </p:cNvSpPr>
          <p:nvPr/>
        </p:nvSpPr>
        <p:spPr>
          <a:xfrm>
            <a:off x="2214719" y="199403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E4496B-35E3-2963-6305-E9AE137BA1A0}"/>
              </a:ext>
            </a:extLst>
          </p:cNvPr>
          <p:cNvSpPr txBox="1">
            <a:spLocks/>
          </p:cNvSpPr>
          <p:nvPr/>
        </p:nvSpPr>
        <p:spPr>
          <a:xfrm>
            <a:off x="1428040" y="1575488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C3F9FD-CBD2-8A55-94A6-05408B3165F3}"/>
              </a:ext>
            </a:extLst>
          </p:cNvPr>
          <p:cNvSpPr txBox="1">
            <a:spLocks/>
          </p:cNvSpPr>
          <p:nvPr/>
        </p:nvSpPr>
        <p:spPr>
          <a:xfrm>
            <a:off x="5677891" y="2596880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86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参照整合性制約の</a:t>
            </a:r>
            <a:r>
              <a:rPr lang="ja-JP" altLang="en-US" dirty="0"/>
              <a:t>イメージ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26" name="Picture 2" descr="http://3.bp.blogspot.com/-EbjycNDAsyg/VtofxaYqDEI/AAAAAAAA4aI/gbtsBRZ6G4k/s800/menu_chumon_fam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35" y="1615004"/>
            <a:ext cx="4640446" cy="3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47838" y="5031434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テーブルのデータを別のテーブル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から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参照するとき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制約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として、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参照整合性制約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がある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4874" y="2184164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商品から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お選びください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8" name="Picture 4" descr="http://4.bp.blogspot.com/-GSirZRsHh5g/ViipAe1zjVI/AAAAAAAAztg/pcH3OQf7uzs/s800/job_tenin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" y="1847991"/>
            <a:ext cx="1386840" cy="25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839150" y="354971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枝豆はないんですか？</a:t>
            </a:r>
          </a:p>
        </p:txBody>
      </p:sp>
    </p:spTree>
    <p:extLst>
      <p:ext uri="{BB962C8B-B14F-4D97-AF65-F5344CB8AC3E}">
        <p14:creationId xmlns:p14="http://schemas.microsoft.com/office/powerpoint/2010/main" val="2667728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213D0-8F03-623D-AE3E-EA914FCB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参照整合性制約の定義と目的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FAD209-DBDA-78AA-9F90-C79FF960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参照整合性制約</a:t>
            </a:r>
            <a:r>
              <a:rPr kumimoji="1" lang="ja-JP" altLang="en-US" sz="2400" dirty="0"/>
              <a:t>は、リレーショナルデータベースにおいて、</a:t>
            </a:r>
            <a:r>
              <a:rPr kumimoji="1" lang="ja-JP" altLang="en-US" sz="2400" b="1" dirty="0"/>
              <a:t>異なるテーブル間の関連付けられたデータ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一貫性を保つ</a:t>
            </a:r>
            <a:r>
              <a:rPr kumimoji="1" lang="ja-JP" altLang="en-US" sz="2400" dirty="0"/>
              <a:t>ようにするための制約</a:t>
            </a:r>
            <a:endParaRPr kumimoji="1" lang="en-US" altLang="ja-JP" sz="2400" dirty="0"/>
          </a:p>
          <a:p>
            <a:r>
              <a:rPr kumimoji="1" lang="ja-JP" altLang="en-US" sz="2400" b="1" dirty="0"/>
              <a:t>外部キーの値</a:t>
            </a:r>
            <a:r>
              <a:rPr kumimoji="1" lang="ja-JP" altLang="en-US" sz="2400" dirty="0"/>
              <a:t>が、</a:t>
            </a:r>
            <a:r>
              <a:rPr kumimoji="1" lang="ja-JP" altLang="en-US" sz="2400" b="1" dirty="0"/>
              <a:t>別のテーブルの主キーと一致する</a:t>
            </a:r>
            <a:r>
              <a:rPr kumimoji="1" lang="ja-JP" altLang="en-US" sz="2400" dirty="0"/>
              <a:t>ことを保証することができる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AA56DD-A0D2-1F33-E440-91321A3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F54EB46-BEF0-D4CF-5344-70CBAAFEB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58968"/>
              </p:ext>
            </p:extLst>
          </p:nvPr>
        </p:nvGraphicFramePr>
        <p:xfrm>
          <a:off x="5328801" y="4177615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CF8DE7-9384-1E9A-6FBE-29100D34AD7D}"/>
              </a:ext>
            </a:extLst>
          </p:cNvPr>
          <p:cNvSpPr/>
          <p:nvPr/>
        </p:nvSpPr>
        <p:spPr>
          <a:xfrm>
            <a:off x="5250515" y="4214108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8FA99CE-E73E-B25F-F32D-EBF32E123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15715"/>
              </p:ext>
            </p:extLst>
          </p:nvPr>
        </p:nvGraphicFramePr>
        <p:xfrm>
          <a:off x="360947" y="3481923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07DB84-1806-1D9C-15CE-EBD608B5B912}"/>
              </a:ext>
            </a:extLst>
          </p:cNvPr>
          <p:cNvSpPr/>
          <p:nvPr/>
        </p:nvSpPr>
        <p:spPr>
          <a:xfrm>
            <a:off x="2324147" y="3515185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屈折矢印 1">
            <a:extLst>
              <a:ext uri="{FF2B5EF4-FFF2-40B4-BE49-F238E27FC236}">
                <a16:creationId xmlns:a16="http://schemas.microsoft.com/office/drawing/2014/main" id="{69E48AE1-0A6D-9405-E7B7-00242FAC1CE7}"/>
              </a:ext>
            </a:extLst>
          </p:cNvPr>
          <p:cNvSpPr/>
          <p:nvPr/>
        </p:nvSpPr>
        <p:spPr>
          <a:xfrm flipH="1">
            <a:off x="2861586" y="5041469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00603FE-E1B5-199E-BF51-56034A061782}"/>
              </a:ext>
            </a:extLst>
          </p:cNvPr>
          <p:cNvSpPr txBox="1">
            <a:spLocks/>
          </p:cNvSpPr>
          <p:nvPr/>
        </p:nvSpPr>
        <p:spPr>
          <a:xfrm>
            <a:off x="5197796" y="628709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2AA8FA2-90EC-9114-515A-9BB781063ED0}"/>
              </a:ext>
            </a:extLst>
          </p:cNvPr>
          <p:cNvSpPr txBox="1">
            <a:spLocks/>
          </p:cNvSpPr>
          <p:nvPr/>
        </p:nvSpPr>
        <p:spPr>
          <a:xfrm>
            <a:off x="2253821" y="2999953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外部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91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参照整合性制約の例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商品</a:t>
            </a:r>
            <a:r>
              <a:rPr lang="ja-JP" altLang="en-US" dirty="0"/>
              <a:t>テーブルに </a:t>
            </a:r>
            <a:r>
              <a:rPr lang="en-US" altLang="ja-JP" dirty="0"/>
              <a:t>ID </a:t>
            </a:r>
            <a:r>
              <a:rPr lang="ja-JP" altLang="en-US" dirty="0"/>
              <a:t>が存在しない場合、購入テーブルに、その</a:t>
            </a:r>
            <a:r>
              <a:rPr lang="en-US" altLang="ja-JP" dirty="0"/>
              <a:t>ID</a:t>
            </a:r>
            <a:r>
              <a:rPr lang="ja-JP" altLang="en-US" dirty="0"/>
              <a:t>を持つ行を挿入することはできない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F7C3548-DF8E-7B4E-ED70-359650D37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64892"/>
              </p:ext>
            </p:extLst>
          </p:nvPr>
        </p:nvGraphicFramePr>
        <p:xfrm>
          <a:off x="5353600" y="3795984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0BFFD9-0835-D414-F19E-78E76BCB8893}"/>
              </a:ext>
            </a:extLst>
          </p:cNvPr>
          <p:cNvSpPr/>
          <p:nvPr/>
        </p:nvSpPr>
        <p:spPr>
          <a:xfrm>
            <a:off x="5275314" y="3832477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B3C745A-61F8-D668-DEDF-8EC22E96D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6233"/>
              </p:ext>
            </p:extLst>
          </p:nvPr>
        </p:nvGraphicFramePr>
        <p:xfrm>
          <a:off x="385746" y="3100292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07BE21-1AAF-63D7-F7C6-62E28F74F0DB}"/>
              </a:ext>
            </a:extLst>
          </p:cNvPr>
          <p:cNvSpPr/>
          <p:nvPr/>
        </p:nvSpPr>
        <p:spPr>
          <a:xfrm>
            <a:off x="2348946" y="3133554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屈折矢印 1">
            <a:extLst>
              <a:ext uri="{FF2B5EF4-FFF2-40B4-BE49-F238E27FC236}">
                <a16:creationId xmlns:a16="http://schemas.microsoft.com/office/drawing/2014/main" id="{1D00FB40-D96C-44CD-4AF7-1AA86DD7D695}"/>
              </a:ext>
            </a:extLst>
          </p:cNvPr>
          <p:cNvSpPr/>
          <p:nvPr/>
        </p:nvSpPr>
        <p:spPr>
          <a:xfrm flipH="1">
            <a:off x="2886385" y="4659838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61CF5EB-818A-99F5-8542-59604672189F}"/>
              </a:ext>
            </a:extLst>
          </p:cNvPr>
          <p:cNvSpPr txBox="1">
            <a:spLocks/>
          </p:cNvSpPr>
          <p:nvPr/>
        </p:nvSpPr>
        <p:spPr>
          <a:xfrm>
            <a:off x="5275314" y="578140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540DCDD-19F5-8F56-0633-D30DA4DE0C4D}"/>
              </a:ext>
            </a:extLst>
          </p:cNvPr>
          <p:cNvSpPr txBox="1">
            <a:spLocks/>
          </p:cNvSpPr>
          <p:nvPr/>
        </p:nvSpPr>
        <p:spPr>
          <a:xfrm>
            <a:off x="2278620" y="2681741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外部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角丸四角形吹き出し 31">
            <a:extLst>
              <a:ext uri="{FF2B5EF4-FFF2-40B4-BE49-F238E27FC236}">
                <a16:creationId xmlns:a16="http://schemas.microsoft.com/office/drawing/2014/main" id="{05777541-8E8C-111E-AB75-146C8EF53D6D}"/>
              </a:ext>
            </a:extLst>
          </p:cNvPr>
          <p:cNvSpPr/>
          <p:nvPr/>
        </p:nvSpPr>
        <p:spPr>
          <a:xfrm>
            <a:off x="4993605" y="1827605"/>
            <a:ext cx="3303611" cy="1545069"/>
          </a:xfrm>
          <a:prstGeom prst="wedgeRoundRectCallout">
            <a:avLst>
              <a:gd name="adj1" fmla="val -93592"/>
              <a:gd name="adj2" fmla="val 650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DDDD</a:t>
            </a: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164198C-2497-BAFD-F6E5-8B27EADAFE67}"/>
              </a:ext>
            </a:extLst>
          </p:cNvPr>
          <p:cNvSpPr txBox="1">
            <a:spLocks/>
          </p:cNvSpPr>
          <p:nvPr/>
        </p:nvSpPr>
        <p:spPr>
          <a:xfrm>
            <a:off x="5275618" y="1990242"/>
            <a:ext cx="2902631" cy="4472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参照整合性制約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外部キーに入れる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値は，</a:t>
            </a:r>
            <a:r>
              <a:rPr lang="ja-JP" altLang="en-US" sz="2100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主キー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から選ぶ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74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19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FOREIGN KEY … REFERENCES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PRIMARY KEY … REFERENCES </a:t>
            </a:r>
            <a:r>
              <a:rPr kumimoji="1" lang="ja-JP" altLang="en-US" sz="2400" dirty="0"/>
              <a:t>はテーブル定義時に使用し、</a:t>
            </a:r>
            <a:r>
              <a:rPr lang="ja-JP" altLang="en-US" sz="2400" dirty="0"/>
              <a:t>あるテーブルの</a:t>
            </a:r>
            <a:r>
              <a:rPr lang="ja-JP" altLang="en-US" sz="2400" b="1" dirty="0"/>
              <a:t>外部キー</a:t>
            </a:r>
            <a:r>
              <a:rPr lang="ja-JP" altLang="en-US" sz="2400" dirty="0"/>
              <a:t>が別のテーブルの</a:t>
            </a:r>
            <a:r>
              <a:rPr lang="ja-JP" altLang="en-US" sz="2400" b="1" dirty="0"/>
              <a:t>主キー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参照</a:t>
            </a:r>
            <a:r>
              <a:rPr lang="ja-JP" altLang="en-US" sz="2400" dirty="0"/>
              <a:t>する「</a:t>
            </a:r>
            <a:r>
              <a:rPr lang="ja-JP" altLang="en-US" sz="2400" b="1" dirty="0"/>
              <a:t>参照整合性制約</a:t>
            </a:r>
            <a:r>
              <a:rPr kumimoji="1" lang="ja-JP" altLang="en-US" sz="2400" dirty="0"/>
              <a:t>」を示す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の書き方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1C646DD-1F65-2091-BB07-77673EDB0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94249"/>
              </p:ext>
            </p:extLst>
          </p:nvPr>
        </p:nvGraphicFramePr>
        <p:xfrm>
          <a:off x="5396559" y="4438198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B7A4469-DD24-8484-EEA9-6E8BF0F6EB63}"/>
              </a:ext>
            </a:extLst>
          </p:cNvPr>
          <p:cNvSpPr/>
          <p:nvPr/>
        </p:nvSpPr>
        <p:spPr>
          <a:xfrm>
            <a:off x="5318273" y="4474691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4E3D66E-E3BD-F365-3E08-9B5D50EE9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20082"/>
              </p:ext>
            </p:extLst>
          </p:nvPr>
        </p:nvGraphicFramePr>
        <p:xfrm>
          <a:off x="437295" y="4460227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E7A780-134B-98EF-8584-657F0A3A41CE}"/>
              </a:ext>
            </a:extLst>
          </p:cNvPr>
          <p:cNvSpPr/>
          <p:nvPr/>
        </p:nvSpPr>
        <p:spPr>
          <a:xfrm>
            <a:off x="2400495" y="4493489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屈折矢印 1">
            <a:extLst>
              <a:ext uri="{FF2B5EF4-FFF2-40B4-BE49-F238E27FC236}">
                <a16:creationId xmlns:a16="http://schemas.microsoft.com/office/drawing/2014/main" id="{85A92602-5ADE-C583-4E3D-DADB277864C1}"/>
              </a:ext>
            </a:extLst>
          </p:cNvPr>
          <p:cNvSpPr/>
          <p:nvPr/>
        </p:nvSpPr>
        <p:spPr>
          <a:xfrm flipH="1">
            <a:off x="2937934" y="6019773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A875DA-F454-B3E8-DBA6-FC9A6DEF35D3}"/>
              </a:ext>
            </a:extLst>
          </p:cNvPr>
          <p:cNvSpPr txBox="1">
            <a:spLocks/>
          </p:cNvSpPr>
          <p:nvPr/>
        </p:nvSpPr>
        <p:spPr>
          <a:xfrm>
            <a:off x="5318273" y="6423618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75D517-C1B4-4847-A996-C9234BAEC8AB}"/>
              </a:ext>
            </a:extLst>
          </p:cNvPr>
          <p:cNvSpPr txBox="1">
            <a:spLocks/>
          </p:cNvSpPr>
          <p:nvPr/>
        </p:nvSpPr>
        <p:spPr>
          <a:xfrm>
            <a:off x="2330169" y="404167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外部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C955698-70E1-365E-949E-36EB8DC3FF76}"/>
              </a:ext>
            </a:extLst>
          </p:cNvPr>
          <p:cNvSpPr txBox="1">
            <a:spLocks/>
          </p:cNvSpPr>
          <p:nvPr/>
        </p:nvSpPr>
        <p:spPr>
          <a:xfrm>
            <a:off x="1353630" y="1805400"/>
            <a:ext cx="6290555" cy="223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EA9AEE-6B6A-080E-7B41-B5C2383FAAB6}"/>
              </a:ext>
            </a:extLst>
          </p:cNvPr>
          <p:cNvSpPr/>
          <p:nvPr/>
        </p:nvSpPr>
        <p:spPr>
          <a:xfrm>
            <a:off x="427253" y="4438198"/>
            <a:ext cx="782915" cy="146437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88C9232-0E86-B74D-9F97-A1E01061C34C}"/>
              </a:ext>
            </a:extLst>
          </p:cNvPr>
          <p:cNvSpPr txBox="1">
            <a:spLocks/>
          </p:cNvSpPr>
          <p:nvPr/>
        </p:nvSpPr>
        <p:spPr>
          <a:xfrm>
            <a:off x="394315" y="5948037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94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結合の例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29546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の実行により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新しく生成される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230133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演習３．外部キー，参照整合性制約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外部キー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参照整合性制約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FOREIGN KEY … 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1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01948" y="820231"/>
            <a:ext cx="4042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右側のパネル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SQL</a:t>
            </a: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問い合わせ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。SELECT</a:t>
            </a:r>
            <a:r>
              <a:rPr kumimoji="0" lang="en-US" altLang="ja-JP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などを入力。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4" y="1743561"/>
            <a:ext cx="7298182" cy="449767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96769" y="820231"/>
            <a:ext cx="4166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左側のパネル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、データの追加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。SQLのCREATE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や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などを入力。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927185" y="1655180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426316" y="1568223"/>
            <a:ext cx="304362" cy="7315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70253" y="45217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25353" y="65389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636691" y="6153456"/>
            <a:ext cx="149185" cy="352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6014012" y="44885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90794" y="4084151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37765" y="4084151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76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を入れる。（前のものは不要である）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7" y="1089165"/>
            <a:ext cx="8509334" cy="56323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5);</a:t>
            </a:r>
          </a:p>
        </p:txBody>
      </p:sp>
    </p:spTree>
    <p:extLst>
      <p:ext uri="{BB962C8B-B14F-4D97-AF65-F5344CB8AC3E}">
        <p14:creationId xmlns:p14="http://schemas.microsoft.com/office/powerpoint/2010/main" val="823794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D1C28E3-26F7-F98C-91EA-C2764D4B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7" y="693660"/>
            <a:ext cx="8577622" cy="532051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5422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90134" y="1201215"/>
            <a:ext cx="3717979" cy="3180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0727" y="4426689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889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3244B82-424E-71AB-348B-0F3D4A08B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3" y="3398848"/>
            <a:ext cx="4847266" cy="345915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6170" y="5505450"/>
            <a:ext cx="1132844" cy="289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52739" y="3394393"/>
            <a:ext cx="1813450" cy="23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6170" y="5872443"/>
            <a:ext cx="5285486" cy="89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78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3CF635E-F360-D175-3880-AE59EC34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45" y="3336854"/>
            <a:ext cx="5869937" cy="352114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6145" y="5657850"/>
            <a:ext cx="1132844" cy="270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82939" y="3336854"/>
            <a:ext cx="1813450" cy="23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4420" y="6022110"/>
            <a:ext cx="5951662" cy="798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45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AAD1EFC-8A16-9390-6BF6-952AB8A7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7" y="3324155"/>
            <a:ext cx="6488327" cy="339732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⑫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758758"/>
            <a:ext cx="77724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=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26170" y="5529115"/>
            <a:ext cx="1132844" cy="289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44838" y="3324155"/>
            <a:ext cx="2923055" cy="492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6170" y="5872443"/>
            <a:ext cx="4293480" cy="89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65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72147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自習３．主キー制約の違反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b="1" dirty="0"/>
              <a:t>主キー制約に違反する場合、実行できないことを確認する</a:t>
            </a:r>
          </a:p>
          <a:p>
            <a:pPr marL="0" indent="0">
              <a:spcBef>
                <a:spcPts val="600"/>
              </a:spcBef>
              <a:buNone/>
            </a:pPr>
            <a:endParaRPr lang="ja-JP" altLang="en-US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次の </a:t>
            </a:r>
            <a:r>
              <a:rPr lang="en-US" altLang="ja-JP" sz="1800" dirty="0"/>
              <a:t>SQL </a:t>
            </a:r>
            <a:r>
              <a:rPr lang="ja-JP" altLang="en-US" sz="1800" dirty="0"/>
              <a:t>を実行しなさい（１行増やしている）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b="1" u="sng" dirty="0"/>
              <a:t>左側のパネル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CREATE TABLE </a:t>
            </a:r>
            <a:r>
              <a:rPr lang="ja-JP" altLang="en-US" sz="1800" dirty="0"/>
              <a:t>商品 </a:t>
            </a:r>
            <a:r>
              <a:rPr lang="en-US" altLang="ja-JP" sz="1800" dirty="0"/>
              <a:t>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  ID INTEGER PRIMARY KEY,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  </a:t>
            </a:r>
            <a:r>
              <a:rPr lang="ja-JP" altLang="en-US" sz="1800" dirty="0"/>
              <a:t>商品名 </a:t>
            </a:r>
            <a:r>
              <a:rPr lang="en-US" altLang="ja-JP" sz="1800" dirty="0"/>
              <a:t>TEXT,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  </a:t>
            </a:r>
            <a:r>
              <a:rPr lang="ja-JP" altLang="en-US" sz="1800" dirty="0"/>
              <a:t>単価 </a:t>
            </a:r>
            <a:r>
              <a:rPr lang="en-US" altLang="ja-JP" sz="1800" dirty="0"/>
              <a:t>INTEGER);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商品 </a:t>
            </a:r>
            <a:r>
              <a:rPr lang="en-US" altLang="ja-JP" sz="1800" dirty="0"/>
              <a:t>VALUES(1, '</a:t>
            </a:r>
            <a:r>
              <a:rPr lang="ja-JP" altLang="en-US" sz="1800" dirty="0"/>
              <a:t>みかん</a:t>
            </a:r>
            <a:r>
              <a:rPr lang="en-US" altLang="ja-JP" sz="1800" dirty="0"/>
              <a:t>', 50);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商品 </a:t>
            </a:r>
            <a:r>
              <a:rPr lang="en-US" altLang="ja-JP" sz="1800" dirty="0"/>
              <a:t>VALUES(2, '</a:t>
            </a:r>
            <a:r>
              <a:rPr lang="ja-JP" altLang="en-US" sz="1800" dirty="0"/>
              <a:t>りんご</a:t>
            </a:r>
            <a:r>
              <a:rPr lang="en-US" altLang="ja-JP" sz="1800" dirty="0"/>
              <a:t>', 100);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商品 </a:t>
            </a:r>
            <a:r>
              <a:rPr lang="en-US" altLang="ja-JP" sz="1800" dirty="0"/>
              <a:t>VALUES(3, '</a:t>
            </a:r>
            <a:r>
              <a:rPr lang="ja-JP" altLang="en-US" sz="1800" dirty="0"/>
              <a:t>メロン</a:t>
            </a:r>
            <a:r>
              <a:rPr lang="en-US" altLang="ja-JP" sz="1800" dirty="0"/>
              <a:t>', 500);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CREATE TABLE </a:t>
            </a:r>
            <a:r>
              <a:rPr lang="ja-JP" altLang="en-US" sz="1800" dirty="0"/>
              <a:t>購入 </a:t>
            </a:r>
            <a:r>
              <a:rPr lang="en-US" altLang="ja-JP" sz="1800" dirty="0"/>
              <a:t>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ID INTEGER PRIMARY KEY,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</a:t>
            </a:r>
            <a:r>
              <a:rPr lang="ja-JP" altLang="en-US" sz="1800" dirty="0"/>
              <a:t>購入者 </a:t>
            </a:r>
            <a:r>
              <a:rPr lang="en-US" altLang="ja-JP" sz="1800" dirty="0"/>
              <a:t>TEXT,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</a:t>
            </a:r>
            <a:r>
              <a:rPr lang="ja-JP" altLang="en-US" sz="1800" dirty="0"/>
              <a:t>商品</a:t>
            </a:r>
            <a:r>
              <a:rPr lang="en-US" altLang="ja-JP" sz="1800" dirty="0"/>
              <a:t>ID INTEGER,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</a:t>
            </a:r>
            <a:r>
              <a:rPr lang="ja-JP" altLang="en-US" sz="1800" dirty="0"/>
              <a:t>数量 </a:t>
            </a:r>
            <a:r>
              <a:rPr lang="en-US" altLang="ja-JP" sz="1800" dirty="0"/>
              <a:t>INTEGER,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FOREIGN KEY (</a:t>
            </a:r>
            <a:r>
              <a:rPr lang="ja-JP" altLang="en-US" sz="1800" dirty="0"/>
              <a:t>商品</a:t>
            </a:r>
            <a:r>
              <a:rPr lang="en-US" altLang="ja-JP" sz="1800" dirty="0"/>
              <a:t>ID) REFERENCES </a:t>
            </a:r>
            <a:r>
              <a:rPr lang="ja-JP" altLang="en-US" sz="1800" dirty="0"/>
              <a:t>商品</a:t>
            </a:r>
            <a:r>
              <a:rPr lang="en-US" altLang="ja-JP" sz="1800" dirty="0"/>
              <a:t>(ID));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購入 </a:t>
            </a:r>
            <a:r>
              <a:rPr lang="en-US" altLang="ja-JP" sz="1800" dirty="0"/>
              <a:t>VALUES(1, 'X', 1, 10);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INSERT INTO </a:t>
            </a:r>
            <a:r>
              <a:rPr lang="ja-JP" altLang="en-US" sz="1800" dirty="0"/>
              <a:t>購入 </a:t>
            </a:r>
            <a:r>
              <a:rPr lang="en-US" altLang="ja-JP" sz="1800" dirty="0"/>
              <a:t>VALUES(2, 'Y', 2, 5);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INSERT INTO </a:t>
            </a:r>
            <a:r>
              <a:rPr lang="ja-JP" altLang="en-US" sz="1800" dirty="0">
                <a:solidFill>
                  <a:srgbClr val="FF0000"/>
                </a:solidFill>
              </a:rPr>
              <a:t>購入 </a:t>
            </a:r>
            <a:r>
              <a:rPr lang="en-US" altLang="ja-JP" sz="1800" dirty="0">
                <a:solidFill>
                  <a:srgbClr val="FF0000"/>
                </a:solidFill>
              </a:rPr>
              <a:t>VALUES(3, 'X', 22, 1);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24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898466-76D5-EE92-C4FC-B189BD734A92}"/>
              </a:ext>
            </a:extLst>
          </p:cNvPr>
          <p:cNvSpPr txBox="1"/>
          <p:nvPr/>
        </p:nvSpPr>
        <p:spPr>
          <a:xfrm>
            <a:off x="527450" y="318165"/>
            <a:ext cx="7011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自習３のヒント：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」は、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参照整合性制約に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違反</a:t>
            </a:r>
            <a:endParaRPr kumimoji="0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E17CCAD-6F56-28BF-0CB9-B69F0F6CA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0577"/>
              </p:ext>
            </p:extLst>
          </p:nvPr>
        </p:nvGraphicFramePr>
        <p:xfrm>
          <a:off x="5353600" y="3795984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72288D-72B4-FE16-C6E2-85CB4D2FD627}"/>
              </a:ext>
            </a:extLst>
          </p:cNvPr>
          <p:cNvSpPr/>
          <p:nvPr/>
        </p:nvSpPr>
        <p:spPr>
          <a:xfrm>
            <a:off x="5275314" y="3832477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410CA3F-8A21-08F8-B84F-629B576D2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24452"/>
              </p:ext>
            </p:extLst>
          </p:nvPr>
        </p:nvGraphicFramePr>
        <p:xfrm>
          <a:off x="436546" y="2497042"/>
          <a:ext cx="4341530" cy="196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>
                          <a:solidFill>
                            <a:srgbClr val="FF0000"/>
                          </a:solidFill>
                        </a:rPr>
                        <a:t>22</a:t>
                      </a:r>
                      <a:endParaRPr kumimoji="1" lang="ja-JP" altLang="en-US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9350103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5CEB9C-0A58-1465-57BE-657A3F59E561}"/>
              </a:ext>
            </a:extLst>
          </p:cNvPr>
          <p:cNvSpPr/>
          <p:nvPr/>
        </p:nvSpPr>
        <p:spPr>
          <a:xfrm>
            <a:off x="2399746" y="2530304"/>
            <a:ext cx="1188003" cy="196862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屈折矢印 1">
            <a:extLst>
              <a:ext uri="{FF2B5EF4-FFF2-40B4-BE49-F238E27FC236}">
                <a16:creationId xmlns:a16="http://schemas.microsoft.com/office/drawing/2014/main" id="{7EEC8DB0-7FA1-1CE0-2A0F-D92836D7D6A6}"/>
              </a:ext>
            </a:extLst>
          </p:cNvPr>
          <p:cNvSpPr/>
          <p:nvPr/>
        </p:nvSpPr>
        <p:spPr>
          <a:xfrm flipH="1">
            <a:off x="2886385" y="4659838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2AD1A19-3463-0331-32D2-4FF7533343D6}"/>
              </a:ext>
            </a:extLst>
          </p:cNvPr>
          <p:cNvSpPr txBox="1">
            <a:spLocks/>
          </p:cNvSpPr>
          <p:nvPr/>
        </p:nvSpPr>
        <p:spPr>
          <a:xfrm>
            <a:off x="5275314" y="578140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B893B18-F8BE-BC59-7C1C-247E6FF1CC90}"/>
              </a:ext>
            </a:extLst>
          </p:cNvPr>
          <p:cNvSpPr txBox="1">
            <a:spLocks/>
          </p:cNvSpPr>
          <p:nvPr/>
        </p:nvSpPr>
        <p:spPr>
          <a:xfrm>
            <a:off x="2329420" y="2078491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外部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677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9BDA2-4348-5318-A7A8-0492742D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96851"/>
            <a:ext cx="8461208" cy="131445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自習３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参照整合性制約</a:t>
            </a:r>
            <a:r>
              <a:rPr kumimoji="1" lang="ja-JP" altLang="en-US" dirty="0"/>
              <a:t>に違反するため実行できない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8633BB-CE51-6A2F-88BC-3E31157C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D0F91C-83FA-02E9-F9C5-B2FB8EBF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11" y="1511301"/>
            <a:ext cx="8423153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84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4A0AB-C392-D95B-9AA8-6EFC0F31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キー、参照整合性制約のまとめ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FC744-585C-4E51-67DD-B5377A4D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b="1" u="sng" dirty="0"/>
              <a:t>外部キーの定義</a:t>
            </a:r>
          </a:p>
          <a:p>
            <a:r>
              <a:rPr kumimoji="1" lang="ja-JP" altLang="en-US" dirty="0"/>
              <a:t>他のテーブルの主キーを参照するキー</a:t>
            </a:r>
          </a:p>
          <a:p>
            <a:pPr marL="0" indent="0">
              <a:buNone/>
            </a:pPr>
            <a:r>
              <a:rPr kumimoji="1" lang="ja-JP" altLang="en-US" b="1" u="sng" dirty="0"/>
              <a:t>参照整合性制約の目的</a:t>
            </a:r>
          </a:p>
          <a:p>
            <a:r>
              <a:rPr kumimoji="1" lang="ja-JP" altLang="en-US" dirty="0"/>
              <a:t>リレーショナルデータベース内で異なるテーブル間のデータが一貫性を保つようにする</a:t>
            </a:r>
          </a:p>
          <a:p>
            <a:r>
              <a:rPr kumimoji="1" lang="ja-JP" altLang="en-US" dirty="0"/>
              <a:t>外部キーが参照するテーブルの主キーと一致することを保証</a:t>
            </a:r>
          </a:p>
          <a:p>
            <a:pPr marL="0" indent="0">
              <a:buNone/>
            </a:pPr>
            <a:r>
              <a:rPr kumimoji="1" lang="ja-JP" altLang="en-US" b="1" u="sng" dirty="0"/>
              <a:t>参照整合性制約の例</a:t>
            </a:r>
          </a:p>
          <a:p>
            <a:r>
              <a:rPr kumimoji="1" lang="ja-JP" altLang="en-US" dirty="0"/>
              <a:t>商品テーブルに存在しない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は、購入テーブルに挿入できない。</a:t>
            </a:r>
          </a:p>
          <a:p>
            <a:pPr marL="0" indent="0">
              <a:buNone/>
            </a:pPr>
            <a:r>
              <a:rPr kumimoji="1" lang="en-US" altLang="ja-JP" b="1" u="sng" dirty="0"/>
              <a:t>FOREIGN KEY … REFERENCES</a:t>
            </a:r>
            <a:r>
              <a:rPr kumimoji="1" lang="ja-JP" altLang="en-US" b="1" u="sng" dirty="0"/>
              <a:t>の使用</a:t>
            </a:r>
          </a:p>
          <a:p>
            <a:r>
              <a:rPr kumimoji="1" lang="ja-JP" altLang="en-US" dirty="0"/>
              <a:t>テーブル定義時に、外部キーが別のテーブルの主キーを参照することを示す。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kumimoji="1" lang="ja-JP" altLang="en-US" dirty="0"/>
              <a:t>購入 </a:t>
            </a:r>
            <a:r>
              <a:rPr kumimoji="1" lang="en-US" altLang="ja-JP" dirty="0"/>
              <a:t>(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kumimoji="1" lang="en-US" altLang="ja-JP" dirty="0"/>
              <a:t>ID INTEGER PRIMARY KEY,</a:t>
            </a:r>
          </a:p>
          <a:p>
            <a:pPr marL="0" indent="0">
              <a:buNone/>
            </a:pPr>
            <a:r>
              <a:rPr kumimoji="1" lang="ja-JP" altLang="en-US" dirty="0"/>
              <a:t>  購入者 </a:t>
            </a:r>
            <a:r>
              <a:rPr kumimoji="1" lang="en-US" altLang="ja-JP" dirty="0"/>
              <a:t>TEXT,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kumimoji="1" lang="ja-JP" altLang="en-US" dirty="0"/>
              <a:t>商品</a:t>
            </a:r>
            <a:r>
              <a:rPr kumimoji="1" lang="en-US" altLang="ja-JP" dirty="0"/>
              <a:t>ID INTEGER,</a:t>
            </a:r>
          </a:p>
          <a:p>
            <a:pPr marL="0" indent="0">
              <a:buNone/>
            </a:pPr>
            <a:r>
              <a:rPr kumimoji="1" lang="ja-JP" altLang="en-US" dirty="0"/>
              <a:t>  数量 </a:t>
            </a:r>
            <a:r>
              <a:rPr kumimoji="1" lang="en-US" altLang="ja-JP" dirty="0"/>
              <a:t>INTEGER,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kumimoji="1" lang="en-US" altLang="ja-JP" dirty="0"/>
              <a:t>FOREIGN KEY (</a:t>
            </a:r>
            <a:r>
              <a:rPr kumimoji="1" lang="ja-JP" altLang="en-US" dirty="0"/>
              <a:t>商品</a:t>
            </a:r>
            <a:r>
              <a:rPr kumimoji="1" lang="en-US" altLang="ja-JP" dirty="0"/>
              <a:t>ID) REFERENCES </a:t>
            </a:r>
            <a:r>
              <a:rPr kumimoji="1" lang="ja-JP" altLang="en-US" dirty="0"/>
              <a:t>商品</a:t>
            </a:r>
            <a:r>
              <a:rPr kumimoji="1" lang="en-US" altLang="ja-JP" dirty="0"/>
              <a:t>(ID));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E65E70-7686-CBF8-18C5-ABB0AB1C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3972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10-4.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データベース設計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94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 err="1"/>
              <a:t>での</a:t>
            </a:r>
            <a:r>
              <a:rPr lang="ja-JP" altLang="en-US" dirty="0"/>
              <a:t>データベース管理システムの選択（高度な機能）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9" y="2605019"/>
            <a:ext cx="8217322" cy="2651261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2805254" y="2051050"/>
            <a:ext cx="369746" cy="553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698794" y="2605019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24011" y="1367589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842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ja-JP" alt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72681" y="160728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>
                <a:latin typeface="Segoe UI" panose="020B0502040204020203" pitchFamily="34" charset="0"/>
              </a:rPr>
              <a:t>データベースの構築手順</a:t>
            </a:r>
          </a:p>
        </p:txBody>
      </p:sp>
      <p:sp>
        <p:nvSpPr>
          <p:cNvPr id="3" name="右矢印 2"/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3786439" y="3927629"/>
            <a:ext cx="2953797" cy="23692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lang="en-US" altLang="ja-JP" sz="2100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endParaRPr lang="en-US" altLang="ja-JP" sz="18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「こういうテーブルを使いたい」と設定するだけなので、テーブルは</a:t>
            </a:r>
            <a:r>
              <a:rPr lang="ja-JP" altLang="en-US" sz="1800" b="1" u="sng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lang="ja-JP" altLang="en-US" sz="1800" b="1" u="sng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lang="ja-JP" altLang="en-US" sz="24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36" name="Picture 12" descr="http://1.bp.blogspot.com/-S6GY-o73FYk/UgsvAaFo8vI/AAAAAAAAXNs/0_jenbN5wYs/s800/cardboard_o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矢印 17"/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3" name="Picture 2" descr="http://3.bp.blogspot.com/-1Sriaf-OlmA/VJ6XfS-a-fI/AAAAAAAAqL0/xHBZTS6r9hM/s800/job_kenchiku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6853100" y="3232482"/>
          <a:ext cx="219964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3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150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94067"/>
                  </a:ext>
                </a:extLst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34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15C109-410A-65B0-409F-5AAB735A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主キー制約の重要性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9CFC6F-1A9E-995D-A29D-F181D786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データの一意性の保証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ja-JP" altLang="en-US" sz="2400" dirty="0"/>
              <a:t>従業員テーブルで、各従業員に割り当てられた</a:t>
            </a:r>
            <a:r>
              <a:rPr lang="ja-JP" altLang="en-US" sz="2400" b="1" dirty="0"/>
              <a:t>一意の従業員</a:t>
            </a:r>
            <a:r>
              <a:rPr lang="en-US" altLang="ja-JP" sz="2400" b="1" dirty="0"/>
              <a:t>ID</a:t>
            </a:r>
            <a:r>
              <a:rPr lang="ja-JP" altLang="en-US" sz="2400" dirty="0"/>
              <a:t>により、同一人物の</a:t>
            </a:r>
            <a:r>
              <a:rPr lang="ja-JP" altLang="en-US" sz="2400" b="1" dirty="0"/>
              <a:t>重複登録を防止</a:t>
            </a:r>
            <a:endParaRPr lang="en-US" altLang="ja-JP" sz="2400" dirty="0"/>
          </a:p>
          <a:p>
            <a:r>
              <a:rPr lang="ja-JP" altLang="en-US" sz="2400" b="1" dirty="0"/>
              <a:t>データの識別とアクセスの容易化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ja-JP" altLang="en-US" sz="2400" dirty="0"/>
              <a:t>従業員</a:t>
            </a:r>
            <a:r>
              <a:rPr lang="en-US" altLang="ja-JP" sz="2400" dirty="0"/>
              <a:t>ID</a:t>
            </a:r>
            <a:r>
              <a:rPr lang="ja-JP" altLang="en-US" sz="2400" dirty="0"/>
              <a:t>を用いて特定の従業員を識別。外部キーが機能するためにも利用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692424-5A36-2531-2F8A-451D02DF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369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542F2-D8FF-492B-6E75-F33B17A1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参照整合性制約の重要性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F38ED-EBE1-465D-A58D-0E3060E9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70800"/>
            <a:ext cx="8461208" cy="598720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 データの</a:t>
            </a:r>
            <a:r>
              <a:rPr lang="ja-JP" altLang="en-US" sz="2400" b="1" dirty="0"/>
              <a:t>整合性</a:t>
            </a:r>
            <a:r>
              <a:rPr kumimoji="1" lang="ja-JP" altLang="en-US" sz="2400" b="1" dirty="0"/>
              <a:t>の維持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例：従業員テーブルの各従業員の部署が、部署テーブルに実在することを保証</a:t>
            </a:r>
            <a:endParaRPr lang="en-US" altLang="ja-JP" sz="2400" dirty="0"/>
          </a:p>
          <a:p>
            <a:r>
              <a:rPr lang="ja-JP" altLang="en-US" sz="2400" b="1" dirty="0"/>
              <a:t>データの信頼性の向上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例：存在しない従業員が、給与データに挿入することを防止</a:t>
            </a:r>
            <a:endParaRPr lang="en-US" altLang="ja-JP" sz="2400" dirty="0"/>
          </a:p>
          <a:p>
            <a:r>
              <a:rPr lang="ja-JP" altLang="en-US" sz="2400" b="1" dirty="0"/>
              <a:t>データの更新時の安全性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部署のデータを削除する際、その部署に所属する従業員を確認</a:t>
            </a:r>
            <a:endParaRPr lang="en-US" altLang="ja-JP" sz="2400" dirty="0"/>
          </a:p>
          <a:p>
            <a:r>
              <a:rPr kumimoji="1" lang="ja-JP" altLang="en-US" sz="2400" b="1" dirty="0"/>
              <a:t>関連データの整理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FOREIGN KEY </a:t>
            </a:r>
            <a:r>
              <a:rPr kumimoji="1" lang="ja-JP" altLang="en-US" sz="2400" dirty="0"/>
              <a:t>と </a:t>
            </a:r>
            <a:r>
              <a:rPr kumimoji="1" lang="en-US" altLang="ja-JP" sz="2400" b="1" dirty="0"/>
              <a:t>REFERENCES </a:t>
            </a:r>
            <a:r>
              <a:rPr kumimoji="1" lang="ja-JP" altLang="en-US" sz="2400" dirty="0"/>
              <a:t>を使用して、異なるテーブル間の関連を明確に示すことができる。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データベースの構造が</a:t>
            </a:r>
            <a:r>
              <a:rPr kumimoji="1" lang="ja-JP" altLang="en-US" sz="2400" b="1" dirty="0"/>
              <a:t>理解しや</a:t>
            </a:r>
            <a:r>
              <a:rPr lang="ja-JP" altLang="en-US" sz="2400" b="1" dirty="0"/>
              <a:t>すく</a:t>
            </a:r>
            <a:r>
              <a:rPr lang="ja-JP" altLang="en-US" sz="2400" dirty="0"/>
              <a:t>なり、</a:t>
            </a:r>
            <a:r>
              <a:rPr lang="ja-JP" altLang="en-US" sz="2400" b="1" dirty="0"/>
              <a:t>データベースの管理や変更が容易</a:t>
            </a:r>
            <a:r>
              <a:rPr lang="ja-JP" altLang="en-US" sz="2400" dirty="0"/>
              <a:t>になる</a:t>
            </a:r>
            <a:r>
              <a:rPr kumimoji="1" lang="ja-JP" altLang="en-US" sz="2400" dirty="0"/>
              <a:t>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6676F6-4E33-4DC9-6B7E-765066FF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854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0D7BD-DE76-6B70-1F32-02651B22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2004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１対多の関連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EDDE22-CB0D-6D39-1750-FC2EBEBD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817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CD15019-D00E-A18E-97E5-0FC3428EA052}"/>
              </a:ext>
            </a:extLst>
          </p:cNvPr>
          <p:cNvGraphicFramePr>
            <a:graphicFrameLocks noGrp="1"/>
          </p:cNvGraphicFramePr>
          <p:nvPr/>
        </p:nvGraphicFramePr>
        <p:xfrm>
          <a:off x="5655524" y="3961949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8CA7FE-22BC-5351-4B33-1853FBB608E6}"/>
              </a:ext>
            </a:extLst>
          </p:cNvPr>
          <p:cNvSpPr/>
          <p:nvPr/>
        </p:nvSpPr>
        <p:spPr>
          <a:xfrm>
            <a:off x="5577238" y="3998442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FA1D43-A52B-1430-FBB8-19AB307C5507}"/>
              </a:ext>
            </a:extLst>
          </p:cNvPr>
          <p:cNvGraphicFramePr>
            <a:graphicFrameLocks noGrp="1"/>
          </p:cNvGraphicFramePr>
          <p:nvPr/>
        </p:nvGraphicFramePr>
        <p:xfrm>
          <a:off x="370170" y="1836545"/>
          <a:ext cx="4341530" cy="292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X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1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Y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2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X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2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0293309"/>
                  </a:ext>
                </a:extLst>
              </a:tr>
              <a:tr h="33493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X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3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5932534"/>
                  </a:ext>
                </a:extLst>
              </a:tr>
              <a:tr h="33493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Y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b="1" dirty="0"/>
                        <a:t>3</a:t>
                      </a:r>
                      <a:endParaRPr kumimoji="1" lang="ja-JP" altLang="en-US" sz="2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0547798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4124D1-CCA5-807B-FEE5-227F65680B2D}"/>
              </a:ext>
            </a:extLst>
          </p:cNvPr>
          <p:cNvSpPr/>
          <p:nvPr/>
        </p:nvSpPr>
        <p:spPr>
          <a:xfrm>
            <a:off x="2333370" y="1869806"/>
            <a:ext cx="1188003" cy="299429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1447390-CD35-1C84-B544-0DEFC3AD2A99}"/>
              </a:ext>
            </a:extLst>
          </p:cNvPr>
          <p:cNvSpPr txBox="1">
            <a:spLocks/>
          </p:cNvSpPr>
          <p:nvPr/>
        </p:nvSpPr>
        <p:spPr>
          <a:xfrm>
            <a:off x="5577238" y="594736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F607ACD-9925-CE23-5E5C-BDA9B6C05BD5}"/>
              </a:ext>
            </a:extLst>
          </p:cNvPr>
          <p:cNvSpPr txBox="1">
            <a:spLocks/>
          </p:cNvSpPr>
          <p:nvPr/>
        </p:nvSpPr>
        <p:spPr>
          <a:xfrm>
            <a:off x="2263044" y="141799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0F61C1-FD67-11B0-BC7B-CFC99D00496A}"/>
              </a:ext>
            </a:extLst>
          </p:cNvPr>
          <p:cNvSpPr txBox="1"/>
          <p:nvPr/>
        </p:nvSpPr>
        <p:spPr>
          <a:xfrm>
            <a:off x="952500" y="83970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１人の購入者が、複数の購入を行う</a:t>
            </a:r>
          </a:p>
        </p:txBody>
      </p:sp>
      <p:sp>
        <p:nvSpPr>
          <p:cNvPr id="13" name="屈折矢印 1">
            <a:extLst>
              <a:ext uri="{FF2B5EF4-FFF2-40B4-BE49-F238E27FC236}">
                <a16:creationId xmlns:a16="http://schemas.microsoft.com/office/drawing/2014/main" id="{26533F1D-F73B-A88C-09C3-17E83C49673C}"/>
              </a:ext>
            </a:extLst>
          </p:cNvPr>
          <p:cNvSpPr/>
          <p:nvPr/>
        </p:nvSpPr>
        <p:spPr>
          <a:xfrm flipH="1">
            <a:off x="3007035" y="5300464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1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288957-3177-C831-F2B8-CB7E4F4C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多対多の関連の例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6BF09F-BAF5-0CA6-1F9C-CE35DD1B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8C8A342-8740-E587-E307-3A5DAC9A1E70}"/>
              </a:ext>
            </a:extLst>
          </p:cNvPr>
          <p:cNvGraphicFramePr>
            <a:graphicFrameLocks noGrp="1"/>
          </p:cNvGraphicFramePr>
          <p:nvPr/>
        </p:nvGraphicFramePr>
        <p:xfrm>
          <a:off x="2678029" y="1748926"/>
          <a:ext cx="3320098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学生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1001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85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90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47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2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1003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/>
                        <a:t>95</a:t>
                      </a:r>
                      <a:endParaRPr kumimoji="1" lang="ja-JP" altLang="en-US" sz="2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09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B6DF3F-7C70-E6AF-8639-8E9199173036}"/>
              </a:ext>
            </a:extLst>
          </p:cNvPr>
          <p:cNvSpPr txBox="1"/>
          <p:nvPr/>
        </p:nvSpPr>
        <p:spPr>
          <a:xfrm>
            <a:off x="952500" y="839701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１人の学生が、複数の科目を受講する。１つの科目には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複数の学生が参加する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EBE522-57BB-4E16-55E9-3F6FA8057807}"/>
              </a:ext>
            </a:extLst>
          </p:cNvPr>
          <p:cNvSpPr/>
          <p:nvPr/>
        </p:nvSpPr>
        <p:spPr>
          <a:xfrm>
            <a:off x="2678029" y="1670699"/>
            <a:ext cx="1303421" cy="26842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44FEC3-56C8-B38F-C931-9551FBD999DE}"/>
              </a:ext>
            </a:extLst>
          </p:cNvPr>
          <p:cNvSpPr/>
          <p:nvPr/>
        </p:nvSpPr>
        <p:spPr>
          <a:xfrm>
            <a:off x="4036929" y="1670698"/>
            <a:ext cx="1093871" cy="26842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屈折矢印 1">
            <a:extLst>
              <a:ext uri="{FF2B5EF4-FFF2-40B4-BE49-F238E27FC236}">
                <a16:creationId xmlns:a16="http://schemas.microsoft.com/office/drawing/2014/main" id="{85FC0E7B-065D-B2C1-141A-26302B559B85}"/>
              </a:ext>
            </a:extLst>
          </p:cNvPr>
          <p:cNvSpPr/>
          <p:nvPr/>
        </p:nvSpPr>
        <p:spPr>
          <a:xfrm flipH="1">
            <a:off x="4467534" y="4652764"/>
            <a:ext cx="1310965" cy="533199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屈折矢印 1">
            <a:extLst>
              <a:ext uri="{FF2B5EF4-FFF2-40B4-BE49-F238E27FC236}">
                <a16:creationId xmlns:a16="http://schemas.microsoft.com/office/drawing/2014/main" id="{24F5671C-E593-040D-8F24-50046987A44C}"/>
              </a:ext>
            </a:extLst>
          </p:cNvPr>
          <p:cNvSpPr/>
          <p:nvPr/>
        </p:nvSpPr>
        <p:spPr>
          <a:xfrm>
            <a:off x="2559050" y="4652763"/>
            <a:ext cx="949634" cy="533199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81CBDE63-3D53-7076-D3FE-F24A4C79D94A}"/>
              </a:ext>
            </a:extLst>
          </p:cNvPr>
          <p:cNvGraphicFramePr>
            <a:graphicFrameLocks noGrp="1"/>
          </p:cNvGraphicFramePr>
          <p:nvPr/>
        </p:nvGraphicFramePr>
        <p:xfrm>
          <a:off x="6053606" y="4292149"/>
          <a:ext cx="235379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科目名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国語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算数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理科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F2C977D-A166-99FA-B446-6B0446343F5A}"/>
              </a:ext>
            </a:extLst>
          </p:cNvPr>
          <p:cNvGraphicFramePr>
            <a:graphicFrameLocks noGrp="1"/>
          </p:cNvGraphicFramePr>
          <p:nvPr/>
        </p:nvGraphicFramePr>
        <p:xfrm>
          <a:off x="115547" y="4436111"/>
          <a:ext cx="2353794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学生名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徳川家康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豊臣秀吉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6DFECB6E-BD28-404F-FA30-88CE204020B4}"/>
              </a:ext>
            </a:extLst>
          </p:cNvPr>
          <p:cNvSpPr txBox="1">
            <a:spLocks/>
          </p:cNvSpPr>
          <p:nvPr/>
        </p:nvSpPr>
        <p:spPr>
          <a:xfrm>
            <a:off x="5998127" y="628709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69C5B5F-F22E-980C-38D0-7696A46B17BF}"/>
              </a:ext>
            </a:extLst>
          </p:cNvPr>
          <p:cNvSpPr txBox="1">
            <a:spLocks/>
          </p:cNvSpPr>
          <p:nvPr/>
        </p:nvSpPr>
        <p:spPr>
          <a:xfrm>
            <a:off x="2785557" y="435496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108289D-665C-1EF3-3493-1125F349687C}"/>
              </a:ext>
            </a:extLst>
          </p:cNvPr>
          <p:cNvSpPr txBox="1">
            <a:spLocks/>
          </p:cNvSpPr>
          <p:nvPr/>
        </p:nvSpPr>
        <p:spPr>
          <a:xfrm>
            <a:off x="4009885" y="4343341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DEE87EB-21C1-F516-C5A7-46C9D5E6B66F}"/>
              </a:ext>
            </a:extLst>
          </p:cNvPr>
          <p:cNvSpPr txBox="1">
            <a:spLocks/>
          </p:cNvSpPr>
          <p:nvPr/>
        </p:nvSpPr>
        <p:spPr>
          <a:xfrm>
            <a:off x="110394" y="6054854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C94AA9F-C4B4-A4A6-628C-4A71BFB9AC24}"/>
              </a:ext>
            </a:extLst>
          </p:cNvPr>
          <p:cNvSpPr/>
          <p:nvPr/>
        </p:nvSpPr>
        <p:spPr>
          <a:xfrm>
            <a:off x="88817" y="4436109"/>
            <a:ext cx="863684" cy="144018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2031B4-CAA4-B4A9-0FDE-E57A252CDA7F}"/>
              </a:ext>
            </a:extLst>
          </p:cNvPr>
          <p:cNvSpPr/>
          <p:nvPr/>
        </p:nvSpPr>
        <p:spPr>
          <a:xfrm>
            <a:off x="6015921" y="4343341"/>
            <a:ext cx="1049958" cy="18690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35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1376F-5329-0565-FA3F-98E353F9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データベース設計のプロセス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F0EA8B-8441-2144-5207-63286D02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2000"/>
            <a:ext cx="8461208" cy="6095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１．テーブル名の決定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「従業員」、「顧客」、「商品」など、データの種類や目的に応じた名前。</a:t>
            </a:r>
          </a:p>
          <a:p>
            <a:pPr marL="0" indent="0">
              <a:buNone/>
            </a:pPr>
            <a:r>
              <a:rPr kumimoji="1" lang="ja-JP" altLang="en-US" b="1" dirty="0"/>
              <a:t>２．属性の設定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従業員テーブルの属性は「従業員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」、「名前」、「住所」</a:t>
            </a:r>
          </a:p>
          <a:p>
            <a:pPr marL="0" indent="0">
              <a:buNone/>
            </a:pPr>
            <a:r>
              <a:rPr kumimoji="1" lang="ja-JP" altLang="en-US" b="1" dirty="0"/>
              <a:t>３．データ型の選択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「従業員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」は整数型（</a:t>
            </a:r>
            <a:r>
              <a:rPr lang="en-US" altLang="ja-JP" dirty="0"/>
              <a:t>INTEGER</a:t>
            </a:r>
            <a:r>
              <a:rPr kumimoji="1" lang="ja-JP" altLang="en-US" dirty="0"/>
              <a:t>）、「名前」は文字列型 </a:t>
            </a:r>
            <a:r>
              <a:rPr kumimoji="1" lang="en-US" altLang="ja-JP" dirty="0"/>
              <a:t>(TEXT)</a:t>
            </a:r>
            <a:r>
              <a:rPr kumimoji="1" lang="ja-JP" altLang="en-US" dirty="0"/>
              <a:t>。</a:t>
            </a:r>
          </a:p>
          <a:p>
            <a:pPr marL="0" indent="0">
              <a:buNone/>
            </a:pPr>
            <a:r>
              <a:rPr lang="ja-JP" altLang="en-US" b="1" dirty="0"/>
              <a:t>４．</a:t>
            </a:r>
            <a:r>
              <a:rPr kumimoji="1" lang="ja-JP" altLang="en-US" b="1" dirty="0"/>
              <a:t>制約の設定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主キー制約など</a:t>
            </a:r>
          </a:p>
          <a:p>
            <a:pPr marL="0" indent="0">
              <a:buNone/>
            </a:pPr>
            <a:r>
              <a:rPr kumimoji="1" lang="ja-JP" altLang="en-US" b="1" dirty="0"/>
              <a:t>５．索引（インデックス）の作成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頻繁に検索される「従業員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」や「名前」に索引を設定。</a:t>
            </a:r>
          </a:p>
          <a:p>
            <a:pPr marL="0" indent="0">
              <a:buNone/>
            </a:pPr>
            <a:r>
              <a:rPr kumimoji="1" lang="ja-JP" altLang="en-US" b="1" dirty="0"/>
              <a:t>６．テーブル間の関係性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ja-JP" altLang="en-US" dirty="0"/>
              <a:t>「従業員」テーブルの「部署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」が「部署」テーブルの「部署</a:t>
            </a:r>
            <a:r>
              <a:rPr kumimoji="1" lang="en-US" altLang="ja-JP" dirty="0"/>
              <a:t>ID</a:t>
            </a:r>
            <a:r>
              <a:rPr kumimoji="1" lang="ja-JP" altLang="en-US" dirty="0"/>
              <a:t>」を参照（外部キーとして）。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183F3E-2D0C-FC67-CAFA-CE19AC52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38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5ACDC-E82D-3CC5-8D04-530078EF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データベース設計の実践例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53D85-E05D-41B4-3D67-DF4B640B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シナリオ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ある大学の学生、講義、および成績管理システム。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目的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学生の個人情報、登録講義、取得成績を効率的に管理。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FEB6C-6354-AFF0-72AD-0AD92443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6128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5ACDC-E82D-3CC5-8D04-530078EF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「成績管理」のデータベース設計の実践例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53D85-E05D-41B4-3D67-DF4B640B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45" y="644892"/>
            <a:ext cx="8461208" cy="6213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u="sng" dirty="0"/>
              <a:t>シナリオ</a:t>
            </a:r>
            <a:endParaRPr lang="en-US" altLang="ja-JP" sz="2000" b="1" u="sng" dirty="0"/>
          </a:p>
          <a:p>
            <a:pPr marL="0" indent="0">
              <a:buNone/>
            </a:pPr>
            <a:r>
              <a:rPr lang="ja-JP" altLang="en-US" sz="2000" dirty="0"/>
              <a:t>ある大学の学生、講義、および成績管理システム。</a:t>
            </a:r>
          </a:p>
          <a:p>
            <a:pPr marL="0" indent="0">
              <a:buNone/>
            </a:pPr>
            <a:r>
              <a:rPr lang="ja-JP" altLang="en-US" sz="2000" b="1" u="sng" dirty="0"/>
              <a:t>目的</a:t>
            </a:r>
            <a:endParaRPr lang="en-US" altLang="ja-JP" sz="2000" b="1" u="sng" dirty="0"/>
          </a:p>
          <a:p>
            <a:pPr marL="0" indent="0">
              <a:buNone/>
            </a:pPr>
            <a:r>
              <a:rPr lang="ja-JP" altLang="en-US" sz="2000" dirty="0"/>
              <a:t>学生の個人情報、登録講義、取得成績を効率的に管理。</a:t>
            </a:r>
            <a:endParaRPr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学生テーブル</a:t>
            </a:r>
            <a:r>
              <a:rPr lang="en-US" altLang="ja-JP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属性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 (</a:t>
            </a:r>
            <a:r>
              <a:rPr lang="ja-JP" altLang="en-US" sz="2000" dirty="0"/>
              <a:t>主キー</a:t>
            </a:r>
            <a:r>
              <a:rPr lang="en-US" altLang="ja-JP" sz="2000" dirty="0"/>
              <a:t>), </a:t>
            </a:r>
            <a:r>
              <a:rPr lang="ja-JP" altLang="en-US" sz="2000" dirty="0"/>
              <a:t>名前</a:t>
            </a:r>
            <a:r>
              <a:rPr lang="en-US" altLang="ja-JP" sz="2000" dirty="0"/>
              <a:t>, </a:t>
            </a:r>
            <a:r>
              <a:rPr lang="ja-JP" altLang="en-US" sz="2000" dirty="0"/>
              <a:t>専攻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主キー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講義テーブル</a:t>
            </a:r>
            <a:r>
              <a:rPr lang="en-US" altLang="ja-JP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属性</a:t>
            </a:r>
            <a:r>
              <a:rPr lang="en-US" altLang="ja-JP" sz="2000" dirty="0"/>
              <a:t>: </a:t>
            </a:r>
            <a:r>
              <a:rPr lang="ja-JP" altLang="en-US" sz="2000" dirty="0"/>
              <a:t>講義</a:t>
            </a:r>
            <a:r>
              <a:rPr lang="en-US" altLang="ja-JP" sz="2000" dirty="0"/>
              <a:t>ID (</a:t>
            </a:r>
            <a:r>
              <a:rPr lang="ja-JP" altLang="en-US" sz="2000" dirty="0"/>
              <a:t>主キー</a:t>
            </a:r>
            <a:r>
              <a:rPr lang="en-US" altLang="ja-JP" sz="2000" dirty="0"/>
              <a:t>), </a:t>
            </a:r>
            <a:r>
              <a:rPr lang="ja-JP" altLang="en-US" sz="2000" dirty="0"/>
              <a:t>講義名</a:t>
            </a:r>
            <a:r>
              <a:rPr lang="en-US" altLang="ja-JP" sz="2000" dirty="0"/>
              <a:t>, </a:t>
            </a:r>
            <a:r>
              <a:rPr lang="ja-JP" altLang="en-US" sz="2000" dirty="0"/>
              <a:t>担当教員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主キー</a:t>
            </a:r>
            <a:r>
              <a:rPr lang="en-US" altLang="ja-JP" sz="2000" dirty="0"/>
              <a:t>: </a:t>
            </a:r>
            <a:r>
              <a:rPr lang="ja-JP" altLang="en-US" sz="2000" dirty="0"/>
              <a:t>講義</a:t>
            </a:r>
            <a:r>
              <a:rPr lang="en-US" altLang="ja-JP" sz="2000" dirty="0"/>
              <a:t>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成績テーブル</a:t>
            </a:r>
            <a:r>
              <a:rPr lang="en-US" altLang="ja-JP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属性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 (</a:t>
            </a:r>
            <a:r>
              <a:rPr lang="ja-JP" altLang="en-US" sz="2000" dirty="0"/>
              <a:t>外部キー</a:t>
            </a:r>
            <a:r>
              <a:rPr lang="en-US" altLang="ja-JP" sz="2000" dirty="0"/>
              <a:t>), </a:t>
            </a:r>
            <a:r>
              <a:rPr lang="ja-JP" altLang="en-US" sz="2000" dirty="0"/>
              <a:t>講義</a:t>
            </a:r>
            <a:r>
              <a:rPr lang="en-US" altLang="ja-JP" sz="2000" dirty="0"/>
              <a:t>ID (</a:t>
            </a:r>
            <a:r>
              <a:rPr lang="ja-JP" altLang="en-US" sz="2000" dirty="0"/>
              <a:t>外部キー</a:t>
            </a:r>
            <a:r>
              <a:rPr lang="en-US" altLang="ja-JP" sz="2000" dirty="0"/>
              <a:t>), </a:t>
            </a:r>
            <a:r>
              <a:rPr lang="ja-JP" altLang="en-US" sz="2000" dirty="0"/>
              <a:t>成績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外部キー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 (</a:t>
            </a:r>
            <a:r>
              <a:rPr lang="ja-JP" altLang="en-US" sz="2000" dirty="0"/>
              <a:t>学生テーブル参照</a:t>
            </a:r>
            <a:r>
              <a:rPr lang="en-US" altLang="ja-JP" sz="2000" dirty="0"/>
              <a:t>), </a:t>
            </a:r>
            <a:r>
              <a:rPr lang="ja-JP" altLang="en-US" sz="2000" dirty="0"/>
              <a:t>講義</a:t>
            </a:r>
            <a:r>
              <a:rPr lang="en-US" altLang="ja-JP" sz="2000" dirty="0"/>
              <a:t>ID (</a:t>
            </a:r>
            <a:r>
              <a:rPr lang="ja-JP" altLang="en-US" sz="2000" dirty="0"/>
              <a:t>講義テーブル参照</a:t>
            </a:r>
            <a:r>
              <a:rPr lang="en-US" altLang="ja-JP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主キー</a:t>
            </a:r>
            <a:r>
              <a:rPr lang="en-US" altLang="ja-JP" sz="2000" dirty="0"/>
              <a:t>: </a:t>
            </a:r>
            <a:r>
              <a:rPr lang="ja-JP" altLang="en-US" sz="2000" dirty="0"/>
              <a:t>学生</a:t>
            </a:r>
            <a:r>
              <a:rPr lang="en-US" altLang="ja-JP" sz="2000" dirty="0"/>
              <a:t>ID</a:t>
            </a:r>
            <a:r>
              <a:rPr lang="ja-JP" altLang="en-US" sz="2000" dirty="0"/>
              <a:t>と講義</a:t>
            </a:r>
            <a:r>
              <a:rPr lang="en-US" altLang="ja-JP" sz="2000" dirty="0"/>
              <a:t>ID</a:t>
            </a:r>
          </a:p>
          <a:p>
            <a:pPr marL="0" indent="0">
              <a:buNone/>
            </a:pPr>
            <a:endParaRPr lang="ja-JP" altLang="en-US" sz="2000" dirty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FEB6C-6354-AFF0-72AD-0AD92443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83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EC97D-B0E0-6E6D-5B9C-E8336DF4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データベースシステムとアプリケーションの連携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F46B8B-FC1D-4911-E2F9-EF85424C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545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u="sng" dirty="0"/>
              <a:t>メリット</a:t>
            </a:r>
            <a:endParaRPr kumimoji="1" lang="en-US" altLang="ja-JP" b="1" u="sng" dirty="0"/>
          </a:p>
          <a:p>
            <a:r>
              <a:rPr kumimoji="1" lang="ja-JP" altLang="en-US" b="1" dirty="0"/>
              <a:t>データの一元管理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データが一箇所に集中され、情報の整合性と一貫性が保たれる</a:t>
            </a:r>
            <a:endParaRPr kumimoji="1" lang="en-US" altLang="ja-JP" dirty="0"/>
          </a:p>
          <a:p>
            <a:r>
              <a:rPr kumimoji="1" lang="ja-JP" altLang="en-US" b="1" dirty="0"/>
              <a:t>効率的なデータアクセス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アプリケーションは、データベースシステムにアクセスし、迅速なデータ検索と更新が可能</a:t>
            </a:r>
          </a:p>
          <a:p>
            <a:r>
              <a:rPr kumimoji="1" lang="ja-JP" altLang="en-US" b="1" dirty="0"/>
              <a:t>拡張性と柔軟性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データベースの構造を変更しても、アプリケーション側の調整が最小限で済む</a:t>
            </a:r>
          </a:p>
          <a:p>
            <a:r>
              <a:rPr kumimoji="1" lang="ja-JP" altLang="en-US" b="1" dirty="0"/>
              <a:t>データのセキュリティ強化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データベースレベルでのセキュリティ対策により、データの保護が強化される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BC72A2-6F05-D96D-C414-F6EA5BF6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303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78CC3E-4AB7-BF18-B259-4A218A13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データベース設計のまとめ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FB5703-E8C9-6558-9A1A-3CA33645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主キー制約の重要性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データの一意性保証と識別の容易化。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参照整合性制約の重要性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データの整合性維持、信頼性向上、更新時の安全性確保、関連データの整理。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１対多、多対多の関連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例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１人の購入者が複数の購入、１人の学生が複数の科目を受講。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データベース設計のプロセス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テーブル名、属性、データ型、制約、索引の設定、テーブル間の関係性の決定。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データベースシステムとアプリケーションの連携のメリット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データの一元管理、効率的なデータアクセス、拡張性と柔軟性、データのセキュリティ強化。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BD9C54-7019-FF3A-562D-5651E9F7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42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10-1.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ED63D1-F427-2F20-EF77-C404F090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47650"/>
            <a:ext cx="8461208" cy="5931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自習４．データベース設計の実現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目的：データベース設計を実際に実現するスキルを向上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資料の</a:t>
            </a:r>
            <a:r>
              <a:rPr kumimoji="1" lang="ja-JP" altLang="en-US" sz="2400" b="1" dirty="0"/>
              <a:t>「成績管理」のデータベース設計の実践例　</a:t>
            </a:r>
            <a:r>
              <a:rPr kumimoji="1" lang="ja-JP" altLang="en-US" sz="2400" dirty="0"/>
              <a:t>をもとに、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でテーブル定義を行いなさい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余裕があれば </a:t>
            </a:r>
            <a:r>
              <a:rPr kumimoji="1" lang="en-US" altLang="ja-JP" sz="2400" dirty="0"/>
              <a:t>INSERT INTO </a:t>
            </a:r>
            <a:r>
              <a:rPr kumimoji="1" lang="ja-JP" altLang="en-US" sz="2400" dirty="0"/>
              <a:t>でデータを追加してみましょう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5DF6AA-26F3-13A4-F4E4-70FBD1E4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3173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17AEB-A3E4-B607-8A1A-C643A80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9550"/>
            <a:ext cx="8461208" cy="59698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自習４の解答例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kumimoji="1" lang="ja-JP" altLang="en-US" dirty="0"/>
              <a:t>学生 </a:t>
            </a:r>
            <a:r>
              <a:rPr kumimoji="1" lang="en-US" altLang="ja-JP" dirty="0"/>
              <a:t>(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 INTEGER PRIMARY KEY,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名前 </a:t>
            </a:r>
            <a:r>
              <a:rPr kumimoji="1" lang="en-US" altLang="ja-JP" dirty="0"/>
              <a:t>TEXT,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専攻 </a:t>
            </a:r>
            <a:r>
              <a:rPr kumimoji="1" lang="en-US" altLang="ja-JP" dirty="0"/>
              <a:t>TEXT</a:t>
            </a:r>
          </a:p>
          <a:p>
            <a:pPr marL="0" indent="0">
              <a:buNone/>
            </a:pPr>
            <a:r>
              <a:rPr kumimoji="1" lang="en-US" altLang="ja-JP" dirty="0"/>
              <a:t>);</a:t>
            </a:r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kumimoji="1" lang="ja-JP" altLang="en-US" dirty="0"/>
              <a:t>講義 </a:t>
            </a:r>
            <a:r>
              <a:rPr kumimoji="1" lang="en-US" altLang="ja-JP" dirty="0"/>
              <a:t>(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 INTEGER PRIMARY KEY,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講義名 </a:t>
            </a:r>
            <a:r>
              <a:rPr kumimoji="1" lang="en-US" altLang="ja-JP" dirty="0"/>
              <a:t>TEXT,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担当教員 </a:t>
            </a:r>
            <a:r>
              <a:rPr kumimoji="1" lang="en-US" altLang="ja-JP" dirty="0"/>
              <a:t>TEXT</a:t>
            </a:r>
          </a:p>
          <a:p>
            <a:pPr marL="0" indent="0">
              <a:buNone/>
            </a:pPr>
            <a:r>
              <a:rPr kumimoji="1" lang="en-US" altLang="ja-JP" dirty="0"/>
              <a:t>);</a:t>
            </a:r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kumimoji="1" lang="ja-JP" altLang="en-US" dirty="0"/>
              <a:t>成績 </a:t>
            </a:r>
            <a:r>
              <a:rPr kumimoji="1" lang="en-US" altLang="ja-JP" dirty="0"/>
              <a:t>(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 INTEGER,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 INTEGER,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ja-JP" altLang="en-US" dirty="0"/>
              <a:t>成績 </a:t>
            </a:r>
            <a:r>
              <a:rPr kumimoji="1" lang="en-US" altLang="ja-JP" dirty="0"/>
              <a:t>INTEGER,</a:t>
            </a:r>
          </a:p>
          <a:p>
            <a:pPr marL="0" indent="0">
              <a:buNone/>
            </a:pPr>
            <a:r>
              <a:rPr kumimoji="1" lang="en-US" altLang="ja-JP" dirty="0"/>
              <a:t>    PRIMARY KEY (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ID, 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ID),</a:t>
            </a:r>
          </a:p>
          <a:p>
            <a:pPr marL="0" indent="0">
              <a:buNone/>
            </a:pPr>
            <a:r>
              <a:rPr kumimoji="1" lang="en-US" altLang="ja-JP" dirty="0"/>
              <a:t>    FOREIGN KEY (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ID) REFERENCES 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(</a:t>
            </a:r>
            <a:r>
              <a:rPr kumimoji="1" lang="ja-JP" altLang="en-US" dirty="0"/>
              <a:t>学生</a:t>
            </a:r>
            <a:r>
              <a:rPr kumimoji="1" lang="en-US" altLang="ja-JP" dirty="0"/>
              <a:t>ID),</a:t>
            </a:r>
          </a:p>
          <a:p>
            <a:pPr marL="0" indent="0">
              <a:buNone/>
            </a:pPr>
            <a:r>
              <a:rPr kumimoji="1" lang="en-US" altLang="ja-JP" dirty="0"/>
              <a:t>    FOREIGN KEY (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ID) REFERENCES 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(</a:t>
            </a:r>
            <a:r>
              <a:rPr kumimoji="1" lang="ja-JP" altLang="en-US" dirty="0"/>
              <a:t>講義</a:t>
            </a:r>
            <a:r>
              <a:rPr kumimoji="1" lang="en-US" altLang="ja-JP" dirty="0"/>
              <a:t>ID)</a:t>
            </a:r>
          </a:p>
          <a:p>
            <a:pPr marL="0" indent="0">
              <a:buNone/>
            </a:pPr>
            <a:r>
              <a:rPr kumimoji="1" lang="en-US" altLang="ja-JP" dirty="0"/>
              <a:t>);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403946-276C-C026-E205-5432096A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53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854EA7-B377-8CBD-5795-FEF7070A1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5"/>
            <a:ext cx="8461208" cy="365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1800" dirty="0"/>
              <a:t>動作例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7D288E-8515-0618-0192-E62184B6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7F9F9CF-D6E5-8B72-2E4B-5C7F1236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52" y="501651"/>
            <a:ext cx="4927698" cy="32851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D221F53-B049-D45C-1FE8-4F6620F9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2" y="3814366"/>
            <a:ext cx="4614920" cy="29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612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FA5808-7B97-2080-5B3F-53A7E765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E7615C-46AC-5419-DE98-02AAA339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595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b="1" u="sng" dirty="0"/>
              <a:t>主キー</a:t>
            </a:r>
          </a:p>
          <a:p>
            <a:r>
              <a:rPr kumimoji="1" lang="ja-JP" altLang="en-US" dirty="0"/>
              <a:t>各テーブル行を一意に識別するキー</a:t>
            </a:r>
          </a:p>
          <a:p>
            <a:r>
              <a:rPr kumimoji="1" lang="ja-JP" altLang="en-US" dirty="0"/>
              <a:t>値は一意であり、重複しない</a:t>
            </a:r>
          </a:p>
          <a:p>
            <a:r>
              <a:rPr kumimoji="1" lang="ja-JP" altLang="en-US" dirty="0"/>
              <a:t>商品テーブルの例：各商品に一意の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が割り当てられる</a:t>
            </a:r>
          </a:p>
          <a:p>
            <a:r>
              <a:rPr kumimoji="1" lang="ja-JP" altLang="en-US" dirty="0"/>
              <a:t>主キー制約：一意性を保証し、重複を防止。</a:t>
            </a:r>
          </a:p>
          <a:p>
            <a:pPr marL="0" indent="0">
              <a:buNone/>
            </a:pPr>
            <a:r>
              <a:rPr kumimoji="1" lang="ja-JP" altLang="en-US" b="1" u="sng" dirty="0"/>
              <a:t>外部キーと参照整合性制約</a:t>
            </a:r>
          </a:p>
          <a:p>
            <a:r>
              <a:rPr kumimoji="1" lang="ja-JP" altLang="en-US" dirty="0"/>
              <a:t>他のテーブルの主キーを参照するキー</a:t>
            </a:r>
          </a:p>
          <a:p>
            <a:r>
              <a:rPr kumimoji="1" lang="ja-JP" altLang="en-US" dirty="0"/>
              <a:t>リレーショナルデータベースで異なるテーブル間のデータ一貫性を保証</a:t>
            </a:r>
          </a:p>
          <a:p>
            <a:r>
              <a:rPr kumimoji="1" lang="ja-JP" altLang="en-US" dirty="0"/>
              <a:t>参照整合性制約の例：商品テーブルの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が購入テーブルに存在することを保証</a:t>
            </a:r>
          </a:p>
          <a:p>
            <a:pPr marL="0" indent="0">
              <a:buNone/>
            </a:pPr>
            <a:r>
              <a:rPr kumimoji="1" lang="ja-JP" altLang="en-US" b="1" u="sng" dirty="0"/>
              <a:t>データベース設計プロセス</a:t>
            </a:r>
          </a:p>
          <a:p>
            <a:r>
              <a:rPr kumimoji="1" lang="ja-JP" altLang="en-US" dirty="0"/>
              <a:t>テーブル名、属性、データ型の選択</a:t>
            </a:r>
          </a:p>
          <a:p>
            <a:r>
              <a:rPr kumimoji="1" lang="ja-JP" altLang="en-US" dirty="0"/>
              <a:t>制約（主キー制約など）の設定</a:t>
            </a:r>
          </a:p>
          <a:p>
            <a:r>
              <a:rPr kumimoji="1" lang="ja-JP" altLang="en-US" dirty="0"/>
              <a:t>索引の作成</a:t>
            </a:r>
          </a:p>
          <a:p>
            <a:r>
              <a:rPr kumimoji="1" lang="ja-JP" altLang="en-US" dirty="0"/>
              <a:t>テーブル間の関係性の定義</a:t>
            </a:r>
          </a:p>
          <a:p>
            <a:pPr marL="0" indent="0">
              <a:buNone/>
            </a:pPr>
            <a:r>
              <a:rPr kumimoji="1" lang="ja-JP" altLang="en-US" b="1" u="sng" dirty="0"/>
              <a:t>データベースシステムとアプリケーションの連携</a:t>
            </a:r>
          </a:p>
          <a:p>
            <a:r>
              <a:rPr kumimoji="1" lang="ja-JP" altLang="en-US" dirty="0"/>
              <a:t>データの一元管理、効率的なアクセス</a:t>
            </a:r>
          </a:p>
          <a:p>
            <a:r>
              <a:rPr kumimoji="1" lang="ja-JP" altLang="en-US" dirty="0"/>
              <a:t>拡張性、柔軟性、セキュリティの強化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17AB23-05C2-BA6C-BAA7-A7CF32EE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421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5766" y="546185"/>
            <a:ext cx="6355868" cy="3289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理論と実践の両立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実際のデータベース設計において、主キー、外部キー、参照整合性制約などの概念を実際にどのように適用するかを学ぶ。例えば、主キーを用いてデータの一意性を保証し、外部キーを用いて異なるテーブル間のデータの整合性を保つ方法などがある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データベース設計の理解の深化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i="0" dirty="0">
                <a:solidFill>
                  <a:srgbClr val="374151"/>
                </a:solidFill>
                <a:effectLst/>
                <a:latin typeface="Söhne"/>
              </a:rPr>
              <a:t>データベース設計の各段階（テーブル名の決定、属性の設定、データ型の選択など）の重要性と、それぞれのステップで考慮すべき点を深く理解する。実際のシナリオ（例えば、学生と講義の関係）に応用する方法を理解する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データベース運用能力の向上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主キーと外部キーの適切な設定を学びます。そのことで、データベース内の情報が一貫性を保ち、信頼性が高まることを理解する。これにより、データベースの日常的な運用や、将来的な変更に対応する際の柔軟性が高まる。</a:t>
            </a:r>
            <a:endParaRPr lang="en-US" altLang="ja-JP" sz="1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7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70501"/>
              </p:ext>
            </p:extLst>
          </p:nvPr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4238"/>
              </p:ext>
            </p:extLst>
          </p:nvPr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4970</Words>
  <Application>Microsoft Office PowerPoint</Application>
  <PresentationFormat>画面に合わせる (4:3)</PresentationFormat>
  <Paragraphs>1220</Paragraphs>
  <Slides>74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74</vt:i4>
      </vt:variant>
    </vt:vector>
  </HeadingPairs>
  <TitlesOfParts>
    <vt:vector size="88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7_Office テーマ</vt:lpstr>
      <vt:lpstr>1_Office テーマ</vt:lpstr>
      <vt:lpstr>2_Office テーマ</vt:lpstr>
      <vt:lpstr>10. データベース設計ベストプラクティス  主キーと外部キー、設計手法</vt:lpstr>
      <vt:lpstr>PowerPoint プレゼンテーション</vt:lpstr>
      <vt:lpstr>アウトライン</vt:lpstr>
      <vt:lpstr>SQLFiddle のサイトにアクセス</vt:lpstr>
      <vt:lpstr>SQLFiddle の画面</vt:lpstr>
      <vt:lpstr>SQLFiddle でのデータベース管理システムの選択（高度な機能）</vt:lpstr>
      <vt:lpstr>10-1. イントロダクション</vt:lpstr>
      <vt:lpstr>リレーショナルデータベースの仕組み</vt:lpstr>
      <vt:lpstr>商品テーブルと購入テーブル</vt:lpstr>
      <vt:lpstr>リレーショナルデータベースの重要性</vt:lpstr>
      <vt:lpstr>データベース設計</vt:lpstr>
      <vt:lpstr>正規化</vt:lpstr>
      <vt:lpstr>正規化の例</vt:lpstr>
      <vt:lpstr>正規化前の問題</vt:lpstr>
      <vt:lpstr>正規化による問題解消</vt:lpstr>
      <vt:lpstr>正規化のメリット</vt:lpstr>
      <vt:lpstr>10-2. 主キー</vt:lpstr>
      <vt:lpstr>主キー</vt:lpstr>
      <vt:lpstr>主キーの性質</vt:lpstr>
      <vt:lpstr>主キーの役割</vt:lpstr>
      <vt:lpstr>主キーの選択基準</vt:lpstr>
      <vt:lpstr>主キー制約の役割</vt:lpstr>
      <vt:lpstr>PRIMARY KEY</vt:lpstr>
      <vt:lpstr>PRIMARY KEY</vt:lpstr>
      <vt:lpstr>PRIMARY KEY の効果</vt:lpstr>
      <vt:lpstr>SQL によるテーブル定義</vt:lpstr>
      <vt:lpstr>データ追加のSQL</vt:lpstr>
      <vt:lpstr>演習１．テーブル定義とデータの追加、主キー制約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主キーのまとめ</vt:lpstr>
      <vt:lpstr>10-3. 外部キーと 参照整合性制約</vt:lpstr>
      <vt:lpstr>外部キー</vt:lpstr>
      <vt:lpstr>参照整合性制約のイメージ</vt:lpstr>
      <vt:lpstr>参照整合性制約の定義と目的</vt:lpstr>
      <vt:lpstr>参照整合性制約の例</vt:lpstr>
      <vt:lpstr>SQL によるテーブル定義</vt:lpstr>
      <vt:lpstr>FOREIGN KEY … REFERENCES</vt:lpstr>
      <vt:lpstr>結合の例</vt:lpstr>
      <vt:lpstr>演習３．外部キー，参照整合性制約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外部キー、参照整合性制約のまとめ</vt:lpstr>
      <vt:lpstr>10-4. データベース設計</vt:lpstr>
      <vt:lpstr>データベースの構築手順</vt:lpstr>
      <vt:lpstr>主キー制約の重要性</vt:lpstr>
      <vt:lpstr>参照整合性制約の重要性</vt:lpstr>
      <vt:lpstr>１対多の関連</vt:lpstr>
      <vt:lpstr>多対多の関連の例</vt:lpstr>
      <vt:lpstr>データベース設計のプロセス</vt:lpstr>
      <vt:lpstr>データベース設計の実践例</vt:lpstr>
      <vt:lpstr>「成績管理」のデータベース設計の実践例</vt:lpstr>
      <vt:lpstr>データベースシステムとアプリケーションの連携</vt:lpstr>
      <vt:lpstr>データベース設計のまとめ</vt:lpstr>
      <vt:lpstr>PowerPoint プレゼンテーション</vt:lpstr>
      <vt:lpstr>PowerPoint プレゼンテーション</vt:lpstr>
      <vt:lpstr>PowerPoint プレゼンテーション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金子　邦彦</dc:creator>
  <cp:lastModifiedBy>金子　邦彦</cp:lastModifiedBy>
  <cp:revision>51</cp:revision>
  <dcterms:created xsi:type="dcterms:W3CDTF">2020-11-26T10:27:55Z</dcterms:created>
  <dcterms:modified xsi:type="dcterms:W3CDTF">2024-01-04T02:52:21Z</dcterms:modified>
</cp:coreProperties>
</file>