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56"/>
  </p:notesMasterIdLst>
  <p:sldIdLst>
    <p:sldId id="544" r:id="rId3"/>
    <p:sldId id="566" r:id="rId4"/>
    <p:sldId id="514" r:id="rId5"/>
    <p:sldId id="725" r:id="rId6"/>
    <p:sldId id="554" r:id="rId7"/>
    <p:sldId id="890" r:id="rId8"/>
    <p:sldId id="724" r:id="rId9"/>
    <p:sldId id="891" r:id="rId10"/>
    <p:sldId id="553" r:id="rId11"/>
    <p:sldId id="633" r:id="rId12"/>
    <p:sldId id="727" r:id="rId13"/>
    <p:sldId id="708" r:id="rId14"/>
    <p:sldId id="714" r:id="rId15"/>
    <p:sldId id="734" r:id="rId16"/>
    <p:sldId id="735" r:id="rId17"/>
    <p:sldId id="736" r:id="rId18"/>
    <p:sldId id="737" r:id="rId19"/>
    <p:sldId id="728" r:id="rId20"/>
    <p:sldId id="731" r:id="rId21"/>
    <p:sldId id="732" r:id="rId22"/>
    <p:sldId id="697" r:id="rId23"/>
    <p:sldId id="738" r:id="rId24"/>
    <p:sldId id="558" r:id="rId25"/>
    <p:sldId id="561" r:id="rId26"/>
    <p:sldId id="739" r:id="rId27"/>
    <p:sldId id="729" r:id="rId28"/>
    <p:sldId id="693" r:id="rId29"/>
    <p:sldId id="898" r:id="rId30"/>
    <p:sldId id="740" r:id="rId31"/>
    <p:sldId id="880" r:id="rId32"/>
    <p:sldId id="879" r:id="rId33"/>
    <p:sldId id="881" r:id="rId34"/>
    <p:sldId id="882" r:id="rId35"/>
    <p:sldId id="883" r:id="rId36"/>
    <p:sldId id="884" r:id="rId37"/>
    <p:sldId id="885" r:id="rId38"/>
    <p:sldId id="886" r:id="rId39"/>
    <p:sldId id="887" r:id="rId40"/>
    <p:sldId id="567" r:id="rId41"/>
    <p:sldId id="888" r:id="rId42"/>
    <p:sldId id="889" r:id="rId43"/>
    <p:sldId id="694" r:id="rId44"/>
    <p:sldId id="730" r:id="rId45"/>
    <p:sldId id="710" r:id="rId46"/>
    <p:sldId id="711" r:id="rId47"/>
    <p:sldId id="712" r:id="rId48"/>
    <p:sldId id="695" r:id="rId49"/>
    <p:sldId id="540" r:id="rId50"/>
    <p:sldId id="709" r:id="rId51"/>
    <p:sldId id="548" r:id="rId52"/>
    <p:sldId id="549" r:id="rId53"/>
    <p:sldId id="551" r:id="rId54"/>
    <p:sldId id="723" r:id="rId5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601" autoAdjust="0"/>
    <p:restoredTop sz="94660"/>
  </p:normalViewPr>
  <p:slideViewPr>
    <p:cSldViewPr snapToGrid="0">
      <p:cViewPr varScale="1">
        <p:scale>
          <a:sx n="68" d="100"/>
          <a:sy n="68" d="100"/>
        </p:scale>
        <p:origin x="31" y="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9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966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52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43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963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112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48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68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A69A-4707-4D61-92AB-2A1682BD13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4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02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95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7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24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2021/7/15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2021/7/15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rxiv.org/abs/1512.023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loud.google.com/vis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loud.google.com/vis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008313"/>
            <a:ext cx="7772400" cy="827970"/>
          </a:xfrm>
        </p:spPr>
        <p:txBody>
          <a:bodyPr>
            <a:noAutofit/>
          </a:bodyPr>
          <a:lstStyle/>
          <a:p>
            <a:r>
              <a:rPr lang="ja-JP" altLang="en-US" dirty="0"/>
              <a:t>人工知能でできること，</a:t>
            </a:r>
            <a:br>
              <a:rPr lang="en-US" altLang="ja-JP" dirty="0"/>
            </a:br>
            <a:r>
              <a:rPr lang="ja-JP" altLang="en-US" dirty="0"/>
              <a:t>人工知能による社会の変化</a:t>
            </a:r>
            <a:br>
              <a:rPr lang="en-US" altLang="ja-JP" dirty="0"/>
            </a:br>
            <a:r>
              <a:rPr lang="ja-JP" altLang="en-US" sz="3600" dirty="0">
                <a:solidFill>
                  <a:schemeClr val="tx1"/>
                </a:solidFill>
              </a:rPr>
              <a:t>（高校内ガイダンス）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" y="175028"/>
            <a:ext cx="8741252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人や自転車などの，オブジェクトの発見・検知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529" y="4828047"/>
            <a:ext cx="9326879" cy="1854925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/>
              <a:t>人間の「目」</a:t>
            </a:r>
            <a:r>
              <a:rPr lang="ja-JP" altLang="en-US" sz="2400" dirty="0"/>
              <a:t>の一部機能</a:t>
            </a:r>
            <a:r>
              <a:rPr kumimoji="1" lang="ja-JP" altLang="en-US" sz="2400" dirty="0"/>
              <a:t>をコンピュータで再現．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画像の中の</a:t>
            </a:r>
            <a:r>
              <a:rPr lang="ja-JP" altLang="en-US" sz="2400" dirty="0"/>
              <a:t>オブジェクト</a:t>
            </a:r>
            <a:r>
              <a:rPr kumimoji="1" lang="ja-JP" altLang="en-US" sz="2400" dirty="0"/>
              <a:t>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が発見・検知</a:t>
            </a:r>
            <a:endParaRPr lang="en-US" altLang="ja-JP" sz="2400" dirty="0"/>
          </a:p>
          <a:p>
            <a:r>
              <a:rPr lang="en-US" altLang="ja-JP" sz="2400" dirty="0" err="1"/>
              <a:t>SSD</a:t>
            </a:r>
            <a:r>
              <a:rPr lang="en-US" altLang="ja-JP" sz="2400" dirty="0"/>
              <a:t> (Single Shot </a:t>
            </a:r>
            <a:r>
              <a:rPr lang="en-US" altLang="ja-JP" sz="2400" dirty="0" err="1"/>
              <a:t>MultiBox</a:t>
            </a:r>
            <a:r>
              <a:rPr lang="en-US" altLang="ja-JP" sz="2400" dirty="0"/>
              <a:t> Detector) </a:t>
            </a:r>
            <a:r>
              <a:rPr lang="ja-JP" altLang="en-US" sz="2400" dirty="0"/>
              <a:t>は公開の技術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>
                <a:hlinkClick r:id="rId2"/>
              </a:rPr>
              <a:t>arxiv.org</a:t>
            </a:r>
            <a:r>
              <a:rPr lang="en-US" altLang="ja-JP" sz="2400" dirty="0">
                <a:hlinkClick r:id="rId2"/>
              </a:rPr>
              <a:t>/abs/1512.02325</a:t>
            </a:r>
            <a:endParaRPr kumimoji="1"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4" y="952408"/>
            <a:ext cx="4185761" cy="26983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418" y="952408"/>
            <a:ext cx="4211053" cy="271469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727912" y="37714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56710" y="384163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読み取り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3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車両の発見・検知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人工知能は，車両の場所と向き（前なのか後ろなのか）を素早く発見できるようになってきた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顔と表情の読み取り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423815" y="5940852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>
                <a:hlinkClick r:id="rId2"/>
              </a:rPr>
              <a:t>cloud.google.com</a:t>
            </a:r>
            <a:r>
              <a:rPr lang="en-US" altLang="ja-JP" sz="2400" dirty="0">
                <a:hlinkClick r:id="rId2"/>
              </a:rPr>
              <a:t>/vision</a:t>
            </a:r>
            <a:endParaRPr lang="en-US" altLang="ja-JP" sz="2400" dirty="0"/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Google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によるオンラインデモ</a:t>
            </a: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0" y="881700"/>
            <a:ext cx="7895398" cy="50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lang="ja-JP" altLang="en-US" dirty="0"/>
              <a:t>目や顔などの，オブジェクトの発見・</a:t>
            </a:r>
            <a:r>
              <a:rPr kumimoji="1" lang="ja-JP" altLang="en-US" dirty="0"/>
              <a:t>検知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352509" y="5987879"/>
            <a:ext cx="4296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>
                <a:hlinkClick r:id="rId2"/>
              </a:rPr>
              <a:t>cloud.google.com</a:t>
            </a:r>
            <a:r>
              <a:rPr lang="en-US" altLang="ja-JP" sz="2400" dirty="0">
                <a:hlinkClick r:id="rId2"/>
              </a:rPr>
              <a:t>/vision</a:t>
            </a:r>
            <a:endParaRPr lang="en-US" altLang="ja-JP" sz="2400" dirty="0"/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Google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によるオンラインデモ</a:t>
            </a:r>
            <a:endParaRPr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2468CE0-ADDB-45E8-824D-90D4134E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31" y="846253"/>
            <a:ext cx="8037338" cy="50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人体の向き，ポーズの読み取り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150457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目の動きの読み取り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（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Pupil Tracker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1CC85F-297B-4777-B55A-11DDFC1B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737237"/>
            <a:ext cx="7237558" cy="5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同一人物かの判定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D087B0-944D-4551-9876-1273BFF01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1" y="822218"/>
            <a:ext cx="3794746" cy="46689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62F48F-A4BA-4451-A309-A0C6D357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234" y="924173"/>
            <a:ext cx="4653883" cy="448384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0304B8-0BC2-452F-A166-198F34E4C0E4}"/>
              </a:ext>
            </a:extLst>
          </p:cNvPr>
          <p:cNvSpPr/>
          <p:nvPr/>
        </p:nvSpPr>
        <p:spPr>
          <a:xfrm>
            <a:off x="1828800" y="5657671"/>
            <a:ext cx="548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人工知能は，この２つを同一人物だと判定できる能力を持つ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ageitgey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face_recognition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55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自動でのぼかし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FF6672-BE73-4909-B645-DA4ECBC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9" y="644893"/>
            <a:ext cx="7799420" cy="495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C7FE22-BE34-4958-9D49-6AEB5E89204D}"/>
              </a:ext>
            </a:extLst>
          </p:cNvPr>
          <p:cNvSpPr/>
          <p:nvPr/>
        </p:nvSpPr>
        <p:spPr>
          <a:xfrm>
            <a:off x="201529" y="5700496"/>
            <a:ext cx="832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人工知能は，手や顔を自動でぼかし，プライバシ保持などに役立てることができるようになってきた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HypoX64/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DeepMosaics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による）</a:t>
            </a:r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420108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/>
              <a:t>実世界を読み取り</a:t>
            </a:r>
            <a:r>
              <a:rPr lang="ja-JP" altLang="en-US" sz="2400" dirty="0"/>
              <a:t>，見張り，発見，認識，分類などを精度よく，高速にできるようになった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人間の作業を肩代わりできる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人間の能力を超えつつある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8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33498D-C4EC-44F5-B060-EA86267B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顔の合成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BF445C1-F6B8-4E48-BACE-B89E8A66B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45" y="924039"/>
            <a:ext cx="8486592" cy="435335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0754FD-0ACF-4CD2-8387-0440E961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C68286-9D41-487F-B22C-216158DE1178}"/>
              </a:ext>
            </a:extLst>
          </p:cNvPr>
          <p:cNvSpPr txBox="1"/>
          <p:nvPr/>
        </p:nvSpPr>
        <p:spPr>
          <a:xfrm>
            <a:off x="858231" y="6102967"/>
            <a:ext cx="4617719" cy="43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A26E26-FD61-4E16-9BDC-EEB7C74C41EA}"/>
              </a:ext>
            </a:extLst>
          </p:cNvPr>
          <p:cNvSpPr txBox="1"/>
          <p:nvPr/>
        </p:nvSpPr>
        <p:spPr>
          <a:xfrm>
            <a:off x="2126633" y="6308080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https://www.whichfaceisreal.com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4AD654-FB20-4599-9D30-1A73961B3FFA}"/>
              </a:ext>
            </a:extLst>
          </p:cNvPr>
          <p:cNvSpPr txBox="1"/>
          <p:nvPr/>
        </p:nvSpPr>
        <p:spPr>
          <a:xfrm>
            <a:off x="-114082" y="5274681"/>
            <a:ext cx="522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人工知能による合成</a:t>
            </a:r>
            <a:endParaRPr kumimoji="1" lang="en-US" altLang="ja-JP" sz="2400" dirty="0"/>
          </a:p>
          <a:p>
            <a:pPr algn="ctr"/>
            <a:r>
              <a:rPr kumimoji="1" lang="ja-JP" altLang="en-US" sz="2400" dirty="0"/>
              <a:t>（実際には存在しない人間）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BA9744-7DC2-41B9-85EF-5BFB2F98543F}"/>
              </a:ext>
            </a:extLst>
          </p:cNvPr>
          <p:cNvSpPr txBox="1"/>
          <p:nvPr/>
        </p:nvSpPr>
        <p:spPr>
          <a:xfrm>
            <a:off x="4134831" y="5297488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実写</a:t>
            </a:r>
          </a:p>
        </p:txBody>
      </p:sp>
    </p:spTree>
    <p:extLst>
      <p:ext uri="{BB962C8B-B14F-4D97-AF65-F5344CB8AC3E}">
        <p14:creationId xmlns:p14="http://schemas.microsoft.com/office/powerpoint/2010/main" val="76848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アウトライン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5" y="2481943"/>
            <a:ext cx="7582297" cy="3695020"/>
          </a:xfrm>
        </p:spPr>
        <p:txBody>
          <a:bodyPr>
            <a:normAutofit/>
          </a:bodyPr>
          <a:lstStyle/>
          <a:p>
            <a:r>
              <a:rPr lang="ja-JP" altLang="en-US" b="1" dirty="0"/>
              <a:t>人工知能でできること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人工知能による社会の変化</a:t>
            </a:r>
            <a:endParaRPr lang="en-US" altLang="ja-JP" b="1" dirty="0"/>
          </a:p>
          <a:p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2A552-2162-41FD-B386-E28DE4E5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写真の合成，イラストの合成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5FD852-8BF3-4323-8766-AF126E24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00730"/>
            <a:ext cx="8461208" cy="4698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/>
              <a:t>https://openai.com/blog/dall-e/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10A522-A4EA-4EBB-A093-FCE6A0E4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0DA62C-EFBD-4CE9-B0DA-18956ADE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3" y="846253"/>
            <a:ext cx="4403790" cy="33652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61336C-6219-44A1-9A6F-7D671F33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31" y="846253"/>
            <a:ext cx="4364944" cy="33652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CCCC8F-BC8C-4C39-B3D5-6A73750E38AC}"/>
              </a:ext>
            </a:extLst>
          </p:cNvPr>
          <p:cNvSpPr txBox="1"/>
          <p:nvPr/>
        </p:nvSpPr>
        <p:spPr>
          <a:xfrm>
            <a:off x="151529" y="4496135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人工知能による合成</a:t>
            </a:r>
            <a:endParaRPr kumimoji="1" lang="en-US" altLang="ja-JP" sz="2400" dirty="0"/>
          </a:p>
          <a:p>
            <a:pPr algn="ctr"/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522A87-BC0B-4176-B473-398028AA7554}"/>
              </a:ext>
            </a:extLst>
          </p:cNvPr>
          <p:cNvSpPr txBox="1"/>
          <p:nvPr/>
        </p:nvSpPr>
        <p:spPr>
          <a:xfrm>
            <a:off x="4677373" y="4494892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人工知能による合成</a:t>
            </a:r>
            <a:endParaRPr kumimoji="1" lang="en-US" altLang="ja-JP" sz="2400" dirty="0"/>
          </a:p>
          <a:p>
            <a:pPr algn="ctr"/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9868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50192-9358-4F8B-B47A-B11F3492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人間の下書きを，人工知能が清書する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9CABD0-4E15-411C-A362-1C9E9CB1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0A77CD0-2E92-45ED-881B-551F4EB0CC67}"/>
              </a:ext>
            </a:extLst>
          </p:cNvPr>
          <p:cNvSpPr txBox="1">
            <a:spLocks/>
          </p:cNvSpPr>
          <p:nvPr/>
        </p:nvSpPr>
        <p:spPr>
          <a:xfrm>
            <a:off x="566299" y="1137500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sz="2400" dirty="0">
                <a:solidFill>
                  <a:schemeClr val="tx1"/>
                </a:solidFill>
              </a:rPr>
              <a:t>人工知能が，元の情報を保ったまま人間のイラストを清書する </a:t>
            </a:r>
            <a:r>
              <a:rPr lang="en-US" altLang="ja-JP" sz="2400" dirty="0" err="1">
                <a:solidFill>
                  <a:schemeClr val="tx1"/>
                </a:solidFill>
              </a:rPr>
              <a:t>AutoDraw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66B0E3E-AD20-49C4-A657-234ED80E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173" y="5636944"/>
            <a:ext cx="4439653" cy="413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https://www.autodraw.com/</a:t>
            </a:r>
          </a:p>
          <a:p>
            <a:endParaRPr kumimoji="1" lang="ja-JP" altLang="en-US" sz="2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0F8576-8000-43FB-BA38-5446DD68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3" y="2083735"/>
            <a:ext cx="1760933" cy="12493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554B83-00B4-4D1A-92EA-A8586AF1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81" y="1771420"/>
            <a:ext cx="3171825" cy="6072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D5C4DB-CA7F-4BD0-857A-785F3F85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081" y="2378639"/>
            <a:ext cx="3171825" cy="6072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772C3A5-739F-458D-AA93-03FB2E42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081" y="3011937"/>
            <a:ext cx="3171825" cy="6072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9FC4AF-81CE-4823-944C-FDC49D4A1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344" y="1533525"/>
            <a:ext cx="2119519" cy="20507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9665CE-F621-4DDD-A6DA-5EEAA212D1EC}"/>
              </a:ext>
            </a:extLst>
          </p:cNvPr>
          <p:cNvSpPr txBox="1"/>
          <p:nvPr/>
        </p:nvSpPr>
        <p:spPr>
          <a:xfrm>
            <a:off x="209551" y="374015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人間がイラストを描く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6E08DE-1F91-4E1D-B187-0EC51B826791}"/>
              </a:ext>
            </a:extLst>
          </p:cNvPr>
          <p:cNvSpPr txBox="1"/>
          <p:nvPr/>
        </p:nvSpPr>
        <p:spPr>
          <a:xfrm>
            <a:off x="3395663" y="391124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コンピュータが候補を出す</a:t>
            </a:r>
            <a:endParaRPr kumimoji="1"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E4F8AD-67E6-469C-96DD-DA1910E83CA1}"/>
              </a:ext>
            </a:extLst>
          </p:cNvPr>
          <p:cNvSpPr txBox="1"/>
          <p:nvPr/>
        </p:nvSpPr>
        <p:spPr>
          <a:xfrm>
            <a:off x="7788549" y="38579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354455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57F88F-E15A-45BB-A071-C70642D6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人間のスケッチを，人工知能が画像にする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68D165-BCF9-4ADD-9B59-21EE1E0C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996D7E-7F5F-46D2-8D39-DD2BB37E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585" y="664039"/>
            <a:ext cx="4249728" cy="544022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AA19FA-1453-4690-ACDA-E66ED1E49C8E}"/>
              </a:ext>
            </a:extLst>
          </p:cNvPr>
          <p:cNvSpPr/>
          <p:nvPr/>
        </p:nvSpPr>
        <p:spPr>
          <a:xfrm>
            <a:off x="2787031" y="6104268"/>
            <a:ext cx="17235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ea typeface="メイリオ" panose="020B0604030504040204" pitchFamily="50" charset="-128"/>
              </a:rPr>
              <a:t>人間による</a:t>
            </a:r>
            <a:endParaRPr lang="en-US" altLang="ja-JP" sz="2400" dirty="0"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ea typeface="メイリオ" panose="020B0604030504040204" pitchFamily="50" charset="-128"/>
              </a:rPr>
              <a:t>スケッチ</a:t>
            </a:r>
            <a:endParaRPr lang="en-US" altLang="ja-JP" sz="2400" dirty="0"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C4D7D22-0B4B-4CAC-9DC5-684A0C9F3444}"/>
              </a:ext>
            </a:extLst>
          </p:cNvPr>
          <p:cNvSpPr/>
          <p:nvPr/>
        </p:nvSpPr>
        <p:spPr>
          <a:xfrm>
            <a:off x="4413860" y="6104268"/>
            <a:ext cx="2558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ea typeface="メイリオ" panose="020B0604030504040204" pitchFamily="50" charset="-128"/>
              </a:rPr>
              <a:t>人工知能が</a:t>
            </a:r>
            <a:endParaRPr lang="en-US" altLang="ja-JP" sz="2400" dirty="0"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ea typeface="メイリオ" panose="020B0604030504040204" pitchFamily="50" charset="-128"/>
              </a:rPr>
              <a:t>生成した画像</a:t>
            </a:r>
            <a:endParaRPr lang="en-US" altLang="ja-JP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25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50192-9358-4F8B-B47A-B11F3492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人工知能による翻訳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9CABD0-4E15-411C-A362-1C9E9CB1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66B0E3E-AD20-49C4-A657-234ED80E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067" y="6149807"/>
            <a:ext cx="4439653" cy="413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https://www.deepl.com/</a:t>
            </a:r>
            <a:endParaRPr kumimoji="1" lang="ja-JP" altLang="en-US" sz="2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9B97A6D-F6C9-4BFF-82D0-6856ED49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1" y="851437"/>
            <a:ext cx="8148890" cy="47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フェイクビデオ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295593" y="478789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人工知能により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合成されたビデオ</a:t>
            </a:r>
          </a:p>
        </p:txBody>
      </p:sp>
    </p:spTree>
    <p:extLst>
      <p:ext uri="{BB962C8B-B14F-4D97-AF65-F5344CB8AC3E}">
        <p14:creationId xmlns:p14="http://schemas.microsoft.com/office/powerpoint/2010/main" val="4177062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477774" cy="4636008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は，合成，清書，翻訳の能力を持つようになった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「写真で見たから，それが真実だ」と言い切っても</a:t>
            </a:r>
            <a:r>
              <a:rPr lang="ja-JP" altLang="en-US" sz="2400" b="1" dirty="0"/>
              <a:t>大丈夫でしょうか</a:t>
            </a:r>
            <a:r>
              <a:rPr lang="ja-JP" altLang="en-US" sz="2400" dirty="0"/>
              <a:t>？</a:t>
            </a:r>
            <a:endParaRPr lang="en-US" altLang="ja-JP" sz="2400" dirty="0"/>
          </a:p>
          <a:p>
            <a:r>
              <a:rPr lang="ja-JP" altLang="en-US" sz="2400" dirty="0"/>
              <a:t>自動翻訳できるからこそ，</a:t>
            </a:r>
            <a:r>
              <a:rPr lang="ja-JP" altLang="en-US" sz="2400" b="1" dirty="0"/>
              <a:t>外国語の学びはさらに重要になってきた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  <a:p>
            <a:r>
              <a:rPr lang="ja-JP" altLang="en-US" sz="2400" b="1" dirty="0"/>
              <a:t>人間がアイデアを出し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人工知能が実行する</a:t>
            </a:r>
            <a:r>
              <a:rPr lang="ja-JP" altLang="en-US" sz="2400" dirty="0"/>
              <a:t>（人間がクリエイティブであるために，人工知能が助ける）という考え方も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74BBF2-D9CD-41AB-9F94-DCD37AC07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76" y="2567447"/>
            <a:ext cx="4922632" cy="13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3. </a:t>
            </a:r>
            <a:r>
              <a:rPr lang="ja-JP" altLang="en-US" dirty="0"/>
              <a:t>人工知能の仕組み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8224D705-526C-43AC-93D1-422535A41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31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A62303-869D-4458-981C-4D92E4491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21825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２</a:t>
            </a:r>
            <a:r>
              <a:rPr kumimoji="1" lang="ja-JP" altLang="en-US" dirty="0"/>
              <a:t>種類ある</a:t>
            </a:r>
            <a:endParaRPr kumimoji="1" lang="en-US" altLang="ja-JP" dirty="0"/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en-US" altLang="ja-JP" dirty="0"/>
              <a:t>1. </a:t>
            </a:r>
            <a:r>
              <a:rPr kumimoji="1" lang="ja-JP" altLang="en-US" b="1" dirty="0"/>
              <a:t>知的な能力を備えた </a:t>
            </a:r>
            <a:r>
              <a:rPr kumimoji="1" lang="en-US" altLang="ja-JP" b="1" dirty="0"/>
              <a:t>IT </a:t>
            </a:r>
            <a:r>
              <a:rPr kumimoji="1" lang="ja-JP" altLang="en-US" b="1" dirty="0"/>
              <a:t>システム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巧みなプログラミング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最初から知的である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en-US" altLang="ja-JP" b="1" dirty="0">
                <a:solidFill>
                  <a:srgbClr val="C00000"/>
                </a:solidFill>
              </a:rPr>
              <a:t>2. </a:t>
            </a:r>
            <a:r>
              <a:rPr kumimoji="1" lang="ja-JP" altLang="en-US" b="1" dirty="0">
                <a:solidFill>
                  <a:srgbClr val="C00000"/>
                </a:solidFill>
              </a:rPr>
              <a:t>学習</a:t>
            </a:r>
            <a:r>
              <a:rPr kumimoji="1" lang="ja-JP" altLang="en-US" b="1" dirty="0"/>
              <a:t>による</a:t>
            </a:r>
            <a:r>
              <a:rPr kumimoji="1" lang="ja-JP" altLang="en-US" b="1" u="sng" dirty="0">
                <a:solidFill>
                  <a:srgbClr val="FF0000"/>
                </a:solidFill>
              </a:rPr>
              <a:t>上達の能力</a:t>
            </a:r>
            <a:r>
              <a:rPr kumimoji="1" lang="ja-JP" altLang="en-US" b="1" dirty="0"/>
              <a:t>を持った </a:t>
            </a:r>
            <a:r>
              <a:rPr kumimoji="1" lang="en-US" altLang="ja-JP" b="1" dirty="0"/>
              <a:t>IT </a:t>
            </a:r>
            <a:r>
              <a:rPr kumimoji="1" lang="ja-JP" altLang="en-US" b="1" dirty="0"/>
              <a:t>システム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学習用のデータベース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学習能力がある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7AB6DC6-2110-4A92-8C19-5BC5280BDA37}"/>
              </a:ext>
            </a:extLst>
          </p:cNvPr>
          <p:cNvSpPr/>
          <p:nvPr/>
        </p:nvSpPr>
        <p:spPr>
          <a:xfrm>
            <a:off x="7913842" y="4149494"/>
            <a:ext cx="207335" cy="1860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E906B0-41F6-46B3-BB50-F9E57A79ADA5}"/>
              </a:ext>
            </a:extLst>
          </p:cNvPr>
          <p:cNvSpPr txBox="1"/>
          <p:nvPr/>
        </p:nvSpPr>
        <p:spPr>
          <a:xfrm>
            <a:off x="7913842" y="433556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こちらを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説明</a:t>
            </a:r>
          </a:p>
        </p:txBody>
      </p:sp>
    </p:spTree>
    <p:extLst>
      <p:ext uri="{BB962C8B-B14F-4D97-AF65-F5344CB8AC3E}">
        <p14:creationId xmlns:p14="http://schemas.microsoft.com/office/powerpoint/2010/main" val="2376439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ニューラルネットワーク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68DC3F-737B-4507-9967-31F060DA4365}"/>
              </a:ext>
            </a:extLst>
          </p:cNvPr>
          <p:cNvSpPr/>
          <p:nvPr/>
        </p:nvSpPr>
        <p:spPr>
          <a:xfrm>
            <a:off x="1905493" y="2736954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96F9C3-DA84-4B5A-86A1-A7405FAE6FF0}"/>
              </a:ext>
            </a:extLst>
          </p:cNvPr>
          <p:cNvSpPr/>
          <p:nvPr/>
        </p:nvSpPr>
        <p:spPr>
          <a:xfrm>
            <a:off x="1905493" y="3614809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1E2DD24-B62E-494F-B68B-40305F5447F1}"/>
              </a:ext>
            </a:extLst>
          </p:cNvPr>
          <p:cNvSpPr/>
          <p:nvPr/>
        </p:nvSpPr>
        <p:spPr>
          <a:xfrm>
            <a:off x="3698730" y="2736952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981F53-9BA6-4503-8275-E2EAB7549276}"/>
              </a:ext>
            </a:extLst>
          </p:cNvPr>
          <p:cNvSpPr/>
          <p:nvPr/>
        </p:nvSpPr>
        <p:spPr>
          <a:xfrm>
            <a:off x="3698730" y="3506448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855295E-2784-4414-BEB7-7DF3D41C9C35}"/>
              </a:ext>
            </a:extLst>
          </p:cNvPr>
          <p:cNvSpPr/>
          <p:nvPr/>
        </p:nvSpPr>
        <p:spPr>
          <a:xfrm>
            <a:off x="3698730" y="4275944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21F5FEF-26E0-4F34-9340-FF499B577DD1}"/>
              </a:ext>
            </a:extLst>
          </p:cNvPr>
          <p:cNvSpPr/>
          <p:nvPr/>
        </p:nvSpPr>
        <p:spPr>
          <a:xfrm>
            <a:off x="3698730" y="5045440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89E2390-6F39-4389-ACD7-662C7487FB1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2271854" y="3033335"/>
            <a:ext cx="142687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5A1925E-E31B-4538-873D-E33A01352DD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271854" y="3033337"/>
            <a:ext cx="1440594" cy="84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4FF3482F-2CC0-4FA4-9D42-349709A93DFB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271854" y="3033339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3242FE2F-7353-4C5A-9D80-E8AC1971059C}"/>
              </a:ext>
            </a:extLst>
          </p:cNvPr>
          <p:cNvCxnSpPr>
            <a:cxnSpLocks/>
          </p:cNvCxnSpPr>
          <p:nvPr/>
        </p:nvCxnSpPr>
        <p:spPr>
          <a:xfrm>
            <a:off x="2271854" y="3033341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8BE466-F6A4-4213-9693-141C78C1A562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271854" y="3033343"/>
            <a:ext cx="1426876" cy="230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545256" y="5921742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この技術は，１９５０年代に誕生．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人間の脳細胞をコンピュータで再現したいという夢に基づくもの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DA1807D-5DDB-453F-A54E-0D5AC44BDEA1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2271854" y="3033335"/>
            <a:ext cx="1426876" cy="87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99ED851-C4C5-4046-B886-3E368B6C5ADE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2271854" y="3802831"/>
            <a:ext cx="1426876" cy="10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BEE6A29-C264-4907-A5B1-E141518289C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271854" y="3911192"/>
            <a:ext cx="1426876" cy="66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AE6611FF-47B6-4481-8852-E0378FACE3DD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2271854" y="3911192"/>
            <a:ext cx="1426876" cy="1430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FE1FD9B-53F9-4487-B540-0F1BC2F12AA9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4065091" y="3033333"/>
            <a:ext cx="228791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F9C7D64-793C-484E-A90B-A375B69B95C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065091" y="3043374"/>
            <a:ext cx="2287913" cy="77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C17C38D4-DCA8-4D6A-94BF-D90FFF07E746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065091" y="3033333"/>
            <a:ext cx="2287913" cy="73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FE555754-28A0-4556-8F0D-9D4E6989076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065091" y="3753776"/>
            <a:ext cx="2287913" cy="6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A4C3E006-0BE0-4DD1-9D8B-1C5DE89934BB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053209" y="3033333"/>
            <a:ext cx="2299795" cy="1554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8873C4B6-3B8B-4FEC-B4D9-49C53C21B9D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040300" y="3033333"/>
            <a:ext cx="2312704" cy="233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1990018D-812F-47E3-B812-4AE895F80C4F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65091" y="3820261"/>
            <a:ext cx="2287913" cy="75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AC46D09B-E8FC-45C1-A9A1-50A7CBFF21C2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089882" y="3820261"/>
            <a:ext cx="2263122" cy="153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5C328647-1DC0-4AC1-9578-A4D8148AD1F1}"/>
              </a:ext>
            </a:extLst>
          </p:cNvPr>
          <p:cNvSpPr txBox="1"/>
          <p:nvPr/>
        </p:nvSpPr>
        <p:spPr>
          <a:xfrm>
            <a:off x="1618951" y="221888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AB9B72B9-0330-4DAE-B628-D61C69423CD9}"/>
              </a:ext>
            </a:extLst>
          </p:cNvPr>
          <p:cNvSpPr txBox="1"/>
          <p:nvPr/>
        </p:nvSpPr>
        <p:spPr>
          <a:xfrm>
            <a:off x="3399895" y="222289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982186" y="221395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65BE8905-C0F3-4ED8-903F-C7909A67A6FA}"/>
              </a:ext>
            </a:extLst>
          </p:cNvPr>
          <p:cNvSpPr txBox="1"/>
          <p:nvPr/>
        </p:nvSpPr>
        <p:spPr>
          <a:xfrm>
            <a:off x="2315969" y="2440562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8E5B34-EA1D-4537-A5CC-1FCBAF4F64B5}"/>
              </a:ext>
            </a:extLst>
          </p:cNvPr>
          <p:cNvSpPr txBox="1"/>
          <p:nvPr/>
        </p:nvSpPr>
        <p:spPr>
          <a:xfrm>
            <a:off x="4615952" y="2441364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5932661-0380-44AC-82C3-F1495B60037E}"/>
              </a:ext>
            </a:extLst>
          </p:cNvPr>
          <p:cNvCxnSpPr>
            <a:cxnSpLocks/>
            <a:stCxn id="17" idx="3"/>
            <a:endCxn id="44" idx="1"/>
          </p:cNvCxnSpPr>
          <p:nvPr/>
        </p:nvCxnSpPr>
        <p:spPr>
          <a:xfrm>
            <a:off x="4065091" y="3033335"/>
            <a:ext cx="2287913" cy="1587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4D68174-0319-4F86-845E-B1C03E2D2A7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065091" y="3802831"/>
            <a:ext cx="2312704" cy="817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804F4B6-2B21-4AFD-B568-773C3D963F74}"/>
              </a:ext>
            </a:extLst>
          </p:cNvPr>
          <p:cNvCxnSpPr>
            <a:cxnSpLocks/>
            <a:stCxn id="19" idx="3"/>
            <a:endCxn id="44" idx="1"/>
          </p:cNvCxnSpPr>
          <p:nvPr/>
        </p:nvCxnSpPr>
        <p:spPr>
          <a:xfrm>
            <a:off x="4065091" y="4572327"/>
            <a:ext cx="2287913" cy="48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86E2516F-DC8E-4CF0-AA84-6F6F666FE3C0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4065091" y="4620733"/>
            <a:ext cx="2287913" cy="721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3" y="1533525"/>
            <a:ext cx="1473994" cy="14739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75938" y="766732"/>
            <a:ext cx="73262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金子邦彦　（かねこくにひこ）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研究領域</a:t>
            </a:r>
            <a:r>
              <a:rPr lang="en-US" altLang="ja-JP" sz="2000" dirty="0"/>
              <a:t>】</a:t>
            </a:r>
          </a:p>
          <a:p>
            <a:r>
              <a:rPr lang="ja-JP" altLang="en-US" sz="2000" dirty="0"/>
              <a:t>　データベース応用，データベース基盤技術，高度データ利用</a:t>
            </a:r>
            <a:endParaRPr lang="en-US" altLang="ja-JP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実績</a:t>
            </a:r>
            <a:r>
              <a:rPr lang="en-US" altLang="ja-JP" sz="2000" dirty="0"/>
              <a:t>】</a:t>
            </a:r>
          </a:p>
          <a:p>
            <a:r>
              <a:rPr lang="ja-JP" altLang="en-US" sz="2000" dirty="0"/>
              <a:t>・学術論文等：２７編，査読付き国際会議：７５編，その他講演多数</a:t>
            </a:r>
            <a:endParaRPr lang="en-US" altLang="ja-JP" sz="2000" dirty="0"/>
          </a:p>
          <a:p>
            <a:r>
              <a:rPr lang="ja-JP" altLang="en-US" sz="2000" dirty="0"/>
              <a:t>・教科書等：３</a:t>
            </a:r>
            <a:endParaRPr lang="en-US" altLang="ja-JP" sz="2000" dirty="0"/>
          </a:p>
          <a:p>
            <a:r>
              <a:rPr lang="ja-JP" altLang="en-US" sz="2000" dirty="0"/>
              <a:t>・授業担当経験：のべ２４科目</a:t>
            </a:r>
            <a:endParaRPr lang="en-US" altLang="ja-JP" sz="2000" dirty="0"/>
          </a:p>
          <a:p>
            <a:r>
              <a:rPr lang="ja-JP" altLang="en-US" sz="2000" dirty="0"/>
              <a:t>・科学研究費：のべ１１件　概算のべ数千万円　他大学との共同多数</a:t>
            </a:r>
            <a:endParaRPr lang="en-US" altLang="ja-JP" sz="2000" dirty="0"/>
          </a:p>
          <a:p>
            <a:r>
              <a:rPr lang="ja-JP" altLang="en-US" sz="2000" dirty="0"/>
              <a:t>・共同研究，受託研究：のべ１０件　概算のべ１億円　国際共同研究あり</a:t>
            </a:r>
            <a:endParaRPr lang="en-US" altLang="ja-JP" sz="2000" dirty="0"/>
          </a:p>
          <a:p>
            <a:r>
              <a:rPr lang="ja-JP" altLang="en-US" sz="2000" dirty="0"/>
              <a:t>・学部生，大学院生の指導経験多数</a:t>
            </a:r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12032" y="5510971"/>
            <a:ext cx="482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詳しくは　</a:t>
            </a:r>
            <a:r>
              <a:rPr lang="en-US" altLang="ja-JP" dirty="0"/>
              <a:t>https://</a:t>
            </a:r>
            <a:r>
              <a:rPr lang="en-US" altLang="ja-JP" dirty="0" err="1"/>
              <a:t>www.kkaneko.jp</a:t>
            </a:r>
            <a:r>
              <a:rPr lang="en-US" altLang="ja-JP" dirty="0"/>
              <a:t>/index-</a:t>
            </a:r>
            <a:r>
              <a:rPr lang="en-US" altLang="ja-JP" dirty="0" err="1"/>
              <a:t>j.html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2398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３種類の中から１つに分類する場合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E90A53B-758F-4A3C-A0E8-C5B799A52924}"/>
              </a:ext>
            </a:extLst>
          </p:cNvPr>
          <p:cNvSpPr txBox="1"/>
          <p:nvPr/>
        </p:nvSpPr>
        <p:spPr>
          <a:xfrm flipH="1">
            <a:off x="7177788" y="5163148"/>
            <a:ext cx="184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または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または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8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３種類の中から１つに分類する場合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2457321" y="630400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データは入力から出力の方向へ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802650" y="211253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406F9AB-C63D-4565-A265-A400F55533EC}"/>
              </a:ext>
            </a:extLst>
          </p:cNvPr>
          <p:cNvSpPr txBox="1"/>
          <p:nvPr/>
        </p:nvSpPr>
        <p:spPr>
          <a:xfrm>
            <a:off x="6059130" y="579239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ニューロン数：３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</p:spTree>
    <p:extLst>
      <p:ext uri="{BB962C8B-B14F-4D97-AF65-F5344CB8AC3E}">
        <p14:creationId xmlns:p14="http://schemas.microsoft.com/office/powerpoint/2010/main" val="3912133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2457321" y="630400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データは入力から出力の方向へ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802650" y="211253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406F9AB-C63D-4565-A265-A400F55533EC}"/>
              </a:ext>
            </a:extLst>
          </p:cNvPr>
          <p:cNvSpPr txBox="1"/>
          <p:nvPr/>
        </p:nvSpPr>
        <p:spPr>
          <a:xfrm>
            <a:off x="6059130" y="579239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ニューロン数：３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8729564-3169-4067-BBEC-F9E2DA3D0B3E}"/>
              </a:ext>
            </a:extLst>
          </p:cNvPr>
          <p:cNvSpPr txBox="1"/>
          <p:nvPr/>
        </p:nvSpPr>
        <p:spPr>
          <a:xfrm flipH="1">
            <a:off x="1930358" y="1121577"/>
            <a:ext cx="44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最終層について，１つが強く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するように調整</a:t>
            </a:r>
          </a:p>
        </p:txBody>
      </p:sp>
    </p:spTree>
    <p:extLst>
      <p:ext uri="{BB962C8B-B14F-4D97-AF65-F5344CB8AC3E}">
        <p14:creationId xmlns:p14="http://schemas.microsoft.com/office/powerpoint/2010/main" val="176690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2457321" y="630400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データは入力から出力の方向へ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802650" y="211253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406F9AB-C63D-4565-A265-A400F55533EC}"/>
              </a:ext>
            </a:extLst>
          </p:cNvPr>
          <p:cNvSpPr txBox="1"/>
          <p:nvPr/>
        </p:nvSpPr>
        <p:spPr>
          <a:xfrm>
            <a:off x="6059130" y="579239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ニューロン数：３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8729564-3169-4067-BBEC-F9E2DA3D0B3E}"/>
              </a:ext>
            </a:extLst>
          </p:cNvPr>
          <p:cNvSpPr txBox="1"/>
          <p:nvPr/>
        </p:nvSpPr>
        <p:spPr>
          <a:xfrm flipH="1">
            <a:off x="1930358" y="1121577"/>
            <a:ext cx="44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最終層について，１つが強く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するように調整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201E4BE-E593-47BF-B948-EE3564B8FAB2}"/>
              </a:ext>
            </a:extLst>
          </p:cNvPr>
          <p:cNvSpPr txBox="1"/>
          <p:nvPr/>
        </p:nvSpPr>
        <p:spPr>
          <a:xfrm flipH="1">
            <a:off x="7088275" y="3132275"/>
            <a:ext cx="184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出力は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56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2457321" y="630400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データは入力から出力の方向へ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802650" y="211253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406F9AB-C63D-4565-A265-A400F55533EC}"/>
              </a:ext>
            </a:extLst>
          </p:cNvPr>
          <p:cNvSpPr txBox="1"/>
          <p:nvPr/>
        </p:nvSpPr>
        <p:spPr>
          <a:xfrm>
            <a:off x="6059130" y="579239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ニューロン数：３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8729564-3169-4067-BBEC-F9E2DA3D0B3E}"/>
              </a:ext>
            </a:extLst>
          </p:cNvPr>
          <p:cNvSpPr txBox="1"/>
          <p:nvPr/>
        </p:nvSpPr>
        <p:spPr>
          <a:xfrm flipH="1">
            <a:off x="1930358" y="1121577"/>
            <a:ext cx="44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最終層について，１つが強く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するように調整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3FCFD6-1540-487C-BEC2-5C874410B872}"/>
              </a:ext>
            </a:extLst>
          </p:cNvPr>
          <p:cNvSpPr txBox="1"/>
          <p:nvPr/>
        </p:nvSpPr>
        <p:spPr>
          <a:xfrm flipH="1">
            <a:off x="7088275" y="3132275"/>
            <a:ext cx="184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出力は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39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1DCA21-B873-49E0-A792-378D84B1BABE}"/>
              </a:ext>
            </a:extLst>
          </p:cNvPr>
          <p:cNvSpPr txBox="1"/>
          <p:nvPr/>
        </p:nvSpPr>
        <p:spPr>
          <a:xfrm>
            <a:off x="2457321" y="630400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データは入力から出力の方向へ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802650" y="211253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406F9AB-C63D-4565-A265-A400F55533EC}"/>
              </a:ext>
            </a:extLst>
          </p:cNvPr>
          <p:cNvSpPr txBox="1"/>
          <p:nvPr/>
        </p:nvSpPr>
        <p:spPr>
          <a:xfrm>
            <a:off x="6059130" y="579239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ニューロン数：３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8729564-3169-4067-BBEC-F9E2DA3D0B3E}"/>
              </a:ext>
            </a:extLst>
          </p:cNvPr>
          <p:cNvSpPr txBox="1"/>
          <p:nvPr/>
        </p:nvSpPr>
        <p:spPr>
          <a:xfrm flipH="1">
            <a:off x="1930358" y="1121577"/>
            <a:ext cx="44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最終層について，１つが強く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するように調整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79C3BBF-AD08-4F46-9623-65094CD250D8}"/>
              </a:ext>
            </a:extLst>
          </p:cNvPr>
          <p:cNvSpPr txBox="1"/>
          <p:nvPr/>
        </p:nvSpPr>
        <p:spPr>
          <a:xfrm flipH="1">
            <a:off x="7088275" y="3132275"/>
            <a:ext cx="184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出力は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379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791D7EF-113D-427A-AECF-531EC057AF06}"/>
              </a:ext>
            </a:extLst>
          </p:cNvPr>
          <p:cNvSpPr/>
          <p:nvPr/>
        </p:nvSpPr>
        <p:spPr>
          <a:xfrm>
            <a:off x="6353004" y="2736950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6E9CEAD-6D16-4BB6-AC1A-EB7575FAFF78}"/>
              </a:ext>
            </a:extLst>
          </p:cNvPr>
          <p:cNvSpPr/>
          <p:nvPr/>
        </p:nvSpPr>
        <p:spPr>
          <a:xfrm>
            <a:off x="6353004" y="352387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470137" y="3810983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495285" y="3830525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152640" y="46599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177788" y="465452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6F5F310-B937-41A7-8713-0210CE8AD0E9}"/>
              </a:ext>
            </a:extLst>
          </p:cNvPr>
          <p:cNvSpPr/>
          <p:nvPr/>
        </p:nvSpPr>
        <p:spPr>
          <a:xfrm>
            <a:off x="6353004" y="4324350"/>
            <a:ext cx="366361" cy="592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1D1DA-1166-433C-934D-08481883538E}"/>
              </a:ext>
            </a:extLst>
          </p:cNvPr>
          <p:cNvGrpSpPr/>
          <p:nvPr/>
        </p:nvGrpSpPr>
        <p:grpSpPr>
          <a:xfrm>
            <a:off x="5284800" y="3033333"/>
            <a:ext cx="1092995" cy="2333220"/>
            <a:chOff x="4040300" y="3033333"/>
            <a:chExt cx="2337495" cy="2333220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043374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65091" y="3033333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4065091" y="3753776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53209" y="3033333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4040300" y="3033333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65091" y="3820261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89882" y="3820261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F5932661-0380-44AC-82C3-F1495B60037E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3033335"/>
              <a:ext cx="2287913" cy="1587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4D68174-0319-4F86-845E-B1C03E2D2A7E}"/>
                </a:ext>
              </a:extLst>
            </p:cNvPr>
            <p:cNvCxnSpPr>
              <a:cxnSpLocks/>
            </p:cNvCxnSpPr>
            <p:nvPr/>
          </p:nvCxnSpPr>
          <p:spPr>
            <a:xfrm>
              <a:off x="4065091" y="3802831"/>
              <a:ext cx="2312704" cy="8179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9804F4B6-2B21-4AFD-B568-773C3D963F74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065091" y="4572327"/>
              <a:ext cx="2287913" cy="4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86E2516F-DC8E-4CF0-AA84-6F6F666FE3C0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4065091" y="4620733"/>
              <a:ext cx="2287913" cy="721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72B2EA-A7B6-4E57-BF32-99B3702E3420}"/>
              </a:ext>
            </a:extLst>
          </p:cNvPr>
          <p:cNvSpPr/>
          <p:nvPr/>
        </p:nvSpPr>
        <p:spPr>
          <a:xfrm>
            <a:off x="1525649" y="2631490"/>
            <a:ext cx="5359422" cy="3129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7847451-FFF7-47CE-8A9F-7C846057D30F}"/>
              </a:ext>
            </a:extLst>
          </p:cNvPr>
          <p:cNvSpPr/>
          <p:nvPr/>
        </p:nvSpPr>
        <p:spPr>
          <a:xfrm>
            <a:off x="6232714" y="2681742"/>
            <a:ext cx="584227" cy="3027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BAE1A68-3497-4A69-81F3-693337106DB6}"/>
              </a:ext>
            </a:extLst>
          </p:cNvPr>
          <p:cNvSpPr txBox="1"/>
          <p:nvPr/>
        </p:nvSpPr>
        <p:spPr>
          <a:xfrm>
            <a:off x="1728853" y="3694877"/>
            <a:ext cx="326243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79C3BBF-AD08-4F46-9623-65094CD250D8}"/>
              </a:ext>
            </a:extLst>
          </p:cNvPr>
          <p:cNvSpPr txBox="1"/>
          <p:nvPr/>
        </p:nvSpPr>
        <p:spPr>
          <a:xfrm flipH="1">
            <a:off x="7088275" y="3132275"/>
            <a:ext cx="184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出力は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7CBB306-F520-4805-A5C1-0856EBCE8096}"/>
              </a:ext>
            </a:extLst>
          </p:cNvPr>
          <p:cNvSpPr txBox="1"/>
          <p:nvPr/>
        </p:nvSpPr>
        <p:spPr>
          <a:xfrm flipH="1">
            <a:off x="470136" y="5890317"/>
            <a:ext cx="805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実際には，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は </a:t>
            </a: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 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から </a:t>
            </a: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のような数値である．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最も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値が高いもの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が選ばれて，分類結果となる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67CE01A-DB08-4BD8-937B-F94D70F17EB3}"/>
              </a:ext>
            </a:extLst>
          </p:cNvPr>
          <p:cNvSpPr txBox="1"/>
          <p:nvPr/>
        </p:nvSpPr>
        <p:spPr>
          <a:xfrm flipH="1">
            <a:off x="4129842" y="2767027"/>
            <a:ext cx="233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0.0068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2B6762F-D677-400C-86EB-73D7EAE2775E}"/>
              </a:ext>
            </a:extLst>
          </p:cNvPr>
          <p:cNvSpPr txBox="1"/>
          <p:nvPr/>
        </p:nvSpPr>
        <p:spPr>
          <a:xfrm flipH="1">
            <a:off x="4129840" y="3992037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0.1592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2F47736-4407-49AF-8AEF-9E74D55286DC}"/>
              </a:ext>
            </a:extLst>
          </p:cNvPr>
          <p:cNvSpPr txBox="1"/>
          <p:nvPr/>
        </p:nvSpPr>
        <p:spPr>
          <a:xfrm flipH="1">
            <a:off x="4117427" y="4871328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0.8340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226663E-8D98-455A-9A0C-A4BF396664B5}"/>
              </a:ext>
            </a:extLst>
          </p:cNvPr>
          <p:cNvSpPr txBox="1"/>
          <p:nvPr/>
        </p:nvSpPr>
        <p:spPr>
          <a:xfrm flipH="1">
            <a:off x="1930358" y="1121577"/>
            <a:ext cx="442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最終層について，１つが強く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するように調整</a:t>
            </a:r>
          </a:p>
        </p:txBody>
      </p:sp>
    </p:spTree>
    <p:extLst>
      <p:ext uri="{BB962C8B-B14F-4D97-AF65-F5344CB8AC3E}">
        <p14:creationId xmlns:p14="http://schemas.microsoft.com/office/powerpoint/2010/main" val="2865408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8F20CD9-5980-45F6-B3AF-334D8F1A8244}"/>
              </a:ext>
            </a:extLst>
          </p:cNvPr>
          <p:cNvSpPr txBox="1"/>
          <p:nvPr/>
        </p:nvSpPr>
        <p:spPr>
          <a:xfrm flipH="1">
            <a:off x="388501" y="1917191"/>
            <a:ext cx="233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0.0068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06065476-DABA-434F-A184-F8836B8E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正解と誤差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88CF70-183A-44E2-8E78-187474754BF0}"/>
              </a:ext>
            </a:extLst>
          </p:cNvPr>
          <p:cNvSpPr txBox="1"/>
          <p:nvPr/>
        </p:nvSpPr>
        <p:spPr>
          <a:xfrm flipH="1">
            <a:off x="360949" y="3142201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0.1592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91B22F9-6BA1-4D6A-AB84-743D7EC3A574}"/>
              </a:ext>
            </a:extLst>
          </p:cNvPr>
          <p:cNvSpPr txBox="1"/>
          <p:nvPr/>
        </p:nvSpPr>
        <p:spPr>
          <a:xfrm flipH="1">
            <a:off x="360947" y="4367211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0.8340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E0FF6AD-173B-45DB-98A5-283A37573F05}"/>
              </a:ext>
            </a:extLst>
          </p:cNvPr>
          <p:cNvSpPr txBox="1"/>
          <p:nvPr/>
        </p:nvSpPr>
        <p:spPr>
          <a:xfrm flipH="1">
            <a:off x="5799746" y="456480"/>
            <a:ext cx="223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正解は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であるとする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3DCED33-5EF8-4F47-AE56-727103FC6235}"/>
              </a:ext>
            </a:extLst>
          </p:cNvPr>
          <p:cNvSpPr txBox="1"/>
          <p:nvPr/>
        </p:nvSpPr>
        <p:spPr>
          <a:xfrm flipH="1">
            <a:off x="5588139" y="1816279"/>
            <a:ext cx="319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F80ABA1-AB7F-420C-B738-81F3E8C1AEB7}"/>
              </a:ext>
            </a:extLst>
          </p:cNvPr>
          <p:cNvSpPr txBox="1"/>
          <p:nvPr/>
        </p:nvSpPr>
        <p:spPr>
          <a:xfrm flipH="1">
            <a:off x="5588140" y="3041290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FC37D8-DA0B-4761-823D-81404F4C079F}"/>
              </a:ext>
            </a:extLst>
          </p:cNvPr>
          <p:cNvSpPr txBox="1"/>
          <p:nvPr/>
        </p:nvSpPr>
        <p:spPr>
          <a:xfrm flipH="1">
            <a:off x="5588140" y="4261297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1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9ABD0D00-DAE9-41CD-B6F6-16BBF3ADC222}"/>
              </a:ext>
            </a:extLst>
          </p:cNvPr>
          <p:cNvCxnSpPr>
            <a:cxnSpLocks/>
          </p:cNvCxnSpPr>
          <p:nvPr/>
        </p:nvCxnSpPr>
        <p:spPr>
          <a:xfrm flipV="1">
            <a:off x="4153550" y="2058190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D9FC2B1-867A-4FEF-83A9-2E3278D561C6}"/>
              </a:ext>
            </a:extLst>
          </p:cNvPr>
          <p:cNvCxnSpPr/>
          <p:nvPr/>
        </p:nvCxnSpPr>
        <p:spPr>
          <a:xfrm flipV="1">
            <a:off x="4153550" y="3269411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16268875-6D6B-41CC-BA26-8ECDFF219B67}"/>
              </a:ext>
            </a:extLst>
          </p:cNvPr>
          <p:cNvCxnSpPr/>
          <p:nvPr/>
        </p:nvCxnSpPr>
        <p:spPr>
          <a:xfrm flipV="1">
            <a:off x="4133999" y="4491709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8B676B0-047E-435A-AE4F-082D464342CE}"/>
              </a:ext>
            </a:extLst>
          </p:cNvPr>
          <p:cNvSpPr txBox="1"/>
          <p:nvPr/>
        </p:nvSpPr>
        <p:spPr>
          <a:xfrm flipH="1">
            <a:off x="3895874" y="2612924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0.1592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6681C5C-45D2-4B17-BC9B-964E2354F541}"/>
              </a:ext>
            </a:extLst>
          </p:cNvPr>
          <p:cNvSpPr txBox="1"/>
          <p:nvPr/>
        </p:nvSpPr>
        <p:spPr>
          <a:xfrm flipH="1">
            <a:off x="3911353" y="1319190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0.0068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3A7937-D2E1-401B-8816-7F48E138CF2B}"/>
              </a:ext>
            </a:extLst>
          </p:cNvPr>
          <p:cNvSpPr txBox="1"/>
          <p:nvPr/>
        </p:nvSpPr>
        <p:spPr>
          <a:xfrm flipH="1">
            <a:off x="3911353" y="3824145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- 0.1760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96884CD-69C3-4A7B-9A28-E7A22A5CF1B9}"/>
              </a:ext>
            </a:extLst>
          </p:cNvPr>
          <p:cNvSpPr txBox="1"/>
          <p:nvPr/>
        </p:nvSpPr>
        <p:spPr>
          <a:xfrm flipH="1">
            <a:off x="4840546" y="5525354"/>
            <a:ext cx="4080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誤差をもとに、結合の重みを自動調節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FFF8F5E-3588-4BB7-8857-C90F13A52434}"/>
              </a:ext>
            </a:extLst>
          </p:cNvPr>
          <p:cNvGrpSpPr/>
          <p:nvPr/>
        </p:nvGrpSpPr>
        <p:grpSpPr>
          <a:xfrm>
            <a:off x="2711500" y="1550022"/>
            <a:ext cx="825354" cy="4589229"/>
            <a:chOff x="1724327" y="1595571"/>
            <a:chExt cx="584227" cy="3027857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B62A7F0-700B-43DF-8D24-BEF90280E150}"/>
                </a:ext>
              </a:extLst>
            </p:cNvPr>
            <p:cNvSpPr/>
            <p:nvPr/>
          </p:nvSpPr>
          <p:spPr>
            <a:xfrm>
              <a:off x="1844617" y="1650779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37F7733-C928-4839-9678-B3209E09D927}"/>
                </a:ext>
              </a:extLst>
            </p:cNvPr>
            <p:cNvSpPr/>
            <p:nvPr/>
          </p:nvSpPr>
          <p:spPr>
            <a:xfrm>
              <a:off x="1844617" y="2437707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ED268FB-9141-4D22-829A-3C289E274634}"/>
                </a:ext>
              </a:extLst>
            </p:cNvPr>
            <p:cNvSpPr/>
            <p:nvPr/>
          </p:nvSpPr>
          <p:spPr>
            <a:xfrm>
              <a:off x="1844617" y="3238179"/>
              <a:ext cx="366361" cy="5927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E89DCB6-58C3-4EAD-A1DE-653BFBB8E4C6}"/>
                </a:ext>
              </a:extLst>
            </p:cNvPr>
            <p:cNvSpPr/>
            <p:nvPr/>
          </p:nvSpPr>
          <p:spPr>
            <a:xfrm>
              <a:off x="1724327" y="1595571"/>
              <a:ext cx="584227" cy="302785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04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3C1B5E2-3392-4480-83E7-A82401793E70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524329" y="2088474"/>
            <a:ext cx="1069811" cy="11326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8787A15E-A558-4E30-A81C-46FAB34105BD}"/>
              </a:ext>
            </a:extLst>
          </p:cNvPr>
          <p:cNvSpPr txBox="1"/>
          <p:nvPr/>
        </p:nvSpPr>
        <p:spPr>
          <a:xfrm flipH="1">
            <a:off x="5081031" y="2190109"/>
            <a:ext cx="2330459" cy="71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0.0068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851952" y="6317847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06065476-DABA-434F-A184-F8836B8E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ニューラルネットワークの学習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C96E674-A6AC-44BE-B456-7C226689E2C0}"/>
              </a:ext>
            </a:extLst>
          </p:cNvPr>
          <p:cNvSpPr txBox="1"/>
          <p:nvPr/>
        </p:nvSpPr>
        <p:spPr>
          <a:xfrm flipH="1">
            <a:off x="5990468" y="429524"/>
            <a:ext cx="2238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正解は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であるとする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BA8A907-8535-4FB1-884B-547D2B3D05E6}"/>
              </a:ext>
            </a:extLst>
          </p:cNvPr>
          <p:cNvSpPr txBox="1"/>
          <p:nvPr/>
        </p:nvSpPr>
        <p:spPr>
          <a:xfrm flipH="1">
            <a:off x="6757817" y="1883768"/>
            <a:ext cx="319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F6FA74-863B-4C18-80E2-1E93F4652406}"/>
              </a:ext>
            </a:extLst>
          </p:cNvPr>
          <p:cNvSpPr txBox="1"/>
          <p:nvPr/>
        </p:nvSpPr>
        <p:spPr>
          <a:xfrm flipH="1">
            <a:off x="6757818" y="3108779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4565463-EA64-4DD1-B9D3-DD25B22DB29C}"/>
              </a:ext>
            </a:extLst>
          </p:cNvPr>
          <p:cNvSpPr txBox="1"/>
          <p:nvPr/>
        </p:nvSpPr>
        <p:spPr>
          <a:xfrm flipH="1">
            <a:off x="6757818" y="4328786"/>
            <a:ext cx="275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あるべき値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1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8E35E94-939B-464B-BADB-F11AA8D4F3C2}"/>
              </a:ext>
            </a:extLst>
          </p:cNvPr>
          <p:cNvCxnSpPr/>
          <p:nvPr/>
        </p:nvCxnSpPr>
        <p:spPr>
          <a:xfrm flipV="1">
            <a:off x="5303677" y="2114600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01872B49-8068-4700-89BA-EBA98E50976F}"/>
              </a:ext>
            </a:extLst>
          </p:cNvPr>
          <p:cNvCxnSpPr/>
          <p:nvPr/>
        </p:nvCxnSpPr>
        <p:spPr>
          <a:xfrm flipV="1">
            <a:off x="5323228" y="3336900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891AAF51-427E-4253-9A18-5DF792AE6878}"/>
              </a:ext>
            </a:extLst>
          </p:cNvPr>
          <p:cNvCxnSpPr/>
          <p:nvPr/>
        </p:nvCxnSpPr>
        <p:spPr>
          <a:xfrm flipV="1">
            <a:off x="5303677" y="4559198"/>
            <a:ext cx="1224370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402C688-FF4A-4CE3-9660-52CBFA5A92F1}"/>
              </a:ext>
            </a:extLst>
          </p:cNvPr>
          <p:cNvSpPr txBox="1"/>
          <p:nvPr/>
        </p:nvSpPr>
        <p:spPr>
          <a:xfrm flipH="1">
            <a:off x="5087578" y="2759418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0.1592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0900227-584C-4F7C-A07C-279743353249}"/>
              </a:ext>
            </a:extLst>
          </p:cNvPr>
          <p:cNvSpPr txBox="1"/>
          <p:nvPr/>
        </p:nvSpPr>
        <p:spPr>
          <a:xfrm flipH="1">
            <a:off x="5088852" y="1583632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0.0068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6A894F3-4D8A-4329-BF12-FF085DBE8D77}"/>
              </a:ext>
            </a:extLst>
          </p:cNvPr>
          <p:cNvSpPr txBox="1"/>
          <p:nvPr/>
        </p:nvSpPr>
        <p:spPr>
          <a:xfrm flipH="1">
            <a:off x="5062147" y="4033848"/>
            <a:ext cx="208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誤差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- 0.1760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43EA53C5-E7EE-4594-9BF6-81CE6B886E55}"/>
              </a:ext>
            </a:extLst>
          </p:cNvPr>
          <p:cNvSpPr/>
          <p:nvPr/>
        </p:nvSpPr>
        <p:spPr>
          <a:xfrm>
            <a:off x="4580941" y="1628935"/>
            <a:ext cx="366361" cy="919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2AC0D14-C804-4449-9A2C-E042D5A3C5BF}"/>
              </a:ext>
            </a:extLst>
          </p:cNvPr>
          <p:cNvSpPr/>
          <p:nvPr/>
        </p:nvSpPr>
        <p:spPr>
          <a:xfrm>
            <a:off x="4580941" y="2849059"/>
            <a:ext cx="366361" cy="919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B399478-BB7F-4F43-8C95-DC56957A2BD2}"/>
              </a:ext>
            </a:extLst>
          </p:cNvPr>
          <p:cNvSpPr/>
          <p:nvPr/>
        </p:nvSpPr>
        <p:spPr>
          <a:xfrm>
            <a:off x="4575496" y="4091150"/>
            <a:ext cx="366361" cy="9190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2BDF271-3946-4254-8902-6EA9C22C517A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524329" y="2088474"/>
            <a:ext cx="1069811" cy="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0F46EFF0-BCE6-4FCC-B236-B0DF8415CE7B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3524329" y="2104042"/>
            <a:ext cx="1069811" cy="12045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F9CC9235-4D37-4CE1-8196-421D427902E5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3524329" y="3205515"/>
            <a:ext cx="1069811" cy="1030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6D21F932-B0DB-4D32-B79D-E511E73718F6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518773" y="2088474"/>
            <a:ext cx="1075367" cy="24105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E80411EF-B920-42BD-8541-C2BAFD14CD11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512737" y="2088474"/>
            <a:ext cx="1081403" cy="36176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F95B88D1-CCC0-4E4A-B3E1-1BE9C3DD29B0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3524329" y="3308599"/>
            <a:ext cx="1069811" cy="11660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5E291B61-0F47-4034-90AB-16761655423D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3535921" y="3308599"/>
            <a:ext cx="1058219" cy="23861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9B1ECFB-E919-4F14-ACCC-28115CDE9DED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3518884" y="2089443"/>
            <a:ext cx="1069811" cy="246124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5F8CFE00-259B-4F06-A3E5-0162AE386055}"/>
              </a:ext>
            </a:extLst>
          </p:cNvPr>
          <p:cNvCxnSpPr>
            <a:cxnSpLocks/>
          </p:cNvCxnSpPr>
          <p:nvPr/>
        </p:nvCxnSpPr>
        <p:spPr>
          <a:xfrm>
            <a:off x="3538373" y="3239353"/>
            <a:ext cx="1081403" cy="12681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DD0E5CD0-EDB2-4FA2-B6F5-9ABC9C568BC6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3518884" y="4475637"/>
            <a:ext cx="1069811" cy="750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DB587B19-0D86-4E10-B48A-6CD81E19870F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3518884" y="4550690"/>
            <a:ext cx="1069811" cy="11180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4B8C99A2-FE88-487D-AA4E-684FA23F580C}"/>
              </a:ext>
            </a:extLst>
          </p:cNvPr>
          <p:cNvSpPr/>
          <p:nvPr/>
        </p:nvSpPr>
        <p:spPr>
          <a:xfrm>
            <a:off x="1094175" y="1465420"/>
            <a:ext cx="4018833" cy="48524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5754BE8E-3EF1-49F0-8B07-56AA69A4A54D}"/>
              </a:ext>
            </a:extLst>
          </p:cNvPr>
          <p:cNvSpPr txBox="1"/>
          <p:nvPr/>
        </p:nvSpPr>
        <p:spPr>
          <a:xfrm flipH="1">
            <a:off x="5073037" y="3392278"/>
            <a:ext cx="2755231" cy="71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0.1592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74DCBCA-FDB0-45A6-A5B5-006F2F97FE89}"/>
              </a:ext>
            </a:extLst>
          </p:cNvPr>
          <p:cNvSpPr txBox="1"/>
          <p:nvPr/>
        </p:nvSpPr>
        <p:spPr>
          <a:xfrm flipH="1">
            <a:off x="5073037" y="4779179"/>
            <a:ext cx="2755231" cy="71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活性度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: 0.8340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7" name="矢印: 右 76">
            <a:extLst>
              <a:ext uri="{FF2B5EF4-FFF2-40B4-BE49-F238E27FC236}">
                <a16:creationId xmlns:a16="http://schemas.microsoft.com/office/drawing/2014/main" id="{39B35848-20A5-431C-A47E-8C13DE83FE83}"/>
              </a:ext>
            </a:extLst>
          </p:cNvPr>
          <p:cNvSpPr/>
          <p:nvPr/>
        </p:nvSpPr>
        <p:spPr>
          <a:xfrm>
            <a:off x="300270" y="3482018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A50C973A-A27F-44D4-8F81-5359952613FA}"/>
              </a:ext>
            </a:extLst>
          </p:cNvPr>
          <p:cNvSpPr txBox="1"/>
          <p:nvPr/>
        </p:nvSpPr>
        <p:spPr>
          <a:xfrm>
            <a:off x="-17227" y="433093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9B84176A-EA8A-45D3-B7B2-80280E9CF4F8}"/>
              </a:ext>
            </a:extLst>
          </p:cNvPr>
          <p:cNvSpPr txBox="1"/>
          <p:nvPr/>
        </p:nvSpPr>
        <p:spPr>
          <a:xfrm>
            <a:off x="1785385" y="148876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活性度が下がるように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結合の重みを調整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0AB780B-807A-40F5-B6F6-D1F391778669}"/>
              </a:ext>
            </a:extLst>
          </p:cNvPr>
          <p:cNvSpPr txBox="1"/>
          <p:nvPr/>
        </p:nvSpPr>
        <p:spPr>
          <a:xfrm>
            <a:off x="3769259" y="541063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活性度が上がるように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結合の重みを調整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1CB709F-85DA-40D1-A4EE-85547E044E5E}"/>
              </a:ext>
            </a:extLst>
          </p:cNvPr>
          <p:cNvSpPr txBox="1"/>
          <p:nvPr/>
        </p:nvSpPr>
        <p:spPr>
          <a:xfrm>
            <a:off x="1683168" y="2876290"/>
            <a:ext cx="143072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最終層以外の部分</a:t>
            </a:r>
          </a:p>
        </p:txBody>
      </p:sp>
    </p:spTree>
    <p:extLst>
      <p:ext uri="{BB962C8B-B14F-4D97-AF65-F5344CB8AC3E}">
        <p14:creationId xmlns:p14="http://schemas.microsoft.com/office/powerpoint/2010/main" val="1946625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48776"/>
            <a:ext cx="8037549" cy="4360448"/>
          </a:xfrm>
        </p:spPr>
        <p:txBody>
          <a:bodyPr/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lang="ja-JP" altLang="en-US" sz="2400" dirty="0"/>
              <a:t>では，データによる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を行う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に用いるデータのことを，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教師データ</a:t>
            </a:r>
            <a:r>
              <a:rPr lang="ja-JP" altLang="en-US" sz="2400" dirty="0"/>
              <a:t>などという</a:t>
            </a:r>
            <a:endParaRPr lang="en-US" altLang="ja-JP" sz="2400" dirty="0"/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学習を重ねることで上達する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「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学習</a:t>
            </a:r>
            <a:r>
              <a:rPr lang="ja-JP" altLang="en-US" sz="2400" dirty="0">
                <a:latin typeface="メイリオ" panose="020B0604030504040204" pitchFamily="50" charset="-128"/>
              </a:rPr>
              <a:t>によって，</a:t>
            </a:r>
            <a:r>
              <a:rPr lang="ja-JP" altLang="en-US" sz="2400" b="1" dirty="0"/>
              <a:t>未知のデータに対しても当てはまるパターンや規則</a:t>
            </a:r>
            <a:r>
              <a:rPr lang="ja-JP" altLang="en-US" sz="2400" dirty="0"/>
              <a:t>を，コンピュータが抽出している」という考え方もある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8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5AF946-448C-44F5-935D-6211B7E9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079176-6625-4C59-9091-5191C999C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スケジュール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１４：４０～１５：５０　模擬授業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１５：５０～１６：００　質疑応答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学習準備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次のことについて，数秒から数十秒，心の中で考えてみる．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・</a:t>
            </a:r>
            <a:r>
              <a:rPr lang="ja-JP" altLang="en-US" sz="2400" b="1" dirty="0"/>
              <a:t>いまから，どのように勉強するのか</a:t>
            </a:r>
            <a:r>
              <a:rPr lang="ja-JP" altLang="en-US" sz="2400" dirty="0"/>
              <a:t>？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・</a:t>
            </a:r>
            <a:r>
              <a:rPr kumimoji="1" lang="ja-JP" altLang="en-US" sz="2400" b="1" dirty="0"/>
              <a:t>どうすれば効率的に勉強できるのか</a:t>
            </a:r>
            <a:r>
              <a:rPr kumimoji="1" lang="ja-JP" altLang="en-US" sz="2400" dirty="0"/>
              <a:t>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1FC64A-5011-4BB8-8ACE-00543CFD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30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FA1BC8-3F6B-4CB2-B50C-AA5FA96E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人工知能の学習に関するニュース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DDBB64-0755-449F-ADF5-933A69F98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400" dirty="0"/>
              <a:t>クイズ番組で，人間に勝った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出題文の理解</a:t>
            </a:r>
            <a:endParaRPr kumimoji="1" lang="en-US" altLang="ja-JP" sz="2400" b="1" dirty="0"/>
          </a:p>
          <a:p>
            <a:r>
              <a:rPr lang="ja-JP" altLang="en-US" sz="2400" dirty="0"/>
              <a:t>囲碁のプロとの勝負に勝った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b="1" dirty="0"/>
              <a:t>自分が勝つための行動の探索</a:t>
            </a:r>
            <a:endParaRPr lang="en-US" altLang="ja-JP" sz="2400" b="1" dirty="0"/>
          </a:p>
          <a:p>
            <a:r>
              <a:rPr kumimoji="1" lang="ja-JP" altLang="en-US" sz="2400" dirty="0"/>
              <a:t>ビデオゲームを，人間よりも上手にプレイできるようになってきた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b="1" dirty="0"/>
              <a:t>失敗と成功の多数の試行からの学習</a:t>
            </a:r>
            <a:endParaRPr kumimoji="1" lang="en-US" altLang="ja-JP" sz="2400" b="1" dirty="0"/>
          </a:p>
          <a:p>
            <a:r>
              <a:rPr lang="ja-JP" altLang="en-US" sz="2400" dirty="0"/>
              <a:t>ポーカーの勝負で，勝負に勝てるようになってきた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他のプレイヤーの心理の読み取り</a:t>
            </a:r>
            <a:endParaRPr kumimoji="1" lang="en-US" altLang="ja-JP" sz="24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57BC37-734C-4B5E-9C4E-90BC41E3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695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477774" cy="4636008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ニューラルネットワークの結合の重みが変化</a:t>
            </a:r>
            <a:r>
              <a:rPr lang="ja-JP" altLang="en-US" sz="2400" b="1"/>
              <a:t>する</a:t>
            </a:r>
            <a:r>
              <a:rPr lang="ja-JP" altLang="en-US" sz="2400"/>
              <a:t>もの．その技術は１９５０年以降変わりない．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より効率よく学習できる技術が進展．</a:t>
            </a:r>
            <a:r>
              <a:rPr lang="ja-JP" altLang="en-US" sz="2400" b="1" dirty="0"/>
              <a:t>学習による上達</a:t>
            </a:r>
            <a:r>
              <a:rPr lang="ja-JP" altLang="en-US" sz="2400" dirty="0"/>
              <a:t>で，ゲームなどを人間よりも上手にできるようになってきた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自動運転など，</a:t>
            </a:r>
            <a:r>
              <a:rPr lang="ja-JP" altLang="en-US" sz="2400" b="1" dirty="0"/>
              <a:t>さまざまな作業</a:t>
            </a:r>
            <a:r>
              <a:rPr lang="ja-JP" altLang="en-US" sz="2400" dirty="0"/>
              <a:t>について，人工知能が学習し，上達できる可能性が出てきた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4. </a:t>
            </a:r>
            <a:r>
              <a:rPr lang="ja-JP" altLang="en-US" dirty="0"/>
              <a:t>人工知能の現状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1BF5BCD-2FE0-4314-9E70-2E83E4BD9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4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人工知能とは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58360" cy="5690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コンピュータが，次のような知的な能力を持つこと</a:t>
            </a:r>
            <a:endParaRPr kumimoji="1" lang="en-US" altLang="ja-JP" sz="2400" b="1" dirty="0"/>
          </a:p>
          <a:p>
            <a:endParaRPr lang="en-US" altLang="ja-JP" sz="2400" b="1" dirty="0"/>
          </a:p>
          <a:p>
            <a:r>
              <a:rPr kumimoji="1" lang="ja-JP" altLang="en-US" sz="2400" b="1" dirty="0"/>
              <a:t>知能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知識</a:t>
            </a:r>
            <a:endParaRPr kumimoji="1" lang="en-US" altLang="ja-JP" sz="2400" b="1" dirty="0"/>
          </a:p>
          <a:p>
            <a:r>
              <a:rPr lang="ja-JP" altLang="en-US" sz="2400" b="1" dirty="0"/>
              <a:t>学習</a:t>
            </a:r>
            <a:endParaRPr lang="en-US" altLang="ja-JP" sz="2400" b="1" dirty="0"/>
          </a:p>
          <a:p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知能や知識や学習の仕組みを明らかにしたい，人間の仕事の一部をコンピュータに代行させたいという夢にもつながる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E18CF-38B1-432B-9CEF-07EC3716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33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① 技術は急激に進歩する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いまの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(AI) 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発展途上</a:t>
            </a:r>
            <a:r>
              <a:rPr lang="ja-JP" altLang="en-US" sz="2400" dirty="0"/>
              <a:t>．現在，急激な進歩の気配</a:t>
            </a:r>
            <a:endParaRPr lang="en-US" altLang="ja-JP" sz="2400" dirty="0"/>
          </a:p>
          <a:p>
            <a:endParaRPr lang="en-US" altLang="ja-JP" sz="2400" b="1" dirty="0"/>
          </a:p>
          <a:p>
            <a:r>
              <a:rPr lang="ja-JP" altLang="en-US" sz="2400" b="1" u="sng" dirty="0">
                <a:solidFill>
                  <a:srgbClr val="C00000"/>
                </a:solidFill>
              </a:rPr>
              <a:t>人工知能 </a:t>
            </a:r>
            <a:r>
              <a:rPr lang="en-US" altLang="ja-JP" sz="2400" b="1" u="sng" dirty="0">
                <a:solidFill>
                  <a:srgbClr val="C00000"/>
                </a:solidFill>
              </a:rPr>
              <a:t>(AI) </a:t>
            </a:r>
            <a:r>
              <a:rPr lang="ja-JP" altLang="en-US" sz="2400" b="1" dirty="0"/>
              <a:t>は，</a:t>
            </a:r>
            <a:r>
              <a:rPr lang="ja-JP" altLang="en-US" sz="2400" b="1" u="sng" dirty="0"/>
              <a:t>学習による上達</a:t>
            </a:r>
            <a:r>
              <a:rPr lang="ja-JP" altLang="en-US" sz="2400" dirty="0"/>
              <a:t>という能力を持つ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莫大な量のコンピュータが普及し，莫大な量の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を開始している．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自宅にも，会社にも，自動車にも，飛行機にコンピュータ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技術の発展　→　社会の変革　→　収益　→　新たな技術投資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のサイクルが開始している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18997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" y="369527"/>
            <a:ext cx="8753475" cy="507206"/>
          </a:xfrm>
        </p:spPr>
        <p:txBody>
          <a:bodyPr>
            <a:noAutofit/>
          </a:bodyPr>
          <a:lstStyle/>
          <a:p>
            <a:r>
              <a:rPr lang="ja-JP" altLang="en-US" dirty="0"/>
              <a:t>②</a:t>
            </a:r>
            <a:r>
              <a:rPr kumimoji="1" lang="ja-JP" altLang="en-US" dirty="0"/>
              <a:t> </a:t>
            </a:r>
            <a:r>
              <a:rPr lang="ja-JP" altLang="en-US" dirty="0"/>
              <a:t>多くの研究者は </a:t>
            </a:r>
            <a:r>
              <a:rPr lang="en-US" altLang="ja-JP" dirty="0"/>
              <a:t>2040</a:t>
            </a:r>
            <a:r>
              <a:rPr lang="ja-JP" altLang="en-US" dirty="0"/>
              <a:t>年までに，人工知能</a:t>
            </a:r>
            <a:r>
              <a:rPr lang="en-US" altLang="ja-JP" dirty="0"/>
              <a:t>(AI) </a:t>
            </a:r>
            <a:r>
              <a:rPr lang="ja-JP" altLang="en-US" dirty="0"/>
              <a:t>が人間を超えると信じている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450" y="1331936"/>
            <a:ext cx="8791575" cy="893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機械が，人間が行っていた作業を，</a:t>
            </a:r>
            <a:r>
              <a:rPr lang="ja-JP" altLang="en-US" sz="2400" b="1" dirty="0"/>
              <a:t>人間の手を借りず</a:t>
            </a:r>
            <a:r>
              <a:rPr lang="ja-JP" altLang="en-US" sz="2400" dirty="0"/>
              <a:t>に，</a:t>
            </a:r>
            <a:r>
              <a:rPr lang="ja-JP" altLang="en-US" sz="2400" b="1" dirty="0"/>
              <a:t>人間の労働者よりも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上手に安価</a:t>
            </a:r>
            <a:r>
              <a:rPr lang="ja-JP" altLang="en-US" sz="2400" dirty="0"/>
              <a:t>に行えるようになること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41581" cy="94992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③ 人工知能 </a:t>
            </a:r>
            <a:r>
              <a:rPr kumimoji="1" lang="en-US" altLang="ja-JP" dirty="0"/>
              <a:t>(AI) </a:t>
            </a:r>
            <a:r>
              <a:rPr kumimoji="1" lang="ja-JP" altLang="en-US" dirty="0"/>
              <a:t>は，雇用を失わせる</a:t>
            </a:r>
            <a:r>
              <a:rPr lang="ja-JP" altLang="en-US" dirty="0"/>
              <a:t>可能性が高い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1415" y="1555037"/>
            <a:ext cx="8314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工業用ロボットにより，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1990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から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2007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の間に，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米国で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67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万人の雇用が失われた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という調査結果も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米国・国家経済研究局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264" y="3678695"/>
            <a:ext cx="8992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◆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超高失業率時代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の到来？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（働きたくても，仕事が全くない）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それとも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◆ 人々が「生活」のためでなく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「喜び」のために働く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時代の到来？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455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025063" cy="1783263"/>
          </a:xfrm>
        </p:spPr>
        <p:txBody>
          <a:bodyPr>
            <a:noAutofit/>
          </a:bodyPr>
          <a:lstStyle/>
          <a:p>
            <a:r>
              <a:rPr lang="en-US" altLang="ja-JP" dirty="0"/>
              <a:t>5. </a:t>
            </a:r>
            <a:r>
              <a:rPr lang="ja-JP" altLang="en-US" dirty="0"/>
              <a:t>人工知能による社会の変化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29447086-12FC-438B-B8D0-CF339B2FD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E7461110-5433-485A-BD1B-D24A396118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636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コンピュータと人工知能 </a:t>
            </a:r>
            <a:r>
              <a:rPr lang="en-US" altLang="ja-JP" dirty="0"/>
              <a:t>(AI) </a:t>
            </a:r>
            <a:r>
              <a:rPr lang="ja-JP" altLang="en-US" dirty="0"/>
              <a:t>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4" y="846252"/>
            <a:ext cx="8822155" cy="5836719"/>
          </a:xfrm>
        </p:spPr>
        <p:txBody>
          <a:bodyPr>
            <a:noAutofit/>
          </a:bodyPr>
          <a:lstStyle/>
          <a:p>
            <a:r>
              <a:rPr kumimoji="1" lang="ja-JP" altLang="en-US" sz="2400" dirty="0"/>
              <a:t>１９５０年代　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誕生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人間よりもはるかに高速，正確な</a:t>
            </a:r>
            <a:r>
              <a:rPr lang="ja-JP" altLang="en-US" sz="2400" b="1" dirty="0"/>
              <a:t>計算能力</a:t>
            </a:r>
            <a:endParaRPr kumimoji="1" lang="en-US" altLang="ja-JP" sz="2400" dirty="0"/>
          </a:p>
          <a:p>
            <a:r>
              <a:rPr lang="ja-JP" altLang="en-US" sz="2400" dirty="0"/>
              <a:t>１９８０年代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lang="ja-JP" altLang="en-US" sz="2400" dirty="0"/>
              <a:t>はパーソナルなものへ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ワープロ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表計算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グラフィックス</a:t>
            </a:r>
            <a:r>
              <a:rPr kumimoji="1" lang="ja-JP" altLang="en-US" sz="2400" dirty="0"/>
              <a:t>など，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kumimoji="1" lang="ja-JP" altLang="en-US" sz="2400" dirty="0"/>
              <a:t>さまざまなことで，</a:t>
            </a:r>
            <a:r>
              <a:rPr kumimoji="1" lang="ja-JP" altLang="en-US" sz="2400" b="1" dirty="0"/>
              <a:t>人間を助ける</a:t>
            </a:r>
            <a:r>
              <a:rPr kumimoji="1" lang="ja-JP" altLang="en-US" sz="2400" dirty="0"/>
              <a:t>ように</a:t>
            </a:r>
            <a:endParaRPr lang="en-US" altLang="ja-JP" sz="2400" dirty="0"/>
          </a:p>
          <a:p>
            <a:r>
              <a:rPr lang="ja-JP" altLang="en-US" sz="2400" dirty="0"/>
              <a:t>１９９０年代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インターネット</a:t>
            </a:r>
            <a:r>
              <a:rPr lang="ja-JP" altLang="en-US" sz="2400" dirty="0"/>
              <a:t>の普及開始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b="1" dirty="0"/>
              <a:t>コミュニケーション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知識の蓄積と流通</a:t>
            </a:r>
            <a:r>
              <a:rPr lang="ja-JP" altLang="en-US" sz="2400" dirty="0"/>
              <a:t>の在り方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の変化，だれもが</a:t>
            </a:r>
            <a:r>
              <a:rPr lang="ja-JP" altLang="en-US" sz="2400" b="1" dirty="0"/>
              <a:t>情報発信できる時代</a:t>
            </a:r>
            <a:r>
              <a:rPr lang="ja-JP" altLang="en-US" sz="2400" dirty="0"/>
              <a:t>へ</a:t>
            </a:r>
            <a:endParaRPr lang="en-US" altLang="ja-JP" sz="2400" dirty="0"/>
          </a:p>
          <a:p>
            <a:r>
              <a:rPr kumimoji="1" lang="ja-JP" altLang="en-US" sz="2400" dirty="0"/>
              <a:t>２０１０年代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「</a:t>
            </a:r>
            <a:r>
              <a:rPr lang="ja-JP" altLang="en-US" sz="2400" b="1" dirty="0">
                <a:solidFill>
                  <a:srgbClr val="C00000"/>
                </a:solidFill>
              </a:rPr>
              <a:t>学習</a:t>
            </a:r>
            <a:r>
              <a:rPr lang="ja-JP" altLang="en-US" sz="2400" dirty="0"/>
              <a:t>による上達」が進展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人工知能でできることが大幅に増加．</a:t>
            </a:r>
            <a:r>
              <a:rPr kumimoji="1" lang="ja-JP" altLang="en-US" sz="2400" b="1" dirty="0"/>
              <a:t>人工知能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b="1" dirty="0"/>
              <a:t>	</a:t>
            </a:r>
            <a:r>
              <a:rPr kumimoji="1" lang="ja-JP" altLang="en-US" sz="2400" b="1" dirty="0"/>
              <a:t>の知的能力が人間を超える</a:t>
            </a:r>
            <a:r>
              <a:rPr kumimoji="1" lang="ja-JP" altLang="en-US" sz="2400" dirty="0"/>
              <a:t>ことも想定されるように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85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 </a:t>
            </a:r>
            <a:r>
              <a:rPr lang="en-US" altLang="ja-JP" dirty="0"/>
              <a:t>(AI)</a:t>
            </a:r>
            <a:r>
              <a:rPr lang="ja-JP" altLang="en-US" dirty="0"/>
              <a:t> による</a:t>
            </a:r>
            <a:r>
              <a:rPr kumimoji="1" lang="ja-JP" altLang="en-US" dirty="0"/>
              <a:t>革命　</a:t>
            </a:r>
            <a:r>
              <a:rPr kumimoji="1" lang="en-US" altLang="ja-JP" dirty="0"/>
              <a:t>1950</a:t>
            </a:r>
            <a:r>
              <a:rPr kumimoji="1" lang="ja-JP" altLang="en-US" dirty="0"/>
              <a:t>年より進行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2178" y="1070709"/>
            <a:ext cx="8020875" cy="4460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/>
              <a:t>《</a:t>
            </a:r>
            <a:r>
              <a:rPr kumimoji="1" lang="ja-JP" altLang="en-US" sz="2400" b="1" dirty="0"/>
              <a:t>新技術の創出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高性能コンピュータ，機械による学習，人工知能</a:t>
            </a:r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社会全体への波及効果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・「体系化可能な職業」は機械により自動化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・「情報による支配」が心配される時代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・新産業分野の創出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生活，文化の変化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　富の分配，余暇，生活・文化の在り方に大きな変容が予想される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1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1. </a:t>
            </a:r>
            <a:r>
              <a:rPr lang="ja-JP" altLang="en-US" dirty="0"/>
              <a:t>人工知能とは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B2A1533-F8BA-4196-9CCB-01307D396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0B66BAA9-8035-4A71-8217-22DBBB962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体系化可能な職業の例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262" y="974353"/>
            <a:ext cx="8753475" cy="38790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データ分析で体系化可能な職業</a:t>
            </a:r>
            <a:endParaRPr kumimoji="1" lang="en-US" altLang="ja-JP" dirty="0"/>
          </a:p>
          <a:p>
            <a:r>
              <a:rPr kumimoji="1" lang="ja-JP" altLang="en-US" dirty="0"/>
              <a:t>事務（一般，医療事務，学校事務，行政事務，経理事務</a:t>
            </a:r>
            <a:r>
              <a:rPr lang="ja-JP" altLang="en-US" dirty="0"/>
              <a:t>，人事事務，貿易事務，保険事務，郵便事務）</a:t>
            </a:r>
            <a:endParaRPr kumimoji="1" lang="en-US" altLang="ja-JP" dirty="0"/>
          </a:p>
          <a:p>
            <a:r>
              <a:rPr kumimoji="1" lang="ja-JP" altLang="en-US" dirty="0"/>
              <a:t>製造，組み立て，仕上げ（通信機器組み立て，</a:t>
            </a:r>
            <a:r>
              <a:rPr kumimoji="1" lang="en-US" altLang="ja-JP" dirty="0"/>
              <a:t>NC</a:t>
            </a:r>
            <a:r>
              <a:rPr kumimoji="1" lang="ja-JP" altLang="en-US" dirty="0"/>
              <a:t>旋盤，加工紙，カメラ組み立て，機械木工，</a:t>
            </a:r>
            <a:r>
              <a:rPr lang="ja-JP" altLang="en-US" dirty="0"/>
              <a:t>金属加工，金属製品検査，金属研磨，金属プレス，ゴム製造，梱包，自動車組み立て，建築作業，水産ねり製品，石油製品，製パン，製粉，製本，プラスチック製品成型，めっき，</a:t>
            </a:r>
            <a:r>
              <a:rPr lang="ja-JP" altLang="en-US" dirty="0" err="1"/>
              <a:t>めん</a:t>
            </a:r>
            <a:r>
              <a:rPr lang="ja-JP" altLang="en-US" dirty="0"/>
              <a:t>類製造）</a:t>
            </a:r>
            <a:endParaRPr kumimoji="1" lang="en-US" altLang="ja-JP" dirty="0"/>
          </a:p>
          <a:p>
            <a:r>
              <a:rPr kumimoji="1" lang="ja-JP" altLang="en-US" dirty="0"/>
              <a:t>窓口（銀行窓口，駅窓口，貸付，クリーニング取り次ぎ，日用品修理，包装作業，ホテル接客，有料道路料金収受，レンタカー，コールセンター）</a:t>
            </a:r>
            <a:endParaRPr kumimoji="1" lang="en-US" altLang="ja-JP" dirty="0"/>
          </a:p>
          <a:p>
            <a:r>
              <a:rPr kumimoji="1" lang="ja-JP" altLang="en-US" dirty="0"/>
              <a:t>保守作業（石油精製，コンピュータ，発電所，プロセス製版，ボイラー）</a:t>
            </a:r>
            <a:endParaRPr kumimoji="1" lang="en-US" altLang="ja-JP" dirty="0"/>
          </a:p>
          <a:p>
            <a:r>
              <a:rPr kumimoji="1" lang="ja-JP" altLang="en-US" dirty="0"/>
              <a:t>設備維持管理（マンション管理，警備，検針，駐車場，道路管理</a:t>
            </a:r>
            <a:r>
              <a:rPr lang="ja-JP" altLang="en-US" dirty="0"/>
              <a:t>，ビル清掃，列車清掃）</a:t>
            </a:r>
            <a:endParaRPr kumimoji="1" lang="en-US" altLang="ja-JP" dirty="0"/>
          </a:p>
          <a:p>
            <a:r>
              <a:rPr kumimoji="1" lang="ja-JP" altLang="en-US" dirty="0"/>
              <a:t>販売（レジ，小売りでのセールス，出荷，発送，清涼飲料ルートセールス．宝くじ）</a:t>
            </a:r>
            <a:endParaRPr kumimoji="1" lang="en-US" altLang="ja-JP" dirty="0"/>
          </a:p>
          <a:p>
            <a:r>
              <a:rPr kumimoji="1" lang="ja-JP" altLang="en-US" dirty="0"/>
              <a:t>運転運搬（トラック，タクシー，宅配，産業廃棄物，新聞配達，電車，路線バス，郵便仕分け）</a:t>
            </a:r>
            <a:endParaRPr kumimoji="1" lang="en-US" altLang="ja-JP" dirty="0"/>
          </a:p>
          <a:p>
            <a:r>
              <a:rPr lang="ja-JP" altLang="en-US" dirty="0"/>
              <a:t>その他，</a:t>
            </a:r>
            <a:r>
              <a:rPr kumimoji="1" lang="ja-JP" altLang="en-US" dirty="0"/>
              <a:t>給食調理，測量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750487" y="4853410"/>
            <a:ext cx="70723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350" dirty="0"/>
              <a:t>調査レポート：</a:t>
            </a:r>
            <a:r>
              <a:rPr lang="en-US" altLang="ja-JP" sz="1350" dirty="0"/>
              <a:t>When Will AI Exceed Human Performance? Evidence from AI Experts</a:t>
            </a:r>
            <a:r>
              <a:rPr lang="ja-JP" altLang="en-US" sz="1350" dirty="0"/>
              <a:t>　</a:t>
            </a:r>
            <a:endParaRPr lang="en-US" altLang="ja-JP" sz="1350" dirty="0"/>
          </a:p>
          <a:p>
            <a:r>
              <a:rPr lang="ja-JP" altLang="en-US" sz="1350" dirty="0"/>
              <a:t>野村総合研究所は，</a:t>
            </a:r>
            <a:r>
              <a:rPr lang="en-US" altLang="ja-JP" sz="1350" dirty="0"/>
              <a:t>6</a:t>
            </a:r>
            <a:r>
              <a:rPr lang="ja-JP" altLang="en-US" sz="1350" dirty="0"/>
              <a:t>「人工知能やロボット等による代替可能性が高い</a:t>
            </a:r>
            <a:r>
              <a:rPr lang="en-US" altLang="ja-JP" sz="1350" dirty="0"/>
              <a:t>100</a:t>
            </a:r>
            <a:r>
              <a:rPr lang="ja-JP" altLang="en-US" sz="1350" dirty="0"/>
              <a:t>種の職業」</a:t>
            </a:r>
          </a:p>
        </p:txBody>
      </p:sp>
    </p:spTree>
    <p:extLst>
      <p:ext uri="{BB962C8B-B14F-4D97-AF65-F5344CB8AC3E}">
        <p14:creationId xmlns:p14="http://schemas.microsoft.com/office/powerpoint/2010/main" val="2662767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909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latin typeface="メイリオ" panose="020B0604030504040204" pitchFamily="50" charset="-128"/>
              </a:rPr>
              <a:t>ベーシックインカム</a:t>
            </a:r>
            <a:r>
              <a:rPr kumimoji="1" lang="ja-JP" altLang="en-US" dirty="0">
                <a:latin typeface="メイリオ" panose="020B0604030504040204" pitchFamily="50" charset="-128"/>
              </a:rPr>
              <a:t>のニュース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23707" y="4589585"/>
            <a:ext cx="829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働くかどうかにかかわらず所得を最低保証する「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ベーシックインカム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」の導入を各国政府は検討しなければならないだろう　と述べる識者も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23707" y="875676"/>
            <a:ext cx="829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人工知能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(AI)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＋ロボットにできない仕事は減る</a:t>
            </a:r>
          </a:p>
        </p:txBody>
      </p:sp>
      <p:sp>
        <p:nvSpPr>
          <p:cNvPr id="7" name="下矢印 6"/>
          <p:cNvSpPr/>
          <p:nvPr/>
        </p:nvSpPr>
        <p:spPr>
          <a:xfrm>
            <a:off x="3986212" y="1803776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3986212" y="3807948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23707" y="2448961"/>
            <a:ext cx="852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業態は構造転換する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自動運転車の登場　→　運送業の構造転換</a:t>
            </a:r>
          </a:p>
        </p:txBody>
      </p:sp>
    </p:spTree>
    <p:extLst>
      <p:ext uri="{BB962C8B-B14F-4D97-AF65-F5344CB8AC3E}">
        <p14:creationId xmlns:p14="http://schemas.microsoft.com/office/powerpoint/2010/main" val="514350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人工知能による社会の変化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437" y="1124954"/>
            <a:ext cx="9072563" cy="573304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人間の知的能力を，機械が追い越す時代が，真剣に空想されるように</a:t>
            </a:r>
            <a:endParaRPr lang="en-US" altLang="ja-JP" sz="2400" b="1" dirty="0"/>
          </a:p>
          <a:p>
            <a:r>
              <a:rPr kumimoji="1" lang="ja-JP" altLang="en-US" sz="2400" b="1" dirty="0"/>
              <a:t>仕事の在り方の変化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人間はもはや働かなくて済む時代なのか？　働きたくても働く機会が無い時代なのか？</a:t>
            </a:r>
            <a:endParaRPr kumimoji="1" lang="en-US" altLang="ja-JP" sz="2400" b="1" dirty="0"/>
          </a:p>
          <a:p>
            <a:r>
              <a:rPr lang="ja-JP" altLang="en-US" sz="2400" b="1" dirty="0"/>
              <a:t>人類の根本問題の解決に人工知能が役立つ可能性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人類の存続，発展の継続，資源の永続，紛争等の廃絶，格差の解消，生物多様性の維持，地球環境の維持存続，地球外への進出</a:t>
            </a:r>
            <a:endParaRPr lang="en-US" altLang="ja-JP" sz="2400" dirty="0"/>
          </a:p>
          <a:p>
            <a:r>
              <a:rPr kumimoji="1" lang="ja-JP" altLang="en-US" sz="2400" b="1" dirty="0"/>
              <a:t>我々がクリエイティブであるために，人工知能</a:t>
            </a:r>
            <a:r>
              <a:rPr lang="ja-JP" altLang="en-US" sz="2400" b="1" dirty="0"/>
              <a:t>やロボットの助けを借りることができる時代へ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08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636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/>
              <a:t>① 人工知能による「フェイクビデオ」が登場するなどにより，</a:t>
            </a:r>
            <a:r>
              <a:rPr lang="ja-JP" altLang="en-US" sz="2400" b="1" dirty="0"/>
              <a:t>我々の倫理がより一層大切</a:t>
            </a:r>
            <a:r>
              <a:rPr lang="ja-JP" altLang="en-US" sz="2400" dirty="0"/>
              <a:t>になっている</a:t>
            </a:r>
          </a:p>
          <a:p>
            <a:pPr marL="0" indent="0">
              <a:buNone/>
            </a:pPr>
            <a:r>
              <a:rPr lang="ja-JP" altLang="en-US" sz="2400" b="1" dirty="0"/>
              <a:t>② 人工知能はさらに発展が続く</a:t>
            </a:r>
            <a:r>
              <a:rPr lang="ja-JP" altLang="en-US" sz="2400" dirty="0"/>
              <a:t>と考えらえる</a:t>
            </a:r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ja-JP" altLang="en-US" sz="2400" b="1" dirty="0"/>
              <a:t>人工知能が，人間よりも，上手に，安価に仕事ができるようになる</a:t>
            </a:r>
            <a:r>
              <a:rPr lang="ja-JP" altLang="en-US" sz="2400" dirty="0"/>
              <a:t>」とも真剣に考えらえるようになった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「高度に発達した人工知能は脅威になる」と言われるほどであるが，本当にそうなのか，その根拠を自分で調べ，自分で考察するなど，</a:t>
            </a:r>
            <a:r>
              <a:rPr lang="ja-JP" altLang="en-US" sz="2400" b="1" dirty="0"/>
              <a:t>自分で考え抜くことは大切</a:t>
            </a:r>
            <a:r>
              <a:rPr lang="ja-JP" altLang="en-US" sz="2400" dirty="0"/>
              <a:t>である．</a:t>
            </a:r>
          </a:p>
          <a:p>
            <a:pPr marL="0" indent="0">
              <a:buNone/>
            </a:pPr>
            <a:r>
              <a:rPr lang="ja-JP" altLang="en-US" sz="2400" dirty="0"/>
              <a:t>⑤ 「</a:t>
            </a:r>
            <a:r>
              <a:rPr lang="ja-JP" altLang="en-US" sz="2400" b="1" dirty="0"/>
              <a:t>人間がよりクリエイティブになるために人工知能を使う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人と人工知能とロボットが協働する</a:t>
            </a:r>
            <a:r>
              <a:rPr lang="ja-JP" altLang="en-US" sz="2400" dirty="0"/>
              <a:t>」など，社会の変化は必然であろう．</a:t>
            </a:r>
          </a:p>
          <a:p>
            <a:pPr marL="0" indent="0">
              <a:buNone/>
            </a:pPr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1F76A50-7B20-44CE-A5B4-362B7B0E8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" y="904613"/>
            <a:ext cx="1919544" cy="1521719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46FD4-D062-419F-9A5C-88D6BF37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33" y="777408"/>
            <a:ext cx="1919544" cy="18682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F161A8-BAEA-4AF1-9A20-43C5A9EC00C4}"/>
              </a:ext>
            </a:extLst>
          </p:cNvPr>
          <p:cNvSpPr txBox="1"/>
          <p:nvPr/>
        </p:nvSpPr>
        <p:spPr>
          <a:xfrm>
            <a:off x="1321073" y="2778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顔検知、顔識別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8E8ADE-4967-418F-809B-F2448232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" y="3710500"/>
            <a:ext cx="4588596" cy="18682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BBC0D0-3E78-4DB6-8D27-C06B9750D0FD}"/>
              </a:ext>
            </a:extLst>
          </p:cNvPr>
          <p:cNvSpPr txBox="1"/>
          <p:nvPr/>
        </p:nvSpPr>
        <p:spPr>
          <a:xfrm>
            <a:off x="1997367" y="58474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22994AA-4D73-4DC5-BAD6-4EEFA966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0" y="665611"/>
            <a:ext cx="1892427" cy="194977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D4321B73-9C14-49E6-A20A-FDC5C3542DA6}"/>
              </a:ext>
            </a:extLst>
          </p:cNvPr>
          <p:cNvSpPr/>
          <p:nvPr/>
        </p:nvSpPr>
        <p:spPr>
          <a:xfrm>
            <a:off x="6766300" y="1388774"/>
            <a:ext cx="205643" cy="48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85CC83-F200-4A0E-9BFF-93DB05B4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091" y="690422"/>
            <a:ext cx="1829359" cy="18840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47505-980F-4C02-B8FC-45BA8E3C610A}"/>
              </a:ext>
            </a:extLst>
          </p:cNvPr>
          <p:cNvSpPr txBox="1"/>
          <p:nvPr/>
        </p:nvSpPr>
        <p:spPr>
          <a:xfrm>
            <a:off x="5463004" y="273779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画像のセグメンテーション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BC992C8-E599-48E3-9A44-2E440FC0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12" y="3483994"/>
            <a:ext cx="3875041" cy="233969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ECCAC-622F-433C-A906-B6F4D25DF6B0}"/>
              </a:ext>
            </a:extLst>
          </p:cNvPr>
          <p:cNvSpPr txBox="1"/>
          <p:nvPr/>
        </p:nvSpPr>
        <p:spPr>
          <a:xfrm>
            <a:off x="5463004" y="5934670"/>
            <a:ext cx="3113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ブラウザで翻訳を行う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Mate Translate (Web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Firefox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のアドオン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5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人工知能とは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58360" cy="5690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コンピュータが，次のような知的な能力を持つこと</a:t>
            </a:r>
            <a:endParaRPr kumimoji="1" lang="en-US" altLang="ja-JP" sz="2400" b="1" dirty="0"/>
          </a:p>
          <a:p>
            <a:endParaRPr lang="en-US" altLang="ja-JP" sz="2400" b="1" dirty="0"/>
          </a:p>
          <a:p>
            <a:r>
              <a:rPr kumimoji="1" lang="ja-JP" altLang="en-US" sz="2400" b="1" dirty="0"/>
              <a:t>知能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知識</a:t>
            </a:r>
            <a:endParaRPr kumimoji="1" lang="en-US" altLang="ja-JP" sz="2400" b="1" dirty="0"/>
          </a:p>
          <a:p>
            <a:r>
              <a:rPr lang="ja-JP" altLang="en-US" sz="2400" b="1" dirty="0"/>
              <a:t>学習</a:t>
            </a:r>
            <a:endParaRPr lang="en-US" altLang="ja-JP" sz="2400" b="1" dirty="0"/>
          </a:p>
          <a:p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知能や知識や学習の仕組みを明らかにしたい，人間の仕事の一部をコンピュータに代行させたいという夢にもつながる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E18CF-38B1-432B-9CEF-07EC3716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0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人工知能システムはなぜ大切なのか？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人間の仕事の補助や代行．応用多数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退屈だが、集中力を要し、ミスが許されないよう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な仕事など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b="1" dirty="0"/>
              <a:t>コンピュータの特性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人間の感覚を超えるセンサー、情報ネットワークとの連携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人工知能の基礎・原理を極めることで、人間の知性とは何なのか？　という謎が解けるかも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2. </a:t>
            </a:r>
            <a:r>
              <a:rPr lang="ja-JP" altLang="en-US" dirty="0"/>
              <a:t>人工知能でできること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AEBB23F9-1402-4E4C-8644-E67172618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F50E671B-354D-434A-B05D-16B58F6D98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84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2778</Words>
  <Application>Microsoft Office PowerPoint</Application>
  <PresentationFormat>画面に合わせる (4:3)</PresentationFormat>
  <Paragraphs>415</Paragraphs>
  <Slides>53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53</vt:i4>
      </vt:variant>
    </vt:vector>
  </HeadingPairs>
  <TitlesOfParts>
    <vt:vector size="60" baseType="lpstr">
      <vt:lpstr>メイリオ</vt:lpstr>
      <vt:lpstr>游ゴシック</vt:lpstr>
      <vt:lpstr>Arial</vt:lpstr>
      <vt:lpstr>Calibri</vt:lpstr>
      <vt:lpstr>Segoe UI</vt:lpstr>
      <vt:lpstr>Office テーマ</vt:lpstr>
      <vt:lpstr>1_Office テーマ</vt:lpstr>
      <vt:lpstr>人工知能でできること， 人工知能による社会の変化 （高校内ガイダンス）</vt:lpstr>
      <vt:lpstr>アウトライン</vt:lpstr>
      <vt:lpstr>自己紹介</vt:lpstr>
      <vt:lpstr>PowerPoint プレゼンテーション</vt:lpstr>
      <vt:lpstr>1. 人工知能とは </vt:lpstr>
      <vt:lpstr>人工知能の応用例</vt:lpstr>
      <vt:lpstr>人工知能とは</vt:lpstr>
      <vt:lpstr>人工知能システムはなぜ大切なのか？</vt:lpstr>
      <vt:lpstr>2. 人工知能でできること </vt:lpstr>
      <vt:lpstr>人や自転車などの，オブジェクトの発見・検知</vt:lpstr>
      <vt:lpstr>車両の発見・検知</vt:lpstr>
      <vt:lpstr>顔と表情の読み取り</vt:lpstr>
      <vt:lpstr>目や顔などの，オブジェクトの発見・検知</vt:lpstr>
      <vt:lpstr>人体の向き，ポーズの読み取り</vt:lpstr>
      <vt:lpstr>目の動きの読み取り</vt:lpstr>
      <vt:lpstr>同一人物かの判定</vt:lpstr>
      <vt:lpstr>自動でのぼかし</vt:lpstr>
      <vt:lpstr>ここまでのまとめ</vt:lpstr>
      <vt:lpstr>顔の合成</vt:lpstr>
      <vt:lpstr>写真の合成，イラストの合成</vt:lpstr>
      <vt:lpstr>人間の下書きを，人工知能が清書する</vt:lpstr>
      <vt:lpstr>人間のスケッチを，人工知能が画像にする</vt:lpstr>
      <vt:lpstr>人工知能による翻訳</vt:lpstr>
      <vt:lpstr>フェイクビデオ</vt:lpstr>
      <vt:lpstr>PowerPoint プレゼンテーション</vt:lpstr>
      <vt:lpstr>ここまでのまとめ</vt:lpstr>
      <vt:lpstr>3. 人工知能の仕組み </vt:lpstr>
      <vt:lpstr>人工知能の種類</vt:lpstr>
      <vt:lpstr>ニューラルネットワーク</vt:lpstr>
      <vt:lpstr>３種類の中から１つに分類する場合</vt:lpstr>
      <vt:lpstr>３種類の中から１つに分類する場合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正解と誤差</vt:lpstr>
      <vt:lpstr>ニューラルネットワークの学習</vt:lpstr>
      <vt:lpstr>機械学習</vt:lpstr>
      <vt:lpstr>人工知能の学習に関するニュース</vt:lpstr>
      <vt:lpstr>ここまでのまとめ</vt:lpstr>
      <vt:lpstr>4. 人工知能の現状 </vt:lpstr>
      <vt:lpstr>人工知能とは</vt:lpstr>
      <vt:lpstr>① 技術は急激に進歩する</vt:lpstr>
      <vt:lpstr>② 多くの研究者は 2040年までに，人工知能(AI) が人間を超えると信じている</vt:lpstr>
      <vt:lpstr>③ 人工知能 (AI) は，雇用を失わせる可能性が高い</vt:lpstr>
      <vt:lpstr>5. 人工知能による社会の変化</vt:lpstr>
      <vt:lpstr>コンピュータと人工知能 (AI) の歴史</vt:lpstr>
      <vt:lpstr>人工知能 (AI) による革命　1950年より進行</vt:lpstr>
      <vt:lpstr>体系化可能な職業の例</vt:lpstr>
      <vt:lpstr>ベーシックインカムのニュース</vt:lpstr>
      <vt:lpstr>人工知能による社会の変化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邦彦 金子</cp:lastModifiedBy>
  <cp:revision>35</cp:revision>
  <dcterms:created xsi:type="dcterms:W3CDTF">2020-06-03T12:20:31Z</dcterms:created>
  <dcterms:modified xsi:type="dcterms:W3CDTF">2021-07-15T01:01:57Z</dcterms:modified>
</cp:coreProperties>
</file>