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967" r:id="rId2"/>
    <p:sldId id="955" r:id="rId3"/>
    <p:sldId id="956" r:id="rId4"/>
    <p:sldId id="257" r:id="rId5"/>
    <p:sldId id="948" r:id="rId6"/>
    <p:sldId id="258" r:id="rId7"/>
    <p:sldId id="949" r:id="rId8"/>
    <p:sldId id="951" r:id="rId9"/>
    <p:sldId id="807" r:id="rId10"/>
    <p:sldId id="953" r:id="rId11"/>
    <p:sldId id="740" r:id="rId12"/>
    <p:sldId id="719" r:id="rId13"/>
    <p:sldId id="659" r:id="rId14"/>
    <p:sldId id="720" r:id="rId15"/>
    <p:sldId id="954" r:id="rId16"/>
    <p:sldId id="660" r:id="rId17"/>
    <p:sldId id="661" r:id="rId18"/>
    <p:sldId id="957" r:id="rId19"/>
    <p:sldId id="958" r:id="rId20"/>
    <p:sldId id="959" r:id="rId21"/>
    <p:sldId id="960" r:id="rId22"/>
    <p:sldId id="961" r:id="rId23"/>
    <p:sldId id="962" r:id="rId24"/>
    <p:sldId id="963" r:id="rId25"/>
    <p:sldId id="964" r:id="rId26"/>
    <p:sldId id="965" r:id="rId27"/>
    <p:sldId id="966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1F2"/>
    <a:srgbClr val="A9D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4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0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89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B2AF73-649C-4793-B0F7-3EC0C0CD8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7AE3D-6B1C-4FC3-B701-3FCFC2747E9F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A97D213-DA3C-4EF3-9A54-154C9F367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D40178F-AAFD-4BCE-A2B3-77FF26673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B9B7AD-DED4-4820-831B-97F2646D60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08DB0-C122-4A1C-B543-6712A6ED0CAC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304B618-3BED-416B-9A67-083E52193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DFA11FC-DD38-44AD-AB6E-5A078147C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70F6D3-659E-4B59-8441-25874B808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910C8-7D69-46F2-8105-7F63B2154253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1DF2529-954F-4771-B834-4E5570C36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60C8C5A-4BB4-4654-9188-2B0F96B82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60204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70F6D3-659E-4B59-8441-25874B808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910C8-7D69-46F2-8105-7F63B2154253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1DF2529-954F-4771-B834-4E5570C36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60C8C5A-4BB4-4654-9188-2B0F96B82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70F6D3-659E-4B59-8441-25874B808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910C8-7D69-46F2-8105-7F63B2154253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1DF2529-954F-4771-B834-4E5570C36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60C8C5A-4BB4-4654-9188-2B0F96B82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258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85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25BE12-C5BF-4229-BDF8-B434CE6C0D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pro/ad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 dirty="0" smtClean="0">
                <a:latin typeface="メイリオ" panose="020B0604030504040204" pitchFamily="50" charset="-128"/>
              </a:rPr>
              <a:t>ad-3. </a:t>
            </a:r>
            <a:r>
              <a:rPr lang="ja-JP" altLang="en-US" dirty="0" smtClean="0"/>
              <a:t>二分</a:t>
            </a:r>
            <a:r>
              <a:rPr lang="ja-JP" altLang="en-US" dirty="0"/>
              <a:t>木と走査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（</a:t>
            </a:r>
            <a:r>
              <a:rPr lang="en-US" altLang="ja-JP" dirty="0" smtClean="0"/>
              <a:t>C </a:t>
            </a:r>
            <a:r>
              <a:rPr lang="ja-JP" altLang="en-US" dirty="0" smtClean="0"/>
              <a:t>言語によるアルゴリズムとデータ構造）（全６回）</a:t>
            </a:r>
            <a:endParaRPr lang="ja-JP" altLang="en-US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</a:t>
            </a:r>
            <a:r>
              <a:rPr lang="en-US" altLang="ja-JP">
                <a:hlinkClick r:id="rId5"/>
              </a:rPr>
              <a:t>://</a:t>
            </a:r>
            <a:r>
              <a:rPr lang="en-US" altLang="ja-JP" smtClean="0">
                <a:hlinkClick r:id="rId5"/>
              </a:rPr>
              <a:t>www.kkaneko.jp/pro/ad/index.html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953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5262B-0072-4497-B735-9660CBD6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ここで作成する木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992769-8E58-4282-B40F-A9882A5A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8BD3920-0797-47BB-AA31-1AD0605176EB}"/>
              </a:ext>
            </a:extLst>
          </p:cNvPr>
          <p:cNvSpPr/>
          <p:nvPr/>
        </p:nvSpPr>
        <p:spPr>
          <a:xfrm>
            <a:off x="3530009" y="1162493"/>
            <a:ext cx="1134140" cy="964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467ABD2-97FE-480C-80FC-AF88EC2596F3}"/>
              </a:ext>
            </a:extLst>
          </p:cNvPr>
          <p:cNvSpPr/>
          <p:nvPr/>
        </p:nvSpPr>
        <p:spPr>
          <a:xfrm>
            <a:off x="1945758" y="2739655"/>
            <a:ext cx="1134140" cy="964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E29EA1-1E27-43DA-B29D-BEAD0028BC71}"/>
              </a:ext>
            </a:extLst>
          </p:cNvPr>
          <p:cNvSpPr/>
          <p:nvPr/>
        </p:nvSpPr>
        <p:spPr>
          <a:xfrm>
            <a:off x="4929964" y="2739654"/>
            <a:ext cx="1134140" cy="964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51B9884-0FF5-49A8-A227-D8B118582CE6}"/>
              </a:ext>
            </a:extLst>
          </p:cNvPr>
          <p:cNvSpPr/>
          <p:nvPr/>
        </p:nvSpPr>
        <p:spPr>
          <a:xfrm>
            <a:off x="3710765" y="4554276"/>
            <a:ext cx="1134140" cy="964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F6F0CEB-BB12-45D4-9DFD-5C4C037DF356}"/>
              </a:ext>
            </a:extLst>
          </p:cNvPr>
          <p:cNvSpPr/>
          <p:nvPr/>
        </p:nvSpPr>
        <p:spPr>
          <a:xfrm>
            <a:off x="6318001" y="4554275"/>
            <a:ext cx="1134140" cy="964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5FFA77A-4CEE-4A58-86AA-8ED0CEAB8626}"/>
              </a:ext>
            </a:extLst>
          </p:cNvPr>
          <p:cNvCxnSpPr>
            <a:stCxn id="5" idx="3"/>
            <a:endCxn id="6" idx="7"/>
          </p:cNvCxnSpPr>
          <p:nvPr/>
        </p:nvCxnSpPr>
        <p:spPr>
          <a:xfrm flipH="1">
            <a:off x="2913807" y="1985335"/>
            <a:ext cx="782293" cy="895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AAD7874-4C7D-49C5-A9AE-06734A3EEBCE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498058" y="1985335"/>
            <a:ext cx="782293" cy="831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2ED9009-4479-41EA-B3C7-EABA7FBB5CDE}"/>
              </a:ext>
            </a:extLst>
          </p:cNvPr>
          <p:cNvCxnSpPr>
            <a:cxnSpLocks/>
          </p:cNvCxnSpPr>
          <p:nvPr/>
        </p:nvCxnSpPr>
        <p:spPr>
          <a:xfrm flipH="1">
            <a:off x="4552449" y="3618314"/>
            <a:ext cx="629637" cy="1003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D8635B7-25C5-4704-8DBE-CD19F22B6976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5898013" y="3562496"/>
            <a:ext cx="756624" cy="991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D83ED5E-EA49-4016-A16E-5FC98D717D52}"/>
              </a:ext>
            </a:extLst>
          </p:cNvPr>
          <p:cNvSpPr txBox="1"/>
          <p:nvPr/>
        </p:nvSpPr>
        <p:spPr>
          <a:xfrm>
            <a:off x="3839636" y="1352114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1886E29-E04B-49B8-BDDD-4066A725AAD0}"/>
              </a:ext>
            </a:extLst>
          </p:cNvPr>
          <p:cNvSpPr txBox="1"/>
          <p:nvPr/>
        </p:nvSpPr>
        <p:spPr>
          <a:xfrm>
            <a:off x="2255385" y="2960589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38852E-2DB8-4977-B69D-17ABB01FFC5F}"/>
              </a:ext>
            </a:extLst>
          </p:cNvPr>
          <p:cNvSpPr txBox="1"/>
          <p:nvPr/>
        </p:nvSpPr>
        <p:spPr>
          <a:xfrm>
            <a:off x="5239591" y="2949358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CD3E53-829E-4FCA-BE67-D22AEAB9F77A}"/>
              </a:ext>
            </a:extLst>
          </p:cNvPr>
          <p:cNvSpPr txBox="1"/>
          <p:nvPr/>
        </p:nvSpPr>
        <p:spPr>
          <a:xfrm>
            <a:off x="4019175" y="4743896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C03571-FE5E-4963-A9FF-9BB6BFB44038}"/>
              </a:ext>
            </a:extLst>
          </p:cNvPr>
          <p:cNvSpPr txBox="1"/>
          <p:nvPr/>
        </p:nvSpPr>
        <p:spPr>
          <a:xfrm>
            <a:off x="6627628" y="4792342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75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644893"/>
            <a:ext cx="8678719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ja-JP" altLang="en-US" sz="2400" b="1" dirty="0"/>
              <a:t>ウェブブラウザ</a:t>
            </a:r>
            <a:r>
              <a:rPr lang="ja-JP" altLang="en-US" sz="2400" dirty="0"/>
              <a:t>を起動する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/>
              <a:t>C Tutor </a:t>
            </a:r>
            <a:r>
              <a:rPr lang="ja-JP" altLang="en-US" sz="2400" dirty="0"/>
              <a:t>を使いたいので，次の </a:t>
            </a:r>
            <a:r>
              <a:rPr lang="en-US" altLang="ja-JP" sz="2400" dirty="0"/>
              <a:t>URL </a:t>
            </a:r>
            <a:r>
              <a:rPr lang="ja-JP" altLang="en-US" sz="2400" dirty="0"/>
              <a:t>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http://</a:t>
            </a:r>
            <a:r>
              <a:rPr lang="en-US" altLang="ja-JP" sz="2400" b="1" dirty="0" err="1"/>
              <a:t>www.pythontutor.com</a:t>
            </a:r>
            <a:r>
              <a:rPr lang="en-US" altLang="ja-JP" sz="2400" b="1" dirty="0"/>
              <a:t>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 </a:t>
            </a:r>
            <a:r>
              <a:rPr lang="en-US" altLang="ja-JP" sz="2400" b="1" u="sng" dirty="0"/>
              <a:t>Internet Explorer </a:t>
            </a:r>
            <a:r>
              <a:rPr lang="ja-JP" altLang="en-US" sz="2400" b="1" u="sng" dirty="0"/>
              <a:t>でうまく動かない</a:t>
            </a:r>
            <a:r>
              <a:rPr lang="ja-JP" altLang="en-US" sz="2400" dirty="0"/>
              <a:t>場合がある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→ うまく動かないときは </a:t>
            </a:r>
            <a:r>
              <a:rPr lang="en-US" altLang="ja-JP" sz="2400" b="1" u="sng" dirty="0"/>
              <a:t>Google Chrome </a:t>
            </a:r>
            <a:r>
              <a:rPr lang="ja-JP" altLang="en-US" sz="2400" dirty="0"/>
              <a:t>を試してください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 </a:t>
            </a:r>
            <a:r>
              <a:rPr lang="ja-JP" altLang="en-US" sz="2400" dirty="0"/>
              <a:t>途中で</a:t>
            </a:r>
            <a:r>
              <a:rPr lang="ja-JP" altLang="en-US" sz="2400" b="1" u="sng" dirty="0"/>
              <a:t>「</a:t>
            </a:r>
            <a:r>
              <a:rPr lang="en-US" altLang="ja-JP" sz="2400" b="1" u="sng" dirty="0"/>
              <a:t>Server Busy</a:t>
            </a:r>
            <a:r>
              <a:rPr lang="ja-JP" altLang="en-US" sz="2400" b="1" u="sng" dirty="0"/>
              <a:t>・・・」というメッセージが出る</a:t>
            </a:r>
            <a:r>
              <a:rPr lang="ja-JP" altLang="en-US" sz="2400" dirty="0"/>
              <a:t>ことがある．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→ 混雑している．</a:t>
            </a:r>
            <a:r>
              <a:rPr lang="ja-JP" altLang="en-US" sz="2400" b="1" u="sng" dirty="0"/>
              <a:t>少し（数秒から数十秒）待つ</a:t>
            </a:r>
            <a:r>
              <a:rPr lang="ja-JP" altLang="en-US" sz="2400" dirty="0"/>
              <a:t>と自動で表示が変わる（変わらない場合には，操作をもう一度行ってみる）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 </a:t>
            </a:r>
            <a:r>
              <a:rPr lang="ja-JP" altLang="en-US" sz="2400" dirty="0"/>
              <a:t>日本語モードはない．英語で使う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　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26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52" y="1684257"/>
            <a:ext cx="7391454" cy="4224368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83142ACC-D282-4765-BB9B-351980FF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C</a:t>
            </a:r>
            <a:r>
              <a:rPr lang="ja-JP" altLang="en-US" b="1" dirty="0"/>
              <a:t> </a:t>
            </a:r>
            <a:r>
              <a:rPr lang="en-US" altLang="ja-JP" b="1" dirty="0"/>
              <a:t>Tutor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1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786008" y="4383368"/>
            <a:ext cx="1258909" cy="489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1B6437-2FC7-4C9B-BA44-F9D3173C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62" y="1360311"/>
            <a:ext cx="4677241" cy="524366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44138" y="1800430"/>
            <a:ext cx="5956912" cy="42806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9962" y="6087072"/>
            <a:ext cx="2034216" cy="5156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61672" y="1412535"/>
            <a:ext cx="1716906" cy="3377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77730" y="1036683"/>
            <a:ext cx="3130985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 (gcc4.8, C11)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」になっている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06180" y="5185081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エディタ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96958" y="6248794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実行のためのボタン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93349" y="2409157"/>
            <a:ext cx="334097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最初から </a:t>
            </a:r>
            <a:r>
              <a:rPr kumimoji="1"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main 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ひな形が入っている</a:t>
            </a:r>
          </a:p>
        </p:txBody>
      </p:sp>
    </p:spTree>
    <p:extLst>
      <p:ext uri="{BB962C8B-B14F-4D97-AF65-F5344CB8AC3E}">
        <p14:creationId xmlns:p14="http://schemas.microsoft.com/office/powerpoint/2010/main" val="288084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987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双方向リストの作成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ja-JP" altLang="en-US" dirty="0"/>
              <a:t>④</a:t>
            </a:r>
            <a:r>
              <a:rPr lang="ja-JP" altLang="en-US" b="1" dirty="0"/>
              <a:t> </a:t>
            </a:r>
            <a:r>
              <a:rPr lang="ja-JP" altLang="en-US" dirty="0"/>
              <a:t>次のプログラムを使う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3960B-DCD8-4C5A-A848-805377EFCD5C}"/>
              </a:ext>
            </a:extLst>
          </p:cNvPr>
          <p:cNvSpPr txBox="1"/>
          <p:nvPr/>
        </p:nvSpPr>
        <p:spPr>
          <a:xfrm>
            <a:off x="1666754" y="635635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次ページに続く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409B14B-E8F5-4802-B0B9-3A07DC20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6" y="1123820"/>
            <a:ext cx="8683334" cy="51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E735C7-D20A-4301-A75B-353A05C3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1C7EA8-76DE-4D56-AD85-B25A6FF39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17" y="85041"/>
            <a:ext cx="5095596" cy="67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7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3F25B79-924A-4728-9E7B-ED24D0BBC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73" y="2778676"/>
            <a:ext cx="2789245" cy="3060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FFD71D7-7398-4744-AAB8-5A063B1B3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" y="2643308"/>
            <a:ext cx="2983590" cy="29433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A10CAF5-F173-4213-8072-F3E371B52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790" y="5086326"/>
            <a:ext cx="2402268" cy="131444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7489" y="221527"/>
            <a:ext cx="8348108" cy="2557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②「</a:t>
            </a:r>
            <a:r>
              <a:rPr lang="en-US" altLang="ja-JP" b="1" dirty="0"/>
              <a:t>Visualize Execution</a:t>
            </a:r>
            <a:r>
              <a:rPr lang="ja-JP" altLang="en-US" dirty="0"/>
              <a:t>」をクリック．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」をクリックして戻る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6502" y="4969565"/>
            <a:ext cx="1364733" cy="3975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034039" y="3360542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657944" y="5460177"/>
            <a:ext cx="621823" cy="25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6279767" y="292273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 rot="5400000">
            <a:off x="7291507" y="4434232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944083" y="5949387"/>
            <a:ext cx="948681" cy="300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50B52A-2243-4679-8FAF-C26F9C0F6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883" y="711700"/>
            <a:ext cx="1075893" cy="40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7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97142"/>
            <a:ext cx="7442293" cy="502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実行結果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5AD9F6ED-1DD9-4901-A708-B96CA2DA7539}"/>
              </a:ext>
            </a:extLst>
          </p:cNvPr>
          <p:cNvSpPr/>
          <p:nvPr/>
        </p:nvSpPr>
        <p:spPr>
          <a:xfrm>
            <a:off x="4744648" y="402365"/>
            <a:ext cx="255616" cy="93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ACA68D-EA96-4585-B7D6-79BB4C89E076}"/>
              </a:ext>
            </a:extLst>
          </p:cNvPr>
          <p:cNvSpPr txBox="1"/>
          <p:nvPr/>
        </p:nvSpPr>
        <p:spPr>
          <a:xfrm>
            <a:off x="5133538" y="6356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レコード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6F5C4AB-C39D-4DE8-803F-5E90682E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974" y="17144"/>
            <a:ext cx="1771026" cy="6596485"/>
          </a:xfrm>
          <a:prstGeom prst="rect">
            <a:avLst/>
          </a:prstGeom>
        </p:spPr>
      </p:pic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C84D9DCE-5D43-4BAD-B9E5-F0EE718E2F41}"/>
              </a:ext>
            </a:extLst>
          </p:cNvPr>
          <p:cNvSpPr/>
          <p:nvPr/>
        </p:nvSpPr>
        <p:spPr>
          <a:xfrm>
            <a:off x="4744648" y="1780086"/>
            <a:ext cx="255616" cy="93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4ADA86-F5C9-4E23-985B-D53064BB9F34}"/>
              </a:ext>
            </a:extLst>
          </p:cNvPr>
          <p:cNvSpPr txBox="1"/>
          <p:nvPr/>
        </p:nvSpPr>
        <p:spPr>
          <a:xfrm>
            <a:off x="5133538" y="20133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レコード</a:t>
            </a:r>
          </a:p>
        </p:txBody>
      </p:sp>
      <p:sp>
        <p:nvSpPr>
          <p:cNvPr id="16" name="右中かっこ 15">
            <a:extLst>
              <a:ext uri="{FF2B5EF4-FFF2-40B4-BE49-F238E27FC236}">
                <a16:creationId xmlns:a16="http://schemas.microsoft.com/office/drawing/2014/main" id="{7CC0911E-0494-488E-81B9-E04FA70086A8}"/>
              </a:ext>
            </a:extLst>
          </p:cNvPr>
          <p:cNvSpPr/>
          <p:nvPr/>
        </p:nvSpPr>
        <p:spPr>
          <a:xfrm>
            <a:off x="4744648" y="3058526"/>
            <a:ext cx="255616" cy="93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BB9C3C-FEC2-4C81-995D-B73B9DE9A420}"/>
              </a:ext>
            </a:extLst>
          </p:cNvPr>
          <p:cNvSpPr txBox="1"/>
          <p:nvPr/>
        </p:nvSpPr>
        <p:spPr>
          <a:xfrm>
            <a:off x="5133538" y="329181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レコード</a:t>
            </a: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FB1C7BF6-9885-4AE0-B20A-C263913DCDAE}"/>
              </a:ext>
            </a:extLst>
          </p:cNvPr>
          <p:cNvSpPr/>
          <p:nvPr/>
        </p:nvSpPr>
        <p:spPr>
          <a:xfrm>
            <a:off x="4744648" y="4336966"/>
            <a:ext cx="255616" cy="93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D34BF7-E5D7-4F81-9F7D-020E951FF2C0}"/>
              </a:ext>
            </a:extLst>
          </p:cNvPr>
          <p:cNvSpPr txBox="1"/>
          <p:nvPr/>
        </p:nvSpPr>
        <p:spPr>
          <a:xfrm>
            <a:off x="5133538" y="457025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レコード</a:t>
            </a:r>
          </a:p>
        </p:txBody>
      </p:sp>
      <p:sp>
        <p:nvSpPr>
          <p:cNvPr id="20" name="右中かっこ 19">
            <a:extLst>
              <a:ext uri="{FF2B5EF4-FFF2-40B4-BE49-F238E27FC236}">
                <a16:creationId xmlns:a16="http://schemas.microsoft.com/office/drawing/2014/main" id="{E1398815-55F0-4BD7-BCE0-6DE92B4473CE}"/>
              </a:ext>
            </a:extLst>
          </p:cNvPr>
          <p:cNvSpPr/>
          <p:nvPr/>
        </p:nvSpPr>
        <p:spPr>
          <a:xfrm>
            <a:off x="4744648" y="5615406"/>
            <a:ext cx="255616" cy="9392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86C7842-C23E-4900-BE71-E8894A4CC3FD}"/>
              </a:ext>
            </a:extLst>
          </p:cNvPr>
          <p:cNvSpPr txBox="1"/>
          <p:nvPr/>
        </p:nvSpPr>
        <p:spPr>
          <a:xfrm>
            <a:off x="5133538" y="584869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レコード</a:t>
            </a:r>
          </a:p>
        </p:txBody>
      </p:sp>
    </p:spTree>
    <p:extLst>
      <p:ext uri="{BB962C8B-B14F-4D97-AF65-F5344CB8AC3E}">
        <p14:creationId xmlns:p14="http://schemas.microsoft.com/office/powerpoint/2010/main" val="402219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実習の指示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資料：</a:t>
            </a:r>
            <a:r>
              <a:rPr lang="ja-JP" altLang="en-US" b="1" dirty="0"/>
              <a:t>１８</a:t>
            </a:r>
            <a:r>
              <a:rPr lang="ja-JP" altLang="en-US" dirty="0"/>
              <a:t>～</a:t>
            </a:r>
            <a:r>
              <a:rPr lang="ja-JP" altLang="en-US" b="1" dirty="0"/>
              <a:t>２７</a:t>
            </a:r>
            <a:endParaRPr lang="en-US" altLang="ja-JP" b="1" dirty="0"/>
          </a:p>
          <a:p>
            <a:r>
              <a:rPr lang="ja-JP" altLang="en-US" dirty="0"/>
              <a:t>次のことを理解しマスターする</a:t>
            </a:r>
            <a:endParaRPr lang="en-US" altLang="ja-JP" dirty="0"/>
          </a:p>
          <a:p>
            <a:pPr lvl="1"/>
            <a:r>
              <a:rPr lang="ja-JP" altLang="en-US" dirty="0"/>
              <a:t>先行順 </a:t>
            </a:r>
            <a:r>
              <a:rPr lang="en-US" altLang="ja-JP" dirty="0"/>
              <a:t>(pre-order)</a:t>
            </a:r>
          </a:p>
          <a:p>
            <a:pPr lvl="1"/>
            <a:r>
              <a:rPr lang="ja-JP" altLang="en-US" dirty="0"/>
              <a:t>中間順 </a:t>
            </a:r>
            <a:r>
              <a:rPr lang="en-US" altLang="ja-JP" dirty="0"/>
              <a:t>(in-order)</a:t>
            </a:r>
          </a:p>
          <a:p>
            <a:pPr lvl="1"/>
            <a:r>
              <a:rPr lang="ja-JP" altLang="en-US" dirty="0"/>
              <a:t>後行順 </a:t>
            </a:r>
            <a:r>
              <a:rPr lang="en-US" altLang="ja-JP" dirty="0"/>
              <a:t>(post-order)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653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7C2CD8A-15CD-4C37-847E-279045220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65" y="1123820"/>
            <a:ext cx="5222917" cy="533225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987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先行順 </a:t>
            </a:r>
            <a:r>
              <a:rPr lang="en-US" altLang="ja-JP" b="1" dirty="0"/>
              <a:t>(pre-order)</a:t>
            </a:r>
          </a:p>
          <a:p>
            <a:r>
              <a:rPr lang="ja-JP" altLang="en-US" dirty="0"/>
              <a:t>プログラムを次のように書き換えなさい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3960B-DCD8-4C5A-A848-805377EFCD5C}"/>
              </a:ext>
            </a:extLst>
          </p:cNvPr>
          <p:cNvSpPr txBox="1"/>
          <p:nvPr/>
        </p:nvSpPr>
        <p:spPr>
          <a:xfrm>
            <a:off x="1666754" y="64212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次ページに続く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6E50E4-ECC1-4216-9B0B-219FB5A88CF1}"/>
              </a:ext>
            </a:extLst>
          </p:cNvPr>
          <p:cNvSpPr/>
          <p:nvPr/>
        </p:nvSpPr>
        <p:spPr>
          <a:xfrm>
            <a:off x="1855597" y="3661373"/>
            <a:ext cx="5029474" cy="2794700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2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3-1. </a:t>
            </a:r>
            <a:r>
              <a:rPr lang="ja-JP" altLang="en-US" dirty="0"/>
              <a:t>二分木と走査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2A7F548-3044-49A8-B6BD-47575B8D7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6117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E735C7-D20A-4301-A75B-353A05C3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A1E05B-3D3E-4AF3-8D8C-C6AA3958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84" y="0"/>
            <a:ext cx="7074668" cy="685262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D2606B-DBD2-4AF8-BBDF-348DA6FDD7C4}"/>
              </a:ext>
            </a:extLst>
          </p:cNvPr>
          <p:cNvSpPr/>
          <p:nvPr/>
        </p:nvSpPr>
        <p:spPr>
          <a:xfrm>
            <a:off x="1666754" y="6003234"/>
            <a:ext cx="3064272" cy="442453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3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6382380C-78C9-46AB-9462-7E749DCF9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04" y="610294"/>
            <a:ext cx="7041436" cy="590977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987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実行し，結果を確認しなさい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AD274B-10BE-4E95-B865-560514E7F5F6}"/>
              </a:ext>
            </a:extLst>
          </p:cNvPr>
          <p:cNvSpPr/>
          <p:nvPr/>
        </p:nvSpPr>
        <p:spPr>
          <a:xfrm>
            <a:off x="748690" y="1123819"/>
            <a:ext cx="2531224" cy="1838041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49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E3B3272-CD70-445A-AF78-7AEE26AA8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10" y="1171905"/>
            <a:ext cx="4917091" cy="524932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987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中間順 </a:t>
            </a:r>
            <a:r>
              <a:rPr lang="en-US" altLang="ja-JP" b="1" dirty="0"/>
              <a:t>(in-order)</a:t>
            </a:r>
          </a:p>
          <a:p>
            <a:r>
              <a:rPr lang="ja-JP" altLang="en-US" dirty="0"/>
              <a:t>プログラムを次のように書き換えなさい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3960B-DCD8-4C5A-A848-805377EFCD5C}"/>
              </a:ext>
            </a:extLst>
          </p:cNvPr>
          <p:cNvSpPr txBox="1"/>
          <p:nvPr/>
        </p:nvSpPr>
        <p:spPr>
          <a:xfrm>
            <a:off x="1666754" y="64212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次ページに続く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6E50E4-ECC1-4216-9B0B-219FB5A88CF1}"/>
              </a:ext>
            </a:extLst>
          </p:cNvPr>
          <p:cNvSpPr/>
          <p:nvPr/>
        </p:nvSpPr>
        <p:spPr>
          <a:xfrm>
            <a:off x="1912509" y="3660480"/>
            <a:ext cx="4458474" cy="2760752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39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A4148F9-147E-4CDF-B887-951AC1B5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96" y="89612"/>
            <a:ext cx="7049138" cy="676838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E735C7-D20A-4301-A75B-353A05C3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D2606B-DBD2-4AF8-BBDF-348DA6FDD7C4}"/>
              </a:ext>
            </a:extLst>
          </p:cNvPr>
          <p:cNvSpPr/>
          <p:nvPr/>
        </p:nvSpPr>
        <p:spPr>
          <a:xfrm>
            <a:off x="1666754" y="6003234"/>
            <a:ext cx="3064272" cy="442453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93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2587D86-9728-4F52-BB2A-2074129A8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5" y="736039"/>
            <a:ext cx="6755224" cy="598440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987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実行し，結果を確認しなさい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AD274B-10BE-4E95-B865-560514E7F5F6}"/>
              </a:ext>
            </a:extLst>
          </p:cNvPr>
          <p:cNvSpPr/>
          <p:nvPr/>
        </p:nvSpPr>
        <p:spPr>
          <a:xfrm>
            <a:off x="997168" y="1232532"/>
            <a:ext cx="3038119" cy="1808842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31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A8EFF75-9180-443B-858D-EB20F0A80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62" y="1160023"/>
            <a:ext cx="5167385" cy="531789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987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後行順 </a:t>
            </a:r>
            <a:r>
              <a:rPr lang="en-US" altLang="ja-JP" b="1" dirty="0"/>
              <a:t>(post-order)</a:t>
            </a:r>
            <a:endParaRPr lang="ja-JP" altLang="en-US" b="1" dirty="0"/>
          </a:p>
          <a:p>
            <a:r>
              <a:rPr lang="ja-JP" altLang="en-US" dirty="0"/>
              <a:t>プログラムを次のように書き換えなさい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3960B-DCD8-4C5A-A848-805377EFCD5C}"/>
              </a:ext>
            </a:extLst>
          </p:cNvPr>
          <p:cNvSpPr txBox="1"/>
          <p:nvPr/>
        </p:nvSpPr>
        <p:spPr>
          <a:xfrm>
            <a:off x="1666754" y="642123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次ページに続く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6E50E4-ECC1-4216-9B0B-219FB5A88CF1}"/>
              </a:ext>
            </a:extLst>
          </p:cNvPr>
          <p:cNvSpPr/>
          <p:nvPr/>
        </p:nvSpPr>
        <p:spPr>
          <a:xfrm>
            <a:off x="2021103" y="3651434"/>
            <a:ext cx="5095314" cy="2826482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501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71F477-2D6B-474D-973F-5DA94004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11" y="0"/>
            <a:ext cx="7097413" cy="685800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E735C7-D20A-4301-A75B-353A05C3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D2606B-DBD2-4AF8-BBDF-348DA6FDD7C4}"/>
              </a:ext>
            </a:extLst>
          </p:cNvPr>
          <p:cNvSpPr/>
          <p:nvPr/>
        </p:nvSpPr>
        <p:spPr>
          <a:xfrm>
            <a:off x="1666754" y="6003234"/>
            <a:ext cx="3064272" cy="442453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141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4C54343-39B5-4278-A167-4A22A787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71" y="630171"/>
            <a:ext cx="6496937" cy="610538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987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実行し，結果を確認しなさい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2AD274B-10BE-4E95-B865-560514E7F5F6}"/>
              </a:ext>
            </a:extLst>
          </p:cNvPr>
          <p:cNvSpPr/>
          <p:nvPr/>
        </p:nvSpPr>
        <p:spPr>
          <a:xfrm>
            <a:off x="808323" y="1123820"/>
            <a:ext cx="3077875" cy="1808223"/>
          </a:xfrm>
          <a:prstGeom prst="rect">
            <a:avLst/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89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DAF9A3-CB57-4D08-9F22-2C6DD33FF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二分木とは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1FD930-0243-4C3D-8DC4-78B2A9859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レコード</a:t>
            </a:r>
            <a:r>
              <a:rPr lang="ja-JP" altLang="en-US" dirty="0"/>
              <a:t>を次の３つで構成</a:t>
            </a:r>
          </a:p>
          <a:p>
            <a:r>
              <a:rPr lang="ja-JP" altLang="en-US" dirty="0"/>
              <a:t>要素を格納する</a:t>
            </a:r>
            <a:r>
              <a:rPr lang="ja-JP" altLang="en-US" b="1" dirty="0">
                <a:solidFill>
                  <a:srgbClr val="C00000"/>
                </a:solidFill>
              </a:rPr>
              <a:t>セル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左部分木</a:t>
            </a:r>
            <a:r>
              <a:rPr lang="ja-JP" altLang="en-US" dirty="0"/>
              <a:t>を指す</a:t>
            </a:r>
            <a:r>
              <a:rPr lang="ja-JP" altLang="en-US" b="1" dirty="0">
                <a:solidFill>
                  <a:srgbClr val="C00000"/>
                </a:solidFill>
              </a:rPr>
              <a:t>ポインタ</a:t>
            </a:r>
            <a:r>
              <a:rPr lang="ja-JP" altLang="en-US" dirty="0"/>
              <a:t>を格納する</a:t>
            </a:r>
            <a:r>
              <a:rPr lang="ja-JP" altLang="en-US" b="1" dirty="0">
                <a:solidFill>
                  <a:srgbClr val="C00000"/>
                </a:solidFill>
              </a:rPr>
              <a:t>セル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>
                <a:solidFill>
                  <a:srgbClr val="C00000"/>
                </a:solidFill>
              </a:rPr>
              <a:t>右部分木</a:t>
            </a:r>
            <a:r>
              <a:rPr lang="ja-JP" altLang="en-US" dirty="0"/>
              <a:t>を指す</a:t>
            </a:r>
            <a:r>
              <a:rPr lang="ja-JP" altLang="en-US" b="1" dirty="0">
                <a:solidFill>
                  <a:srgbClr val="C00000"/>
                </a:solidFill>
              </a:rPr>
              <a:t>ポインタ</a:t>
            </a:r>
            <a:r>
              <a:rPr lang="ja-JP" altLang="en-US" dirty="0"/>
              <a:t>を格納する</a:t>
            </a:r>
            <a:r>
              <a:rPr lang="ja-JP" altLang="en-US" b="1" dirty="0">
                <a:solidFill>
                  <a:srgbClr val="C00000"/>
                </a:solidFill>
              </a:rPr>
              <a:t>セル</a:t>
            </a:r>
          </a:p>
          <a:p>
            <a:endParaRPr lang="ja-JP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	</a:t>
            </a:r>
          </a:p>
          <a:p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DF61118-95E2-481D-8DEB-F34CBAB0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FC52198-A3C3-413F-88DD-9191F444731C}"/>
              </a:ext>
            </a:extLst>
          </p:cNvPr>
          <p:cNvSpPr/>
          <p:nvPr/>
        </p:nvSpPr>
        <p:spPr>
          <a:xfrm>
            <a:off x="4135088" y="3949245"/>
            <a:ext cx="1526147" cy="1873876"/>
          </a:xfrm>
          <a:custGeom>
            <a:avLst/>
            <a:gdLst>
              <a:gd name="connsiteX0" fmla="*/ 186744 w 1526147"/>
              <a:gd name="connsiteY0" fmla="*/ 148107 h 1873876"/>
              <a:gd name="connsiteX1" fmla="*/ 0 w 1526147"/>
              <a:gd name="connsiteY1" fmla="*/ 895082 h 1873876"/>
              <a:gd name="connsiteX2" fmla="*/ 12879 w 1526147"/>
              <a:gd name="connsiteY2" fmla="*/ 1068946 h 1873876"/>
              <a:gd name="connsiteX3" fmla="*/ 418564 w 1526147"/>
              <a:gd name="connsiteY3" fmla="*/ 1545465 h 1873876"/>
              <a:gd name="connsiteX4" fmla="*/ 528034 w 1526147"/>
              <a:gd name="connsiteY4" fmla="*/ 1873876 h 1873876"/>
              <a:gd name="connsiteX5" fmla="*/ 1526147 w 1526147"/>
              <a:gd name="connsiteY5" fmla="*/ 1848118 h 1873876"/>
              <a:gd name="connsiteX6" fmla="*/ 1429555 w 1526147"/>
              <a:gd name="connsiteY6" fmla="*/ 1056068 h 1873876"/>
              <a:gd name="connsiteX7" fmla="*/ 759854 w 1526147"/>
              <a:gd name="connsiteY7" fmla="*/ 264017 h 1873876"/>
              <a:gd name="connsiteX8" fmla="*/ 489397 w 1526147"/>
              <a:gd name="connsiteY8" fmla="*/ 0 h 1873876"/>
              <a:gd name="connsiteX9" fmla="*/ 186744 w 1526147"/>
              <a:gd name="connsiteY9" fmla="*/ 148107 h 18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6147" h="1873876">
                <a:moveTo>
                  <a:pt x="186744" y="148107"/>
                </a:moveTo>
                <a:lnTo>
                  <a:pt x="0" y="895082"/>
                </a:lnTo>
                <a:lnTo>
                  <a:pt x="12879" y="1068946"/>
                </a:lnTo>
                <a:lnTo>
                  <a:pt x="418564" y="1545465"/>
                </a:lnTo>
                <a:lnTo>
                  <a:pt x="528034" y="1873876"/>
                </a:lnTo>
                <a:lnTo>
                  <a:pt x="1526147" y="1848118"/>
                </a:lnTo>
                <a:lnTo>
                  <a:pt x="1429555" y="1056068"/>
                </a:lnTo>
                <a:lnTo>
                  <a:pt x="759854" y="264017"/>
                </a:lnTo>
                <a:lnTo>
                  <a:pt x="489397" y="0"/>
                </a:lnTo>
                <a:lnTo>
                  <a:pt x="186744" y="148107"/>
                </a:lnTo>
                <a:close/>
              </a:path>
            </a:pathLst>
          </a:custGeom>
          <a:solidFill>
            <a:srgbClr val="CEE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3F3299BD-7E09-4EF0-8D4D-615D901CE08B}"/>
              </a:ext>
            </a:extLst>
          </p:cNvPr>
          <p:cNvSpPr/>
          <p:nvPr/>
        </p:nvSpPr>
        <p:spPr>
          <a:xfrm>
            <a:off x="2596063" y="4007200"/>
            <a:ext cx="1873876" cy="1822360"/>
          </a:xfrm>
          <a:custGeom>
            <a:avLst/>
            <a:gdLst>
              <a:gd name="connsiteX0" fmla="*/ 811369 w 1873876"/>
              <a:gd name="connsiteY0" fmla="*/ 0 h 1822360"/>
              <a:gd name="connsiteX1" fmla="*/ 64394 w 1873876"/>
              <a:gd name="connsiteY1" fmla="*/ 991673 h 1822360"/>
              <a:gd name="connsiteX2" fmla="*/ 0 w 1873876"/>
              <a:gd name="connsiteY2" fmla="*/ 1822360 h 1822360"/>
              <a:gd name="connsiteX3" fmla="*/ 882203 w 1873876"/>
              <a:gd name="connsiteY3" fmla="*/ 1822360 h 1822360"/>
              <a:gd name="connsiteX4" fmla="*/ 1873876 w 1873876"/>
              <a:gd name="connsiteY4" fmla="*/ 1796603 h 1822360"/>
              <a:gd name="connsiteX5" fmla="*/ 1848118 w 1873876"/>
              <a:gd name="connsiteY5" fmla="*/ 1435994 h 1822360"/>
              <a:gd name="connsiteX6" fmla="*/ 1384479 w 1873876"/>
              <a:gd name="connsiteY6" fmla="*/ 779172 h 1822360"/>
              <a:gd name="connsiteX7" fmla="*/ 1358721 w 1873876"/>
              <a:gd name="connsiteY7" fmla="*/ 128789 h 1822360"/>
              <a:gd name="connsiteX8" fmla="*/ 811369 w 1873876"/>
              <a:gd name="connsiteY8" fmla="*/ 0 h 182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3876" h="1822360">
                <a:moveTo>
                  <a:pt x="811369" y="0"/>
                </a:moveTo>
                <a:lnTo>
                  <a:pt x="64394" y="991673"/>
                </a:lnTo>
                <a:lnTo>
                  <a:pt x="0" y="1822360"/>
                </a:lnTo>
                <a:lnTo>
                  <a:pt x="882203" y="1822360"/>
                </a:lnTo>
                <a:lnTo>
                  <a:pt x="1873876" y="1796603"/>
                </a:lnTo>
                <a:lnTo>
                  <a:pt x="1848118" y="1435994"/>
                </a:lnTo>
                <a:lnTo>
                  <a:pt x="1384479" y="779172"/>
                </a:lnTo>
                <a:lnTo>
                  <a:pt x="1358721" y="128789"/>
                </a:lnTo>
                <a:lnTo>
                  <a:pt x="811369" y="0"/>
                </a:lnTo>
                <a:close/>
              </a:path>
            </a:pathLst>
          </a:custGeom>
          <a:solidFill>
            <a:srgbClr val="CEE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DD68D0C5-658A-4209-8814-515335EA6A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4753" y="4935865"/>
            <a:ext cx="1444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C5E710C0-F1F5-46F0-BE5B-A83F809F3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215" y="4935865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EA2DDC8-36C7-4EA2-B4C0-56EE326F02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13315" y="4215140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A375CF27-0424-4EF8-92BC-A770ADE493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1515" y="4215140"/>
            <a:ext cx="4318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8C37C72-C76F-4E48-AB29-7E84805284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2590" y="4935865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9E9AC741-1E82-4741-B3F2-71393AE134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3315" y="3638878"/>
            <a:ext cx="5032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5D638BC-A2FD-48F1-ACF8-50FEB90C1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6553" y="3638878"/>
            <a:ext cx="4333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25D49530-A64E-4DC4-A6F7-2D55B51880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34040" y="414370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F91E718-4E7D-4DD4-BD88-C789C5493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940" y="4143703"/>
            <a:ext cx="4318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919E7B2A-09F5-408A-8710-AF0DDD1F7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740" y="4935865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Oval 16">
            <a:extLst>
              <a:ext uri="{FF2B5EF4-FFF2-40B4-BE49-F238E27FC236}">
                <a16:creationId xmlns:a16="http://schemas.microsoft.com/office/drawing/2014/main" id="{4BCD8078-2355-48AC-8BB0-6C1A3F09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678" y="356744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217D9216-E6BA-46C0-A40A-1CEAFCFA9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878" y="414370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CE21C527-C903-4260-AFEA-111194FDB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053" y="48644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99AA4F6D-9889-491C-8DAC-D0B7E8954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753" y="48644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C6417CC6-FA0B-44AA-9C95-5331C9ACF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578" y="48644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C9612065-C631-4563-8E45-5E28DADF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915" y="407226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F9ED7045-F361-40A5-969E-801ACC8B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715" y="48644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1876B4EF-367A-4532-AF5B-DB4BB312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715" y="5512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1249F237-EAAB-4073-8A8E-297771BBF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878" y="5512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90C8055E-C97F-4A1C-9D67-C3BE2BCD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15" y="5512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8" name="Oval 26">
            <a:extLst>
              <a:ext uri="{FF2B5EF4-FFF2-40B4-BE49-F238E27FC236}">
                <a16:creationId xmlns:a16="http://schemas.microsoft.com/office/drawing/2014/main" id="{7AEBDA8E-13D3-4AC3-A369-808C1177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178" y="551212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8C032F71-E998-4296-8EFF-08952ED1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71" y="5833131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dirty="0"/>
              <a:t>左部分木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65234F65-D09C-455F-8D24-FB7FB4045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578" y="3105478"/>
            <a:ext cx="1350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根</a:t>
            </a:r>
            <a:r>
              <a:rPr lang="en-US" altLang="ja-JP" sz="2800"/>
              <a:t>(root)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75FB37E4-7276-4776-A75C-0283DA0F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709" y="5833131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dirty="0"/>
              <a:t>右部分木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29DEE9-52CE-446E-98B7-2E90E1A3D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二分木の走査法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4E47F9-60B1-4AF0-A841-103C83C86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二分木の走査には次の種類がある</a:t>
            </a:r>
          </a:p>
          <a:p>
            <a:r>
              <a:rPr lang="ja-JP" altLang="en-US" dirty="0"/>
              <a:t>先行順 </a:t>
            </a:r>
            <a:r>
              <a:rPr lang="en-US" altLang="ja-JP" dirty="0"/>
              <a:t>(pre-order)</a:t>
            </a:r>
            <a:endParaRPr lang="ja-JP" altLang="en-US" dirty="0"/>
          </a:p>
          <a:p>
            <a:r>
              <a:rPr lang="ja-JP" altLang="en-US" dirty="0"/>
              <a:t>中間順 </a:t>
            </a:r>
            <a:r>
              <a:rPr lang="en-US" altLang="ja-JP" dirty="0"/>
              <a:t>(in-order)</a:t>
            </a:r>
            <a:endParaRPr lang="ja-JP" altLang="en-US" dirty="0"/>
          </a:p>
          <a:p>
            <a:r>
              <a:rPr lang="ja-JP" altLang="en-US" dirty="0"/>
              <a:t>後行順 </a:t>
            </a:r>
            <a:r>
              <a:rPr lang="en-US" altLang="ja-JP" dirty="0"/>
              <a:t>(post-order)</a:t>
            </a:r>
            <a:endParaRPr lang="ja-JP" altLang="en-US" dirty="0"/>
          </a:p>
          <a:p>
            <a:pPr marL="0" indent="0">
              <a:buNone/>
            </a:pPr>
            <a:endParaRPr lang="en-US" altLang="ja-JP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1B65C5-1F9C-4642-89B9-7ABAFB6C2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先行順 </a:t>
            </a:r>
            <a:r>
              <a:rPr lang="en-US" altLang="ja-JP" dirty="0"/>
              <a:t>(pre-order)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C31517-5711-4A6C-94F7-81FFA5913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1845" y="846253"/>
            <a:ext cx="7978639" cy="1117226"/>
          </a:xfrm>
        </p:spPr>
        <p:txBody>
          <a:bodyPr>
            <a:noAutofit/>
          </a:bodyPr>
          <a:lstStyle/>
          <a:p>
            <a:r>
              <a:rPr lang="ja-JP" altLang="en-US" dirty="0"/>
              <a:t>根ノード，左部分木，右部分木の順</a:t>
            </a:r>
            <a:endParaRPr lang="en-US" altLang="ja-JP" dirty="0"/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FD940950-773E-4032-BD04-60FE539EFF56}"/>
              </a:ext>
            </a:extLst>
          </p:cNvPr>
          <p:cNvGrpSpPr>
            <a:grpSpLocks/>
          </p:cNvGrpSpPr>
          <p:nvPr/>
        </p:nvGrpSpPr>
        <p:grpSpPr bwMode="auto">
          <a:xfrm>
            <a:off x="1156447" y="2073835"/>
            <a:ext cx="3284538" cy="2184400"/>
            <a:chOff x="1713" y="436"/>
            <a:chExt cx="2069" cy="1376"/>
          </a:xfrm>
        </p:grpSpPr>
        <p:sp>
          <p:nvSpPr>
            <p:cNvPr id="45" name="Line 5">
              <a:extLst>
                <a:ext uri="{FF2B5EF4-FFF2-40B4-BE49-F238E27FC236}">
                  <a16:creationId xmlns:a16="http://schemas.microsoft.com/office/drawing/2014/main" id="{E3268534-8FC5-4A62-9082-893510A63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1" y="604"/>
              <a:ext cx="454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46" name="Line 6">
              <a:extLst>
                <a:ext uri="{FF2B5EF4-FFF2-40B4-BE49-F238E27FC236}">
                  <a16:creationId xmlns:a16="http://schemas.microsoft.com/office/drawing/2014/main" id="{C3BC9904-7DDF-47C4-97FD-E152F5194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" y="604"/>
              <a:ext cx="544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47" name="Line 7">
              <a:extLst>
                <a:ext uri="{FF2B5EF4-FFF2-40B4-BE49-F238E27FC236}">
                  <a16:creationId xmlns:a16="http://schemas.microsoft.com/office/drawing/2014/main" id="{54B853E0-C16B-472E-AB36-946BB08C7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4" y="1058"/>
              <a:ext cx="317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48" name="Line 8">
              <a:extLst>
                <a:ext uri="{FF2B5EF4-FFF2-40B4-BE49-F238E27FC236}">
                  <a16:creationId xmlns:a16="http://schemas.microsoft.com/office/drawing/2014/main" id="{1B425525-2215-40D0-8183-3C83B6269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" y="1058"/>
              <a:ext cx="273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49" name="Line 9">
              <a:extLst>
                <a:ext uri="{FF2B5EF4-FFF2-40B4-BE49-F238E27FC236}">
                  <a16:creationId xmlns:a16="http://schemas.microsoft.com/office/drawing/2014/main" id="{F173983E-7B48-4F04-AD6C-B37090CE5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3" y="1103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50" name="Line 10">
              <a:extLst>
                <a:ext uri="{FF2B5EF4-FFF2-40B4-BE49-F238E27FC236}">
                  <a16:creationId xmlns:a16="http://schemas.microsoft.com/office/drawing/2014/main" id="{AA3AD80A-2A25-44C0-A115-440856BFE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1103"/>
              <a:ext cx="318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51" name="Oval 11">
              <a:extLst>
                <a:ext uri="{FF2B5EF4-FFF2-40B4-BE49-F238E27FC236}">
                  <a16:creationId xmlns:a16="http://schemas.microsoft.com/office/drawing/2014/main" id="{4E80E9E6-AA17-4860-8D99-E57F2C86F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559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2" name="Oval 12">
              <a:extLst>
                <a:ext uri="{FF2B5EF4-FFF2-40B4-BE49-F238E27FC236}">
                  <a16:creationId xmlns:a16="http://schemas.microsoft.com/office/drawing/2014/main" id="{B551B1BD-2D0E-432F-AC21-2D55EBD0D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967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3" name="Oval 13">
              <a:extLst>
                <a:ext uri="{FF2B5EF4-FFF2-40B4-BE49-F238E27FC236}">
                  <a16:creationId xmlns:a16="http://schemas.microsoft.com/office/drawing/2014/main" id="{F5410CCC-9E35-4D7C-8133-F69583591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55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F8CD6434-7A48-4460-B719-D9886101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557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" name="Oval 15">
              <a:extLst>
                <a:ext uri="{FF2B5EF4-FFF2-40B4-BE49-F238E27FC236}">
                  <a16:creationId xmlns:a16="http://schemas.microsoft.com/office/drawing/2014/main" id="{850CBD43-4BC5-4085-92A6-C556F35FC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1557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6" name="Oval 16">
              <a:extLst>
                <a:ext uri="{FF2B5EF4-FFF2-40B4-BE49-F238E27FC236}">
                  <a16:creationId xmlns:a16="http://schemas.microsoft.com/office/drawing/2014/main" id="{3CF77113-266C-445A-8C69-76CAE6456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155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7" name="Oval 17">
              <a:extLst>
                <a:ext uri="{FF2B5EF4-FFF2-40B4-BE49-F238E27FC236}">
                  <a16:creationId xmlns:a16="http://schemas.microsoft.com/office/drawing/2014/main" id="{3F5E3E46-E66E-410D-8D18-00CAD7579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1013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2400">
                <a:latin typeface="Arial" panose="020B0604020202020204" pitchFamily="34" charset="0"/>
              </a:endParaRPr>
            </a:p>
          </p:txBody>
        </p:sp>
        <p:sp>
          <p:nvSpPr>
            <p:cNvPr id="58" name="Text Box 18">
              <a:extLst>
                <a:ext uri="{FF2B5EF4-FFF2-40B4-BE49-F238E27FC236}">
                  <a16:creationId xmlns:a16="http://schemas.microsoft.com/office/drawing/2014/main" id="{7513641F-0874-46AE-89EC-9F84819A7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4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9" name="Text Box 19">
              <a:extLst>
                <a:ext uri="{FF2B5EF4-FFF2-40B4-BE49-F238E27FC236}">
                  <a16:creationId xmlns:a16="http://schemas.microsoft.com/office/drawing/2014/main" id="{2FA19CEB-FDD3-4B15-BEDC-AA9120D91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889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0" name="Text Box 20">
              <a:extLst>
                <a:ext uri="{FF2B5EF4-FFF2-40B4-BE49-F238E27FC236}">
                  <a16:creationId xmlns:a16="http://schemas.microsoft.com/office/drawing/2014/main" id="{4AA9C29B-3372-4858-92F3-7E9628598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844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Text Box 21">
              <a:extLst>
                <a:ext uri="{FF2B5EF4-FFF2-40B4-BE49-F238E27FC236}">
                  <a16:creationId xmlns:a16="http://schemas.microsoft.com/office/drawing/2014/main" id="{92FBA562-5B3F-49CE-B8A2-6413726D4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52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62" name="Text Box 22">
              <a:extLst>
                <a:ext uri="{FF2B5EF4-FFF2-40B4-BE49-F238E27FC236}">
                  <a16:creationId xmlns:a16="http://schemas.microsoft.com/office/drawing/2014/main" id="{29B3EA9A-7ED3-413D-A377-5134EA866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" y="1512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3" name="Text Box 23">
              <a:extLst>
                <a:ext uri="{FF2B5EF4-FFF2-40B4-BE49-F238E27FC236}">
                  <a16:creationId xmlns:a16="http://schemas.microsoft.com/office/drawing/2014/main" id="{294507D6-436F-40C7-817F-698F24EA4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1479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64" name="Text Box 24">
              <a:extLst>
                <a:ext uri="{FF2B5EF4-FFF2-40B4-BE49-F238E27FC236}">
                  <a16:creationId xmlns:a16="http://schemas.microsoft.com/office/drawing/2014/main" id="{0D604684-E650-42D7-AD08-461F31189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479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65" name="Text Box 25">
            <a:extLst>
              <a:ext uri="{FF2B5EF4-FFF2-40B4-BE49-F238E27FC236}">
                <a16:creationId xmlns:a16="http://schemas.microsoft.com/office/drawing/2014/main" id="{A9ED8C08-383B-43A8-8A2A-141295A59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47" y="2912035"/>
            <a:ext cx="346684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latin typeface="Arial" panose="020B0604020202020204" pitchFamily="34" charset="0"/>
              </a:rPr>
              <a:t>D, B, E, A, F, C,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Arial" panose="020B0604020202020204" pitchFamily="34" charset="0"/>
              </a:rPr>
              <a:t>の順に処理を行う</a:t>
            </a:r>
          </a:p>
        </p:txBody>
      </p:sp>
      <p:sp>
        <p:nvSpPr>
          <p:cNvPr id="66" name="Line 26">
            <a:extLst>
              <a:ext uri="{FF2B5EF4-FFF2-40B4-BE49-F238E27FC236}">
                <a16:creationId xmlns:a16="http://schemas.microsoft.com/office/drawing/2014/main" id="{E9FFB6A4-AE15-461B-B441-4D40C49F7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7435" y="3251760"/>
            <a:ext cx="360362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7" name="Line 27">
            <a:extLst>
              <a:ext uri="{FF2B5EF4-FFF2-40B4-BE49-F238E27FC236}">
                <a16:creationId xmlns:a16="http://schemas.microsoft.com/office/drawing/2014/main" id="{F66EFFD1-F7CE-40B3-BDEF-6ABAECC07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2260" y="3251760"/>
            <a:ext cx="431800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8" name="Line 28">
            <a:extLst>
              <a:ext uri="{FF2B5EF4-FFF2-40B4-BE49-F238E27FC236}">
                <a16:creationId xmlns:a16="http://schemas.microsoft.com/office/drawing/2014/main" id="{87CDE7E4-0C48-42BB-BBDA-A4525F8887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5497" y="2604060"/>
            <a:ext cx="144463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9" name="Line 29">
            <a:extLst>
              <a:ext uri="{FF2B5EF4-FFF2-40B4-BE49-F238E27FC236}">
                <a16:creationId xmlns:a16="http://schemas.microsoft.com/office/drawing/2014/main" id="{BE7D3962-E7E7-49D9-86E5-027AC5032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2985" y="2604060"/>
            <a:ext cx="358775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0" name="Line 30">
            <a:extLst>
              <a:ext uri="{FF2B5EF4-FFF2-40B4-BE49-F238E27FC236}">
                <a16:creationId xmlns:a16="http://schemas.microsoft.com/office/drawing/2014/main" id="{2453D5F1-723E-49FE-A95F-9F863FF2EA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6222" y="3323198"/>
            <a:ext cx="215900" cy="433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1" name="Line 31">
            <a:extLst>
              <a:ext uri="{FF2B5EF4-FFF2-40B4-BE49-F238E27FC236}">
                <a16:creationId xmlns:a16="http://schemas.microsoft.com/office/drawing/2014/main" id="{37DBA051-6D3F-478C-B652-E236B8119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6585" y="3251760"/>
            <a:ext cx="43180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81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1B65C5-1F9C-4642-89B9-7ABAFB6C2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中間順 </a:t>
            </a:r>
            <a:r>
              <a:rPr lang="en-US" altLang="ja-JP" dirty="0"/>
              <a:t>(in-order)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C31517-5711-4A6C-94F7-81FFA5913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1845" y="846253"/>
            <a:ext cx="7978639" cy="1117226"/>
          </a:xfrm>
        </p:spPr>
        <p:txBody>
          <a:bodyPr>
            <a:noAutofit/>
          </a:bodyPr>
          <a:lstStyle/>
          <a:p>
            <a:r>
              <a:rPr lang="ja-JP" altLang="en-US" dirty="0"/>
              <a:t>左部分木，根ノード，右部分木の順</a:t>
            </a:r>
            <a:endParaRPr lang="en-US" altLang="ja-JP" dirty="0"/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DFA095AF-999C-42D5-A9F6-823025FC3BC8}"/>
              </a:ext>
            </a:extLst>
          </p:cNvPr>
          <p:cNvGrpSpPr>
            <a:grpSpLocks/>
          </p:cNvGrpSpPr>
          <p:nvPr/>
        </p:nvGrpSpPr>
        <p:grpSpPr bwMode="auto">
          <a:xfrm>
            <a:off x="1565556" y="2252151"/>
            <a:ext cx="3284537" cy="2184400"/>
            <a:chOff x="1713" y="436"/>
            <a:chExt cx="2069" cy="1376"/>
          </a:xfrm>
        </p:grpSpPr>
        <p:sp>
          <p:nvSpPr>
            <p:cNvPr id="45" name="Line 5">
              <a:extLst>
                <a:ext uri="{FF2B5EF4-FFF2-40B4-BE49-F238E27FC236}">
                  <a16:creationId xmlns:a16="http://schemas.microsoft.com/office/drawing/2014/main" id="{DCA6A3F6-13D9-4C9D-8FAE-F700F14B9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1" y="604"/>
              <a:ext cx="454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46" name="Line 6">
              <a:extLst>
                <a:ext uri="{FF2B5EF4-FFF2-40B4-BE49-F238E27FC236}">
                  <a16:creationId xmlns:a16="http://schemas.microsoft.com/office/drawing/2014/main" id="{085FC5EC-4E66-46C5-9351-BA5ED2F09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" y="604"/>
              <a:ext cx="544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47" name="Line 7">
              <a:extLst>
                <a:ext uri="{FF2B5EF4-FFF2-40B4-BE49-F238E27FC236}">
                  <a16:creationId xmlns:a16="http://schemas.microsoft.com/office/drawing/2014/main" id="{6CA403F6-53F7-47C4-A48F-86DFA51D0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4" y="1058"/>
              <a:ext cx="317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48" name="Line 8">
              <a:extLst>
                <a:ext uri="{FF2B5EF4-FFF2-40B4-BE49-F238E27FC236}">
                  <a16:creationId xmlns:a16="http://schemas.microsoft.com/office/drawing/2014/main" id="{6A5A5601-D6FD-4520-A71F-7AEE359D5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" y="1058"/>
              <a:ext cx="273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49" name="Line 9">
              <a:extLst>
                <a:ext uri="{FF2B5EF4-FFF2-40B4-BE49-F238E27FC236}">
                  <a16:creationId xmlns:a16="http://schemas.microsoft.com/office/drawing/2014/main" id="{12BF108D-E79E-4B20-BC31-DE3D3A598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3" y="1103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50" name="Line 10">
              <a:extLst>
                <a:ext uri="{FF2B5EF4-FFF2-40B4-BE49-F238E27FC236}">
                  <a16:creationId xmlns:a16="http://schemas.microsoft.com/office/drawing/2014/main" id="{E16E0112-430B-4EA9-9F7B-033EFA3F3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1103"/>
              <a:ext cx="318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51" name="Oval 11">
              <a:extLst>
                <a:ext uri="{FF2B5EF4-FFF2-40B4-BE49-F238E27FC236}">
                  <a16:creationId xmlns:a16="http://schemas.microsoft.com/office/drawing/2014/main" id="{97A12331-C844-466F-883B-D842D8BCB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559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2" name="Oval 12">
              <a:extLst>
                <a:ext uri="{FF2B5EF4-FFF2-40B4-BE49-F238E27FC236}">
                  <a16:creationId xmlns:a16="http://schemas.microsoft.com/office/drawing/2014/main" id="{5580685C-7DB5-4256-A56A-F2619E31B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967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3" name="Oval 13">
              <a:extLst>
                <a:ext uri="{FF2B5EF4-FFF2-40B4-BE49-F238E27FC236}">
                  <a16:creationId xmlns:a16="http://schemas.microsoft.com/office/drawing/2014/main" id="{590DB60A-6A32-426F-A46B-CDDFF3B7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55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4" name="Oval 14">
              <a:extLst>
                <a:ext uri="{FF2B5EF4-FFF2-40B4-BE49-F238E27FC236}">
                  <a16:creationId xmlns:a16="http://schemas.microsoft.com/office/drawing/2014/main" id="{4CD86BFE-AA9B-4016-9816-2403CBBC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557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" name="Oval 15">
              <a:extLst>
                <a:ext uri="{FF2B5EF4-FFF2-40B4-BE49-F238E27FC236}">
                  <a16:creationId xmlns:a16="http://schemas.microsoft.com/office/drawing/2014/main" id="{BCDDA983-96D3-49BB-AF44-A4F55810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1557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6" name="Oval 16">
              <a:extLst>
                <a:ext uri="{FF2B5EF4-FFF2-40B4-BE49-F238E27FC236}">
                  <a16:creationId xmlns:a16="http://schemas.microsoft.com/office/drawing/2014/main" id="{15D31888-2865-40B2-8F6C-BC0B78B08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155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7" name="Oval 17">
              <a:extLst>
                <a:ext uri="{FF2B5EF4-FFF2-40B4-BE49-F238E27FC236}">
                  <a16:creationId xmlns:a16="http://schemas.microsoft.com/office/drawing/2014/main" id="{663F7882-EE39-41AD-8136-B0415BB83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1013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2400">
                <a:latin typeface="Arial" panose="020B0604020202020204" pitchFamily="34" charset="0"/>
              </a:endParaRPr>
            </a:p>
          </p:txBody>
        </p:sp>
        <p:sp>
          <p:nvSpPr>
            <p:cNvPr id="58" name="Text Box 18">
              <a:extLst>
                <a:ext uri="{FF2B5EF4-FFF2-40B4-BE49-F238E27FC236}">
                  <a16:creationId xmlns:a16="http://schemas.microsoft.com/office/drawing/2014/main" id="{10F79133-F6D1-45CB-A9C9-6DF8CE51F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4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9" name="Text Box 19">
              <a:extLst>
                <a:ext uri="{FF2B5EF4-FFF2-40B4-BE49-F238E27FC236}">
                  <a16:creationId xmlns:a16="http://schemas.microsoft.com/office/drawing/2014/main" id="{A175A0EA-3C5D-4F81-8A7A-D295DE0AC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889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0" name="Text Box 20">
              <a:extLst>
                <a:ext uri="{FF2B5EF4-FFF2-40B4-BE49-F238E27FC236}">
                  <a16:creationId xmlns:a16="http://schemas.microsoft.com/office/drawing/2014/main" id="{99B00CB5-E8E2-49CF-B4E9-8A16A015F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844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Text Box 21">
              <a:extLst>
                <a:ext uri="{FF2B5EF4-FFF2-40B4-BE49-F238E27FC236}">
                  <a16:creationId xmlns:a16="http://schemas.microsoft.com/office/drawing/2014/main" id="{8F1AFC4C-FBA1-4D71-9E42-C3C085E21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52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62" name="Text Box 22">
              <a:extLst>
                <a:ext uri="{FF2B5EF4-FFF2-40B4-BE49-F238E27FC236}">
                  <a16:creationId xmlns:a16="http://schemas.microsoft.com/office/drawing/2014/main" id="{860275D7-0147-4CB4-B0D5-A42F692B6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" y="1512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63" name="Text Box 23">
              <a:extLst>
                <a:ext uri="{FF2B5EF4-FFF2-40B4-BE49-F238E27FC236}">
                  <a16:creationId xmlns:a16="http://schemas.microsoft.com/office/drawing/2014/main" id="{3DFF5C87-8149-47E3-A077-63C91583A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1479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64" name="Text Box 24">
              <a:extLst>
                <a:ext uri="{FF2B5EF4-FFF2-40B4-BE49-F238E27FC236}">
                  <a16:creationId xmlns:a16="http://schemas.microsoft.com/office/drawing/2014/main" id="{B94AE19F-3395-4D12-989D-DBE85C897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479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65" name="Text Box 25">
            <a:extLst>
              <a:ext uri="{FF2B5EF4-FFF2-40B4-BE49-F238E27FC236}">
                <a16:creationId xmlns:a16="http://schemas.microsoft.com/office/drawing/2014/main" id="{55E5C55B-2EA8-4C40-B10D-C2B82038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756" y="3090351"/>
            <a:ext cx="346684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latin typeface="Arial" panose="020B0604020202020204" pitchFamily="34" charset="0"/>
              </a:rPr>
              <a:t>D, B, E, A, F, C,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Arial" panose="020B0604020202020204" pitchFamily="34" charset="0"/>
              </a:rPr>
              <a:t>の順に処理を行う</a:t>
            </a:r>
          </a:p>
        </p:txBody>
      </p:sp>
      <p:sp>
        <p:nvSpPr>
          <p:cNvPr id="66" name="Line 26">
            <a:extLst>
              <a:ext uri="{FF2B5EF4-FFF2-40B4-BE49-F238E27FC236}">
                <a16:creationId xmlns:a16="http://schemas.microsoft.com/office/drawing/2014/main" id="{2F6F6439-8A4F-433C-973F-48A07376CD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6543" y="3430076"/>
            <a:ext cx="360363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7" name="Line 27">
            <a:extLst>
              <a:ext uri="{FF2B5EF4-FFF2-40B4-BE49-F238E27FC236}">
                <a16:creationId xmlns:a16="http://schemas.microsoft.com/office/drawing/2014/main" id="{38715803-5228-4354-B151-886225EF6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368" y="3430076"/>
            <a:ext cx="431800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8" name="Line 28">
            <a:extLst>
              <a:ext uri="{FF2B5EF4-FFF2-40B4-BE49-F238E27FC236}">
                <a16:creationId xmlns:a16="http://schemas.microsoft.com/office/drawing/2014/main" id="{35A9DCE9-2841-4E8C-BA02-DEEE785682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4606" y="2782376"/>
            <a:ext cx="144462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9" name="Line 29">
            <a:extLst>
              <a:ext uri="{FF2B5EF4-FFF2-40B4-BE49-F238E27FC236}">
                <a16:creationId xmlns:a16="http://schemas.microsoft.com/office/drawing/2014/main" id="{21E85D56-A605-4A60-807D-7AB74EA57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2093" y="2782376"/>
            <a:ext cx="358775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0" name="Line 30">
            <a:extLst>
              <a:ext uri="{FF2B5EF4-FFF2-40B4-BE49-F238E27FC236}">
                <a16:creationId xmlns:a16="http://schemas.microsoft.com/office/drawing/2014/main" id="{E3341EAF-6D65-426F-892A-C05454C4FA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331" y="3501514"/>
            <a:ext cx="215900" cy="433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1" name="Line 31">
            <a:extLst>
              <a:ext uri="{FF2B5EF4-FFF2-40B4-BE49-F238E27FC236}">
                <a16:creationId xmlns:a16="http://schemas.microsoft.com/office/drawing/2014/main" id="{E4363249-7490-4201-B7FC-0CBC0B876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693" y="3430076"/>
            <a:ext cx="43180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2" name="Oval 32">
            <a:extLst>
              <a:ext uri="{FF2B5EF4-FFF2-40B4-BE49-F238E27FC236}">
                <a16:creationId xmlns:a16="http://schemas.microsoft.com/office/drawing/2014/main" id="{2A0C5EC4-032B-4EE2-A0FF-7EE108C77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881" y="2974464"/>
            <a:ext cx="1785937" cy="1679575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3" name="Text Box 33">
            <a:extLst>
              <a:ext uri="{FF2B5EF4-FFF2-40B4-BE49-F238E27FC236}">
                <a16:creationId xmlns:a16="http://schemas.microsoft.com/office/drawing/2014/main" id="{83B599C3-15C4-4F73-AE6F-C3448CDE2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18" y="4692139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</a:rPr>
              <a:t>①</a:t>
            </a:r>
            <a:r>
              <a:rPr lang="ja-JP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左部分木を辿る</a:t>
            </a:r>
          </a:p>
        </p:txBody>
      </p:sp>
      <p:sp>
        <p:nvSpPr>
          <p:cNvPr id="74" name="Text Box 34">
            <a:extLst>
              <a:ext uri="{FF2B5EF4-FFF2-40B4-BE49-F238E27FC236}">
                <a16:creationId xmlns:a16="http://schemas.microsoft.com/office/drawing/2014/main" id="{B2B85653-6BE0-405C-9B61-304E28A5D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931" y="2164839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</a:rPr>
              <a:t>②</a:t>
            </a:r>
            <a:r>
              <a:rPr lang="ja-JP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根を辿る</a:t>
            </a:r>
          </a:p>
        </p:txBody>
      </p:sp>
      <p:sp>
        <p:nvSpPr>
          <p:cNvPr id="75" name="Oval 35">
            <a:extLst>
              <a:ext uri="{FF2B5EF4-FFF2-40B4-BE49-F238E27FC236}">
                <a16:creationId xmlns:a16="http://schemas.microsoft.com/office/drawing/2014/main" id="{A1645961-68E1-4D3B-A627-45ACD668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656" y="2210876"/>
            <a:ext cx="871537" cy="808038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6" name="Oval 36">
            <a:extLst>
              <a:ext uri="{FF2B5EF4-FFF2-40B4-BE49-F238E27FC236}">
                <a16:creationId xmlns:a16="http://schemas.microsoft.com/office/drawing/2014/main" id="{123F3491-4ED7-41EA-B8E7-93ADBFA4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656" y="2985576"/>
            <a:ext cx="1774825" cy="1679575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77" name="Text Box 37">
            <a:extLst>
              <a:ext uri="{FF2B5EF4-FFF2-40B4-BE49-F238E27FC236}">
                <a16:creationId xmlns:a16="http://schemas.microsoft.com/office/drawing/2014/main" id="{4C4F98BE-FE91-401E-8B57-8AACF75B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218" y="4660389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</a:rPr>
              <a:t>③</a:t>
            </a:r>
            <a:r>
              <a:rPr lang="ja-JP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右部分木を辿る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4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1B65C5-1F9C-4642-89B9-7ABAFB6C2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後行順 </a:t>
            </a:r>
            <a:r>
              <a:rPr lang="en-US" altLang="ja-JP" dirty="0"/>
              <a:t>(post-order)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C31517-5711-4A6C-94F7-81FFA5913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1845" y="846253"/>
            <a:ext cx="7978639" cy="1117226"/>
          </a:xfrm>
        </p:spPr>
        <p:txBody>
          <a:bodyPr>
            <a:noAutofit/>
          </a:bodyPr>
          <a:lstStyle/>
          <a:p>
            <a:r>
              <a:rPr lang="ja-JP" altLang="en-US" dirty="0"/>
              <a:t>左部分木，右部分木，根ノードの順</a:t>
            </a:r>
            <a:endParaRPr lang="en-US" altLang="ja-JP" dirty="0"/>
          </a:p>
        </p:txBody>
      </p:sp>
      <p:grpSp>
        <p:nvGrpSpPr>
          <p:cNvPr id="78" name="Group 4">
            <a:extLst>
              <a:ext uri="{FF2B5EF4-FFF2-40B4-BE49-F238E27FC236}">
                <a16:creationId xmlns:a16="http://schemas.microsoft.com/office/drawing/2014/main" id="{0137BA32-B8D9-47A7-8914-6AD79EE48B56}"/>
              </a:ext>
            </a:extLst>
          </p:cNvPr>
          <p:cNvGrpSpPr>
            <a:grpSpLocks/>
          </p:cNvGrpSpPr>
          <p:nvPr/>
        </p:nvGrpSpPr>
        <p:grpSpPr bwMode="auto">
          <a:xfrm>
            <a:off x="1102658" y="2336800"/>
            <a:ext cx="3284538" cy="2184400"/>
            <a:chOff x="1713" y="436"/>
            <a:chExt cx="2069" cy="1376"/>
          </a:xfrm>
        </p:grpSpPr>
        <p:sp>
          <p:nvSpPr>
            <p:cNvPr id="79" name="Line 5">
              <a:extLst>
                <a:ext uri="{FF2B5EF4-FFF2-40B4-BE49-F238E27FC236}">
                  <a16:creationId xmlns:a16="http://schemas.microsoft.com/office/drawing/2014/main" id="{67B98367-5182-41FB-B9C8-93CFBF51A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21" y="604"/>
              <a:ext cx="454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0" name="Line 6">
              <a:extLst>
                <a:ext uri="{FF2B5EF4-FFF2-40B4-BE49-F238E27FC236}">
                  <a16:creationId xmlns:a16="http://schemas.microsoft.com/office/drawing/2014/main" id="{D5D1965E-43B7-4486-BD9A-0D7021158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" y="604"/>
              <a:ext cx="544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1" name="Line 7">
              <a:extLst>
                <a:ext uri="{FF2B5EF4-FFF2-40B4-BE49-F238E27FC236}">
                  <a16:creationId xmlns:a16="http://schemas.microsoft.com/office/drawing/2014/main" id="{55EC83CD-230D-406C-9B03-EAEB56696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4" y="1058"/>
              <a:ext cx="317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2" name="Line 8">
              <a:extLst>
                <a:ext uri="{FF2B5EF4-FFF2-40B4-BE49-F238E27FC236}">
                  <a16:creationId xmlns:a16="http://schemas.microsoft.com/office/drawing/2014/main" id="{E301C257-291C-4D08-B16F-027406CDD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" y="1058"/>
              <a:ext cx="273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3" name="Line 9">
              <a:extLst>
                <a:ext uri="{FF2B5EF4-FFF2-40B4-BE49-F238E27FC236}">
                  <a16:creationId xmlns:a16="http://schemas.microsoft.com/office/drawing/2014/main" id="{CD0EC43F-9B97-421C-ADD7-B0C38D3B8F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3" y="1103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4" name="Line 10">
              <a:extLst>
                <a:ext uri="{FF2B5EF4-FFF2-40B4-BE49-F238E27FC236}">
                  <a16:creationId xmlns:a16="http://schemas.microsoft.com/office/drawing/2014/main" id="{64305586-B6F3-4A64-84B6-E18DDE7B8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1103"/>
              <a:ext cx="318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85" name="Oval 11">
              <a:extLst>
                <a:ext uri="{FF2B5EF4-FFF2-40B4-BE49-F238E27FC236}">
                  <a16:creationId xmlns:a16="http://schemas.microsoft.com/office/drawing/2014/main" id="{14162F71-4402-48F3-90D9-A0104E371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559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6" name="Oval 12">
              <a:extLst>
                <a:ext uri="{FF2B5EF4-FFF2-40B4-BE49-F238E27FC236}">
                  <a16:creationId xmlns:a16="http://schemas.microsoft.com/office/drawing/2014/main" id="{ABA8DA2A-8B29-4BB2-9D64-F75BCE00C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967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7" name="Oval 13">
              <a:extLst>
                <a:ext uri="{FF2B5EF4-FFF2-40B4-BE49-F238E27FC236}">
                  <a16:creationId xmlns:a16="http://schemas.microsoft.com/office/drawing/2014/main" id="{35708A81-23A4-4598-A50D-41E3299DA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" y="155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8" name="Oval 14">
              <a:extLst>
                <a:ext uri="{FF2B5EF4-FFF2-40B4-BE49-F238E27FC236}">
                  <a16:creationId xmlns:a16="http://schemas.microsoft.com/office/drawing/2014/main" id="{98D43445-55DF-4485-A89A-ADF674072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" y="1557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89" name="Oval 15">
              <a:extLst>
                <a:ext uri="{FF2B5EF4-FFF2-40B4-BE49-F238E27FC236}">
                  <a16:creationId xmlns:a16="http://schemas.microsoft.com/office/drawing/2014/main" id="{6037EB6E-5CAC-4A72-AB69-E31AEDAF8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2" y="1557"/>
              <a:ext cx="181" cy="1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0" name="Oval 16">
              <a:extLst>
                <a:ext uri="{FF2B5EF4-FFF2-40B4-BE49-F238E27FC236}">
                  <a16:creationId xmlns:a16="http://schemas.microsoft.com/office/drawing/2014/main" id="{AD999250-AC44-4F3A-B552-0A31DF423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155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91" name="Oval 17">
              <a:extLst>
                <a:ext uri="{FF2B5EF4-FFF2-40B4-BE49-F238E27FC236}">
                  <a16:creationId xmlns:a16="http://schemas.microsoft.com/office/drawing/2014/main" id="{9CD8AA53-0369-41A0-B00C-35441A301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" y="1013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2400">
                <a:latin typeface="Arial" panose="020B0604020202020204" pitchFamily="34" charset="0"/>
              </a:endParaRPr>
            </a:p>
          </p:txBody>
        </p:sp>
        <p:sp>
          <p:nvSpPr>
            <p:cNvPr id="92" name="Text Box 18">
              <a:extLst>
                <a:ext uri="{FF2B5EF4-FFF2-40B4-BE49-F238E27FC236}">
                  <a16:creationId xmlns:a16="http://schemas.microsoft.com/office/drawing/2014/main" id="{1728296B-5F88-46E0-943F-E2C58C300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4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3" name="Text Box 19">
              <a:extLst>
                <a:ext uri="{FF2B5EF4-FFF2-40B4-BE49-F238E27FC236}">
                  <a16:creationId xmlns:a16="http://schemas.microsoft.com/office/drawing/2014/main" id="{324B3AEB-A6AF-4CC7-A63F-8051C0D0B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889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94" name="Text Box 20">
              <a:extLst>
                <a:ext uri="{FF2B5EF4-FFF2-40B4-BE49-F238E27FC236}">
                  <a16:creationId xmlns:a16="http://schemas.microsoft.com/office/drawing/2014/main" id="{4B858577-26CC-4787-AA30-F81156CFE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844"/>
              <a:ext cx="2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95" name="Text Box 21">
              <a:extLst>
                <a:ext uri="{FF2B5EF4-FFF2-40B4-BE49-F238E27FC236}">
                  <a16:creationId xmlns:a16="http://schemas.microsoft.com/office/drawing/2014/main" id="{1B037C4F-12EA-4655-854C-57E3FB5CD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" y="152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96" name="Text Box 22">
              <a:extLst>
                <a:ext uri="{FF2B5EF4-FFF2-40B4-BE49-F238E27FC236}">
                  <a16:creationId xmlns:a16="http://schemas.microsoft.com/office/drawing/2014/main" id="{348D976F-8AC7-4533-AAFD-9E01E1B8E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9" y="1512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97" name="Text Box 23">
              <a:extLst>
                <a:ext uri="{FF2B5EF4-FFF2-40B4-BE49-F238E27FC236}">
                  <a16:creationId xmlns:a16="http://schemas.microsoft.com/office/drawing/2014/main" id="{869CA02E-4E30-47DE-81A4-A60C92019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1479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98" name="Text Box 24">
              <a:extLst>
                <a:ext uri="{FF2B5EF4-FFF2-40B4-BE49-F238E27FC236}">
                  <a16:creationId xmlns:a16="http://schemas.microsoft.com/office/drawing/2014/main" id="{B755599B-281B-4650-B930-04728FFFC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479"/>
              <a:ext cx="2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99" name="Text Box 25">
            <a:extLst>
              <a:ext uri="{FF2B5EF4-FFF2-40B4-BE49-F238E27FC236}">
                <a16:creationId xmlns:a16="http://schemas.microsoft.com/office/drawing/2014/main" id="{6A4B5117-1DF8-4CD7-B479-00638C193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858" y="3175000"/>
            <a:ext cx="35580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latin typeface="Arial" panose="020B0604020202020204" pitchFamily="34" charset="0"/>
              </a:rPr>
              <a:t>D, E, B, F, G, C,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latin typeface="Arial" panose="020B0604020202020204" pitchFamily="34" charset="0"/>
              </a:rPr>
              <a:t>の順に処理を行う</a:t>
            </a:r>
          </a:p>
        </p:txBody>
      </p:sp>
      <p:sp>
        <p:nvSpPr>
          <p:cNvPr id="100" name="Line 26">
            <a:extLst>
              <a:ext uri="{FF2B5EF4-FFF2-40B4-BE49-F238E27FC236}">
                <a16:creationId xmlns:a16="http://schemas.microsoft.com/office/drawing/2014/main" id="{7538712E-975D-4389-8B1D-29B5E0CF2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5083" y="4089400"/>
            <a:ext cx="5032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1" name="Line 27">
            <a:extLst>
              <a:ext uri="{FF2B5EF4-FFF2-40B4-BE49-F238E27FC236}">
                <a16:creationId xmlns:a16="http://schemas.microsoft.com/office/drawing/2014/main" id="{1829F65D-6E15-4F29-A1A4-9A5E1BD169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59908" y="3514725"/>
            <a:ext cx="21590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2" name="Line 28">
            <a:extLst>
              <a:ext uri="{FF2B5EF4-FFF2-40B4-BE49-F238E27FC236}">
                <a16:creationId xmlns:a16="http://schemas.microsoft.com/office/drawing/2014/main" id="{B280EDB2-AD91-482C-91D2-22F3D3F44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933" y="3514725"/>
            <a:ext cx="792163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3" name="Line 29">
            <a:extLst>
              <a:ext uri="{FF2B5EF4-FFF2-40B4-BE49-F238E27FC236}">
                <a16:creationId xmlns:a16="http://schemas.microsoft.com/office/drawing/2014/main" id="{984C6998-7A98-40EC-9600-28441EC39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3871" y="4090988"/>
            <a:ext cx="504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4" name="Line 30">
            <a:extLst>
              <a:ext uri="{FF2B5EF4-FFF2-40B4-BE49-F238E27FC236}">
                <a16:creationId xmlns:a16="http://schemas.microsoft.com/office/drawing/2014/main" id="{38D0BA81-FEBB-4A9E-B065-D82B78EB9E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72796" y="3514725"/>
            <a:ext cx="43180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5" name="Line 31">
            <a:extLst>
              <a:ext uri="{FF2B5EF4-FFF2-40B4-BE49-F238E27FC236}">
                <a16:creationId xmlns:a16="http://schemas.microsoft.com/office/drawing/2014/main" id="{0550C1EF-39E0-4E15-8BC2-D620257A8E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2071" y="2722563"/>
            <a:ext cx="504825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58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3-2. </a:t>
            </a:r>
            <a:r>
              <a:rPr lang="ja-JP" altLang="en-US" dirty="0"/>
              <a:t>実習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2A7F548-3044-49A8-B6BD-47575B8D7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06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実習の指示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資料：</a:t>
            </a:r>
            <a:r>
              <a:rPr lang="ja-JP" altLang="en-US" b="1" dirty="0"/>
              <a:t>１０</a:t>
            </a:r>
            <a:r>
              <a:rPr lang="ja-JP" altLang="en-US" dirty="0"/>
              <a:t>～</a:t>
            </a:r>
            <a:r>
              <a:rPr lang="ja-JP" altLang="en-US" b="1" dirty="0"/>
              <a:t>１７</a:t>
            </a:r>
            <a:endParaRPr lang="en-US" altLang="ja-JP" b="1" dirty="0"/>
          </a:p>
          <a:p>
            <a:r>
              <a:rPr lang="ja-JP" altLang="en-US" dirty="0"/>
              <a:t>次のことを理解しマスターする</a:t>
            </a:r>
            <a:endParaRPr lang="en-US" altLang="ja-JP" dirty="0"/>
          </a:p>
          <a:p>
            <a:pPr lvl="1"/>
            <a:r>
              <a:rPr lang="ja-JP" altLang="en-US" dirty="0"/>
              <a:t>二分木の作成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6F77370-7F48-49C1-8603-DB37AE8840E1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134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1712</TotalTime>
  <Words>521</Words>
  <Application>Microsoft Office PowerPoint</Application>
  <PresentationFormat>画面に合わせる (4:3)</PresentationFormat>
  <Paragraphs>154</Paragraphs>
  <Slides>27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5" baseType="lpstr">
      <vt:lpstr>ＭＳ Ｐゴシック</vt:lpstr>
      <vt:lpstr>メイリオ</vt:lpstr>
      <vt:lpstr>游ゴシック</vt:lpstr>
      <vt:lpstr>Arial</vt:lpstr>
      <vt:lpstr>Calibri</vt:lpstr>
      <vt:lpstr>Segoe UI</vt:lpstr>
      <vt:lpstr>Times New Roman</vt:lpstr>
      <vt:lpstr>Office テーマ</vt:lpstr>
      <vt:lpstr>ad-3. 二分木と走査 </vt:lpstr>
      <vt:lpstr>3-1. 二分木と走査</vt:lpstr>
      <vt:lpstr>二分木とは</vt:lpstr>
      <vt:lpstr>二分木の走査法</vt:lpstr>
      <vt:lpstr>先行順 (pre-order)</vt:lpstr>
      <vt:lpstr>中間順 (in-order)</vt:lpstr>
      <vt:lpstr>後行順 (post-order)</vt:lpstr>
      <vt:lpstr>3-2. 実習</vt:lpstr>
      <vt:lpstr>実習の指示</vt:lpstr>
      <vt:lpstr>ここで作成する木</vt:lpstr>
      <vt:lpstr>実習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実習の指示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二分木と走査</dc:title>
  <dc:creator>金子　邦彦</dc:creator>
  <cp:lastModifiedBy>user</cp:lastModifiedBy>
  <cp:revision>228</cp:revision>
  <cp:lastPrinted>2019-10-10T02:44:39Z</cp:lastPrinted>
  <dcterms:created xsi:type="dcterms:W3CDTF">2018-05-08T02:37:35Z</dcterms:created>
  <dcterms:modified xsi:type="dcterms:W3CDTF">2023-02-03T16:22:36Z</dcterms:modified>
</cp:coreProperties>
</file>