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89" r:id="rId2"/>
    <p:sldId id="1199" r:id="rId3"/>
    <p:sldId id="847" r:id="rId4"/>
    <p:sldId id="820" r:id="rId5"/>
    <p:sldId id="1344" r:id="rId6"/>
    <p:sldId id="1341" r:id="rId7"/>
    <p:sldId id="1342" r:id="rId8"/>
    <p:sldId id="594" r:id="rId9"/>
    <p:sldId id="1245" r:id="rId10"/>
    <p:sldId id="1227" r:id="rId11"/>
    <p:sldId id="1244" r:id="rId12"/>
    <p:sldId id="862" r:id="rId13"/>
    <p:sldId id="1242" r:id="rId14"/>
    <p:sldId id="1247" r:id="rId15"/>
    <p:sldId id="1323" r:id="rId16"/>
    <p:sldId id="1248" r:id="rId17"/>
    <p:sldId id="1249" r:id="rId18"/>
    <p:sldId id="1250" r:id="rId19"/>
    <p:sldId id="1246" r:id="rId20"/>
    <p:sldId id="1347" r:id="rId21"/>
    <p:sldId id="1252" r:id="rId22"/>
    <p:sldId id="1253" r:id="rId23"/>
    <p:sldId id="1254" r:id="rId24"/>
    <p:sldId id="1255" r:id="rId25"/>
    <p:sldId id="1345" r:id="rId26"/>
    <p:sldId id="935" r:id="rId27"/>
    <p:sldId id="900" r:id="rId28"/>
    <p:sldId id="901" r:id="rId29"/>
    <p:sldId id="902" r:id="rId30"/>
    <p:sldId id="911" r:id="rId31"/>
    <p:sldId id="1256" r:id="rId32"/>
    <p:sldId id="908" r:id="rId33"/>
    <p:sldId id="1348" r:id="rId34"/>
    <p:sldId id="1257" r:id="rId35"/>
    <p:sldId id="1258" r:id="rId36"/>
    <p:sldId id="1259" r:id="rId37"/>
    <p:sldId id="1263" r:id="rId38"/>
    <p:sldId id="1350" r:id="rId39"/>
    <p:sldId id="1260" r:id="rId40"/>
    <p:sldId id="1261" r:id="rId41"/>
    <p:sldId id="1262" r:id="rId42"/>
    <p:sldId id="924" r:id="rId43"/>
    <p:sldId id="1346" r:id="rId44"/>
    <p:sldId id="933" r:id="rId45"/>
    <p:sldId id="931" r:id="rId46"/>
    <p:sldId id="1351"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1" autoAdjust="0"/>
    <p:restoredTop sz="94660"/>
  </p:normalViewPr>
  <p:slideViewPr>
    <p:cSldViewPr snapToGrid="0">
      <p:cViewPr varScale="1">
        <p:scale>
          <a:sx n="60" d="100"/>
          <a:sy n="60" d="100"/>
        </p:scale>
        <p:origin x="694" y="2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2023/1/30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8</a:t>
            </a:fld>
            <a:endParaRPr kumimoji="1" lang="ja-JP" altLang="en-US"/>
          </a:p>
        </p:txBody>
      </p:sp>
    </p:spTree>
    <p:extLst>
      <p:ext uri="{BB962C8B-B14F-4D97-AF65-F5344CB8AC3E}">
        <p14:creationId xmlns:p14="http://schemas.microsoft.com/office/powerpoint/2010/main" val="51982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25</a:t>
            </a:fld>
            <a:endParaRPr kumimoji="1" lang="ja-JP" altLang="en-US"/>
          </a:p>
        </p:txBody>
      </p:sp>
    </p:spTree>
    <p:extLst>
      <p:ext uri="{BB962C8B-B14F-4D97-AF65-F5344CB8AC3E}">
        <p14:creationId xmlns:p14="http://schemas.microsoft.com/office/powerpoint/2010/main" val="121473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43</a:t>
            </a:fld>
            <a:endParaRPr kumimoji="1" lang="ja-JP" altLang="en-US"/>
          </a:p>
        </p:txBody>
      </p:sp>
    </p:spTree>
    <p:extLst>
      <p:ext uri="{BB962C8B-B14F-4D97-AF65-F5344CB8AC3E}">
        <p14:creationId xmlns:p14="http://schemas.microsoft.com/office/powerpoint/2010/main" val="51982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www.kkaneko.jp/pro/pi/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kkaneko.jp/pro/pi/index.html" TargetMode="External"/><Relationship Id="rId2" Type="http://schemas.openxmlformats.org/officeDocument/2006/relationships/hyperlink" Target="https://www.kkaneko.jp/pro/ji/index.html" TargetMode="External"/><Relationship Id="rId1" Type="http://schemas.openxmlformats.org/officeDocument/2006/relationships/slideLayout" Target="../slideLayouts/slideLayout2.xml"/><Relationship Id="rId4" Type="http://schemas.openxmlformats.org/officeDocument/2006/relationships/hyperlink" Target="https://www.kkaneko.jp/pro/java/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743759-250A-4CA4-A37F-4E7983A1C8D5}"/>
              </a:ext>
            </a:extLst>
          </p:cNvPr>
          <p:cNvSpPr>
            <a:spLocks noGrp="1"/>
          </p:cNvSpPr>
          <p:nvPr>
            <p:ph type="sldNum" sz="quarter" idx="12"/>
          </p:nvPr>
        </p:nvSpPr>
        <p:spPr/>
        <p:txBody>
          <a:bodyPr/>
          <a:lstStyle/>
          <a:p>
            <a:fld id="{E205D82C-95A1-431E-8E38-AA614A14CDCF}"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DF82376D-EA5A-4EB5-B560-13402A85E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7" name="タイトル 1">
            <a:extLst>
              <a:ext uri="{FF2B5EF4-FFF2-40B4-BE49-F238E27FC236}">
                <a16:creationId xmlns:a16="http://schemas.microsoft.com/office/drawing/2014/main" id="{38FEEB8D-B090-4B29-8808-094DF7AF3E3C}"/>
              </a:ext>
            </a:extLst>
          </p:cNvPr>
          <p:cNvSpPr txBox="1">
            <a:spLocks/>
          </p:cNvSpPr>
          <p:nvPr/>
        </p:nvSpPr>
        <p:spPr>
          <a:xfrm>
            <a:off x="192389" y="574999"/>
            <a:ext cx="5117193" cy="2544377"/>
          </a:xfrm>
          <a:prstGeom prst="rect">
            <a:avLst/>
          </a:prstGeom>
          <a:solidFill>
            <a:schemeClr val="bg1"/>
          </a:solidFill>
          <a:ln w="38100">
            <a:solidFill>
              <a:schemeClr val="bg1">
                <a:lumMod val="50000"/>
              </a:schemeClr>
            </a:solid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marL="216000">
              <a:lnSpc>
                <a:spcPct val="140000"/>
              </a:lnSpc>
              <a:spcBef>
                <a:spcPts val="600"/>
              </a:spcBef>
              <a:spcAft>
                <a:spcPts val="600"/>
              </a:spcAft>
            </a:pPr>
            <a:r>
              <a:rPr lang="en-US" altLang="ja-JP" sz="3600">
                <a:solidFill>
                  <a:srgbClr val="C00000"/>
                </a:solidFill>
              </a:rPr>
              <a:t>pi-11. </a:t>
            </a:r>
            <a:r>
              <a:rPr lang="ja-JP" altLang="en-US" sz="3600" b="1" dirty="0">
                <a:solidFill>
                  <a:srgbClr val="C00000"/>
                </a:solidFill>
              </a:rPr>
              <a:t>多相性，インターフェイス，</a:t>
            </a:r>
            <a:br>
              <a:rPr lang="ja-JP" altLang="en-US" sz="3600" b="1" dirty="0">
                <a:solidFill>
                  <a:srgbClr val="C00000"/>
                </a:solidFill>
              </a:rPr>
            </a:br>
            <a:r>
              <a:rPr lang="ja-JP" altLang="en-US" sz="3600" b="1" dirty="0">
                <a:solidFill>
                  <a:srgbClr val="C00000"/>
                </a:solidFill>
              </a:rPr>
              <a:t>デザインパターン</a:t>
            </a:r>
            <a:r>
              <a:rPr lang="ja-JP" altLang="en-US" sz="2800" dirty="0"/>
              <a:t/>
            </a:r>
            <a:br>
              <a:rPr lang="ja-JP" altLang="en-US" sz="2800" dirty="0"/>
            </a:br>
            <a:endParaRPr lang="ja-JP" altLang="en-US" sz="2800" dirty="0"/>
          </a:p>
        </p:txBody>
      </p:sp>
      <p:sp>
        <p:nvSpPr>
          <p:cNvPr id="8" name="タイトル 1">
            <a:extLst>
              <a:ext uri="{FF2B5EF4-FFF2-40B4-BE49-F238E27FC236}">
                <a16:creationId xmlns:a16="http://schemas.microsoft.com/office/drawing/2014/main" id="{859CCDBF-9651-46AF-8354-4C080E716D9E}"/>
              </a:ext>
            </a:extLst>
          </p:cNvPr>
          <p:cNvSpPr txBox="1">
            <a:spLocks/>
          </p:cNvSpPr>
          <p:nvPr/>
        </p:nvSpPr>
        <p:spPr>
          <a:xfrm>
            <a:off x="1049885" y="5314663"/>
            <a:ext cx="3437681" cy="752546"/>
          </a:xfrm>
          <a:prstGeom prst="rect">
            <a:avLst/>
          </a:prstGeom>
          <a:solidFill>
            <a:schemeClr val="bg1"/>
          </a:solidFill>
          <a:ln w="38100">
            <a:no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algn="ctr">
              <a:lnSpc>
                <a:spcPct val="100000"/>
              </a:lnSpc>
              <a:spcBef>
                <a:spcPts val="600"/>
              </a:spcBef>
              <a:spcAft>
                <a:spcPts val="600"/>
              </a:spcAft>
            </a:pPr>
            <a:r>
              <a:rPr lang="ja-JP" altLang="en-US" sz="3600" dirty="0">
                <a:solidFill>
                  <a:schemeClr val="tx1"/>
                </a:solidFill>
                <a:latin typeface="メイリオ" panose="020B0604030504040204" pitchFamily="50" charset="-128"/>
              </a:rPr>
              <a:t>金子邦彦</a:t>
            </a:r>
            <a:endParaRPr lang="ja-JP" altLang="en-US" sz="3600" dirty="0"/>
          </a:p>
        </p:txBody>
      </p:sp>
      <p:pic>
        <p:nvPicPr>
          <p:cNvPr id="9" name="Picture 2" descr="https://mirrors.creativecommons.org/presskit/buttons/88x31/png/by-nc-sa.eu.png">
            <a:extLst>
              <a:ext uri="{FF2B5EF4-FFF2-40B4-BE49-F238E27FC236}">
                <a16:creationId xmlns:a16="http://schemas.microsoft.com/office/drawing/2014/main" id="{FB093CEA-1F83-4E94-BF85-682B97E409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830" y="6283000"/>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34228F5D-B8DA-4C70-A1BB-FB639B49FF68}"/>
              </a:ext>
            </a:extLst>
          </p:cNvPr>
          <p:cNvSpPr txBox="1">
            <a:spLocks/>
          </p:cNvSpPr>
          <p:nvPr/>
        </p:nvSpPr>
        <p:spPr>
          <a:xfrm>
            <a:off x="192389" y="3444437"/>
            <a:ext cx="5334428" cy="1643233"/>
          </a:xfrm>
          <a:prstGeom prst="rect">
            <a:avLst/>
          </a:prstGeom>
          <a:solidFill>
            <a:schemeClr val="bg1"/>
          </a:solidFill>
          <a:ln w="38100">
            <a:noFill/>
          </a:ln>
        </p:spPr>
        <p:txBody>
          <a:bodyPr>
            <a:noAutofit/>
          </a:bodyPr>
          <a:lst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a:lstStyle>
          <a:p>
            <a:pPr algn="ctr">
              <a:lnSpc>
                <a:spcPct val="100000"/>
              </a:lnSpc>
              <a:spcBef>
                <a:spcPts val="600"/>
              </a:spcBef>
              <a:spcAft>
                <a:spcPts val="600"/>
              </a:spcAft>
            </a:pPr>
            <a:r>
              <a:rPr lang="ja-JP" altLang="en-US" sz="1800" dirty="0">
                <a:solidFill>
                  <a:schemeClr val="tx1"/>
                </a:solidFill>
              </a:rPr>
              <a:t>トピックス：クラス階層，多相性，インターフェイス，デザインパターン</a:t>
            </a:r>
            <a:endParaRPr lang="en-US" altLang="ja-JP" sz="1800" dirty="0">
              <a:solidFill>
                <a:schemeClr val="tx1"/>
              </a:solidFill>
            </a:endParaRPr>
          </a:p>
          <a:p>
            <a:pPr algn="ctr">
              <a:lnSpc>
                <a:spcPct val="100000"/>
              </a:lnSpc>
              <a:spcBef>
                <a:spcPts val="600"/>
              </a:spcBef>
              <a:spcAft>
                <a:spcPts val="600"/>
              </a:spcAft>
            </a:pPr>
            <a:r>
              <a:rPr lang="en-US" altLang="ja-JP" sz="1800" dirty="0">
                <a:solidFill>
                  <a:schemeClr val="tx1"/>
                </a:solidFill>
              </a:rPr>
              <a:t>URL: </a:t>
            </a:r>
            <a:r>
              <a:rPr lang="en-US" altLang="ja-JP" sz="1800" dirty="0">
                <a:solidFill>
                  <a:schemeClr val="tx1"/>
                </a:solidFill>
                <a:hlinkClick r:id="rId4"/>
              </a:rPr>
              <a:t>https://</a:t>
            </a:r>
            <a:r>
              <a:rPr lang="en-US" altLang="ja-JP" sz="1800" dirty="0" err="1">
                <a:solidFill>
                  <a:schemeClr val="tx1"/>
                </a:solidFill>
                <a:hlinkClick r:id="rId4"/>
              </a:rPr>
              <a:t>www.kkaneko.jp</a:t>
            </a:r>
            <a:r>
              <a:rPr lang="en-US" altLang="ja-JP" sz="1800" dirty="0">
                <a:solidFill>
                  <a:schemeClr val="tx1"/>
                </a:solidFill>
                <a:hlinkClick r:id="rId4"/>
              </a:rPr>
              <a:t>/pro/pi/</a:t>
            </a:r>
            <a:r>
              <a:rPr lang="en-US" altLang="ja-JP" sz="1800" dirty="0" err="1">
                <a:solidFill>
                  <a:schemeClr val="tx1"/>
                </a:solidFill>
                <a:hlinkClick r:id="rId4"/>
              </a:rPr>
              <a:t>index.html</a:t>
            </a:r>
            <a:endParaRPr lang="en-US" altLang="ja-JP" sz="1800" dirty="0">
              <a:solidFill>
                <a:schemeClr val="tx1"/>
              </a:solidFill>
            </a:endParaRPr>
          </a:p>
          <a:p>
            <a:pPr algn="ctr">
              <a:lnSpc>
                <a:spcPct val="100000"/>
              </a:lnSpc>
              <a:spcBef>
                <a:spcPts val="600"/>
              </a:spcBef>
              <a:spcAft>
                <a:spcPts val="600"/>
              </a:spcAft>
            </a:pPr>
            <a:r>
              <a:rPr lang="ja-JP" altLang="en-US" sz="1800" dirty="0">
                <a:solidFill>
                  <a:schemeClr val="tx1"/>
                </a:solidFill>
              </a:rPr>
              <a:t>（</a:t>
            </a:r>
            <a:r>
              <a:rPr lang="en-US" altLang="ja-JP" sz="1800" dirty="0">
                <a:solidFill>
                  <a:schemeClr val="tx1"/>
                </a:solidFill>
              </a:rPr>
              <a:t>Java </a:t>
            </a:r>
            <a:r>
              <a:rPr lang="ja-JP" altLang="en-US" sz="1800" dirty="0">
                <a:solidFill>
                  <a:schemeClr val="tx1"/>
                </a:solidFill>
              </a:rPr>
              <a:t>の基本，スライド資料とプログラム例</a:t>
            </a:r>
            <a:r>
              <a:rPr lang="ja-JP" altLang="en-US" sz="1800" dirty="0" smtClean="0">
                <a:solidFill>
                  <a:schemeClr val="tx1"/>
                </a:solidFill>
              </a:rPr>
              <a:t>）</a:t>
            </a:r>
            <a:endParaRPr lang="en-US" altLang="ja-JP" sz="1800" dirty="0">
              <a:solidFill>
                <a:schemeClr val="tx1"/>
              </a:solidFill>
            </a:endParaRPr>
          </a:p>
          <a:p>
            <a:pPr algn="ctr">
              <a:lnSpc>
                <a:spcPct val="100000"/>
              </a:lnSpc>
              <a:spcBef>
                <a:spcPts val="600"/>
              </a:spcBef>
              <a:spcAft>
                <a:spcPts val="600"/>
              </a:spcAft>
            </a:pPr>
            <a:endParaRPr lang="ja-JP" altLang="en-US" sz="1800" dirty="0">
              <a:solidFill>
                <a:schemeClr val="tx1"/>
              </a:solidFill>
            </a:endParaRPr>
          </a:p>
        </p:txBody>
      </p:sp>
    </p:spTree>
    <p:extLst>
      <p:ext uri="{BB962C8B-B14F-4D97-AF65-F5344CB8AC3E}">
        <p14:creationId xmlns:p14="http://schemas.microsoft.com/office/powerpoint/2010/main" val="112484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E2D31-F478-46CB-A34D-D08A487A270D}"/>
              </a:ext>
            </a:extLst>
          </p:cNvPr>
          <p:cNvSpPr>
            <a:spLocks noGrp="1"/>
          </p:cNvSpPr>
          <p:nvPr>
            <p:ph type="title"/>
          </p:nvPr>
        </p:nvSpPr>
        <p:spPr/>
        <p:txBody>
          <a:bodyPr>
            <a:normAutofit fontScale="90000"/>
          </a:bodyPr>
          <a:lstStyle/>
          <a:p>
            <a:r>
              <a:rPr lang="ja-JP" altLang="en-US" dirty="0"/>
              <a:t>クラス階層は何のため？　</a:t>
            </a:r>
            <a:endParaRPr kumimoji="1" lang="ja-JP" altLang="en-US" dirty="0"/>
          </a:p>
        </p:txBody>
      </p:sp>
      <p:sp>
        <p:nvSpPr>
          <p:cNvPr id="3" name="コンテンツ プレースホルダー 2">
            <a:extLst>
              <a:ext uri="{FF2B5EF4-FFF2-40B4-BE49-F238E27FC236}">
                <a16:creationId xmlns:a16="http://schemas.microsoft.com/office/drawing/2014/main" id="{C8A945B2-E274-4785-9F63-FAE7D9638E4E}"/>
              </a:ext>
            </a:extLst>
          </p:cNvPr>
          <p:cNvSpPr>
            <a:spLocks noGrp="1"/>
          </p:cNvSpPr>
          <p:nvPr>
            <p:ph idx="1"/>
          </p:nvPr>
        </p:nvSpPr>
        <p:spPr>
          <a:xfrm>
            <a:off x="321845" y="846253"/>
            <a:ext cx="8347593" cy="1343868"/>
          </a:xfrm>
        </p:spPr>
        <p:txBody>
          <a:bodyPr>
            <a:normAutofit fontScale="92500" lnSpcReduction="10000"/>
          </a:bodyPr>
          <a:lstStyle/>
          <a:p>
            <a:r>
              <a:rPr lang="ja-JP" altLang="en-US" b="1" dirty="0"/>
              <a:t>似通ったクラス </a:t>
            </a:r>
            <a:r>
              <a:rPr lang="en-US" altLang="ja-JP" b="1" dirty="0"/>
              <a:t>Circle, Rectangle </a:t>
            </a:r>
            <a:r>
              <a:rPr lang="ja-JP" altLang="en-US" dirty="0"/>
              <a:t>を使いたい．</a:t>
            </a:r>
            <a:r>
              <a:rPr lang="ja-JP" altLang="en-US" b="1" dirty="0"/>
              <a:t>プログラムのミスを減らす</a:t>
            </a:r>
            <a:r>
              <a:rPr lang="ja-JP" altLang="en-US" dirty="0"/>
              <a:t>ため，</a:t>
            </a:r>
            <a:r>
              <a:rPr lang="ja-JP" altLang="en-US" b="1" dirty="0"/>
              <a:t>スーパークラス</a:t>
            </a:r>
            <a:r>
              <a:rPr lang="ja-JP" altLang="en-US" dirty="0"/>
              <a:t>を考える</a:t>
            </a:r>
            <a:endParaRPr lang="en-US" altLang="ja-JP" dirty="0"/>
          </a:p>
          <a:p>
            <a:r>
              <a:rPr kumimoji="1" lang="ja-JP" altLang="en-US" dirty="0"/>
              <a:t>将来，図形の種類を増やすときにも有効</a:t>
            </a:r>
          </a:p>
        </p:txBody>
      </p:sp>
      <p:sp>
        <p:nvSpPr>
          <p:cNvPr id="4" name="スライド番号プレースホルダー 3">
            <a:extLst>
              <a:ext uri="{FF2B5EF4-FFF2-40B4-BE49-F238E27FC236}">
                <a16:creationId xmlns:a16="http://schemas.microsoft.com/office/drawing/2014/main" id="{8D95AF0C-893E-4A92-B0EA-0B1BF141F207}"/>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164C255A-9801-47BE-9E56-1A711C8CB868}"/>
              </a:ext>
            </a:extLst>
          </p:cNvPr>
          <p:cNvSpPr txBox="1"/>
          <p:nvPr/>
        </p:nvSpPr>
        <p:spPr>
          <a:xfrm>
            <a:off x="3902283" y="2545402"/>
            <a:ext cx="1313180"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Figure</a:t>
            </a:r>
            <a:endParaRPr kumimoji="1" lang="ja-JP" altLang="en-US" sz="2400" b="1" dirty="0">
              <a:latin typeface="Arial" panose="020B0604020202020204" pitchFamily="34" charset="0"/>
              <a:ea typeface="メイリオ" panose="020B0604030504040204" pitchFamily="50" charset="-128"/>
            </a:endParaRPr>
          </a:p>
        </p:txBody>
      </p:sp>
      <p:sp>
        <p:nvSpPr>
          <p:cNvPr id="6" name="テキスト ボックス 5">
            <a:extLst>
              <a:ext uri="{FF2B5EF4-FFF2-40B4-BE49-F238E27FC236}">
                <a16:creationId xmlns:a16="http://schemas.microsoft.com/office/drawing/2014/main" id="{B8A48FE0-3309-4AAF-A9CF-E9C3CDD16398}"/>
              </a:ext>
            </a:extLst>
          </p:cNvPr>
          <p:cNvSpPr txBox="1"/>
          <p:nvPr/>
        </p:nvSpPr>
        <p:spPr>
          <a:xfrm>
            <a:off x="3004535" y="4102725"/>
            <a:ext cx="1313180"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Circle</a:t>
            </a:r>
            <a:endParaRPr kumimoji="1" lang="ja-JP" altLang="en-US" sz="2400" b="1" dirty="0">
              <a:latin typeface="Arial" panose="020B0604020202020204" pitchFamily="34" charset="0"/>
              <a:ea typeface="メイリオ" panose="020B0604030504040204" pitchFamily="50" charset="-128"/>
            </a:endParaRPr>
          </a:p>
        </p:txBody>
      </p:sp>
      <p:cxnSp>
        <p:nvCxnSpPr>
          <p:cNvPr id="7" name="直線矢印コネクタ 6">
            <a:extLst>
              <a:ext uri="{FF2B5EF4-FFF2-40B4-BE49-F238E27FC236}">
                <a16:creationId xmlns:a16="http://schemas.microsoft.com/office/drawing/2014/main" id="{43EE0C2D-807F-4F26-BB60-F279CA25128E}"/>
              </a:ext>
            </a:extLst>
          </p:cNvPr>
          <p:cNvCxnSpPr/>
          <p:nvPr/>
        </p:nvCxnSpPr>
        <p:spPr>
          <a:xfrm flipV="1">
            <a:off x="3812205" y="3138156"/>
            <a:ext cx="369167" cy="868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25969DC-9D8F-426B-B96A-2CA7C7C0A725}"/>
              </a:ext>
            </a:extLst>
          </p:cNvPr>
          <p:cNvSpPr txBox="1"/>
          <p:nvPr/>
        </p:nvSpPr>
        <p:spPr>
          <a:xfrm>
            <a:off x="4279243" y="3127476"/>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親</a:t>
            </a:r>
          </a:p>
        </p:txBody>
      </p:sp>
      <p:sp>
        <p:nvSpPr>
          <p:cNvPr id="9" name="テキスト ボックス 8">
            <a:extLst>
              <a:ext uri="{FF2B5EF4-FFF2-40B4-BE49-F238E27FC236}">
                <a16:creationId xmlns:a16="http://schemas.microsoft.com/office/drawing/2014/main" id="{704DCDF4-6244-4310-83D4-B99B708CCB1B}"/>
              </a:ext>
            </a:extLst>
          </p:cNvPr>
          <p:cNvSpPr txBox="1"/>
          <p:nvPr/>
        </p:nvSpPr>
        <p:spPr>
          <a:xfrm>
            <a:off x="3960799" y="3702615"/>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子</a:t>
            </a:r>
          </a:p>
        </p:txBody>
      </p:sp>
      <p:sp>
        <p:nvSpPr>
          <p:cNvPr id="14" name="テキスト ボックス 13">
            <a:extLst>
              <a:ext uri="{FF2B5EF4-FFF2-40B4-BE49-F238E27FC236}">
                <a16:creationId xmlns:a16="http://schemas.microsoft.com/office/drawing/2014/main" id="{D648BF1D-0DA9-4B11-BADF-8F2E3356BBE2}"/>
              </a:ext>
            </a:extLst>
          </p:cNvPr>
          <p:cNvSpPr txBox="1"/>
          <p:nvPr/>
        </p:nvSpPr>
        <p:spPr>
          <a:xfrm>
            <a:off x="5235506" y="4102725"/>
            <a:ext cx="1565777" cy="461665"/>
          </a:xfrm>
          <a:prstGeom prst="rect">
            <a:avLst/>
          </a:prstGeom>
          <a:noFill/>
          <a:ln>
            <a:solidFill>
              <a:schemeClr val="tx1"/>
            </a:solidFill>
          </a:ln>
        </p:spPr>
        <p:txBody>
          <a:bodyPr wrap="none" rtlCol="0">
            <a:noAutofit/>
          </a:bodyPr>
          <a:lstStyle/>
          <a:p>
            <a:r>
              <a:rPr kumimoji="1" lang="en-US" altLang="ja-JP" sz="2400" b="1" dirty="0">
                <a:latin typeface="Arial" panose="020B0604020202020204" pitchFamily="34" charset="0"/>
                <a:ea typeface="メイリオ" panose="020B0604030504040204" pitchFamily="50" charset="-128"/>
              </a:rPr>
              <a:t>Rectangle</a:t>
            </a:r>
            <a:endParaRPr kumimoji="1" lang="ja-JP" altLang="en-US" sz="2400" b="1" dirty="0">
              <a:latin typeface="Arial" panose="020B0604020202020204" pitchFamily="34" charset="0"/>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926E6CA7-7910-4B02-84D4-2C3A226A7D8F}"/>
              </a:ext>
            </a:extLst>
          </p:cNvPr>
          <p:cNvCxnSpPr/>
          <p:nvPr/>
        </p:nvCxnSpPr>
        <p:spPr>
          <a:xfrm flipH="1" flipV="1">
            <a:off x="4933429" y="3127476"/>
            <a:ext cx="622383" cy="83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86E09CF-8B38-48F7-A7B1-F30898DAC1A5}"/>
              </a:ext>
            </a:extLst>
          </p:cNvPr>
          <p:cNvSpPr txBox="1"/>
          <p:nvPr/>
        </p:nvSpPr>
        <p:spPr>
          <a:xfrm>
            <a:off x="5188212" y="3102672"/>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親</a:t>
            </a:r>
          </a:p>
        </p:txBody>
      </p:sp>
      <p:sp>
        <p:nvSpPr>
          <p:cNvPr id="17" name="テキスト ボックス 16">
            <a:extLst>
              <a:ext uri="{FF2B5EF4-FFF2-40B4-BE49-F238E27FC236}">
                <a16:creationId xmlns:a16="http://schemas.microsoft.com/office/drawing/2014/main" id="{473F3D05-F864-41E4-BEFB-9C2C3AD4BD51}"/>
              </a:ext>
            </a:extLst>
          </p:cNvPr>
          <p:cNvSpPr txBox="1"/>
          <p:nvPr/>
        </p:nvSpPr>
        <p:spPr>
          <a:xfrm>
            <a:off x="5629358" y="3711289"/>
            <a:ext cx="441146" cy="400110"/>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子</a:t>
            </a:r>
          </a:p>
        </p:txBody>
      </p:sp>
      <p:sp>
        <p:nvSpPr>
          <p:cNvPr id="21" name="コンテンツ プレースホルダー 2">
            <a:extLst>
              <a:ext uri="{FF2B5EF4-FFF2-40B4-BE49-F238E27FC236}">
                <a16:creationId xmlns:a16="http://schemas.microsoft.com/office/drawing/2014/main" id="{5ADE096F-CBEF-49EE-90ED-29D4D709328F}"/>
              </a:ext>
            </a:extLst>
          </p:cNvPr>
          <p:cNvSpPr txBox="1">
            <a:spLocks/>
          </p:cNvSpPr>
          <p:nvPr/>
        </p:nvSpPr>
        <p:spPr>
          <a:xfrm>
            <a:off x="724908" y="5148098"/>
            <a:ext cx="8347593" cy="12082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t>クラス </a:t>
            </a:r>
            <a:r>
              <a:rPr lang="en-US" altLang="ja-JP" b="1" dirty="0"/>
              <a:t>Circle, </a:t>
            </a:r>
            <a:r>
              <a:rPr lang="ja-JP" altLang="en-US" b="1" dirty="0"/>
              <a:t>クラス </a:t>
            </a:r>
            <a:r>
              <a:rPr lang="en-US" altLang="ja-JP" b="1" dirty="0"/>
              <a:t>Rectangle </a:t>
            </a:r>
            <a:r>
              <a:rPr lang="ja-JP" altLang="en-US" b="1" dirty="0"/>
              <a:t>が似ている．</a:t>
            </a:r>
            <a:endParaRPr lang="en-US" altLang="ja-JP" b="1" dirty="0"/>
          </a:p>
          <a:p>
            <a:pPr marL="0" indent="0">
              <a:buNone/>
            </a:pPr>
            <a:r>
              <a:rPr lang="ja-JP" altLang="en-US" b="1" dirty="0"/>
              <a:t>共通する機能を、スーパークラス </a:t>
            </a:r>
            <a:r>
              <a:rPr lang="en-US" altLang="ja-JP" b="1" dirty="0"/>
              <a:t>Figure </a:t>
            </a:r>
            <a:r>
              <a:rPr lang="ja-JP" altLang="en-US" b="1" dirty="0"/>
              <a:t>にまとめる．</a:t>
            </a:r>
          </a:p>
        </p:txBody>
      </p:sp>
      <p:sp>
        <p:nvSpPr>
          <p:cNvPr id="18" name="テキスト ボックス 17">
            <a:extLst>
              <a:ext uri="{FF2B5EF4-FFF2-40B4-BE49-F238E27FC236}">
                <a16:creationId xmlns:a16="http://schemas.microsoft.com/office/drawing/2014/main" id="{B683672C-A4DD-4D1E-AA9B-A8F535EB2C3F}"/>
              </a:ext>
            </a:extLst>
          </p:cNvPr>
          <p:cNvSpPr txBox="1"/>
          <p:nvPr/>
        </p:nvSpPr>
        <p:spPr>
          <a:xfrm>
            <a:off x="1149492" y="2546915"/>
            <a:ext cx="2191606" cy="416203"/>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スーパークラス</a:t>
            </a:r>
          </a:p>
        </p:txBody>
      </p:sp>
      <p:sp>
        <p:nvSpPr>
          <p:cNvPr id="19" name="テキスト ボックス 18">
            <a:extLst>
              <a:ext uri="{FF2B5EF4-FFF2-40B4-BE49-F238E27FC236}">
                <a16:creationId xmlns:a16="http://schemas.microsoft.com/office/drawing/2014/main" id="{12B7B30A-E290-4E35-A69A-8B1988EFA39F}"/>
              </a:ext>
            </a:extLst>
          </p:cNvPr>
          <p:cNvSpPr txBox="1"/>
          <p:nvPr/>
        </p:nvSpPr>
        <p:spPr>
          <a:xfrm>
            <a:off x="1143969" y="4102725"/>
            <a:ext cx="2191606" cy="416203"/>
          </a:xfrm>
          <a:prstGeom prst="rect">
            <a:avLst/>
          </a:prstGeom>
          <a:noFill/>
        </p:spPr>
        <p:txBody>
          <a:bodyPr wrap="none" rtlCol="0">
            <a:noAutofit/>
          </a:bodyPr>
          <a:lstStyle/>
          <a:p>
            <a:r>
              <a:rPr kumimoji="1" lang="ja-JP" altLang="en-US" sz="2000" dirty="0">
                <a:latin typeface="Arial" panose="020B0604020202020204" pitchFamily="34" charset="0"/>
                <a:ea typeface="メイリオ" panose="020B0604030504040204" pitchFamily="50" charset="-128"/>
              </a:rPr>
              <a:t>サブクラス</a:t>
            </a:r>
          </a:p>
        </p:txBody>
      </p:sp>
    </p:spTree>
    <p:extLst>
      <p:ext uri="{BB962C8B-B14F-4D97-AF65-F5344CB8AC3E}">
        <p14:creationId xmlns:p14="http://schemas.microsoft.com/office/powerpoint/2010/main" val="14376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テキスト ボックス 5"/>
          <p:cNvSpPr txBox="1"/>
          <p:nvPr/>
        </p:nvSpPr>
        <p:spPr>
          <a:xfrm>
            <a:off x="1332351" y="4788290"/>
            <a:ext cx="247435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円（</a:t>
            </a:r>
            <a:r>
              <a:rPr kumimoji="1" lang="en-US" altLang="ja-JP" sz="2400" b="1" dirty="0">
                <a:latin typeface="メイリオ" panose="020B0604030504040204" pitchFamily="50" charset="-128"/>
                <a:ea typeface="メイリオ" panose="020B0604030504040204" pitchFamily="50" charset="-128"/>
              </a:rPr>
              <a:t>Circle</a:t>
            </a:r>
            <a:r>
              <a:rPr kumimoji="1" lang="ja-JP" altLang="en-US" sz="2400" b="1" dirty="0">
                <a:latin typeface="メイリオ" panose="020B0604030504040204" pitchFamily="50" charset="-128"/>
                <a:ea typeface="メイリオ" panose="020B0604030504040204" pitchFamily="50" charset="-128"/>
              </a:rPr>
              <a:t>）</a:t>
            </a:r>
          </a:p>
        </p:txBody>
      </p:sp>
      <p:sp>
        <p:nvSpPr>
          <p:cNvPr id="8" name="楕円 7"/>
          <p:cNvSpPr/>
          <p:nvPr/>
        </p:nvSpPr>
        <p:spPr>
          <a:xfrm>
            <a:off x="513816" y="479692"/>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0054" y="3770523"/>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半径 </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err="1">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2, 4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green</a:t>
            </a:r>
            <a:endParaRPr kumimoji="1" lang="ja-JP" altLang="en-US"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7AD9DC-2DEA-4BE3-BFFA-153AE2063C4A}"/>
              </a:ext>
            </a:extLst>
          </p:cNvPr>
          <p:cNvSpPr txBox="1"/>
          <p:nvPr/>
        </p:nvSpPr>
        <p:spPr>
          <a:xfrm>
            <a:off x="4866803" y="3480265"/>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幅</a:t>
            </a:r>
            <a:r>
              <a:rPr kumimoji="1" lang="en-US" altLang="ja-JP" sz="2400" dirty="0">
                <a:latin typeface="メイリオ" panose="020B0604030504040204" pitchFamily="50" charset="-128"/>
                <a:ea typeface="メイリオ" panose="020B0604030504040204" pitchFamily="50" charset="-128"/>
              </a:rPr>
              <a:t> 1, </a:t>
            </a:r>
            <a:r>
              <a:rPr kumimoji="1" lang="ja-JP" altLang="en-US" sz="2400" dirty="0">
                <a:latin typeface="メイリオ" panose="020B0604030504040204" pitchFamily="50" charset="-128"/>
                <a:ea typeface="メイリオ" panose="020B0604030504040204" pitchFamily="50" charset="-128"/>
              </a:rPr>
              <a:t>高さ </a:t>
            </a:r>
            <a:r>
              <a:rPr kumimoji="1" lang="en-US" altLang="ja-JP" sz="2400" dirty="0">
                <a:latin typeface="メイリオ" panose="020B0604030504040204" pitchFamily="50" charset="-128"/>
                <a:ea typeface="メイリオ" panose="020B0604030504040204" pitchFamily="50" charset="-128"/>
              </a:rPr>
              <a:t>2, </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6,</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black</a:t>
            </a:r>
            <a:endParaRPr kumimoji="1" lang="ja-JP" altLang="en-US" sz="2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129F31B-A3E7-43F6-A3C6-B9ED224B7718}"/>
              </a:ext>
            </a:extLst>
          </p:cNvPr>
          <p:cNvSpPr txBox="1"/>
          <p:nvPr/>
        </p:nvSpPr>
        <p:spPr>
          <a:xfrm>
            <a:off x="5870238" y="4549948"/>
            <a:ext cx="2474350"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長方形 </a:t>
            </a:r>
            <a:r>
              <a:rPr kumimoji="1" lang="en-US" altLang="ja-JP" sz="2400" b="1" dirty="0">
                <a:latin typeface="メイリオ" panose="020B0604030504040204" pitchFamily="50" charset="-128"/>
                <a:ea typeface="メイリオ" panose="020B0604030504040204" pitchFamily="50" charset="-128"/>
              </a:rPr>
              <a:t>(Rectangle)</a:t>
            </a:r>
            <a:endParaRPr kumimoji="1" lang="ja-JP" altLang="en-US"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76AA16B6-5BA4-49E9-95CB-036D012E08B8}"/>
              </a:ext>
            </a:extLst>
          </p:cNvPr>
          <p:cNvSpPr/>
          <p:nvPr/>
        </p:nvSpPr>
        <p:spPr>
          <a:xfrm>
            <a:off x="5990473" y="867212"/>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3A922AC-2029-4777-BA82-17331A7210F1}"/>
              </a:ext>
            </a:extLst>
          </p:cNvPr>
          <p:cNvSpPr txBox="1"/>
          <p:nvPr/>
        </p:nvSpPr>
        <p:spPr>
          <a:xfrm>
            <a:off x="690054" y="5525354"/>
            <a:ext cx="3755221"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Circle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でもあり，</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Figure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でもある</a:t>
            </a:r>
          </a:p>
        </p:txBody>
      </p:sp>
      <p:sp>
        <p:nvSpPr>
          <p:cNvPr id="11" name="テキスト ボックス 10">
            <a:extLst>
              <a:ext uri="{FF2B5EF4-FFF2-40B4-BE49-F238E27FC236}">
                <a16:creationId xmlns:a16="http://schemas.microsoft.com/office/drawing/2014/main" id="{354E8DB9-2612-4803-ADF4-CEE314F2A1F1}"/>
              </a:ext>
            </a:extLst>
          </p:cNvPr>
          <p:cNvSpPr txBox="1"/>
          <p:nvPr/>
        </p:nvSpPr>
        <p:spPr>
          <a:xfrm>
            <a:off x="4847237" y="5525353"/>
            <a:ext cx="4075668"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Rectangle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でもあり，</a:t>
            </a:r>
            <a:endParaRPr kumimoji="1" lang="en-US" altLang="ja-JP" sz="2400"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Figure </a:t>
            </a:r>
            <a:r>
              <a:rPr kumimoji="1" lang="ja-JP" altLang="en-US" sz="2400" b="1" dirty="0">
                <a:latin typeface="メイリオ" panose="020B0604030504040204" pitchFamily="50" charset="-128"/>
                <a:ea typeface="メイリオ" panose="020B0604030504040204" pitchFamily="50" charset="-128"/>
              </a:rPr>
              <a:t>クラス</a:t>
            </a:r>
            <a:r>
              <a:rPr kumimoji="1" lang="ja-JP" altLang="en-US" sz="2400" dirty="0">
                <a:latin typeface="メイリオ" panose="020B0604030504040204" pitchFamily="50" charset="-128"/>
                <a:ea typeface="メイリオ" panose="020B0604030504040204" pitchFamily="50" charset="-128"/>
              </a:rPr>
              <a:t>でもある</a:t>
            </a:r>
          </a:p>
        </p:txBody>
      </p:sp>
    </p:spTree>
    <p:extLst>
      <p:ext uri="{BB962C8B-B14F-4D97-AF65-F5344CB8AC3E}">
        <p14:creationId xmlns:p14="http://schemas.microsoft.com/office/powerpoint/2010/main" val="306831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Java</a:t>
            </a:r>
            <a:r>
              <a:rPr lang="ja-JP" altLang="en-US" dirty="0"/>
              <a:t> のメソッド</a:t>
            </a:r>
          </a:p>
        </p:txBody>
      </p:sp>
      <p:sp>
        <p:nvSpPr>
          <p:cNvPr id="3" name="コンテンツ プレースホルダー 2"/>
          <p:cNvSpPr>
            <a:spLocks noGrp="1"/>
          </p:cNvSpPr>
          <p:nvPr>
            <p:ph idx="1"/>
          </p:nvPr>
        </p:nvSpPr>
        <p:spPr/>
        <p:txBody>
          <a:bodyPr>
            <a:noAutofit/>
          </a:bodyPr>
          <a:lstStyle/>
          <a:p>
            <a:pPr lvl="1"/>
            <a:r>
              <a:rPr lang="ja-JP" altLang="en-US" b="1" dirty="0"/>
              <a:t>上下左右の移動</a:t>
            </a:r>
            <a:endParaRPr lang="en-US" altLang="ja-JP" b="1" dirty="0"/>
          </a:p>
          <a:p>
            <a:pPr lvl="1"/>
            <a:r>
              <a:rPr lang="ja-JP" altLang="en-US" b="1" dirty="0">
                <a:solidFill>
                  <a:srgbClr val="C00000"/>
                </a:solidFill>
              </a:rPr>
              <a:t>オブジェクト</a:t>
            </a:r>
            <a:r>
              <a:rPr lang="ja-JP" altLang="en-US" dirty="0"/>
              <a:t>の属性 </a:t>
            </a:r>
            <a:r>
              <a:rPr lang="en-US" altLang="ja-JP" dirty="0"/>
              <a:t>x, y </a:t>
            </a:r>
            <a:r>
              <a:rPr lang="ja-JP" altLang="en-US" dirty="0"/>
              <a:t>を増減</a:t>
            </a:r>
            <a:endParaRPr lang="en-US" altLang="ja-JP" dirty="0"/>
          </a:p>
          <a:p>
            <a:pPr lvl="1"/>
            <a:r>
              <a:rPr lang="ja-JP" altLang="en-US" dirty="0"/>
              <a:t>そのためのメソッド </a:t>
            </a:r>
            <a:r>
              <a:rPr lang="en-US" altLang="ja-JP" dirty="0"/>
              <a:t>move </a:t>
            </a:r>
            <a:r>
              <a:rPr lang="ja-JP" altLang="en-US" dirty="0"/>
              <a:t>を </a:t>
            </a:r>
            <a:r>
              <a:rPr lang="en-US" altLang="ja-JP" b="1" dirty="0"/>
              <a:t>Figure </a:t>
            </a:r>
            <a:r>
              <a:rPr lang="ja-JP" altLang="en-US" b="1" dirty="0"/>
              <a:t>クラスに</a:t>
            </a:r>
            <a:r>
              <a:rPr lang="ja-JP" altLang="en-US" dirty="0"/>
              <a:t>定義</a:t>
            </a:r>
            <a:endParaRPr lang="en-US" altLang="ja-JP" dirty="0"/>
          </a:p>
          <a:p>
            <a:pPr lvl="1"/>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12</a:t>
            </a:fld>
            <a:endParaRPr lang="ja-JP" altLang="en-US"/>
          </a:p>
        </p:txBody>
      </p:sp>
      <p:sp>
        <p:nvSpPr>
          <p:cNvPr id="5" name="Oval 2"/>
          <p:cNvSpPr>
            <a:spLocks noChangeArrowheads="1"/>
          </p:cNvSpPr>
          <p:nvPr/>
        </p:nvSpPr>
        <p:spPr bwMode="auto">
          <a:xfrm>
            <a:off x="3531168" y="3733578"/>
            <a:ext cx="1222529" cy="105999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Calibri" panose="020F050202020403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Calibri" panose="020F050202020403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Calibri" panose="020F050202020403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Calibri" panose="020F050202020403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Calibri" panose="020F050202020403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メイリオ" panose="020B0604030504040204" pitchFamily="50" charset="-128"/>
              </a:defRPr>
            </a:lvl9pPr>
          </a:lstStyle>
          <a:p>
            <a:pPr eaLnBrk="1" hangingPunct="1">
              <a:spcBef>
                <a:spcPct val="0"/>
              </a:spcBef>
              <a:buFontTx/>
              <a:buNone/>
            </a:pPr>
            <a:endParaRPr lang="ja-JP" altLang="en-US" sz="2400">
              <a:latin typeface="Arial" panose="020B0604020202020204" pitchFamily="34" charset="0"/>
            </a:endParaRPr>
          </a:p>
        </p:txBody>
      </p:sp>
      <p:cxnSp>
        <p:nvCxnSpPr>
          <p:cNvPr id="6" name="直線矢印コネクタ 5"/>
          <p:cNvCxnSpPr/>
          <p:nvPr/>
        </p:nvCxnSpPr>
        <p:spPr>
          <a:xfrm flipV="1">
            <a:off x="1476104" y="6139231"/>
            <a:ext cx="5473843" cy="36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1659387" y="3032846"/>
            <a:ext cx="22974" cy="329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000294" y="5894686"/>
            <a:ext cx="316217" cy="461665"/>
          </a:xfrm>
          <a:prstGeom prst="rect">
            <a:avLst/>
          </a:prstGeom>
          <a:noFill/>
        </p:spPr>
        <p:txBody>
          <a:bodyPr wrap="square" rtlCol="0">
            <a:noAutofit/>
          </a:bodyPr>
          <a:lstStyle/>
          <a:p>
            <a:r>
              <a:rPr kumimoji="1" lang="en-US" altLang="ja-JP" sz="2400" dirty="0">
                <a:latin typeface="Arial" panose="020B0604020202020204" pitchFamily="34" charset="0"/>
                <a:ea typeface="メイリオ" panose="020B0604030504040204" pitchFamily="50" charset="-128"/>
              </a:rPr>
              <a:t>x</a:t>
            </a:r>
            <a:endParaRPr kumimoji="1" lang="ja-JP" altLang="en-US" sz="2400" dirty="0">
              <a:latin typeface="Arial" panose="020B0604020202020204" pitchFamily="34" charset="0"/>
              <a:ea typeface="メイリオ" panose="020B0604030504040204" pitchFamily="50" charset="-128"/>
            </a:endParaRPr>
          </a:p>
        </p:txBody>
      </p:sp>
      <p:sp>
        <p:nvSpPr>
          <p:cNvPr id="9" name="テキスト ボックス 8"/>
          <p:cNvSpPr txBox="1"/>
          <p:nvPr/>
        </p:nvSpPr>
        <p:spPr>
          <a:xfrm>
            <a:off x="1292823" y="2805568"/>
            <a:ext cx="366564" cy="461665"/>
          </a:xfrm>
          <a:prstGeom prst="rect">
            <a:avLst/>
          </a:prstGeom>
          <a:noFill/>
        </p:spPr>
        <p:txBody>
          <a:bodyPr wrap="square" rtlCol="0">
            <a:noAutofit/>
          </a:bodyPr>
          <a:lstStyle/>
          <a:p>
            <a:r>
              <a:rPr kumimoji="1" lang="en-US" altLang="ja-JP" sz="2400" dirty="0">
                <a:latin typeface="Arial" panose="020B0604020202020204" pitchFamily="34" charset="0"/>
                <a:ea typeface="メイリオ" panose="020B0604030504040204" pitchFamily="50" charset="-128"/>
              </a:rPr>
              <a:t>y</a:t>
            </a:r>
            <a:endParaRPr kumimoji="1" lang="ja-JP" altLang="en-US" sz="2400" dirty="0">
              <a:latin typeface="Arial" panose="020B0604020202020204" pitchFamily="34" charset="0"/>
              <a:ea typeface="メイリオ" panose="020B0604030504040204" pitchFamily="50" charset="-128"/>
            </a:endParaRPr>
          </a:p>
        </p:txBody>
      </p:sp>
      <p:sp>
        <p:nvSpPr>
          <p:cNvPr id="10" name="右矢印 9"/>
          <p:cNvSpPr/>
          <p:nvPr/>
        </p:nvSpPr>
        <p:spPr>
          <a:xfrm>
            <a:off x="5016547" y="4081326"/>
            <a:ext cx="433182" cy="36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1" name="右矢印 10"/>
          <p:cNvSpPr/>
          <p:nvPr/>
        </p:nvSpPr>
        <p:spPr>
          <a:xfrm flipH="1">
            <a:off x="2863765" y="4081326"/>
            <a:ext cx="404554" cy="36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2" name="右矢印 11"/>
          <p:cNvSpPr/>
          <p:nvPr/>
        </p:nvSpPr>
        <p:spPr>
          <a:xfrm rot="5400000" flipH="1">
            <a:off x="3955206" y="3190936"/>
            <a:ext cx="374454" cy="393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3" name="右矢印 12"/>
          <p:cNvSpPr/>
          <p:nvPr/>
        </p:nvSpPr>
        <p:spPr>
          <a:xfrm rot="5400000">
            <a:off x="3953873" y="4971317"/>
            <a:ext cx="377119" cy="393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400">
              <a:latin typeface="Arial" panose="020B0604020202020204" pitchFamily="34" charset="0"/>
              <a:ea typeface="メイリオ" panose="020B0604030504040204" pitchFamily="50" charset="-128"/>
            </a:endParaRPr>
          </a:p>
        </p:txBody>
      </p:sp>
      <p:sp>
        <p:nvSpPr>
          <p:cNvPr id="14" name="テキスト ボックス 13"/>
          <p:cNvSpPr txBox="1"/>
          <p:nvPr/>
        </p:nvSpPr>
        <p:spPr>
          <a:xfrm>
            <a:off x="5525765" y="4021129"/>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右</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x </a:t>
            </a:r>
            <a:r>
              <a:rPr kumimoji="1" lang="ja-JP" altLang="en-US" sz="2400" dirty="0">
                <a:latin typeface="Arial" panose="020B0604020202020204" pitchFamily="34" charset="0"/>
                <a:ea typeface="メイリオ" panose="020B0604030504040204" pitchFamily="50" charset="-128"/>
              </a:rPr>
              <a:t>が増える</a:t>
            </a:r>
          </a:p>
        </p:txBody>
      </p:sp>
      <p:sp>
        <p:nvSpPr>
          <p:cNvPr id="15" name="テキスト ボックス 14"/>
          <p:cNvSpPr txBox="1"/>
          <p:nvPr/>
        </p:nvSpPr>
        <p:spPr>
          <a:xfrm>
            <a:off x="2010319" y="3222344"/>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左</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x </a:t>
            </a:r>
            <a:r>
              <a:rPr kumimoji="1" lang="ja-JP" altLang="en-US" sz="2400" dirty="0">
                <a:latin typeface="Arial" panose="020B0604020202020204" pitchFamily="34" charset="0"/>
                <a:ea typeface="メイリオ" panose="020B0604030504040204" pitchFamily="50" charset="-128"/>
              </a:rPr>
              <a:t>が減る</a:t>
            </a:r>
          </a:p>
        </p:txBody>
      </p:sp>
      <p:sp>
        <p:nvSpPr>
          <p:cNvPr id="16" name="テキスト ボックス 15"/>
          <p:cNvSpPr txBox="1"/>
          <p:nvPr/>
        </p:nvSpPr>
        <p:spPr>
          <a:xfrm>
            <a:off x="4572000" y="2822322"/>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上</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y </a:t>
            </a:r>
            <a:r>
              <a:rPr kumimoji="1" lang="ja-JP" altLang="en-US" sz="2400" dirty="0">
                <a:latin typeface="Arial" panose="020B0604020202020204" pitchFamily="34" charset="0"/>
                <a:ea typeface="メイリオ" panose="020B0604030504040204" pitchFamily="50" charset="-128"/>
              </a:rPr>
              <a:t>が増える</a:t>
            </a:r>
          </a:p>
        </p:txBody>
      </p:sp>
      <p:sp>
        <p:nvSpPr>
          <p:cNvPr id="17" name="テキスト ボックス 16"/>
          <p:cNvSpPr txBox="1"/>
          <p:nvPr/>
        </p:nvSpPr>
        <p:spPr>
          <a:xfrm>
            <a:off x="4540693" y="5075639"/>
            <a:ext cx="1755457" cy="837341"/>
          </a:xfrm>
          <a:prstGeom prst="rect">
            <a:avLst/>
          </a:prstGeom>
          <a:noFill/>
        </p:spPr>
        <p:txBody>
          <a:bodyPr wrap="square" rtlCol="0">
            <a:noAutofit/>
          </a:bodyPr>
          <a:lstStyle/>
          <a:p>
            <a:r>
              <a:rPr kumimoji="1" lang="ja-JP" altLang="en-US" sz="2400" b="1" dirty="0">
                <a:latin typeface="Arial" panose="020B0604020202020204" pitchFamily="34" charset="0"/>
                <a:ea typeface="メイリオ" panose="020B0604030504040204" pitchFamily="50" charset="-128"/>
              </a:rPr>
              <a:t>下</a:t>
            </a:r>
            <a:endParaRPr kumimoji="1" lang="en-US" altLang="ja-JP" sz="2400" b="1" dirty="0">
              <a:latin typeface="Arial" panose="020B0604020202020204" pitchFamily="34" charset="0"/>
              <a:ea typeface="メイリオ" panose="020B0604030504040204" pitchFamily="50" charset="-128"/>
            </a:endParaRPr>
          </a:p>
          <a:p>
            <a:r>
              <a:rPr kumimoji="1" lang="en-US" altLang="ja-JP" sz="2400" dirty="0">
                <a:latin typeface="Arial" panose="020B0604020202020204" pitchFamily="34" charset="0"/>
                <a:ea typeface="メイリオ" panose="020B0604030504040204" pitchFamily="50" charset="-128"/>
              </a:rPr>
              <a:t>y </a:t>
            </a:r>
            <a:r>
              <a:rPr kumimoji="1" lang="ja-JP" altLang="en-US" sz="2400" dirty="0">
                <a:latin typeface="Arial" panose="020B0604020202020204" pitchFamily="34" charset="0"/>
                <a:ea typeface="メイリオ" panose="020B0604030504040204" pitchFamily="50" charset="-128"/>
              </a:rPr>
              <a:t>が減る</a:t>
            </a:r>
          </a:p>
        </p:txBody>
      </p:sp>
    </p:spTree>
    <p:extLst>
      <p:ext uri="{BB962C8B-B14F-4D97-AF65-F5344CB8AC3E}">
        <p14:creationId xmlns:p14="http://schemas.microsoft.com/office/powerpoint/2010/main" val="120968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a:t>Java</a:t>
            </a:r>
            <a:r>
              <a:rPr lang="ja-JP" altLang="en-US" dirty="0"/>
              <a:t> のメソッド</a:t>
            </a:r>
          </a:p>
        </p:txBody>
      </p:sp>
      <p:sp>
        <p:nvSpPr>
          <p:cNvPr id="3" name="コンテンツ プレースホルダー 2"/>
          <p:cNvSpPr>
            <a:spLocks noGrp="1"/>
          </p:cNvSpPr>
          <p:nvPr>
            <p:ph idx="1"/>
          </p:nvPr>
        </p:nvSpPr>
        <p:spPr/>
        <p:txBody>
          <a:bodyPr>
            <a:noAutofit/>
          </a:bodyPr>
          <a:lstStyle/>
          <a:p>
            <a:pPr lvl="1"/>
            <a:r>
              <a:rPr lang="ja-JP" altLang="en-US" b="1" dirty="0"/>
              <a:t>面積を求める</a:t>
            </a:r>
            <a:endParaRPr lang="en-US" altLang="ja-JP" dirty="0"/>
          </a:p>
          <a:p>
            <a:pPr lvl="1"/>
            <a:r>
              <a:rPr lang="ja-JP" altLang="en-US" dirty="0"/>
              <a:t>そのためのメソッド </a:t>
            </a:r>
            <a:r>
              <a:rPr lang="en-US" altLang="ja-JP" dirty="0"/>
              <a:t>size </a:t>
            </a:r>
            <a:r>
              <a:rPr lang="ja-JP" altLang="en-US" dirty="0"/>
              <a:t>を定義</a:t>
            </a:r>
            <a:endParaRPr lang="en-US" altLang="ja-JP" dirty="0"/>
          </a:p>
          <a:p>
            <a:pPr marL="457200" lvl="1" indent="0">
              <a:buNone/>
            </a:pPr>
            <a:r>
              <a:rPr lang="ja-JP" altLang="en-US" dirty="0"/>
              <a:t>　　円</a:t>
            </a:r>
            <a:r>
              <a:rPr lang="en-US" altLang="ja-JP" dirty="0"/>
              <a:t>: </a:t>
            </a:r>
            <a:r>
              <a:rPr lang="ja-JP" altLang="en-US" dirty="0"/>
              <a:t>半径 </a:t>
            </a:r>
            <a:r>
              <a:rPr lang="en-US" altLang="ja-JP" dirty="0"/>
              <a:t>× </a:t>
            </a:r>
            <a:r>
              <a:rPr lang="ja-JP" altLang="en-US" dirty="0"/>
              <a:t>半径 </a:t>
            </a:r>
            <a:r>
              <a:rPr lang="en-US" altLang="ja-JP" dirty="0"/>
              <a:t>× 3.14</a:t>
            </a:r>
          </a:p>
          <a:p>
            <a:pPr marL="457200" lvl="1" indent="0">
              <a:buNone/>
            </a:pPr>
            <a:r>
              <a:rPr lang="ja-JP" altLang="en-US" dirty="0"/>
              <a:t>　　長方形</a:t>
            </a:r>
            <a:r>
              <a:rPr lang="en-US" altLang="ja-JP" dirty="0"/>
              <a:t>: </a:t>
            </a:r>
            <a:r>
              <a:rPr lang="ja-JP" altLang="en-US" dirty="0"/>
              <a:t>縦 </a:t>
            </a:r>
            <a:r>
              <a:rPr lang="en-US" altLang="ja-JP" dirty="0"/>
              <a:t>×</a:t>
            </a:r>
            <a:r>
              <a:rPr lang="ja-JP" altLang="en-US" dirty="0"/>
              <a:t> 横</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13</a:t>
            </a:fld>
            <a:endParaRPr lang="ja-JP" altLang="en-US"/>
          </a:p>
        </p:txBody>
      </p:sp>
      <p:sp>
        <p:nvSpPr>
          <p:cNvPr id="18" name="楕円 17">
            <a:extLst>
              <a:ext uri="{FF2B5EF4-FFF2-40B4-BE49-F238E27FC236}">
                <a16:creationId xmlns:a16="http://schemas.microsoft.com/office/drawing/2014/main" id="{86BDFAE2-BE79-4F06-BC89-C790F33DBAE1}"/>
              </a:ext>
            </a:extLst>
          </p:cNvPr>
          <p:cNvSpPr/>
          <p:nvPr/>
        </p:nvSpPr>
        <p:spPr>
          <a:xfrm>
            <a:off x="791608" y="2886624"/>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17D863E-4FC1-4949-93C5-1A367114F93C}"/>
              </a:ext>
            </a:extLst>
          </p:cNvPr>
          <p:cNvSpPr/>
          <p:nvPr/>
        </p:nvSpPr>
        <p:spPr>
          <a:xfrm>
            <a:off x="6268265" y="3274144"/>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500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74486-2D6D-443B-A827-67624C405A6A}"/>
              </a:ext>
            </a:extLst>
          </p:cNvPr>
          <p:cNvSpPr>
            <a:spLocks noGrp="1"/>
          </p:cNvSpPr>
          <p:nvPr>
            <p:ph type="title"/>
          </p:nvPr>
        </p:nvSpPr>
        <p:spPr/>
        <p:txBody>
          <a:bodyPr>
            <a:normAutofit fontScale="90000"/>
          </a:bodyPr>
          <a:lstStyle/>
          <a:p>
            <a:r>
              <a:rPr lang="ja-JP" altLang="en-US" dirty="0"/>
              <a:t>メソッドのオーバーライド</a:t>
            </a:r>
            <a:endParaRPr kumimoji="1" lang="ja-JP" altLang="en-US" dirty="0"/>
          </a:p>
        </p:txBody>
      </p:sp>
      <p:sp>
        <p:nvSpPr>
          <p:cNvPr id="3" name="コンテンツ プレースホルダー 2">
            <a:extLst>
              <a:ext uri="{FF2B5EF4-FFF2-40B4-BE49-F238E27FC236}">
                <a16:creationId xmlns:a16="http://schemas.microsoft.com/office/drawing/2014/main" id="{A2D13959-A812-4410-BE86-0625EB0F3A4F}"/>
              </a:ext>
            </a:extLst>
          </p:cNvPr>
          <p:cNvSpPr>
            <a:spLocks noGrp="1"/>
          </p:cNvSpPr>
          <p:nvPr>
            <p:ph idx="1"/>
          </p:nvPr>
        </p:nvSpPr>
        <p:spPr/>
        <p:txBody>
          <a:bodyPr/>
          <a:lstStyle/>
          <a:p>
            <a:r>
              <a:rPr kumimoji="1" lang="ja-JP" altLang="en-US" b="1" u="sng" dirty="0">
                <a:solidFill>
                  <a:srgbClr val="FF0000"/>
                </a:solidFill>
              </a:rPr>
              <a:t>同じ名前</a:t>
            </a:r>
            <a:r>
              <a:rPr kumimoji="1" lang="ja-JP" altLang="en-US" dirty="0"/>
              <a:t>の</a:t>
            </a:r>
            <a:r>
              <a:rPr kumimoji="1" lang="ja-JP" altLang="en-US" b="1" dirty="0">
                <a:solidFill>
                  <a:srgbClr val="C00000"/>
                </a:solidFill>
              </a:rPr>
              <a:t>メソッド</a:t>
            </a:r>
            <a:r>
              <a:rPr kumimoji="1" lang="ja-JP" altLang="en-US" dirty="0"/>
              <a:t>が，</a:t>
            </a:r>
            <a:r>
              <a:rPr kumimoji="1" lang="ja-JP" altLang="en-US" b="1" dirty="0">
                <a:solidFill>
                  <a:srgbClr val="C00000"/>
                </a:solidFill>
              </a:rPr>
              <a:t>クラス</a:t>
            </a:r>
            <a:r>
              <a:rPr kumimoji="1" lang="ja-JP" altLang="en-US" dirty="0"/>
              <a:t>によって</a:t>
            </a:r>
            <a:r>
              <a:rPr kumimoji="1" lang="ja-JP" altLang="en-US" b="1" u="sng" dirty="0">
                <a:solidFill>
                  <a:srgbClr val="FF0000"/>
                </a:solidFill>
              </a:rPr>
              <a:t>違った意味</a:t>
            </a:r>
            <a:r>
              <a:rPr kumimoji="1" lang="ja-JP" altLang="en-US" dirty="0"/>
              <a:t>を持つ</a:t>
            </a:r>
            <a:endParaRPr kumimoji="1" lang="en-US" altLang="ja-JP" dirty="0"/>
          </a:p>
          <a:p>
            <a:pPr marL="0" indent="0">
              <a:buNone/>
            </a:pPr>
            <a:r>
              <a:rPr lang="en-US" altLang="ja-JP" dirty="0"/>
              <a:t>	</a:t>
            </a:r>
            <a:r>
              <a:rPr lang="ja-JP" altLang="en-US" dirty="0"/>
              <a:t>メソッド </a:t>
            </a:r>
            <a:r>
              <a:rPr lang="en-US" altLang="ja-JP" b="1" dirty="0"/>
              <a:t>area</a:t>
            </a:r>
          </a:p>
          <a:p>
            <a:pPr marL="0" indent="0">
              <a:buNone/>
            </a:pPr>
            <a:endParaRPr kumimoji="1" lang="en-US" altLang="ja-JP" dirty="0"/>
          </a:p>
          <a:p>
            <a:pPr marL="0" indent="0">
              <a:buNone/>
            </a:pPr>
            <a:r>
              <a:rPr lang="en-US" altLang="ja-JP" dirty="0"/>
              <a:t>	</a:t>
            </a:r>
            <a:r>
              <a:rPr lang="ja-JP" altLang="en-US" dirty="0"/>
              <a:t>クラス </a:t>
            </a:r>
            <a:r>
              <a:rPr lang="en-US" altLang="ja-JP" dirty="0"/>
              <a:t>Figure </a:t>
            </a:r>
            <a:r>
              <a:rPr lang="ja-JP" altLang="en-US" dirty="0"/>
              <a:t>では</a:t>
            </a:r>
            <a:r>
              <a:rPr lang="en-US" altLang="ja-JP" dirty="0"/>
              <a:t>	</a:t>
            </a:r>
            <a:r>
              <a:rPr lang="en-US" altLang="ja-JP" b="1" dirty="0"/>
              <a:t>0</a:t>
            </a:r>
          </a:p>
          <a:p>
            <a:pPr marL="0" indent="0">
              <a:buNone/>
            </a:pPr>
            <a:r>
              <a:rPr kumimoji="1" lang="en-US" altLang="ja-JP" dirty="0"/>
              <a:t>	</a:t>
            </a:r>
            <a:r>
              <a:rPr kumimoji="1" lang="ja-JP" altLang="en-US" dirty="0"/>
              <a:t>クラス </a:t>
            </a:r>
            <a:r>
              <a:rPr kumimoji="1" lang="en-US" altLang="ja-JP" dirty="0"/>
              <a:t>Circle </a:t>
            </a:r>
            <a:r>
              <a:rPr kumimoji="1" lang="ja-JP" altLang="en-US" dirty="0"/>
              <a:t>では</a:t>
            </a:r>
            <a:r>
              <a:rPr kumimoji="1" lang="en-US" altLang="ja-JP" dirty="0"/>
              <a:t>	</a:t>
            </a:r>
            <a:r>
              <a:rPr kumimoji="1" lang="ja-JP" altLang="en-US" b="1" dirty="0"/>
              <a:t>円の面積</a:t>
            </a:r>
            <a:endParaRPr kumimoji="1" lang="en-US" altLang="ja-JP" b="1" dirty="0"/>
          </a:p>
          <a:p>
            <a:pPr marL="0" indent="0">
              <a:buNone/>
            </a:pPr>
            <a:r>
              <a:rPr lang="en-US" altLang="ja-JP" dirty="0"/>
              <a:t>	</a:t>
            </a:r>
            <a:r>
              <a:rPr lang="ja-JP" altLang="en-US" dirty="0"/>
              <a:t>クラス </a:t>
            </a:r>
            <a:r>
              <a:rPr lang="en-US" altLang="ja-JP" dirty="0"/>
              <a:t>Rectangle </a:t>
            </a:r>
            <a:r>
              <a:rPr lang="ja-JP" altLang="en-US" dirty="0"/>
              <a:t>では</a:t>
            </a:r>
            <a:r>
              <a:rPr lang="en-US" altLang="ja-JP" dirty="0"/>
              <a:t>	</a:t>
            </a:r>
            <a:r>
              <a:rPr lang="ja-JP" altLang="en-US" b="1" dirty="0"/>
              <a:t>長方形の面積</a:t>
            </a:r>
            <a:endParaRPr kumimoji="1" lang="ja-JP" altLang="en-US" b="1" dirty="0"/>
          </a:p>
        </p:txBody>
      </p:sp>
      <p:sp>
        <p:nvSpPr>
          <p:cNvPr id="4" name="スライド番号プレースホルダー 3">
            <a:extLst>
              <a:ext uri="{FF2B5EF4-FFF2-40B4-BE49-F238E27FC236}">
                <a16:creationId xmlns:a16="http://schemas.microsoft.com/office/drawing/2014/main" id="{575EFB2C-E6F1-4E40-B7D1-FB082930C800}"/>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18892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16</a:t>
            </a:r>
            <a:r>
              <a:rPr lang="ja-JP" altLang="en-US" sz="2400" b="1" dirty="0"/>
              <a:t> ～ </a:t>
            </a:r>
            <a:r>
              <a:rPr lang="en-US" altLang="ja-JP" sz="2400" b="1" dirty="0"/>
              <a:t>18</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クラス階層</a:t>
            </a:r>
            <a:endParaRPr lang="en-US" altLang="ja-JP" b="1" dirty="0"/>
          </a:p>
          <a:p>
            <a:pPr lvl="1">
              <a:spcAft>
                <a:spcPts val="600"/>
              </a:spcAft>
            </a:pPr>
            <a:r>
              <a:rPr lang="ja-JP" altLang="en-US" b="1" dirty="0"/>
              <a:t>メソッドのオーバーライド</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15</a:t>
            </a:fld>
            <a:endParaRPr lang="ja-JP" altLang="en-US" sz="2400" dirty="0"/>
          </a:p>
        </p:txBody>
      </p:sp>
    </p:spTree>
    <p:extLst>
      <p:ext uri="{BB962C8B-B14F-4D97-AF65-F5344CB8AC3E}">
        <p14:creationId xmlns:p14="http://schemas.microsoft.com/office/powerpoint/2010/main" val="80593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44A51C-3C49-4580-ACE1-1E4BA6C41367}"/>
              </a:ext>
            </a:extLst>
          </p:cNvPr>
          <p:cNvPicPr>
            <a:picLocks noChangeAspect="1"/>
          </p:cNvPicPr>
          <p:nvPr/>
        </p:nvPicPr>
        <p:blipFill>
          <a:blip r:embed="rId2"/>
          <a:stretch>
            <a:fillRect/>
          </a:stretch>
        </p:blipFill>
        <p:spPr>
          <a:xfrm>
            <a:off x="762751" y="453588"/>
            <a:ext cx="7277467" cy="6399152"/>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16</a:t>
            </a:fld>
            <a:endParaRPr lang="ja-JP" altLang="en-US" dirty="0"/>
          </a:p>
        </p:txBody>
      </p:sp>
      <p:sp>
        <p:nvSpPr>
          <p:cNvPr id="14" name="正方形/長方形 13">
            <a:extLst>
              <a:ext uri="{FF2B5EF4-FFF2-40B4-BE49-F238E27FC236}">
                <a16:creationId xmlns:a16="http://schemas.microsoft.com/office/drawing/2014/main" id="{1E7DB854-90BB-4048-9829-84B9EC6DFEBA}"/>
              </a:ext>
            </a:extLst>
          </p:cNvPr>
          <p:cNvSpPr/>
          <p:nvPr/>
        </p:nvSpPr>
        <p:spPr>
          <a:xfrm>
            <a:off x="1460381" y="3527051"/>
            <a:ext cx="4559420" cy="72490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E29B81-3B43-4ACD-B269-D8F003306FD3}"/>
              </a:ext>
            </a:extLst>
          </p:cNvPr>
          <p:cNvSpPr txBox="1"/>
          <p:nvPr/>
        </p:nvSpPr>
        <p:spPr>
          <a:xfrm>
            <a:off x="6139930" y="3658672"/>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9C985D33-9AD5-49A4-B271-F12471887BFC}"/>
              </a:ext>
            </a:extLst>
          </p:cNvPr>
          <p:cNvSpPr/>
          <p:nvPr/>
        </p:nvSpPr>
        <p:spPr>
          <a:xfrm>
            <a:off x="1460381" y="5981327"/>
            <a:ext cx="4559420" cy="72490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4AB5C82B-A006-42B5-AE16-04D3EA2AB874}"/>
              </a:ext>
            </a:extLst>
          </p:cNvPr>
          <p:cNvSpPr/>
          <p:nvPr/>
        </p:nvSpPr>
        <p:spPr>
          <a:xfrm>
            <a:off x="1460381" y="2650604"/>
            <a:ext cx="4559420" cy="83071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3F9D4D-F96E-4404-8E72-8927AC6E8519}"/>
              </a:ext>
            </a:extLst>
          </p:cNvPr>
          <p:cNvSpPr txBox="1"/>
          <p:nvPr/>
        </p:nvSpPr>
        <p:spPr>
          <a:xfrm>
            <a:off x="6139930" y="2936067"/>
            <a:ext cx="2408288"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move</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A352F436-E36B-456D-A594-46BEE6B62AB3}"/>
              </a:ext>
            </a:extLst>
          </p:cNvPr>
          <p:cNvSpPr txBox="1"/>
          <p:nvPr/>
        </p:nvSpPr>
        <p:spPr>
          <a:xfrm>
            <a:off x="6139929" y="6173579"/>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
        <p:nvSpPr>
          <p:cNvPr id="2" name="コンテンツ プレースホルダー 2">
            <a:extLst>
              <a:ext uri="{FF2B5EF4-FFF2-40B4-BE49-F238E27FC236}">
                <a16:creationId xmlns:a16="http://schemas.microsoft.com/office/drawing/2014/main" id="{9C4A74CF-0C4C-08E7-8C0C-77C61AD30992}"/>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35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C4F3B3-8C35-4FD8-9D22-E078B44D31E2}"/>
              </a:ext>
            </a:extLst>
          </p:cNvPr>
          <p:cNvPicPr>
            <a:picLocks noChangeAspect="1"/>
          </p:cNvPicPr>
          <p:nvPr/>
        </p:nvPicPr>
        <p:blipFill>
          <a:blip r:embed="rId2"/>
          <a:stretch>
            <a:fillRect/>
          </a:stretch>
        </p:blipFill>
        <p:spPr>
          <a:xfrm>
            <a:off x="280163" y="542184"/>
            <a:ext cx="8768312" cy="5066136"/>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17</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410730" y="4576648"/>
            <a:ext cx="6322539" cy="59415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F7471F7-0D39-4442-BBBC-F94F3DD59996}"/>
              </a:ext>
            </a:extLst>
          </p:cNvPr>
          <p:cNvSpPr txBox="1"/>
          <p:nvPr/>
        </p:nvSpPr>
        <p:spPr>
          <a:xfrm>
            <a:off x="2939809" y="5520670"/>
            <a:ext cx="3672800"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メソッドを呼び出す部分</a:t>
            </a:r>
            <a:endParaRPr kumimoji="1"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DC729A69-5C9D-400B-961E-F527883A87E3}"/>
              </a:ext>
            </a:extLst>
          </p:cNvPr>
          <p:cNvSpPr/>
          <p:nvPr/>
        </p:nvSpPr>
        <p:spPr>
          <a:xfrm>
            <a:off x="945911" y="2481098"/>
            <a:ext cx="5165522" cy="711682"/>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19B9604-2F77-4FF3-889F-CF9641A3D713}"/>
              </a:ext>
            </a:extLst>
          </p:cNvPr>
          <p:cNvSpPr txBox="1"/>
          <p:nvPr/>
        </p:nvSpPr>
        <p:spPr>
          <a:xfrm>
            <a:off x="6612609" y="2640693"/>
            <a:ext cx="224131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メソッド </a:t>
            </a:r>
            <a:r>
              <a:rPr kumimoji="1" lang="en-US" altLang="ja-JP" sz="2400" b="1" dirty="0">
                <a:solidFill>
                  <a:srgbClr val="FF0000"/>
                </a:solidFill>
                <a:latin typeface="メイリオ" panose="020B0604030504040204" pitchFamily="50" charset="-128"/>
                <a:ea typeface="メイリオ" panose="020B0604030504040204" pitchFamily="50" charset="-128"/>
              </a:rPr>
              <a:t>area</a:t>
            </a:r>
            <a:endParaRPr kumimoji="1" lang="ja-JP" altLang="en-US"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367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18</a:t>
            </a:fld>
            <a:endParaRPr lang="ja-JP" altLang="en-US" dirty="0"/>
          </a:p>
        </p:txBody>
      </p:sp>
      <p:pic>
        <p:nvPicPr>
          <p:cNvPr id="3" name="図 2">
            <a:extLst>
              <a:ext uri="{FF2B5EF4-FFF2-40B4-BE49-F238E27FC236}">
                <a16:creationId xmlns:a16="http://schemas.microsoft.com/office/drawing/2014/main" id="{0BAB11F2-657B-4870-BE2E-ECE292CAC629}"/>
              </a:ext>
            </a:extLst>
          </p:cNvPr>
          <p:cNvPicPr>
            <a:picLocks noChangeAspect="1"/>
          </p:cNvPicPr>
          <p:nvPr/>
        </p:nvPicPr>
        <p:blipFill>
          <a:blip r:embed="rId2"/>
          <a:stretch>
            <a:fillRect/>
          </a:stretch>
        </p:blipFill>
        <p:spPr>
          <a:xfrm>
            <a:off x="1908492" y="1024287"/>
            <a:ext cx="4208246" cy="4809425"/>
          </a:xfrm>
          <a:prstGeom prst="rect">
            <a:avLst/>
          </a:prstGeom>
        </p:spPr>
      </p:pic>
      <p:sp>
        <p:nvSpPr>
          <p:cNvPr id="6" name="正方形/長方形 5">
            <a:extLst>
              <a:ext uri="{FF2B5EF4-FFF2-40B4-BE49-F238E27FC236}">
                <a16:creationId xmlns:a16="http://schemas.microsoft.com/office/drawing/2014/main" id="{B20843D2-B08A-4457-83A1-DD3DD99823B0}"/>
              </a:ext>
            </a:extLst>
          </p:cNvPr>
          <p:cNvSpPr/>
          <p:nvPr/>
        </p:nvSpPr>
        <p:spPr>
          <a:xfrm>
            <a:off x="1916112" y="1260640"/>
            <a:ext cx="4116806" cy="737648"/>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正方形/長方形 1">
            <a:extLst>
              <a:ext uri="{FF2B5EF4-FFF2-40B4-BE49-F238E27FC236}">
                <a16:creationId xmlns:a16="http://schemas.microsoft.com/office/drawing/2014/main" id="{39A70F9C-8EBC-D5C0-9509-DA3DF2B00AED}"/>
              </a:ext>
            </a:extLst>
          </p:cNvPr>
          <p:cNvSpPr/>
          <p:nvPr/>
        </p:nvSpPr>
        <p:spPr>
          <a:xfrm>
            <a:off x="321845" y="6075145"/>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417783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D4D7C4-2411-4C1D-BE26-061212A2550A}"/>
              </a:ext>
            </a:extLst>
          </p:cNvPr>
          <p:cNvSpPr>
            <a:spLocks noGrp="1"/>
          </p:cNvSpPr>
          <p:nvPr>
            <p:ph type="title"/>
          </p:nvPr>
        </p:nvSpPr>
        <p:spPr/>
        <p:txBody>
          <a:bodyPr>
            <a:normAutofit fontScale="90000"/>
          </a:bodyPr>
          <a:lstStyle/>
          <a:p>
            <a:r>
              <a:rPr kumimoji="1" lang="ja-JP" altLang="en-US" dirty="0"/>
              <a:t>多相性</a:t>
            </a:r>
          </a:p>
        </p:txBody>
      </p:sp>
      <p:sp>
        <p:nvSpPr>
          <p:cNvPr id="3" name="コンテンツ プレースホルダー 2">
            <a:extLst>
              <a:ext uri="{FF2B5EF4-FFF2-40B4-BE49-F238E27FC236}">
                <a16:creationId xmlns:a16="http://schemas.microsoft.com/office/drawing/2014/main" id="{C04B4A37-9E24-4400-9C84-7BD1F897FE22}"/>
              </a:ext>
            </a:extLst>
          </p:cNvPr>
          <p:cNvSpPr>
            <a:spLocks noGrp="1"/>
          </p:cNvSpPr>
          <p:nvPr>
            <p:ph idx="1"/>
          </p:nvPr>
        </p:nvSpPr>
        <p:spPr/>
        <p:txBody>
          <a:bodyPr/>
          <a:lstStyle/>
          <a:p>
            <a:r>
              <a:rPr lang="ja-JP" altLang="en-US" dirty="0"/>
              <a:t>さまざまな</a:t>
            </a:r>
            <a:r>
              <a:rPr lang="ja-JP" altLang="en-US" b="1" dirty="0">
                <a:solidFill>
                  <a:srgbClr val="C00000"/>
                </a:solidFill>
              </a:rPr>
              <a:t>サブクラス</a:t>
            </a:r>
            <a:r>
              <a:rPr lang="ja-JP" altLang="en-US" dirty="0"/>
              <a:t>の</a:t>
            </a:r>
            <a:r>
              <a:rPr lang="ja-JP" altLang="en-US" b="1" dirty="0">
                <a:solidFill>
                  <a:srgbClr val="C00000"/>
                </a:solidFill>
              </a:rPr>
              <a:t>オブジェクト</a:t>
            </a:r>
            <a:r>
              <a:rPr lang="ja-JP" altLang="en-US" dirty="0"/>
              <a:t>を、「</a:t>
            </a:r>
            <a:r>
              <a:rPr lang="ja-JP" altLang="en-US" b="1" dirty="0"/>
              <a:t>スーパークラスのオブジェクトである</a:t>
            </a:r>
            <a:r>
              <a:rPr lang="ja-JP" altLang="en-US" dirty="0"/>
              <a:t>」と思って扱うときに役立つ</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69A6883-0A51-4831-A253-A1E9E7B2ABDB}"/>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52625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FA27E2-E9B3-4499-A69E-2BA8F8C52A56}"/>
              </a:ext>
            </a:extLst>
          </p:cNvPr>
          <p:cNvSpPr>
            <a:spLocks noGrp="1"/>
          </p:cNvSpPr>
          <p:nvPr>
            <p:ph type="title"/>
          </p:nvPr>
        </p:nvSpPr>
        <p:spPr/>
        <p:txBody>
          <a:bodyPr>
            <a:normAutofit fontScale="90000"/>
          </a:bodyPr>
          <a:lstStyle/>
          <a:p>
            <a:r>
              <a:rPr lang="ja-JP" altLang="en-US" dirty="0"/>
              <a:t>全体まとめ</a:t>
            </a:r>
            <a:endParaRPr kumimoji="1" lang="ja-JP" altLang="en-US" dirty="0"/>
          </a:p>
        </p:txBody>
      </p:sp>
      <p:sp>
        <p:nvSpPr>
          <p:cNvPr id="3" name="コンテンツ プレースホルダー 2">
            <a:extLst>
              <a:ext uri="{FF2B5EF4-FFF2-40B4-BE49-F238E27FC236}">
                <a16:creationId xmlns:a16="http://schemas.microsoft.com/office/drawing/2014/main" id="{0351326A-3F42-4DB5-9612-C7E692F71E86}"/>
              </a:ext>
            </a:extLst>
          </p:cNvPr>
          <p:cNvSpPr>
            <a:spLocks noGrp="1"/>
          </p:cNvSpPr>
          <p:nvPr>
            <p:ph idx="1"/>
          </p:nvPr>
        </p:nvSpPr>
        <p:spPr>
          <a:xfrm>
            <a:off x="321845" y="846252"/>
            <a:ext cx="8461208" cy="5875223"/>
          </a:xfrm>
        </p:spPr>
        <p:txBody>
          <a:bodyPr>
            <a:normAutofit lnSpcReduction="10000"/>
          </a:bodyPr>
          <a:lstStyle/>
          <a:p>
            <a:r>
              <a:rPr lang="ja-JP" altLang="en-US" b="1" dirty="0">
                <a:solidFill>
                  <a:srgbClr val="C00000"/>
                </a:solidFill>
              </a:rPr>
              <a:t>多相性</a:t>
            </a:r>
            <a:r>
              <a:rPr lang="ja-JP" altLang="en-US" dirty="0"/>
              <a:t>：さまざまな</a:t>
            </a:r>
            <a:r>
              <a:rPr lang="ja-JP" altLang="en-US" b="1" dirty="0">
                <a:solidFill>
                  <a:srgbClr val="C00000"/>
                </a:solidFill>
              </a:rPr>
              <a:t>サブクラス</a:t>
            </a:r>
            <a:r>
              <a:rPr lang="ja-JP" altLang="en-US" dirty="0"/>
              <a:t>の</a:t>
            </a:r>
            <a:r>
              <a:rPr lang="ja-JP" altLang="en-US" b="1" dirty="0">
                <a:solidFill>
                  <a:srgbClr val="C00000"/>
                </a:solidFill>
              </a:rPr>
              <a:t>オブジェクト</a:t>
            </a:r>
            <a:r>
              <a:rPr lang="ja-JP" altLang="en-US" dirty="0"/>
              <a:t>を、「ある特定の</a:t>
            </a:r>
            <a:r>
              <a:rPr lang="ja-JP" altLang="en-US" b="1" dirty="0"/>
              <a:t>スーパークラスのオブジェクトである</a:t>
            </a:r>
            <a:r>
              <a:rPr lang="ja-JP" altLang="en-US" dirty="0"/>
              <a:t>」として扱うときに役立つ</a:t>
            </a:r>
            <a:endParaRPr lang="en-US" altLang="ja-JP" dirty="0"/>
          </a:p>
          <a:p>
            <a:endParaRPr lang="en-US" altLang="ja-JP" dirty="0"/>
          </a:p>
          <a:p>
            <a:r>
              <a:rPr lang="ja-JP" altLang="en-US" b="1" dirty="0">
                <a:solidFill>
                  <a:srgbClr val="C00000"/>
                </a:solidFill>
              </a:rPr>
              <a:t>インターフェイス</a:t>
            </a:r>
            <a:r>
              <a:rPr lang="ja-JP" altLang="en-US" dirty="0"/>
              <a:t>：ある</a:t>
            </a:r>
            <a:r>
              <a:rPr lang="ja-JP" altLang="en-US" b="1" dirty="0">
                <a:solidFill>
                  <a:srgbClr val="C00000"/>
                </a:solidFill>
              </a:rPr>
              <a:t>メソッド</a:t>
            </a:r>
            <a:r>
              <a:rPr lang="ja-JP" altLang="en-US" dirty="0"/>
              <a:t>が</a:t>
            </a:r>
            <a:r>
              <a:rPr lang="ja-JP" altLang="en-US" b="1" u="sng" dirty="0">
                <a:solidFill>
                  <a:srgbClr val="FF0000"/>
                </a:solidFill>
              </a:rPr>
              <a:t>実装済みであること保証</a:t>
            </a:r>
            <a:r>
              <a:rPr lang="ja-JP" altLang="en-US" dirty="0"/>
              <a:t>する仕組み</a:t>
            </a:r>
            <a:endParaRPr lang="en-US" altLang="ja-JP" dirty="0"/>
          </a:p>
          <a:p>
            <a:pPr marL="0" indent="0">
              <a:buNone/>
            </a:pPr>
            <a:endParaRPr lang="en-US" altLang="ja-JP" dirty="0"/>
          </a:p>
          <a:p>
            <a:r>
              <a:rPr lang="ja-JP" altLang="en-US" dirty="0"/>
              <a:t>コレクションで「</a:t>
            </a:r>
            <a:r>
              <a:rPr lang="en-US" altLang="ja-JP" dirty="0" err="1"/>
              <a:t>ArrayList</a:t>
            </a:r>
            <a:r>
              <a:rPr lang="en-US" altLang="ja-JP" dirty="0"/>
              <a:t>&lt;</a:t>
            </a:r>
            <a:r>
              <a:rPr lang="ja-JP" altLang="en-US" b="1" dirty="0">
                <a:solidFill>
                  <a:srgbClr val="C00000"/>
                </a:solidFill>
              </a:rPr>
              <a:t>インターフェイス名</a:t>
            </a:r>
            <a:r>
              <a:rPr lang="en-US" altLang="ja-JP" dirty="0"/>
              <a:t>&gt;</a:t>
            </a:r>
            <a:r>
              <a:rPr lang="ja-JP" altLang="en-US" dirty="0"/>
              <a:t>」のように書くこともできる</a:t>
            </a:r>
            <a:endParaRPr lang="en-US" altLang="ja-JP" dirty="0"/>
          </a:p>
          <a:p>
            <a:endParaRPr lang="en-US" altLang="ja-JP" b="1" dirty="0">
              <a:solidFill>
                <a:srgbClr val="C00000"/>
              </a:solidFill>
            </a:endParaRPr>
          </a:p>
          <a:p>
            <a:r>
              <a:rPr lang="ja-JP" altLang="en-US" b="1" dirty="0">
                <a:solidFill>
                  <a:srgbClr val="C00000"/>
                </a:solidFill>
              </a:rPr>
              <a:t>多相性</a:t>
            </a:r>
            <a:r>
              <a:rPr lang="ja-JP" altLang="en-US" dirty="0"/>
              <a:t>，</a:t>
            </a:r>
            <a:r>
              <a:rPr lang="ja-JP" altLang="en-US" b="1" dirty="0">
                <a:solidFill>
                  <a:srgbClr val="C00000"/>
                </a:solidFill>
              </a:rPr>
              <a:t>インターフェイス</a:t>
            </a:r>
            <a:r>
              <a:rPr lang="ja-JP" altLang="en-US" dirty="0"/>
              <a:t>は，さまざまなクラスのオブジェクトをまとめて扱いたいときに役立つ</a:t>
            </a:r>
            <a:endParaRPr lang="en-US" altLang="ja-JP" dirty="0"/>
          </a:p>
          <a:p>
            <a:pPr marL="0" indent="0">
              <a:buNone/>
            </a:pPr>
            <a:endParaRPr lang="en-US" altLang="ja-JP" dirty="0"/>
          </a:p>
          <a:p>
            <a:endParaRPr lang="ja-JP" altLang="en-US" dirty="0"/>
          </a:p>
        </p:txBody>
      </p:sp>
      <p:sp>
        <p:nvSpPr>
          <p:cNvPr id="4" name="スライド番号プレースホルダー 3">
            <a:extLst>
              <a:ext uri="{FF2B5EF4-FFF2-40B4-BE49-F238E27FC236}">
                <a16:creationId xmlns:a16="http://schemas.microsoft.com/office/drawing/2014/main" id="{E9E70813-746D-429A-BAF6-A93638C104AE}"/>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4048730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21</a:t>
            </a:r>
            <a:r>
              <a:rPr lang="ja-JP" altLang="en-US" sz="2400" b="1" dirty="0"/>
              <a:t> ～ </a:t>
            </a:r>
            <a:r>
              <a:rPr lang="en-US" altLang="ja-JP" sz="2400" b="1" dirty="0"/>
              <a:t>23</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クラス階層</a:t>
            </a:r>
            <a:endParaRPr lang="en-US" altLang="ja-JP" b="1" dirty="0"/>
          </a:p>
          <a:p>
            <a:pPr lvl="1">
              <a:spcAft>
                <a:spcPts val="600"/>
              </a:spcAft>
            </a:pPr>
            <a:r>
              <a:rPr lang="ja-JP" altLang="en-US" b="1" dirty="0"/>
              <a:t>メソッドのオーバーライド</a:t>
            </a:r>
            <a:endParaRPr lang="en-US" altLang="ja-JP" b="1" dirty="0"/>
          </a:p>
          <a:p>
            <a:pPr lvl="1">
              <a:spcAft>
                <a:spcPts val="600"/>
              </a:spcAft>
            </a:pPr>
            <a:r>
              <a:rPr lang="ja-JP" altLang="en-US" b="1" dirty="0"/>
              <a:t>多相性</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20</a:t>
            </a:fld>
            <a:endParaRPr lang="ja-JP" altLang="en-US" sz="2400" dirty="0"/>
          </a:p>
        </p:txBody>
      </p:sp>
    </p:spTree>
    <p:extLst>
      <p:ext uri="{BB962C8B-B14F-4D97-AF65-F5344CB8AC3E}">
        <p14:creationId xmlns:p14="http://schemas.microsoft.com/office/powerpoint/2010/main" val="29896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D2724BA-66CD-43D8-AAD4-6AD2862D5009}"/>
              </a:ext>
            </a:extLst>
          </p:cNvPr>
          <p:cNvPicPr>
            <a:picLocks noChangeAspect="1"/>
          </p:cNvPicPr>
          <p:nvPr/>
        </p:nvPicPr>
        <p:blipFill>
          <a:blip r:embed="rId2"/>
          <a:stretch>
            <a:fillRect/>
          </a:stretch>
        </p:blipFill>
        <p:spPr>
          <a:xfrm>
            <a:off x="476809" y="473000"/>
            <a:ext cx="6373829" cy="6385000"/>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21</a:t>
            </a:fld>
            <a:endParaRPr lang="ja-JP" altLang="en-US" dirty="0"/>
          </a:p>
        </p:txBody>
      </p:sp>
      <p:sp>
        <p:nvSpPr>
          <p:cNvPr id="11" name="正方形/長方形 10">
            <a:extLst>
              <a:ext uri="{FF2B5EF4-FFF2-40B4-BE49-F238E27FC236}">
                <a16:creationId xmlns:a16="http://schemas.microsoft.com/office/drawing/2014/main" id="{4AB5C82B-A006-42B5-AE16-04D3EA2AB874}"/>
              </a:ext>
            </a:extLst>
          </p:cNvPr>
          <p:cNvSpPr/>
          <p:nvPr/>
        </p:nvSpPr>
        <p:spPr>
          <a:xfrm>
            <a:off x="650153" y="403023"/>
            <a:ext cx="4559420" cy="58082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108055AE-A238-DBC2-38F8-4D0E3620D182}"/>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110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BC70F69-87FD-470D-AC38-CA8678D91AA4}"/>
              </a:ext>
            </a:extLst>
          </p:cNvPr>
          <p:cNvPicPr>
            <a:picLocks noChangeAspect="1"/>
          </p:cNvPicPr>
          <p:nvPr/>
        </p:nvPicPr>
        <p:blipFill>
          <a:blip r:embed="rId2"/>
          <a:stretch>
            <a:fillRect/>
          </a:stretch>
        </p:blipFill>
        <p:spPr>
          <a:xfrm>
            <a:off x="40846" y="477140"/>
            <a:ext cx="8854403" cy="6132004"/>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22</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109789" y="4653023"/>
            <a:ext cx="6322539" cy="149445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168083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4753D2-C535-4242-A35D-23F1319D2B06}"/>
              </a:ext>
            </a:extLst>
          </p:cNvPr>
          <p:cNvPicPr>
            <a:picLocks noChangeAspect="1"/>
          </p:cNvPicPr>
          <p:nvPr/>
        </p:nvPicPr>
        <p:blipFill>
          <a:blip r:embed="rId2"/>
          <a:stretch>
            <a:fillRect/>
          </a:stretch>
        </p:blipFill>
        <p:spPr>
          <a:xfrm>
            <a:off x="1600135" y="1003531"/>
            <a:ext cx="3261232" cy="5001831"/>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23</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00135" y="1301121"/>
            <a:ext cx="3261232" cy="41992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正方形/長方形 2">
            <a:extLst>
              <a:ext uri="{FF2B5EF4-FFF2-40B4-BE49-F238E27FC236}">
                <a16:creationId xmlns:a16="http://schemas.microsoft.com/office/drawing/2014/main" id="{28C3A267-C9EC-FD09-2F59-C3710DF1BB3F}"/>
              </a:ext>
            </a:extLst>
          </p:cNvPr>
          <p:cNvSpPr/>
          <p:nvPr/>
        </p:nvSpPr>
        <p:spPr>
          <a:xfrm>
            <a:off x="321845" y="6102359"/>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3869803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222F9-8BFF-4194-AD5C-E0BF45630F1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AEA3B36-1B14-4336-B9DF-5F16365F7414}"/>
              </a:ext>
            </a:extLst>
          </p:cNvPr>
          <p:cNvSpPr>
            <a:spLocks noGrp="1"/>
          </p:cNvSpPr>
          <p:nvPr>
            <p:ph idx="1"/>
          </p:nvPr>
        </p:nvSpPr>
        <p:spPr>
          <a:xfrm>
            <a:off x="321845" y="3102015"/>
            <a:ext cx="8461208" cy="3077404"/>
          </a:xfrm>
        </p:spPr>
        <p:txBody>
          <a:bodyPr>
            <a:normAutofit/>
          </a:bodyPr>
          <a:lstStyle/>
          <a:p>
            <a:r>
              <a:rPr kumimoji="1" lang="ja-JP" altLang="en-US" dirty="0"/>
              <a:t>リストに、要素を追加</a:t>
            </a:r>
            <a:endParaRPr kumimoji="1" lang="en-US" altLang="ja-JP" dirty="0"/>
          </a:p>
          <a:p>
            <a:r>
              <a:rPr lang="ja-JP" altLang="en-US" dirty="0"/>
              <a:t>このリストは「</a:t>
            </a:r>
            <a:r>
              <a:rPr lang="en-US" altLang="ja-JP" b="1" dirty="0" err="1"/>
              <a:t>ArrayList</a:t>
            </a:r>
            <a:r>
              <a:rPr lang="en-US" altLang="ja-JP" b="1" dirty="0"/>
              <a:t>&lt;Figure&gt;</a:t>
            </a:r>
            <a:r>
              <a:rPr lang="ja-JP" altLang="en-US" dirty="0"/>
              <a:t>」</a:t>
            </a:r>
            <a:endParaRPr lang="en-US" altLang="ja-JP" dirty="0"/>
          </a:p>
          <a:p>
            <a:r>
              <a:rPr lang="en-US" altLang="ja-JP" dirty="0"/>
              <a:t>x </a:t>
            </a:r>
            <a:r>
              <a:rPr lang="ja-JP" altLang="en-US" dirty="0"/>
              <a:t>や </a:t>
            </a:r>
            <a:r>
              <a:rPr lang="en-US" altLang="ja-JP" dirty="0"/>
              <a:t>a </a:t>
            </a:r>
            <a:r>
              <a:rPr lang="ja-JP" altLang="en-US" dirty="0"/>
              <a:t>は、</a:t>
            </a:r>
            <a:r>
              <a:rPr lang="en-US" altLang="ja-JP" b="1" dirty="0"/>
              <a:t>Figure </a:t>
            </a:r>
            <a:r>
              <a:rPr lang="ja-JP" altLang="en-US" b="1" dirty="0"/>
              <a:t>クラスのオブジェクトとして、リストに追加</a:t>
            </a:r>
            <a:r>
              <a:rPr lang="ja-JP" altLang="en-US" dirty="0"/>
              <a:t>される</a:t>
            </a:r>
            <a:endParaRPr lang="en-US" altLang="ja-JP" dirty="0"/>
          </a:p>
          <a:p>
            <a:r>
              <a:rPr kumimoji="1" lang="ja-JP" altLang="en-US" b="1" dirty="0">
                <a:solidFill>
                  <a:srgbClr val="C00000"/>
                </a:solidFill>
              </a:rPr>
              <a:t>多相性</a:t>
            </a:r>
            <a:r>
              <a:rPr kumimoji="1" lang="ja-JP" altLang="en-US" dirty="0"/>
              <a:t>により、</a:t>
            </a:r>
            <a:r>
              <a:rPr kumimoji="1" lang="en-US" altLang="ja-JP" b="1" dirty="0"/>
              <a:t>move </a:t>
            </a:r>
            <a:r>
              <a:rPr kumimoji="1" lang="ja-JP" altLang="en-US" b="1" dirty="0"/>
              <a:t>メソッド</a:t>
            </a:r>
            <a:r>
              <a:rPr kumimoji="1" lang="ja-JP" altLang="en-US" dirty="0"/>
              <a:t>（面積の算出）に問題ない．</a:t>
            </a:r>
            <a:r>
              <a:rPr kumimoji="1" lang="en-US" altLang="ja-JP" b="1" dirty="0"/>
              <a:t>x </a:t>
            </a:r>
            <a:r>
              <a:rPr kumimoji="1" lang="ja-JP" altLang="en-US" b="1" dirty="0"/>
              <a:t>では円の面積、</a:t>
            </a:r>
            <a:r>
              <a:rPr kumimoji="1" lang="en-US" altLang="ja-JP" b="1" dirty="0"/>
              <a:t>a </a:t>
            </a:r>
            <a:r>
              <a:rPr kumimoji="1" lang="ja-JP" altLang="en-US" b="1" dirty="0"/>
              <a:t>では長方形の面積</a:t>
            </a:r>
          </a:p>
        </p:txBody>
      </p:sp>
      <p:sp>
        <p:nvSpPr>
          <p:cNvPr id="4" name="スライド番号プレースホルダー 3">
            <a:extLst>
              <a:ext uri="{FF2B5EF4-FFF2-40B4-BE49-F238E27FC236}">
                <a16:creationId xmlns:a16="http://schemas.microsoft.com/office/drawing/2014/main" id="{D94AC40A-2E47-4F0B-A8B2-F632978584D1}"/>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pic>
        <p:nvPicPr>
          <p:cNvPr id="5" name="図 4">
            <a:extLst>
              <a:ext uri="{FF2B5EF4-FFF2-40B4-BE49-F238E27FC236}">
                <a16:creationId xmlns:a16="http://schemas.microsoft.com/office/drawing/2014/main" id="{79CB79BB-A2CA-42AB-9922-726FF0359D97}"/>
              </a:ext>
            </a:extLst>
          </p:cNvPr>
          <p:cNvPicPr>
            <a:picLocks noChangeAspect="1"/>
          </p:cNvPicPr>
          <p:nvPr/>
        </p:nvPicPr>
        <p:blipFill>
          <a:blip r:embed="rId2"/>
          <a:stretch>
            <a:fillRect/>
          </a:stretch>
        </p:blipFill>
        <p:spPr>
          <a:xfrm>
            <a:off x="978859" y="139436"/>
            <a:ext cx="6500508" cy="2557465"/>
          </a:xfrm>
          <a:prstGeom prst="rect">
            <a:avLst/>
          </a:prstGeom>
        </p:spPr>
      </p:pic>
    </p:spTree>
    <p:extLst>
      <p:ext uri="{BB962C8B-B14F-4D97-AF65-F5344CB8AC3E}">
        <p14:creationId xmlns:p14="http://schemas.microsoft.com/office/powerpoint/2010/main" val="401477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11-2. </a:t>
            </a:r>
            <a:r>
              <a:rPr lang="ja-JP" altLang="en-US" dirty="0"/>
              <a:t>インターフェイスと実装</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25</a:t>
            </a:fld>
            <a:endParaRPr lang="ja-JP" altLang="en-US"/>
          </a:p>
        </p:txBody>
      </p:sp>
    </p:spTree>
    <p:extLst>
      <p:ext uri="{BB962C8B-B14F-4D97-AF65-F5344CB8AC3E}">
        <p14:creationId xmlns:p14="http://schemas.microsoft.com/office/powerpoint/2010/main" val="711355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D53D31-09EA-420A-8C05-6A6797B367A0}"/>
              </a:ext>
            </a:extLst>
          </p:cNvPr>
          <p:cNvSpPr>
            <a:spLocks noGrp="1"/>
          </p:cNvSpPr>
          <p:nvPr>
            <p:ph idx="1"/>
          </p:nvPr>
        </p:nvSpPr>
        <p:spPr>
          <a:xfrm>
            <a:off x="321845" y="846253"/>
            <a:ext cx="8741132" cy="5333166"/>
          </a:xfrm>
        </p:spPr>
        <p:txBody>
          <a:bodyPr>
            <a:normAutofit fontScale="92500"/>
          </a:bodyPr>
          <a:lstStyle/>
          <a:p>
            <a:pPr marL="0" indent="0">
              <a:buNone/>
            </a:pPr>
            <a:r>
              <a:rPr kumimoji="1" lang="ja-JP" altLang="en-US" dirty="0"/>
              <a:t>さまざまな</a:t>
            </a:r>
            <a:r>
              <a:rPr kumimoji="1" lang="ja-JP" altLang="en-US" b="1" dirty="0">
                <a:solidFill>
                  <a:srgbClr val="C00000"/>
                </a:solidFill>
              </a:rPr>
              <a:t>クラス</a:t>
            </a:r>
            <a:r>
              <a:rPr kumimoji="1" lang="ja-JP" altLang="en-US" dirty="0"/>
              <a:t>の</a:t>
            </a:r>
            <a:r>
              <a:rPr kumimoji="1" lang="ja-JP" altLang="en-US" b="1" dirty="0">
                <a:solidFill>
                  <a:srgbClr val="C00000"/>
                </a:solidFill>
              </a:rPr>
              <a:t>オブジェクト</a:t>
            </a:r>
            <a:r>
              <a:rPr kumimoji="1" lang="ja-JP" altLang="en-US" dirty="0"/>
              <a:t>を、「</a:t>
            </a:r>
            <a:r>
              <a:rPr kumimoji="1" lang="ja-JP" altLang="en-US" b="1" dirty="0"/>
              <a:t>同じ種類のオブジェクトである</a:t>
            </a:r>
            <a:r>
              <a:rPr kumimoji="1" lang="ja-JP" altLang="en-US" dirty="0"/>
              <a:t>」かのように扱う</a:t>
            </a:r>
            <a:r>
              <a:rPr kumimoji="1" lang="ja-JP" altLang="en-US" b="1" dirty="0"/>
              <a:t>２つの方法</a:t>
            </a:r>
            <a:endParaRPr kumimoji="1" lang="en-US" altLang="ja-JP" b="1" dirty="0"/>
          </a:p>
          <a:p>
            <a:endParaRPr lang="en-US" altLang="ja-JP" dirty="0"/>
          </a:p>
          <a:p>
            <a:pPr marL="0" indent="0">
              <a:buNone/>
            </a:pPr>
            <a:r>
              <a:rPr lang="ja-JP" altLang="en-US" b="1" dirty="0">
                <a:solidFill>
                  <a:srgbClr val="C00000"/>
                </a:solidFill>
              </a:rPr>
              <a:t>① </a:t>
            </a:r>
            <a:r>
              <a:rPr kumimoji="1" lang="ja-JP" altLang="en-US" b="1" dirty="0">
                <a:solidFill>
                  <a:srgbClr val="C00000"/>
                </a:solidFill>
              </a:rPr>
              <a:t>スーパークラス</a:t>
            </a:r>
            <a:r>
              <a:rPr kumimoji="1" lang="ja-JP" altLang="en-US" dirty="0"/>
              <a:t>と</a:t>
            </a:r>
            <a:r>
              <a:rPr kumimoji="1" lang="ja-JP" altLang="en-US" b="1" dirty="0">
                <a:solidFill>
                  <a:srgbClr val="C00000"/>
                </a:solidFill>
              </a:rPr>
              <a:t>サブクラス、多相性 </a:t>
            </a:r>
            <a:r>
              <a:rPr kumimoji="1" lang="en-US" altLang="ja-JP" dirty="0"/>
              <a:t>(11-1. </a:t>
            </a:r>
            <a:r>
              <a:rPr kumimoji="1" lang="ja-JP" altLang="en-US" dirty="0"/>
              <a:t>で説明</a:t>
            </a:r>
            <a:r>
              <a:rPr kumimoji="1" lang="en-US" altLang="ja-JP" dirty="0"/>
              <a:t>)</a:t>
            </a:r>
          </a:p>
          <a:p>
            <a:pPr marL="0" indent="0">
              <a:buNone/>
            </a:pPr>
            <a:r>
              <a:rPr lang="ja-JP" altLang="en-US" dirty="0"/>
              <a:t>　　</a:t>
            </a:r>
            <a:r>
              <a:rPr lang="ja-JP" altLang="en-US" b="1" dirty="0"/>
              <a:t>継承あり</a:t>
            </a:r>
            <a:endParaRPr lang="en-US" altLang="ja-JP" b="1" dirty="0"/>
          </a:p>
          <a:p>
            <a:pPr marL="0" indent="0">
              <a:buNone/>
            </a:pPr>
            <a:endParaRPr lang="en-US" altLang="ja-JP" dirty="0"/>
          </a:p>
          <a:p>
            <a:pPr marL="0" indent="0">
              <a:buNone/>
            </a:pPr>
            <a:r>
              <a:rPr lang="ja-JP" altLang="en-US" b="1" dirty="0">
                <a:solidFill>
                  <a:srgbClr val="C00000"/>
                </a:solidFill>
              </a:rPr>
              <a:t>② </a:t>
            </a:r>
            <a:r>
              <a:rPr kumimoji="1" lang="ja-JP" altLang="en-US" b="1" dirty="0">
                <a:solidFill>
                  <a:srgbClr val="C00000"/>
                </a:solidFill>
              </a:rPr>
              <a:t>インターフェイス</a:t>
            </a:r>
            <a:r>
              <a:rPr kumimoji="1" lang="ja-JP" altLang="en-US" dirty="0"/>
              <a:t> </a:t>
            </a:r>
            <a:r>
              <a:rPr lang="en-US" altLang="ja-JP" dirty="0"/>
              <a:t>(11-2. </a:t>
            </a:r>
            <a:r>
              <a:rPr lang="ja-JP" altLang="en-US" dirty="0"/>
              <a:t>で説明</a:t>
            </a:r>
            <a:r>
              <a:rPr lang="en-US" altLang="ja-JP" dirty="0"/>
              <a:t>)</a:t>
            </a:r>
            <a:endParaRPr kumimoji="1" lang="en-US" altLang="ja-JP" b="1" dirty="0">
              <a:solidFill>
                <a:srgbClr val="C00000"/>
              </a:solidFill>
            </a:endParaRPr>
          </a:p>
          <a:p>
            <a:pPr marL="0" indent="0">
              <a:buNone/>
            </a:pPr>
            <a:r>
              <a:rPr lang="ja-JP" altLang="en-US" b="1" dirty="0"/>
              <a:t>　　</a:t>
            </a:r>
            <a:r>
              <a:rPr lang="en-US" altLang="ja-JP" b="1" dirty="0"/>
              <a:t>Java </a:t>
            </a:r>
            <a:r>
              <a:rPr lang="ja-JP" altLang="en-US" b="1" dirty="0"/>
              <a:t>処理系は、クラスがインターフェイスに準拠</a:t>
            </a:r>
            <a:endParaRPr lang="en-US" altLang="ja-JP" b="1" dirty="0"/>
          </a:p>
          <a:p>
            <a:pPr marL="0" indent="0">
              <a:buNone/>
            </a:pPr>
            <a:r>
              <a:rPr lang="ja-JP" altLang="en-US" b="1" dirty="0"/>
              <a:t>　　するかチェックを行う</a:t>
            </a:r>
            <a:endParaRPr lang="en-US" altLang="ja-JP" b="1" dirty="0"/>
          </a:p>
          <a:p>
            <a:pPr marL="0" indent="0">
              <a:buNone/>
            </a:pPr>
            <a:r>
              <a:rPr lang="ja-JP" altLang="en-US" b="1" dirty="0"/>
              <a:t>　　（「継承」は無関係）</a:t>
            </a:r>
            <a:endParaRPr kumimoji="1" lang="ja-JP" altLang="en-US" b="1" dirty="0"/>
          </a:p>
        </p:txBody>
      </p:sp>
      <p:sp>
        <p:nvSpPr>
          <p:cNvPr id="4" name="スライド番号プレースホルダー 3">
            <a:extLst>
              <a:ext uri="{FF2B5EF4-FFF2-40B4-BE49-F238E27FC236}">
                <a16:creationId xmlns:a16="http://schemas.microsoft.com/office/drawing/2014/main" id="{0D06848C-AF48-46A1-A9ED-56FF431D975C}"/>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40292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1396" y="788235"/>
            <a:ext cx="8461208" cy="5333166"/>
          </a:xfrm>
        </p:spPr>
        <p:txBody>
          <a:bodyPr>
            <a:noAutofit/>
          </a:bodyPr>
          <a:lstStyle/>
          <a:p>
            <a:pPr marL="0" indent="0">
              <a:buNone/>
            </a:pPr>
            <a:r>
              <a:rPr lang="ja-JP" altLang="en-US" dirty="0"/>
              <a:t>２つの</a:t>
            </a:r>
            <a:r>
              <a:rPr lang="ja-JP" altLang="en-US" b="1" dirty="0">
                <a:solidFill>
                  <a:srgbClr val="FF0000"/>
                </a:solidFill>
              </a:rPr>
              <a:t>クラス</a:t>
            </a:r>
            <a:endParaRPr lang="en-US" altLang="ja-JP" dirty="0"/>
          </a:p>
          <a:p>
            <a:pPr marL="0" indent="0">
              <a:buNone/>
            </a:pPr>
            <a:r>
              <a:rPr lang="en-US" altLang="ja-JP" dirty="0" err="1"/>
              <a:t>Matome</a:t>
            </a:r>
            <a:r>
              <a:rPr lang="en-US" altLang="ja-JP" dirty="0"/>
              <a:t>				Bara</a:t>
            </a:r>
          </a:p>
          <a:p>
            <a:pPr marL="0" indent="0">
              <a:buNone/>
            </a:pPr>
            <a:r>
              <a:rPr lang="ja-JP" altLang="en-US" dirty="0"/>
              <a:t>属性</a:t>
            </a:r>
            <a:r>
              <a:rPr lang="en-US" altLang="ja-JP" dirty="0"/>
              <a:t>					</a:t>
            </a:r>
            <a:r>
              <a:rPr lang="ja-JP" altLang="en-US" dirty="0"/>
              <a:t>属性 </a:t>
            </a:r>
            <a:endParaRPr lang="en-US" altLang="ja-JP" dirty="0"/>
          </a:p>
          <a:p>
            <a:pPr marL="0" indent="0">
              <a:buNone/>
            </a:pPr>
            <a:r>
              <a:rPr lang="en-US" altLang="ja-JP" dirty="0"/>
              <a:t>number				price</a:t>
            </a:r>
          </a:p>
          <a:p>
            <a:pPr marL="0" indent="0">
              <a:buNone/>
            </a:pPr>
            <a:r>
              <a:rPr lang="en-US" altLang="ja-JP" dirty="0"/>
              <a:t>unit					  </a:t>
            </a:r>
          </a:p>
          <a:p>
            <a:pPr marL="0" indent="0">
              <a:buNone/>
            </a:pPr>
            <a:r>
              <a:rPr lang="en-US" altLang="ja-JP" dirty="0"/>
              <a:t> </a:t>
            </a:r>
          </a:p>
          <a:p>
            <a:pPr marL="0" indent="0">
              <a:buNone/>
            </a:pPr>
            <a:endParaRPr lang="en-US" altLang="ja-JP" dirty="0"/>
          </a:p>
          <a:p>
            <a:pPr marL="0" indent="0">
              <a:buNone/>
            </a:pPr>
            <a:r>
              <a:rPr lang="ja-JP" altLang="en-US" dirty="0"/>
              <a:t>メソッド</a:t>
            </a:r>
            <a:endParaRPr lang="en-US" altLang="ja-JP" dirty="0"/>
          </a:p>
          <a:p>
            <a:pPr marL="0" indent="0">
              <a:buNone/>
            </a:pPr>
            <a:r>
              <a:rPr lang="en-US" altLang="ja-JP" dirty="0"/>
              <a:t> total			</a:t>
            </a:r>
            <a:r>
              <a:rPr lang="ja-JP" altLang="en-US" dirty="0"/>
              <a:t>  </a:t>
            </a:r>
            <a:r>
              <a:rPr lang="en-US" altLang="ja-JP" dirty="0"/>
              <a:t>		total</a:t>
            </a:r>
          </a:p>
          <a:p>
            <a:pPr marL="0" indent="0">
              <a:buNone/>
            </a:pPr>
            <a:endParaRPr lang="en-US" altLang="ja-JP" dirty="0"/>
          </a:p>
        </p:txBody>
      </p:sp>
      <p:sp>
        <p:nvSpPr>
          <p:cNvPr id="4" name="スライド番号プレースホルダー 3"/>
          <p:cNvSpPr>
            <a:spLocks noGrp="1"/>
          </p:cNvSpPr>
          <p:nvPr>
            <p:ph type="sldNum" sz="quarter" idx="12"/>
          </p:nvPr>
        </p:nvSpPr>
        <p:spPr/>
        <p:txBody>
          <a:bodyPr>
            <a:noAutofit/>
          </a:bodyPr>
          <a:lstStyle/>
          <a:p>
            <a:fld id="{E205D82C-95A1-431E-8E38-AA614A14CDCF}" type="slidenum">
              <a:rPr lang="ja-JP" altLang="en-US" smtClean="0"/>
              <a:pPr/>
              <a:t>27</a:t>
            </a:fld>
            <a:endParaRPr lang="ja-JP" altLang="en-US"/>
          </a:p>
        </p:txBody>
      </p:sp>
      <p:sp>
        <p:nvSpPr>
          <p:cNvPr id="5" name="正方形/長方形 4"/>
          <p:cNvSpPr/>
          <p:nvPr/>
        </p:nvSpPr>
        <p:spPr>
          <a:xfrm>
            <a:off x="265471" y="5327117"/>
            <a:ext cx="2401037" cy="508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7" name="正方形/長方形 6"/>
          <p:cNvSpPr/>
          <p:nvPr/>
        </p:nvSpPr>
        <p:spPr>
          <a:xfrm>
            <a:off x="4824689" y="5271650"/>
            <a:ext cx="2401037" cy="6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9" name="正方形/長方形 8"/>
          <p:cNvSpPr/>
          <p:nvPr/>
        </p:nvSpPr>
        <p:spPr>
          <a:xfrm>
            <a:off x="4824689" y="2385644"/>
            <a:ext cx="2401037" cy="53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10" name="正方形/長方形 9"/>
          <p:cNvSpPr/>
          <p:nvPr/>
        </p:nvSpPr>
        <p:spPr>
          <a:xfrm>
            <a:off x="265471" y="2385644"/>
            <a:ext cx="2401037" cy="1202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latin typeface="Arial" panose="020B0604020202020204" pitchFamily="34" charset="0"/>
              <a:ea typeface="メイリオ" panose="020B0604030504040204" pitchFamily="50" charset="-128"/>
            </a:endParaRPr>
          </a:p>
        </p:txBody>
      </p:sp>
      <p:sp>
        <p:nvSpPr>
          <p:cNvPr id="11" name="左右矢印 10"/>
          <p:cNvSpPr/>
          <p:nvPr/>
        </p:nvSpPr>
        <p:spPr>
          <a:xfrm>
            <a:off x="3067732" y="5340283"/>
            <a:ext cx="1355733" cy="47753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2000">
              <a:latin typeface="Arial" panose="020B0604020202020204" pitchFamily="34" charset="0"/>
              <a:ea typeface="メイリオ" panose="020B0604030504040204" pitchFamily="50" charset="-128"/>
            </a:endParaRPr>
          </a:p>
        </p:txBody>
      </p:sp>
      <p:sp>
        <p:nvSpPr>
          <p:cNvPr id="12" name="テキスト ボックス 11"/>
          <p:cNvSpPr txBox="1"/>
          <p:nvPr/>
        </p:nvSpPr>
        <p:spPr>
          <a:xfrm>
            <a:off x="3019331" y="5952585"/>
            <a:ext cx="1907450" cy="647976"/>
          </a:xfrm>
          <a:prstGeom prst="rect">
            <a:avLst/>
          </a:prstGeom>
          <a:noFill/>
        </p:spPr>
        <p:txBody>
          <a:bodyPr wrap="none" rtlCol="0">
            <a:noAutofit/>
          </a:bodyPr>
          <a:lstStyle/>
          <a:p>
            <a:r>
              <a:rPr kumimoji="1" lang="ja-JP" altLang="en-US" sz="2000" b="1" dirty="0">
                <a:latin typeface="Arial" panose="020B0604020202020204" pitchFamily="34" charset="0"/>
                <a:ea typeface="メイリオ" panose="020B0604030504040204" pitchFamily="50" charset="-128"/>
              </a:rPr>
              <a:t>名前は同じ</a:t>
            </a:r>
            <a:r>
              <a:rPr kumimoji="1" lang="ja-JP" altLang="en-US" sz="2000" dirty="0">
                <a:latin typeface="Arial" panose="020B0604020202020204" pitchFamily="34" charset="0"/>
                <a:ea typeface="メイリオ" panose="020B0604030504040204" pitchFamily="50" charset="-128"/>
              </a:rPr>
              <a:t>だが，</a:t>
            </a:r>
            <a:endParaRPr kumimoji="1" lang="en-US" altLang="ja-JP" sz="2000" dirty="0">
              <a:latin typeface="Arial" panose="020B0604020202020204" pitchFamily="34" charset="0"/>
              <a:ea typeface="メイリオ" panose="020B0604030504040204" pitchFamily="50" charset="-128"/>
            </a:endParaRPr>
          </a:p>
          <a:p>
            <a:r>
              <a:rPr kumimoji="1" lang="ja-JP" altLang="en-US" sz="2000" b="1" u="sng" dirty="0">
                <a:solidFill>
                  <a:srgbClr val="FF0000"/>
                </a:solidFill>
                <a:latin typeface="Arial" panose="020B0604020202020204" pitchFamily="34" charset="0"/>
                <a:ea typeface="メイリオ" panose="020B0604030504040204" pitchFamily="50" charset="-128"/>
              </a:rPr>
              <a:t>中身が違う</a:t>
            </a:r>
          </a:p>
        </p:txBody>
      </p:sp>
      <p:sp>
        <p:nvSpPr>
          <p:cNvPr id="17" name="テキスト ボックス 16">
            <a:extLst>
              <a:ext uri="{FF2B5EF4-FFF2-40B4-BE49-F238E27FC236}">
                <a16:creationId xmlns:a16="http://schemas.microsoft.com/office/drawing/2014/main" id="{5318A6A8-FF55-4ABE-AAAF-6A6B931A92F3}"/>
              </a:ext>
            </a:extLst>
          </p:cNvPr>
          <p:cNvSpPr txBox="1"/>
          <p:nvPr/>
        </p:nvSpPr>
        <p:spPr>
          <a:xfrm>
            <a:off x="759058" y="3685876"/>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数 </a:t>
            </a:r>
            <a:r>
              <a:rPr kumimoji="1" lang="en-US" altLang="ja-JP" sz="2000" b="1" u="sng" dirty="0">
                <a:solidFill>
                  <a:srgbClr val="FF0000"/>
                </a:solidFill>
                <a:latin typeface="Arial" panose="020B0604020202020204" pitchFamily="34" charset="0"/>
                <a:ea typeface="メイリオ" panose="020B0604030504040204" pitchFamily="50" charset="-128"/>
              </a:rPr>
              <a:t>(number)</a:t>
            </a:r>
            <a:r>
              <a:rPr kumimoji="1" lang="ja-JP" altLang="en-US" sz="2000" b="1" u="sng" dirty="0">
                <a:solidFill>
                  <a:srgbClr val="FF0000"/>
                </a:solidFill>
                <a:latin typeface="Arial" panose="020B0604020202020204" pitchFamily="34" charset="0"/>
                <a:ea typeface="メイリオ" panose="020B0604030504040204" pitchFamily="50" charset="-128"/>
              </a:rPr>
              <a:t>と</a:t>
            </a:r>
            <a:endParaRPr kumimoji="1" lang="en-US" altLang="ja-JP" sz="2000" b="1" u="sng" dirty="0">
              <a:solidFill>
                <a:srgbClr val="FF0000"/>
              </a:solidFill>
              <a:latin typeface="Arial" panose="020B0604020202020204" pitchFamily="34" charset="0"/>
              <a:ea typeface="メイリオ" panose="020B0604030504040204" pitchFamily="50" charset="-128"/>
            </a:endParaRPr>
          </a:p>
          <a:p>
            <a:r>
              <a:rPr kumimoji="1" lang="ja-JP" altLang="en-US" sz="2000" b="1" u="sng" dirty="0">
                <a:solidFill>
                  <a:srgbClr val="FF0000"/>
                </a:solidFill>
                <a:latin typeface="Arial" panose="020B0604020202020204" pitchFamily="34" charset="0"/>
                <a:ea typeface="メイリオ" panose="020B0604030504040204" pitchFamily="50" charset="-128"/>
              </a:rPr>
              <a:t>単価 </a:t>
            </a:r>
            <a:r>
              <a:rPr kumimoji="1" lang="en-US" altLang="ja-JP" sz="2000" b="1" u="sng" dirty="0">
                <a:solidFill>
                  <a:srgbClr val="FF0000"/>
                </a:solidFill>
                <a:latin typeface="Arial" panose="020B0604020202020204" pitchFamily="34" charset="0"/>
                <a:ea typeface="メイリオ" panose="020B0604030504040204" pitchFamily="50" charset="-128"/>
              </a:rPr>
              <a:t>(unit)</a:t>
            </a:r>
            <a:endParaRPr kumimoji="1" lang="ja-JP" altLang="en-US" sz="2000" b="1" u="sng" dirty="0">
              <a:solidFill>
                <a:srgbClr val="FF0000"/>
              </a:solidFill>
              <a:latin typeface="Arial" panose="020B0604020202020204"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5D062BB5-DC69-4D01-ACE1-A7C7ED290602}"/>
              </a:ext>
            </a:extLst>
          </p:cNvPr>
          <p:cNvSpPr txBox="1"/>
          <p:nvPr/>
        </p:nvSpPr>
        <p:spPr>
          <a:xfrm>
            <a:off x="5071482" y="3037900"/>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価格 </a:t>
            </a:r>
            <a:r>
              <a:rPr kumimoji="1" lang="en-US" altLang="ja-JP" sz="2000" b="1" u="sng" dirty="0">
                <a:solidFill>
                  <a:srgbClr val="FF0000"/>
                </a:solidFill>
                <a:latin typeface="Arial" panose="020B0604020202020204" pitchFamily="34" charset="0"/>
                <a:ea typeface="メイリオ" panose="020B0604030504040204" pitchFamily="50" charset="-128"/>
              </a:rPr>
              <a:t>(price)</a:t>
            </a:r>
            <a:endParaRPr kumimoji="1" lang="ja-JP" altLang="en-US" sz="2000" b="1" u="sng" dirty="0">
              <a:solidFill>
                <a:srgbClr val="FF0000"/>
              </a:solidFill>
              <a:latin typeface="Arial" panose="020B0604020202020204"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76B333B-72CE-47F1-A127-E89AE6356D1F}"/>
              </a:ext>
            </a:extLst>
          </p:cNvPr>
          <p:cNvSpPr txBox="1"/>
          <p:nvPr/>
        </p:nvSpPr>
        <p:spPr>
          <a:xfrm>
            <a:off x="4780831" y="3673164"/>
            <a:ext cx="1907450" cy="647976"/>
          </a:xfrm>
          <a:prstGeom prst="rect">
            <a:avLst/>
          </a:prstGeom>
          <a:noFill/>
        </p:spPr>
        <p:txBody>
          <a:bodyPr wrap="none" rtlCol="0">
            <a:noAutofit/>
          </a:bodyPr>
          <a:lstStyle/>
          <a:p>
            <a:r>
              <a:rPr kumimoji="1" lang="ja-JP" altLang="en-US" sz="2000" b="1" u="sng" dirty="0">
                <a:solidFill>
                  <a:srgbClr val="FF0000"/>
                </a:solidFill>
                <a:latin typeface="Arial" panose="020B0604020202020204" pitchFamily="34" charset="0"/>
                <a:ea typeface="メイリオ" panose="020B0604030504040204" pitchFamily="50" charset="-128"/>
              </a:rPr>
              <a:t>共通する属性がない</a:t>
            </a:r>
          </a:p>
        </p:txBody>
      </p:sp>
    </p:spTree>
    <p:extLst>
      <p:ext uri="{BB962C8B-B14F-4D97-AF65-F5344CB8AC3E}">
        <p14:creationId xmlns:p14="http://schemas.microsoft.com/office/powerpoint/2010/main" val="326673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インターフェイス</a:t>
            </a:r>
          </a:p>
        </p:txBody>
      </p:sp>
      <p:sp>
        <p:nvSpPr>
          <p:cNvPr id="3" name="コンテンツ プレースホルダー 2"/>
          <p:cNvSpPr>
            <a:spLocks noGrp="1"/>
          </p:cNvSpPr>
          <p:nvPr>
            <p:ph idx="1"/>
          </p:nvPr>
        </p:nvSpPr>
        <p:spPr>
          <a:xfrm>
            <a:off x="321845" y="846253"/>
            <a:ext cx="8461208" cy="5739742"/>
          </a:xfrm>
        </p:spPr>
        <p:txBody>
          <a:bodyPr>
            <a:normAutofit lnSpcReduction="10000"/>
          </a:bodyPr>
          <a:lstStyle/>
          <a:p>
            <a:pPr marL="0" indent="0">
              <a:buNone/>
            </a:pPr>
            <a:r>
              <a:rPr kumimoji="1" lang="ja-JP" altLang="en-US" dirty="0"/>
              <a:t>複数のクラス </a:t>
            </a:r>
            <a:r>
              <a:rPr kumimoji="1" lang="en-US" altLang="ja-JP" dirty="0"/>
              <a:t>A,</a:t>
            </a:r>
            <a:r>
              <a:rPr kumimoji="1" lang="ja-JP" altLang="en-US" dirty="0"/>
              <a:t> </a:t>
            </a:r>
            <a:r>
              <a:rPr kumimoji="1" lang="en-US" altLang="ja-JP" dirty="0"/>
              <a:t>B </a:t>
            </a:r>
            <a:r>
              <a:rPr kumimoji="1" lang="ja-JP" altLang="en-US" dirty="0"/>
              <a:t>が</a:t>
            </a:r>
            <a:endParaRPr kumimoji="1" lang="en-US" altLang="ja-JP" dirty="0"/>
          </a:p>
          <a:p>
            <a:pPr marL="0" indent="0">
              <a:buNone/>
            </a:pPr>
            <a:r>
              <a:rPr lang="en-US" altLang="ja-JP" dirty="0"/>
              <a:t>	</a:t>
            </a:r>
            <a:r>
              <a:rPr lang="ja-JP" altLang="en-US" b="1" u="sng" dirty="0"/>
              <a:t>名前が同じ</a:t>
            </a:r>
            <a:r>
              <a:rPr lang="ja-JP" altLang="en-US" b="1" dirty="0">
                <a:solidFill>
                  <a:srgbClr val="C00000"/>
                </a:solidFill>
              </a:rPr>
              <a:t>メソッド</a:t>
            </a:r>
            <a:r>
              <a:rPr lang="ja-JP" altLang="en-US" dirty="0"/>
              <a:t>を持つとき</a:t>
            </a:r>
            <a:endParaRPr lang="en-US" altLang="ja-JP" dirty="0"/>
          </a:p>
          <a:p>
            <a:pPr marL="0" indent="0">
              <a:buNone/>
            </a:pPr>
            <a:endParaRPr lang="en-US" altLang="ja-JP" dirty="0"/>
          </a:p>
          <a:p>
            <a:pPr marL="0" indent="0">
              <a:buNone/>
            </a:pPr>
            <a:r>
              <a:rPr lang="en-US" altLang="ja-JP" dirty="0"/>
              <a:t>A, B </a:t>
            </a:r>
            <a:r>
              <a:rPr lang="ja-JP" altLang="en-US" dirty="0"/>
              <a:t>は，共通する</a:t>
            </a:r>
            <a:r>
              <a:rPr lang="ja-JP" altLang="en-US" b="1" dirty="0">
                <a:solidFill>
                  <a:srgbClr val="C00000"/>
                </a:solidFill>
              </a:rPr>
              <a:t>インターフェイス</a:t>
            </a:r>
            <a:r>
              <a:rPr lang="ja-JP" altLang="en-US" dirty="0"/>
              <a:t>を持つ</a:t>
            </a:r>
            <a:endParaRPr lang="en-US" altLang="ja-JP" dirty="0"/>
          </a:p>
          <a:p>
            <a:pPr marL="0" indent="0">
              <a:buNone/>
            </a:pPr>
            <a:r>
              <a:rPr lang="ja-JP" altLang="en-US" dirty="0"/>
              <a:t>と考えることができる</a:t>
            </a:r>
            <a:endParaRPr lang="en-US" altLang="ja-JP" dirty="0"/>
          </a:p>
          <a:p>
            <a:pPr marL="0" indent="0">
              <a:buNone/>
            </a:pPr>
            <a:r>
              <a:rPr lang="ja-JP" altLang="en-US" dirty="0"/>
              <a:t>（</a:t>
            </a:r>
            <a:r>
              <a:rPr lang="ja-JP" altLang="en-US" b="1" dirty="0">
                <a:solidFill>
                  <a:srgbClr val="C00000"/>
                </a:solidFill>
              </a:rPr>
              <a:t>メソッド</a:t>
            </a:r>
            <a:r>
              <a:rPr lang="ja-JP" altLang="en-US" dirty="0"/>
              <a:t>の中身は違っても構わない）</a:t>
            </a:r>
            <a:endParaRPr lang="en-US" altLang="ja-JP" dirty="0"/>
          </a:p>
          <a:p>
            <a:pPr marL="0" indent="0">
              <a:buNone/>
            </a:pPr>
            <a:endParaRPr lang="en-US" altLang="ja-JP" dirty="0"/>
          </a:p>
          <a:p>
            <a:pPr marL="0" indent="0">
              <a:buNone/>
            </a:pPr>
            <a:r>
              <a:rPr lang="en-US" altLang="ja-JP" b="1" dirty="0">
                <a:solidFill>
                  <a:srgbClr val="C00000"/>
                </a:solidFill>
              </a:rPr>
              <a:t>Java </a:t>
            </a:r>
            <a:r>
              <a:rPr lang="ja-JP" altLang="en-US" dirty="0"/>
              <a:t>処理系には，</a:t>
            </a:r>
            <a:r>
              <a:rPr lang="ja-JP" altLang="en-US" b="1" u="sng" dirty="0"/>
              <a:t>クラスがインターフェイスに準拠するかをチェックする機能</a:t>
            </a:r>
            <a:r>
              <a:rPr lang="ja-JP" altLang="en-US" dirty="0"/>
              <a:t>がある．</a:t>
            </a:r>
            <a:endParaRPr lang="en-US" altLang="ja-JP" dirty="0"/>
          </a:p>
          <a:p>
            <a:pPr marL="0" indent="0">
              <a:buNone/>
            </a:pPr>
            <a:endParaRPr lang="en-US" altLang="ja-JP" dirty="0"/>
          </a:p>
          <a:p>
            <a:pPr marL="0" indent="0">
              <a:buNone/>
            </a:pPr>
            <a:r>
              <a:rPr lang="ja-JP" altLang="en-US" dirty="0"/>
              <a:t>インターフェースは </a:t>
            </a:r>
            <a:r>
              <a:rPr lang="en-US" altLang="ja-JP" dirty="0"/>
              <a:t>Java, C# </a:t>
            </a:r>
            <a:r>
              <a:rPr lang="ja-JP" altLang="en-US" dirty="0"/>
              <a:t>言語などが持つ機能</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Tree>
    <p:extLst>
      <p:ext uri="{BB962C8B-B14F-4D97-AF65-F5344CB8AC3E}">
        <p14:creationId xmlns:p14="http://schemas.microsoft.com/office/powerpoint/2010/main" val="134032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CB9AB4B-9473-48E5-A0F3-0B67813C613C}"/>
              </a:ext>
            </a:extLst>
          </p:cNvPr>
          <p:cNvPicPr>
            <a:picLocks noChangeAspect="1"/>
          </p:cNvPicPr>
          <p:nvPr/>
        </p:nvPicPr>
        <p:blipFill>
          <a:blip r:embed="rId2"/>
          <a:stretch>
            <a:fillRect/>
          </a:stretch>
        </p:blipFill>
        <p:spPr>
          <a:xfrm>
            <a:off x="734159" y="2288379"/>
            <a:ext cx="7210123" cy="2292350"/>
          </a:xfrm>
          <a:prstGeom prst="rect">
            <a:avLst/>
          </a:prstGeom>
        </p:spPr>
      </p:pic>
      <p:sp>
        <p:nvSpPr>
          <p:cNvPr id="2" name="タイトル 1"/>
          <p:cNvSpPr>
            <a:spLocks noGrp="1"/>
          </p:cNvSpPr>
          <p:nvPr>
            <p:ph type="title"/>
          </p:nvPr>
        </p:nvSpPr>
        <p:spPr/>
        <p:txBody>
          <a:bodyPr>
            <a:normAutofit fontScale="90000"/>
          </a:bodyPr>
          <a:lstStyle/>
          <a:p>
            <a:r>
              <a:rPr kumimoji="1" lang="ja-JP" altLang="en-US" dirty="0"/>
              <a:t>インターフェイス</a:t>
            </a:r>
            <a:r>
              <a:rPr lang="ja-JP" altLang="en-US" dirty="0"/>
              <a:t>の </a:t>
            </a:r>
            <a:r>
              <a:rPr lang="en-US" altLang="ja-JP" dirty="0"/>
              <a:t>Java </a:t>
            </a:r>
            <a:r>
              <a:rPr lang="ja-JP" altLang="en-US" dirty="0"/>
              <a:t>プログラム例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cxnSp>
        <p:nvCxnSpPr>
          <p:cNvPr id="8" name="直線矢印コネクタ 7"/>
          <p:cNvCxnSpPr/>
          <p:nvPr/>
        </p:nvCxnSpPr>
        <p:spPr>
          <a:xfrm>
            <a:off x="4984750" y="1697829"/>
            <a:ext cx="6350"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67661" y="1235443"/>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インターフェイス名</a:t>
            </a:r>
          </a:p>
        </p:txBody>
      </p:sp>
      <p:cxnSp>
        <p:nvCxnSpPr>
          <p:cNvPr id="10" name="直線矢印コネクタ 9"/>
          <p:cNvCxnSpPr>
            <a:cxnSpLocks/>
          </p:cNvCxnSpPr>
          <p:nvPr/>
        </p:nvCxnSpPr>
        <p:spPr>
          <a:xfrm flipV="1">
            <a:off x="3454400" y="3842795"/>
            <a:ext cx="353671" cy="1502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238911" y="5445493"/>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中身の</a:t>
            </a:r>
            <a:r>
              <a:rPr kumimoji="1" lang="ja-JP" altLang="en-US" sz="2400" b="1" dirty="0">
                <a:solidFill>
                  <a:srgbClr val="C00000"/>
                </a:solidFill>
                <a:latin typeface="メイリオ" panose="020B0604030504040204" pitchFamily="50" charset="-128"/>
                <a:ea typeface="メイリオ" panose="020B0604030504040204" pitchFamily="50" charset="-128"/>
              </a:rPr>
              <a:t>ない</a:t>
            </a:r>
            <a:r>
              <a:rPr kumimoji="1" lang="ja-JP" altLang="en-US" sz="2400" dirty="0">
                <a:latin typeface="メイリオ" panose="020B0604030504040204" pitchFamily="50" charset="-128"/>
                <a:ea typeface="メイリオ" panose="020B0604030504040204" pitchFamily="50" charset="-128"/>
              </a:rPr>
              <a:t>メソッド</a:t>
            </a:r>
          </a:p>
        </p:txBody>
      </p:sp>
    </p:spTree>
    <p:extLst>
      <p:ext uri="{BB962C8B-B14F-4D97-AF65-F5344CB8AC3E}">
        <p14:creationId xmlns:p14="http://schemas.microsoft.com/office/powerpoint/2010/main" val="61936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EE57B-D19F-463E-B4D5-C69386CB64BD}"/>
              </a:ext>
            </a:extLst>
          </p:cNvPr>
          <p:cNvSpPr>
            <a:spLocks noGrp="1"/>
          </p:cNvSpPr>
          <p:nvPr>
            <p:ph type="title"/>
          </p:nvPr>
        </p:nvSpPr>
        <p:spPr/>
        <p:txBody>
          <a:bodyPr>
            <a:normAutofit fontScale="90000"/>
          </a:bodyPr>
          <a:lstStyle/>
          <a:p>
            <a:r>
              <a:rPr kumimoji="1" lang="ja-JP" altLang="en-US" dirty="0"/>
              <a:t>アウトライン</a:t>
            </a:r>
          </a:p>
        </p:txBody>
      </p:sp>
      <p:sp>
        <p:nvSpPr>
          <p:cNvPr id="4" name="スライド番号プレースホルダー 3">
            <a:extLst>
              <a:ext uri="{FF2B5EF4-FFF2-40B4-BE49-F238E27FC236}">
                <a16:creationId xmlns:a16="http://schemas.microsoft.com/office/drawing/2014/main" id="{EF035BEC-B19B-4591-91F6-08865F592F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5" name="表 4">
            <a:extLst>
              <a:ext uri="{FF2B5EF4-FFF2-40B4-BE49-F238E27FC236}">
                <a16:creationId xmlns:a16="http://schemas.microsoft.com/office/drawing/2014/main" id="{EC19BA5D-E942-4717-A6D4-8E0870FDD235}"/>
              </a:ext>
            </a:extLst>
          </p:cNvPr>
          <p:cNvGraphicFramePr>
            <a:graphicFrameLocks noGrp="1"/>
          </p:cNvGraphicFramePr>
          <p:nvPr>
            <p:extLst>
              <p:ext uri="{D42A27DB-BD31-4B8C-83A1-F6EECF244321}">
                <p14:modId xmlns:p14="http://schemas.microsoft.com/office/powerpoint/2010/main" val="4209399448"/>
              </p:ext>
            </p:extLst>
          </p:nvPr>
        </p:nvGraphicFramePr>
        <p:xfrm>
          <a:off x="814242" y="886862"/>
          <a:ext cx="6987364" cy="2542138"/>
        </p:xfrm>
        <a:graphic>
          <a:graphicData uri="http://schemas.openxmlformats.org/drawingml/2006/table">
            <a:tbl>
              <a:tblPr firstRow="1" bandRow="1">
                <a:tableStyleId>{5C22544A-7EE6-4342-B048-85BDC9FD1C3A}</a:tableStyleId>
              </a:tblPr>
              <a:tblGrid>
                <a:gridCol w="1320210">
                  <a:extLst>
                    <a:ext uri="{9D8B030D-6E8A-4147-A177-3AD203B41FA5}">
                      <a16:colId xmlns:a16="http://schemas.microsoft.com/office/drawing/2014/main" val="3103978802"/>
                    </a:ext>
                  </a:extLst>
                </a:gridCol>
                <a:gridCol w="5667154">
                  <a:extLst>
                    <a:ext uri="{9D8B030D-6E8A-4147-A177-3AD203B41FA5}">
                      <a16:colId xmlns:a16="http://schemas.microsoft.com/office/drawing/2014/main" val="3168508019"/>
                    </a:ext>
                  </a:extLst>
                </a:gridCol>
              </a:tblGrid>
              <a:tr h="533110">
                <a:tc>
                  <a:txBody>
                    <a:bodyPr/>
                    <a:lstStyle/>
                    <a:p>
                      <a:r>
                        <a:rPr kumimoji="1" lang="ja-JP" altLang="en-US" dirty="0"/>
                        <a:t>番号</a:t>
                      </a:r>
                    </a:p>
                  </a:txBody>
                  <a:tcPr/>
                </a:tc>
                <a:tc>
                  <a:txBody>
                    <a:bodyPr/>
                    <a:lstStyle/>
                    <a:p>
                      <a:r>
                        <a:rPr kumimoji="1" lang="ja-JP" altLang="en-US" dirty="0"/>
                        <a:t>項目</a:t>
                      </a:r>
                    </a:p>
                  </a:txBody>
                  <a:tcPr/>
                </a:tc>
                <a:extLst>
                  <a:ext uri="{0D108BD9-81ED-4DB2-BD59-A6C34878D82A}">
                    <a16:rowId xmlns:a16="http://schemas.microsoft.com/office/drawing/2014/main" val="2644250238"/>
                  </a:ext>
                </a:extLst>
              </a:tr>
              <a:tr h="431886">
                <a:tc>
                  <a:txBody>
                    <a:bodyPr/>
                    <a:lstStyle/>
                    <a:p>
                      <a:endParaRPr kumimoji="1" lang="ja-JP" altLang="en-US" sz="2400" dirty="0"/>
                    </a:p>
                  </a:txBody>
                  <a:tcPr/>
                </a:tc>
                <a:tc>
                  <a:txBody>
                    <a:bodyPr/>
                    <a:lstStyle/>
                    <a:p>
                      <a:r>
                        <a:rPr kumimoji="1" lang="ja-JP" altLang="en-US" sz="2400" dirty="0"/>
                        <a:t>復習</a:t>
                      </a:r>
                    </a:p>
                  </a:txBody>
                  <a:tcPr/>
                </a:tc>
                <a:extLst>
                  <a:ext uri="{0D108BD9-81ED-4DB2-BD59-A6C34878D82A}">
                    <a16:rowId xmlns:a16="http://schemas.microsoft.com/office/drawing/2014/main" val="1026405552"/>
                  </a:ext>
                </a:extLst>
              </a:tr>
              <a:tr h="431886">
                <a:tc>
                  <a:txBody>
                    <a:bodyPr/>
                    <a:lstStyle/>
                    <a:p>
                      <a:r>
                        <a:rPr kumimoji="1" lang="en-US" altLang="ja-JP" sz="2400" dirty="0"/>
                        <a:t>11-1</a:t>
                      </a:r>
                      <a:endParaRPr kumimoji="1" lang="ja-JP" altLang="en-US" sz="2400" dirty="0"/>
                    </a:p>
                  </a:txBody>
                  <a:tcPr/>
                </a:tc>
                <a:tc>
                  <a:txBody>
                    <a:bodyPr/>
                    <a:lstStyle/>
                    <a:p>
                      <a:r>
                        <a:rPr kumimoji="1" lang="ja-JP" altLang="en-US" sz="2400" dirty="0"/>
                        <a:t>クラス階層と多相性</a:t>
                      </a:r>
                    </a:p>
                  </a:txBody>
                  <a:tcPr/>
                </a:tc>
                <a:extLst>
                  <a:ext uri="{0D108BD9-81ED-4DB2-BD59-A6C34878D82A}">
                    <a16:rowId xmlns:a16="http://schemas.microsoft.com/office/drawing/2014/main" val="2670239676"/>
                  </a:ext>
                </a:extLst>
              </a:tr>
              <a:tr h="547314">
                <a:tc>
                  <a:txBody>
                    <a:bodyPr/>
                    <a:lstStyle/>
                    <a:p>
                      <a:r>
                        <a:rPr kumimoji="1" lang="en-US" altLang="ja-JP" sz="2400" dirty="0"/>
                        <a:t>11-2</a:t>
                      </a:r>
                      <a:endParaRPr kumimoji="1" lang="ja-JP" altLang="en-US" sz="2400" dirty="0"/>
                    </a:p>
                  </a:txBody>
                  <a:tcPr/>
                </a:tc>
                <a:tc>
                  <a:txBody>
                    <a:bodyPr/>
                    <a:lstStyle/>
                    <a:p>
                      <a:r>
                        <a:rPr kumimoji="1" lang="ja-JP" altLang="en-US" sz="2400" dirty="0"/>
                        <a:t>インターフェイス</a:t>
                      </a:r>
                    </a:p>
                  </a:txBody>
                  <a:tcPr/>
                </a:tc>
                <a:extLst>
                  <a:ext uri="{0D108BD9-81ED-4DB2-BD59-A6C34878D82A}">
                    <a16:rowId xmlns:a16="http://schemas.microsoft.com/office/drawing/2014/main" val="140136736"/>
                  </a:ext>
                </a:extLst>
              </a:tr>
              <a:tr h="547314">
                <a:tc>
                  <a:txBody>
                    <a:bodyPr/>
                    <a:lstStyle/>
                    <a:p>
                      <a:r>
                        <a:rPr kumimoji="1" lang="en-US" altLang="ja-JP" sz="2400" dirty="0"/>
                        <a:t>11-3</a:t>
                      </a:r>
                      <a:endParaRPr kumimoji="1" lang="ja-JP" altLang="en-US" sz="2400" dirty="0"/>
                    </a:p>
                  </a:txBody>
                  <a:tcPr/>
                </a:tc>
                <a:tc>
                  <a:txBody>
                    <a:bodyPr/>
                    <a:lstStyle/>
                    <a:p>
                      <a:r>
                        <a:rPr kumimoji="1" lang="ja-JP" altLang="en-US" sz="2400" dirty="0"/>
                        <a:t>デザインパターン</a:t>
                      </a:r>
                    </a:p>
                  </a:txBody>
                  <a:tcPr/>
                </a:tc>
                <a:extLst>
                  <a:ext uri="{0D108BD9-81ED-4DB2-BD59-A6C34878D82A}">
                    <a16:rowId xmlns:a16="http://schemas.microsoft.com/office/drawing/2014/main" val="718648561"/>
                  </a:ext>
                </a:extLst>
              </a:tr>
            </a:tbl>
          </a:graphicData>
        </a:graphic>
      </p:graphicFrame>
      <p:sp>
        <p:nvSpPr>
          <p:cNvPr id="3" name="テキスト ボックス 2">
            <a:extLst>
              <a:ext uri="{FF2B5EF4-FFF2-40B4-BE49-F238E27FC236}">
                <a16:creationId xmlns:a16="http://schemas.microsoft.com/office/drawing/2014/main" id="{C83E4A11-384D-4420-8463-2600FCCCBA4B}"/>
              </a:ext>
            </a:extLst>
          </p:cNvPr>
          <p:cNvSpPr txBox="1"/>
          <p:nvPr/>
        </p:nvSpPr>
        <p:spPr>
          <a:xfrm>
            <a:off x="559985" y="3885116"/>
            <a:ext cx="7879080"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各自、資料を読み返したり、課題に取り組んだりも行う</a:t>
            </a:r>
          </a:p>
        </p:txBody>
      </p:sp>
      <p:sp>
        <p:nvSpPr>
          <p:cNvPr id="6" name="テキスト ボックス 5">
            <a:extLst>
              <a:ext uri="{FF2B5EF4-FFF2-40B4-BE49-F238E27FC236}">
                <a16:creationId xmlns:a16="http://schemas.microsoft.com/office/drawing/2014/main" id="{3EA7E060-9902-43D4-B4C9-EEFA9519C8D4}"/>
              </a:ext>
            </a:extLst>
          </p:cNvPr>
          <p:cNvSpPr txBox="1"/>
          <p:nvPr/>
        </p:nvSpPr>
        <p:spPr>
          <a:xfrm>
            <a:off x="559985" y="4545703"/>
            <a:ext cx="785503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この授業では、</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Java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を用いて基礎を学び、マスターする</a:t>
            </a:r>
          </a:p>
        </p:txBody>
      </p:sp>
    </p:spTree>
    <p:extLst>
      <p:ext uri="{BB962C8B-B14F-4D97-AF65-F5344CB8AC3E}">
        <p14:creationId xmlns:p14="http://schemas.microsoft.com/office/powerpoint/2010/main" val="79617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5D9E296-DFFB-465B-B855-FB47B7B1AB78}"/>
              </a:ext>
            </a:extLst>
          </p:cNvPr>
          <p:cNvPicPr>
            <a:picLocks noChangeAspect="1"/>
          </p:cNvPicPr>
          <p:nvPr/>
        </p:nvPicPr>
        <p:blipFill>
          <a:blip r:embed="rId2"/>
          <a:stretch>
            <a:fillRect/>
          </a:stretch>
        </p:blipFill>
        <p:spPr>
          <a:xfrm>
            <a:off x="981283" y="1752316"/>
            <a:ext cx="6958299" cy="4930656"/>
          </a:xfrm>
          <a:prstGeom prst="rect">
            <a:avLst/>
          </a:prstGeom>
        </p:spPr>
      </p:pic>
      <p:sp>
        <p:nvSpPr>
          <p:cNvPr id="2" name="タイトル 1"/>
          <p:cNvSpPr>
            <a:spLocks noGrp="1"/>
          </p:cNvSpPr>
          <p:nvPr>
            <p:ph type="title"/>
          </p:nvPr>
        </p:nvSpPr>
        <p:spPr>
          <a:xfrm>
            <a:off x="321845" y="175028"/>
            <a:ext cx="8461208" cy="777472"/>
          </a:xfrm>
        </p:spPr>
        <p:txBody>
          <a:bodyPr>
            <a:normAutofit/>
          </a:bodyPr>
          <a:lstStyle/>
          <a:p>
            <a:r>
              <a:rPr kumimoji="1" lang="ja-JP" altLang="en-US" dirty="0"/>
              <a:t>クラス定義で，インターフェイス準拠の指定</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
        <p:nvSpPr>
          <p:cNvPr id="6" name="正方形/長方形 5"/>
          <p:cNvSpPr/>
          <p:nvPr/>
        </p:nvSpPr>
        <p:spPr>
          <a:xfrm>
            <a:off x="3573073" y="3021805"/>
            <a:ext cx="3580081" cy="40719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7" name="テキスト ボックス 6"/>
          <p:cNvSpPr txBox="1"/>
          <p:nvPr/>
        </p:nvSpPr>
        <p:spPr>
          <a:xfrm>
            <a:off x="84532" y="1183718"/>
            <a:ext cx="8797601"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クラス </a:t>
            </a:r>
            <a:r>
              <a:rPr kumimoji="1" lang="en-US" altLang="ja-JP" sz="2400" dirty="0" err="1">
                <a:latin typeface="メイリオ" panose="020B0604030504040204" pitchFamily="50" charset="-128"/>
                <a:ea typeface="メイリオ" panose="020B0604030504040204" pitchFamily="50" charset="-128"/>
              </a:rPr>
              <a:t>Matome</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がインターフェイス </a:t>
            </a:r>
            <a:r>
              <a:rPr kumimoji="1" lang="en-US" altLang="ja-JP" sz="2400" dirty="0">
                <a:latin typeface="メイリオ" panose="020B0604030504040204" pitchFamily="50" charset="-128"/>
                <a:ea typeface="メイリオ" panose="020B0604030504040204" pitchFamily="50" charset="-128"/>
              </a:rPr>
              <a:t>Product </a:t>
            </a:r>
            <a:r>
              <a:rPr kumimoji="1" lang="ja-JP" altLang="en-US" sz="2400" dirty="0">
                <a:latin typeface="メイリオ" panose="020B0604030504040204" pitchFamily="50" charset="-128"/>
                <a:ea typeface="メイリオ" panose="020B0604030504040204" pitchFamily="50" charset="-128"/>
              </a:rPr>
              <a:t>に</a:t>
            </a:r>
            <a:r>
              <a:rPr kumimoji="1" lang="ja-JP" altLang="en-US" sz="2400" b="1" u="sng" dirty="0">
                <a:solidFill>
                  <a:srgbClr val="FF0000"/>
                </a:solidFill>
                <a:latin typeface="メイリオ" panose="020B0604030504040204" pitchFamily="50" charset="-128"/>
                <a:ea typeface="メイリオ" panose="020B0604030504040204" pitchFamily="50" charset="-128"/>
              </a:rPr>
              <a:t>準拠</a:t>
            </a:r>
            <a:r>
              <a:rPr kumimoji="1" lang="ja-JP" altLang="en-US" sz="2400" dirty="0">
                <a:latin typeface="メイリオ" panose="020B0604030504040204" pitchFamily="50" charset="-128"/>
                <a:ea typeface="メイリオ" panose="020B0604030504040204" pitchFamily="50" charset="-128"/>
              </a:rPr>
              <a:t>するとき</a:t>
            </a:r>
          </a:p>
        </p:txBody>
      </p:sp>
    </p:spTree>
    <p:extLst>
      <p:ext uri="{BB962C8B-B14F-4D97-AF65-F5344CB8AC3E}">
        <p14:creationId xmlns:p14="http://schemas.microsoft.com/office/powerpoint/2010/main" val="241169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6D8428-1534-4AAF-9C75-EFC85751B30B}"/>
              </a:ext>
            </a:extLst>
          </p:cNvPr>
          <p:cNvPicPr>
            <a:picLocks noChangeAspect="1"/>
          </p:cNvPicPr>
          <p:nvPr/>
        </p:nvPicPr>
        <p:blipFill>
          <a:blip r:embed="rId2"/>
          <a:stretch>
            <a:fillRect/>
          </a:stretch>
        </p:blipFill>
        <p:spPr>
          <a:xfrm>
            <a:off x="1433058" y="1645383"/>
            <a:ext cx="6750351" cy="5076093"/>
          </a:xfrm>
          <a:prstGeom prst="rect">
            <a:avLst/>
          </a:prstGeom>
        </p:spPr>
      </p:pic>
      <p:sp>
        <p:nvSpPr>
          <p:cNvPr id="2" name="タイトル 1"/>
          <p:cNvSpPr>
            <a:spLocks noGrp="1"/>
          </p:cNvSpPr>
          <p:nvPr>
            <p:ph type="title"/>
          </p:nvPr>
        </p:nvSpPr>
        <p:spPr>
          <a:xfrm>
            <a:off x="321845" y="175028"/>
            <a:ext cx="8461208" cy="777472"/>
          </a:xfrm>
        </p:spPr>
        <p:txBody>
          <a:bodyPr>
            <a:normAutofit/>
          </a:bodyPr>
          <a:lstStyle/>
          <a:p>
            <a:r>
              <a:rPr kumimoji="1" lang="ja-JP" altLang="en-US" dirty="0"/>
              <a:t>クラス定義で，インターフェイス準拠の指定</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
        <p:nvSpPr>
          <p:cNvPr id="6" name="正方形/長方形 5"/>
          <p:cNvSpPr/>
          <p:nvPr/>
        </p:nvSpPr>
        <p:spPr>
          <a:xfrm>
            <a:off x="4244405" y="3100237"/>
            <a:ext cx="3939004" cy="46166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7" name="テキスト ボックス 6"/>
          <p:cNvSpPr txBox="1"/>
          <p:nvPr/>
        </p:nvSpPr>
        <p:spPr>
          <a:xfrm>
            <a:off x="84532" y="1183718"/>
            <a:ext cx="8277074"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クラス </a:t>
            </a:r>
            <a:r>
              <a:rPr kumimoji="1" lang="en-US" altLang="ja-JP" sz="2400" dirty="0">
                <a:latin typeface="メイリオ" panose="020B0604030504040204" pitchFamily="50" charset="-128"/>
                <a:ea typeface="メイリオ" panose="020B0604030504040204" pitchFamily="50" charset="-128"/>
              </a:rPr>
              <a:t>Bara </a:t>
            </a:r>
            <a:r>
              <a:rPr kumimoji="1" lang="ja-JP" altLang="en-US" sz="2400" dirty="0">
                <a:latin typeface="メイリオ" panose="020B0604030504040204" pitchFamily="50" charset="-128"/>
                <a:ea typeface="メイリオ" panose="020B0604030504040204" pitchFamily="50" charset="-128"/>
              </a:rPr>
              <a:t>がインターフェイス </a:t>
            </a:r>
            <a:r>
              <a:rPr kumimoji="1" lang="en-US" altLang="ja-JP" sz="2400" dirty="0">
                <a:latin typeface="メイリオ" panose="020B0604030504040204" pitchFamily="50" charset="-128"/>
                <a:ea typeface="メイリオ" panose="020B0604030504040204" pitchFamily="50" charset="-128"/>
              </a:rPr>
              <a:t>Product </a:t>
            </a:r>
            <a:r>
              <a:rPr kumimoji="1" lang="ja-JP" altLang="en-US" sz="2400" dirty="0">
                <a:latin typeface="メイリオ" panose="020B0604030504040204" pitchFamily="50" charset="-128"/>
                <a:ea typeface="メイリオ" panose="020B0604030504040204" pitchFamily="50" charset="-128"/>
              </a:rPr>
              <a:t>に</a:t>
            </a:r>
            <a:r>
              <a:rPr kumimoji="1" lang="ja-JP" altLang="en-US" sz="2400" b="1" u="sng" dirty="0">
                <a:solidFill>
                  <a:srgbClr val="FF0000"/>
                </a:solidFill>
                <a:latin typeface="メイリオ" panose="020B0604030504040204" pitchFamily="50" charset="-128"/>
                <a:ea typeface="メイリオ" panose="020B0604030504040204" pitchFamily="50" charset="-128"/>
              </a:rPr>
              <a:t>準拠</a:t>
            </a:r>
            <a:r>
              <a:rPr kumimoji="1" lang="ja-JP" altLang="en-US" sz="2400" dirty="0">
                <a:latin typeface="メイリオ" panose="020B0604030504040204" pitchFamily="50" charset="-128"/>
                <a:ea typeface="メイリオ" panose="020B0604030504040204" pitchFamily="50" charset="-128"/>
              </a:rPr>
              <a:t>するとき</a:t>
            </a:r>
          </a:p>
        </p:txBody>
      </p:sp>
    </p:spTree>
    <p:extLst>
      <p:ext uri="{BB962C8B-B14F-4D97-AF65-F5344CB8AC3E}">
        <p14:creationId xmlns:p14="http://schemas.microsoft.com/office/powerpoint/2010/main" val="1517800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インターフェイスの機能①</a:t>
            </a:r>
            <a:endParaRPr kumimoji="1" lang="ja-JP" altLang="en-US" dirty="0"/>
          </a:p>
        </p:txBody>
      </p:sp>
      <p:sp>
        <p:nvSpPr>
          <p:cNvPr id="3" name="コンテンツ プレースホルダー 2"/>
          <p:cNvSpPr>
            <a:spLocks noGrp="1"/>
          </p:cNvSpPr>
          <p:nvPr>
            <p:ph idx="1"/>
          </p:nvPr>
        </p:nvSpPr>
        <p:spPr>
          <a:xfrm>
            <a:off x="166914" y="846253"/>
            <a:ext cx="8853715" cy="5161008"/>
          </a:xfrm>
        </p:spPr>
        <p:txBody>
          <a:bodyPr>
            <a:normAutofit/>
          </a:bodyPr>
          <a:lstStyle/>
          <a:p>
            <a:pPr marL="0" indent="0">
              <a:buNone/>
            </a:pPr>
            <a:r>
              <a:rPr lang="ja-JP" altLang="en-US" dirty="0"/>
              <a:t>メソッドの定義を忘れるなどで、</a:t>
            </a:r>
            <a:endParaRPr lang="en-US" altLang="ja-JP" dirty="0"/>
          </a:p>
          <a:p>
            <a:pPr marL="0" indent="0">
              <a:buNone/>
            </a:pPr>
            <a:r>
              <a:rPr lang="ja-JP" altLang="en-US" b="1" dirty="0"/>
              <a:t>インターフェイスに適合しない</a:t>
            </a:r>
            <a:r>
              <a:rPr lang="ja-JP" altLang="en-US" dirty="0"/>
              <a:t>ときは、</a:t>
            </a:r>
            <a:endParaRPr lang="en-US" altLang="ja-JP" dirty="0"/>
          </a:p>
          <a:p>
            <a:pPr marL="0" indent="0">
              <a:buNone/>
            </a:pPr>
            <a:r>
              <a:rPr lang="ja-JP" altLang="en-US" dirty="0"/>
              <a:t>警告メッセージが出る</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a:p>
        </p:txBody>
      </p:sp>
      <p:pic>
        <p:nvPicPr>
          <p:cNvPr id="5" name="図 4">
            <a:extLst>
              <a:ext uri="{FF2B5EF4-FFF2-40B4-BE49-F238E27FC236}">
                <a16:creationId xmlns:a16="http://schemas.microsoft.com/office/drawing/2014/main" id="{6437556A-11B6-42BE-8AFD-2D73F867D670}"/>
              </a:ext>
            </a:extLst>
          </p:cNvPr>
          <p:cNvPicPr>
            <a:picLocks noChangeAspect="1"/>
          </p:cNvPicPr>
          <p:nvPr/>
        </p:nvPicPr>
        <p:blipFill>
          <a:blip r:embed="rId2"/>
          <a:stretch>
            <a:fillRect/>
          </a:stretch>
        </p:blipFill>
        <p:spPr>
          <a:xfrm>
            <a:off x="166913" y="2530727"/>
            <a:ext cx="7738596" cy="4191739"/>
          </a:xfrm>
          <a:prstGeom prst="rect">
            <a:avLst/>
          </a:prstGeom>
        </p:spPr>
      </p:pic>
    </p:spTree>
    <p:extLst>
      <p:ext uri="{BB962C8B-B14F-4D97-AF65-F5344CB8AC3E}">
        <p14:creationId xmlns:p14="http://schemas.microsoft.com/office/powerpoint/2010/main" val="3593077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34</a:t>
            </a:r>
            <a:r>
              <a:rPr lang="ja-JP" altLang="en-US" sz="2400" b="1" dirty="0"/>
              <a:t> ～ </a:t>
            </a:r>
            <a:r>
              <a:rPr lang="en-US" altLang="ja-JP" sz="2400" b="1" dirty="0"/>
              <a:t>36</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インターフェイス</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33</a:t>
            </a:fld>
            <a:endParaRPr lang="ja-JP" altLang="en-US" sz="2400" dirty="0"/>
          </a:p>
        </p:txBody>
      </p:sp>
    </p:spTree>
    <p:extLst>
      <p:ext uri="{BB962C8B-B14F-4D97-AF65-F5344CB8AC3E}">
        <p14:creationId xmlns:p14="http://schemas.microsoft.com/office/powerpoint/2010/main" val="35046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47EE2F-2C2A-4CAB-A1A8-49C9453F5CF6}"/>
              </a:ext>
            </a:extLst>
          </p:cNvPr>
          <p:cNvPicPr>
            <a:picLocks noChangeAspect="1"/>
          </p:cNvPicPr>
          <p:nvPr/>
        </p:nvPicPr>
        <p:blipFill>
          <a:blip r:embed="rId2"/>
          <a:stretch>
            <a:fillRect/>
          </a:stretch>
        </p:blipFill>
        <p:spPr>
          <a:xfrm>
            <a:off x="185550" y="544893"/>
            <a:ext cx="7498069" cy="5478921"/>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34</a:t>
            </a:fld>
            <a:endParaRPr lang="ja-JP" altLang="en-US" dirty="0"/>
          </a:p>
        </p:txBody>
      </p:sp>
      <p:sp>
        <p:nvSpPr>
          <p:cNvPr id="14" name="正方形/長方形 13">
            <a:extLst>
              <a:ext uri="{FF2B5EF4-FFF2-40B4-BE49-F238E27FC236}">
                <a16:creationId xmlns:a16="http://schemas.microsoft.com/office/drawing/2014/main" id="{1E7DB854-90BB-4048-9829-84B9EC6DFEBA}"/>
              </a:ext>
            </a:extLst>
          </p:cNvPr>
          <p:cNvSpPr/>
          <p:nvPr/>
        </p:nvSpPr>
        <p:spPr>
          <a:xfrm>
            <a:off x="870071" y="2211158"/>
            <a:ext cx="6699772" cy="377016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0E29B81-3B43-4ACD-B269-D8F003306FD3}"/>
              </a:ext>
            </a:extLst>
          </p:cNvPr>
          <p:cNvSpPr txBox="1"/>
          <p:nvPr/>
        </p:nvSpPr>
        <p:spPr>
          <a:xfrm>
            <a:off x="5442300" y="6247040"/>
            <a:ext cx="172354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クラス定義</a:t>
            </a:r>
          </a:p>
        </p:txBody>
      </p:sp>
      <p:sp>
        <p:nvSpPr>
          <p:cNvPr id="11" name="正方形/長方形 10">
            <a:extLst>
              <a:ext uri="{FF2B5EF4-FFF2-40B4-BE49-F238E27FC236}">
                <a16:creationId xmlns:a16="http://schemas.microsoft.com/office/drawing/2014/main" id="{4AB5C82B-A006-42B5-AE16-04D3EA2AB874}"/>
              </a:ext>
            </a:extLst>
          </p:cNvPr>
          <p:cNvSpPr/>
          <p:nvPr/>
        </p:nvSpPr>
        <p:spPr>
          <a:xfrm>
            <a:off x="870071" y="544892"/>
            <a:ext cx="4708925" cy="1252791"/>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23F9D4D-F96E-4404-8E72-8927AC6E8519}"/>
              </a:ext>
            </a:extLst>
          </p:cNvPr>
          <p:cNvSpPr txBox="1"/>
          <p:nvPr/>
        </p:nvSpPr>
        <p:spPr>
          <a:xfrm>
            <a:off x="5680927" y="876673"/>
            <a:ext cx="2646878"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インターフェイス</a:t>
            </a:r>
          </a:p>
        </p:txBody>
      </p:sp>
      <p:sp>
        <p:nvSpPr>
          <p:cNvPr id="3" name="コンテンツ プレースホルダー 2">
            <a:extLst>
              <a:ext uri="{FF2B5EF4-FFF2-40B4-BE49-F238E27FC236}">
                <a16:creationId xmlns:a16="http://schemas.microsoft.com/office/drawing/2014/main" id="{BD9DC8A0-68FC-6F96-A2DE-0C6BE66C39AF}"/>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818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4141DF8-B99A-4E22-803D-8313DE24B31A}"/>
              </a:ext>
            </a:extLst>
          </p:cNvPr>
          <p:cNvPicPr>
            <a:picLocks noChangeAspect="1"/>
          </p:cNvPicPr>
          <p:nvPr/>
        </p:nvPicPr>
        <p:blipFill>
          <a:blip r:embed="rId2"/>
          <a:stretch>
            <a:fillRect/>
          </a:stretch>
        </p:blipFill>
        <p:spPr>
          <a:xfrm>
            <a:off x="696689" y="155102"/>
            <a:ext cx="7750621" cy="6566374"/>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35</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296910" y="136524"/>
            <a:ext cx="6423404" cy="3729420"/>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F7471F7-0D39-4442-BBBC-F94F3DD59996}"/>
              </a:ext>
            </a:extLst>
          </p:cNvPr>
          <p:cNvSpPr txBox="1"/>
          <p:nvPr/>
        </p:nvSpPr>
        <p:spPr>
          <a:xfrm>
            <a:off x="5996765" y="3404171"/>
            <a:ext cx="1723549" cy="461665"/>
          </a:xfrm>
          <a:prstGeom prst="rect">
            <a:avLst/>
          </a:prstGeom>
          <a:noFill/>
        </p:spPr>
        <p:txBody>
          <a:bodyPr wrap="non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クラス定義</a:t>
            </a:r>
            <a:endParaRPr kumimoji="1" lang="en-US" altLang="ja-JP" sz="2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1316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61311CB-DE93-4617-882E-530BBCEBE797}"/>
              </a:ext>
            </a:extLst>
          </p:cNvPr>
          <p:cNvPicPr>
            <a:picLocks noChangeAspect="1"/>
          </p:cNvPicPr>
          <p:nvPr/>
        </p:nvPicPr>
        <p:blipFill>
          <a:blip r:embed="rId2"/>
          <a:stretch>
            <a:fillRect/>
          </a:stretch>
        </p:blipFill>
        <p:spPr>
          <a:xfrm>
            <a:off x="1611603" y="1010060"/>
            <a:ext cx="5055415" cy="4835248"/>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36</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11604" y="1181096"/>
            <a:ext cx="4446888" cy="778256"/>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3" name="正方形/長方形 2">
            <a:extLst>
              <a:ext uri="{FF2B5EF4-FFF2-40B4-BE49-F238E27FC236}">
                <a16:creationId xmlns:a16="http://schemas.microsoft.com/office/drawing/2014/main" id="{AA793128-1061-C188-5986-B2844C4772E5}"/>
              </a:ext>
            </a:extLst>
          </p:cNvPr>
          <p:cNvSpPr/>
          <p:nvPr/>
        </p:nvSpPr>
        <p:spPr>
          <a:xfrm>
            <a:off x="321845" y="6075145"/>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561798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インターフェイスの機能②</a:t>
            </a:r>
            <a:endParaRPr kumimoji="1" lang="ja-JP" altLang="en-US" dirty="0"/>
          </a:p>
        </p:txBody>
      </p:sp>
      <p:sp>
        <p:nvSpPr>
          <p:cNvPr id="3" name="コンテンツ プレースホルダー 2"/>
          <p:cNvSpPr>
            <a:spLocks noGrp="1"/>
          </p:cNvSpPr>
          <p:nvPr>
            <p:ph idx="1"/>
          </p:nvPr>
        </p:nvSpPr>
        <p:spPr>
          <a:xfrm>
            <a:off x="166914" y="846253"/>
            <a:ext cx="8853715" cy="5161008"/>
          </a:xfrm>
        </p:spPr>
        <p:txBody>
          <a:bodyPr>
            <a:normAutofit/>
          </a:bodyPr>
          <a:lstStyle/>
          <a:p>
            <a:pPr marL="0" indent="0">
              <a:buNone/>
            </a:pPr>
            <a:r>
              <a:rPr lang="ja-JP" altLang="en-US" dirty="0"/>
              <a:t>コレクションとの組み合わせ</a:t>
            </a:r>
            <a:endParaRPr lang="en-US" altLang="ja-JP" dirty="0"/>
          </a:p>
          <a:p>
            <a:pPr marL="0" indent="0">
              <a:buNone/>
            </a:pPr>
            <a:r>
              <a:rPr lang="ja-JP" altLang="en-US" dirty="0"/>
              <a:t>　　</a:t>
            </a:r>
            <a:r>
              <a:rPr lang="en-US" altLang="ja-JP" dirty="0" err="1"/>
              <a:t>ArrayList</a:t>
            </a:r>
            <a:r>
              <a:rPr lang="en-US" altLang="ja-JP" dirty="0"/>
              <a:t>&lt;</a:t>
            </a:r>
            <a:r>
              <a:rPr lang="ja-JP" altLang="en-US" b="1" dirty="0">
                <a:solidFill>
                  <a:srgbClr val="C00000"/>
                </a:solidFill>
              </a:rPr>
              <a:t>インターフェイス名</a:t>
            </a:r>
            <a:r>
              <a:rPr lang="en-US" altLang="ja-JP" dirty="0"/>
              <a:t>&gt; </a:t>
            </a:r>
          </a:p>
          <a:p>
            <a:pPr marL="0" indent="0">
              <a:buNone/>
            </a:pPr>
            <a:r>
              <a:rPr lang="ja-JP" altLang="en-US" dirty="0" err="1"/>
              <a:t>のような</a:t>
            </a:r>
            <a:r>
              <a:rPr lang="ja-JP" altLang="en-US" dirty="0"/>
              <a:t>使い方が可能</a:t>
            </a: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D3B08A6C-C689-4E7A-83C9-B7476AA53E0F}"/>
              </a:ext>
            </a:extLst>
          </p:cNvPr>
          <p:cNvPicPr>
            <a:picLocks noChangeAspect="1"/>
          </p:cNvPicPr>
          <p:nvPr/>
        </p:nvPicPr>
        <p:blipFill>
          <a:blip r:embed="rId2"/>
          <a:stretch>
            <a:fillRect/>
          </a:stretch>
        </p:blipFill>
        <p:spPr>
          <a:xfrm>
            <a:off x="744713" y="2764118"/>
            <a:ext cx="8230328" cy="2150782"/>
          </a:xfrm>
          <a:prstGeom prst="rect">
            <a:avLst/>
          </a:prstGeom>
        </p:spPr>
      </p:pic>
    </p:spTree>
    <p:extLst>
      <p:ext uri="{BB962C8B-B14F-4D97-AF65-F5344CB8AC3E}">
        <p14:creationId xmlns:p14="http://schemas.microsoft.com/office/powerpoint/2010/main" val="855552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dirty="0"/>
              <a:t>資料：</a:t>
            </a:r>
            <a:r>
              <a:rPr lang="en-US" altLang="ja-JP" sz="2400" b="1" dirty="0"/>
              <a:t>39</a:t>
            </a:r>
            <a:r>
              <a:rPr lang="ja-JP" altLang="en-US" sz="2400" b="1" dirty="0"/>
              <a:t> ～ </a:t>
            </a:r>
            <a:r>
              <a:rPr lang="en-US" altLang="ja-JP" sz="2400" b="1" dirty="0"/>
              <a:t>41</a:t>
            </a:r>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インターフェイス</a:t>
            </a:r>
            <a:endParaRPr lang="en-US" altLang="ja-JP" b="1" dirty="0"/>
          </a:p>
          <a:p>
            <a:pPr lvl="1">
              <a:spcAft>
                <a:spcPts val="600"/>
              </a:spcAft>
            </a:pPr>
            <a:r>
              <a:rPr lang="ja-JP" altLang="en-US" b="1" dirty="0"/>
              <a:t>コレクション</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38</a:t>
            </a:fld>
            <a:endParaRPr lang="ja-JP" altLang="en-US" sz="2400" dirty="0"/>
          </a:p>
        </p:txBody>
      </p:sp>
    </p:spTree>
    <p:extLst>
      <p:ext uri="{BB962C8B-B14F-4D97-AF65-F5344CB8AC3E}">
        <p14:creationId xmlns:p14="http://schemas.microsoft.com/office/powerpoint/2010/main" val="2414404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E4FD504-7F4B-4995-BB62-545DE0017387}"/>
              </a:ext>
            </a:extLst>
          </p:cNvPr>
          <p:cNvPicPr>
            <a:picLocks noChangeAspect="1"/>
          </p:cNvPicPr>
          <p:nvPr/>
        </p:nvPicPr>
        <p:blipFill>
          <a:blip r:embed="rId2"/>
          <a:stretch>
            <a:fillRect/>
          </a:stretch>
        </p:blipFill>
        <p:spPr>
          <a:xfrm>
            <a:off x="1005082" y="544892"/>
            <a:ext cx="6872572" cy="6307848"/>
          </a:xfrm>
          <a:prstGeom prst="rect">
            <a:avLst/>
          </a:prstGeom>
        </p:spPr>
      </p:pic>
      <p:sp>
        <p:nvSpPr>
          <p:cNvPr id="9"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39</a:t>
            </a:fld>
            <a:endParaRPr lang="ja-JP" altLang="en-US" dirty="0"/>
          </a:p>
        </p:txBody>
      </p:sp>
      <p:sp>
        <p:nvSpPr>
          <p:cNvPr id="11" name="正方形/長方形 10">
            <a:extLst>
              <a:ext uri="{FF2B5EF4-FFF2-40B4-BE49-F238E27FC236}">
                <a16:creationId xmlns:a16="http://schemas.microsoft.com/office/drawing/2014/main" id="{4AB5C82B-A006-42B5-AE16-04D3EA2AB874}"/>
              </a:ext>
            </a:extLst>
          </p:cNvPr>
          <p:cNvSpPr/>
          <p:nvPr/>
        </p:nvSpPr>
        <p:spPr>
          <a:xfrm>
            <a:off x="1595149" y="544892"/>
            <a:ext cx="5997843" cy="832495"/>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コンテンツ プレースホルダー 2">
            <a:extLst>
              <a:ext uri="{FF2B5EF4-FFF2-40B4-BE49-F238E27FC236}">
                <a16:creationId xmlns:a16="http://schemas.microsoft.com/office/drawing/2014/main" id="{1475DC7F-433A-832A-D95B-6D340C2BA355}"/>
              </a:ext>
            </a:extLst>
          </p:cNvPr>
          <p:cNvSpPr txBox="1">
            <a:spLocks/>
          </p:cNvSpPr>
          <p:nvPr/>
        </p:nvSpPr>
        <p:spPr>
          <a:xfrm>
            <a:off x="40845" y="5261"/>
            <a:ext cx="8634379" cy="5724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dirty="0">
                <a:solidFill>
                  <a:schemeClr val="tx1"/>
                </a:solidFill>
                <a:latin typeface="メイリオ" panose="020B0604030504040204" pitchFamily="50" charset="-128"/>
                <a:ea typeface="メイリオ" panose="020B0604030504040204" pitchFamily="50" charset="-128"/>
              </a:rPr>
              <a:t>① </a:t>
            </a:r>
            <a:r>
              <a:rPr lang="en-US" altLang="ja-JP" dirty="0">
                <a:solidFill>
                  <a:schemeClr val="tx1"/>
                </a:solidFill>
                <a:latin typeface="メイリオ" panose="020B0604030504040204" pitchFamily="50" charset="-128"/>
                <a:ea typeface="メイリオ" panose="020B0604030504040204" pitchFamily="50" charset="-128"/>
              </a:rPr>
              <a:t>Java Tutor </a:t>
            </a:r>
            <a:r>
              <a:rPr lang="ja-JP" altLang="en-US" dirty="0">
                <a:solidFill>
                  <a:schemeClr val="tx1"/>
                </a:solidFill>
                <a:latin typeface="メイリオ" panose="020B0604030504040204" pitchFamily="50" charset="-128"/>
                <a:ea typeface="メイリオ" panose="020B0604030504040204" pitchFamily="50" charset="-128"/>
              </a:rPr>
              <a:t>のエディタで次のプログラムを入れる</a:t>
            </a:r>
            <a:endParaRPr lang="en-US" altLang="ja-JP" dirty="0">
              <a:solidFill>
                <a:schemeClr val="tx1"/>
              </a:solidFill>
              <a:latin typeface="メイリオ" panose="020B0604030504040204" pitchFamily="50" charset="-128"/>
              <a:ea typeface="メイリオ" panose="020B0604030504040204" pitchFamily="50" charset="-128"/>
            </a:endParaRPr>
          </a:p>
          <a:p>
            <a:pPr marL="0" indent="0">
              <a:lnSpc>
                <a:spcPct val="120000"/>
              </a:lnSpc>
              <a:buNone/>
            </a:pPr>
            <a:endParaRPr lang="en-US" altLang="ja-JP"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527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A11C103-4493-46AF-838D-F7407C19E1C8}"/>
              </a:ext>
            </a:extLst>
          </p:cNvPr>
          <p:cNvPicPr>
            <a:picLocks noChangeAspect="1"/>
          </p:cNvPicPr>
          <p:nvPr/>
        </p:nvPicPr>
        <p:blipFill>
          <a:blip r:embed="rId2"/>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dirty="0"/>
              <a:t>Java Tutor </a:t>
            </a:r>
            <a:r>
              <a:rPr lang="ja-JP" altLang="en-US" dirty="0"/>
              <a:t>の起動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 </a:t>
            </a:r>
            <a:r>
              <a:rPr lang="ja-JP" altLang="en-US" b="1" dirty="0"/>
              <a:t>ウェブブラウザ</a:t>
            </a:r>
            <a:r>
              <a:rPr lang="ja-JP" altLang="en-US" dirty="0"/>
              <a:t>を起動する</a:t>
            </a:r>
            <a:endParaRPr lang="en-US" altLang="ja-JP" dirty="0"/>
          </a:p>
          <a:p>
            <a:pPr marL="0" indent="0">
              <a:buNone/>
            </a:pPr>
            <a:endParaRPr lang="en-US" altLang="ja-JP" dirty="0"/>
          </a:p>
          <a:p>
            <a:pPr marL="0" indent="0">
              <a:buNone/>
            </a:pPr>
            <a:r>
              <a:rPr lang="ja-JP" altLang="en-US" dirty="0"/>
              <a:t>② </a:t>
            </a:r>
            <a:r>
              <a:rPr lang="en-US" altLang="ja-JP" b="1" dirty="0"/>
              <a:t>Java Tutor </a:t>
            </a:r>
            <a:r>
              <a:rPr lang="ja-JP" altLang="en-US" dirty="0"/>
              <a:t>を使いたいので，次の </a:t>
            </a:r>
            <a:r>
              <a:rPr lang="en-US" altLang="ja-JP" dirty="0"/>
              <a:t>URL </a:t>
            </a:r>
            <a:r>
              <a:rPr lang="ja-JP" altLang="en-US" dirty="0"/>
              <a:t>を開く</a:t>
            </a:r>
            <a:endParaRPr lang="en-US" altLang="ja-JP" dirty="0"/>
          </a:p>
          <a:p>
            <a:pPr marL="0" indent="0">
              <a:buNone/>
            </a:pPr>
            <a:r>
              <a:rPr lang="en-US" altLang="ja-JP" dirty="0"/>
              <a:t>	</a:t>
            </a:r>
            <a:r>
              <a:rPr lang="en-US" altLang="ja-JP" b="1" dirty="0"/>
              <a:t>http://</a:t>
            </a:r>
            <a:r>
              <a:rPr lang="en-US" altLang="ja-JP" b="1" dirty="0" err="1"/>
              <a:t>www.pythontutor.com</a:t>
            </a:r>
            <a:r>
              <a:rPr lang="en-US" altLang="ja-JP" b="1" dirty="0"/>
              <a:t>/</a:t>
            </a:r>
          </a:p>
          <a:p>
            <a:pPr marL="0" indent="0">
              <a:buNone/>
            </a:pPr>
            <a:endParaRPr lang="en-US" altLang="ja-JP" dirty="0"/>
          </a:p>
          <a:p>
            <a:pPr marL="0" indent="0">
              <a:buNone/>
            </a:pPr>
            <a:r>
              <a:rPr lang="ja-JP" altLang="en-US" dirty="0"/>
              <a:t>③ 「</a:t>
            </a:r>
            <a:r>
              <a:rPr lang="en-US" altLang="ja-JP" b="1" dirty="0"/>
              <a:t>Java</a:t>
            </a:r>
            <a:r>
              <a:rPr lang="ja-JP" altLang="en-US" dirty="0"/>
              <a:t>」をクリック　⇒ </a:t>
            </a:r>
            <a:r>
              <a:rPr lang="ja-JP" altLang="en-US" b="1" dirty="0"/>
              <a:t>編集画面</a:t>
            </a:r>
            <a:r>
              <a:rPr lang="ja-JP" altLang="en-US" dirty="0"/>
              <a:t>が開く　　</a:t>
            </a:r>
            <a:endParaRPr lang="en-US" altLang="ja-JP" dirty="0"/>
          </a:p>
        </p:txBody>
      </p:sp>
      <p:sp>
        <p:nvSpPr>
          <p:cNvPr id="10"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
        <p:nvSpPr>
          <p:cNvPr id="5" name="正方形/長方形 4">
            <a:extLst>
              <a:ext uri="{FF2B5EF4-FFF2-40B4-BE49-F238E27FC236}">
                <a16:creationId xmlns:a16="http://schemas.microsoft.com/office/drawing/2014/main" id="{7ED950E6-79B1-88B3-39D0-D6A663465B5D}"/>
              </a:ext>
            </a:extLst>
          </p:cNvPr>
          <p:cNvSpPr/>
          <p:nvPr/>
        </p:nvSpPr>
        <p:spPr>
          <a:xfrm>
            <a:off x="4737461" y="5506851"/>
            <a:ext cx="738118" cy="342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120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CE357E-ABEC-48BE-BF8A-BAAC01ACDBF7}"/>
              </a:ext>
            </a:extLst>
          </p:cNvPr>
          <p:cNvPicPr>
            <a:picLocks noChangeAspect="1"/>
          </p:cNvPicPr>
          <p:nvPr/>
        </p:nvPicPr>
        <p:blipFill>
          <a:blip r:embed="rId2"/>
          <a:stretch>
            <a:fillRect/>
          </a:stretch>
        </p:blipFill>
        <p:spPr>
          <a:xfrm>
            <a:off x="983508" y="136524"/>
            <a:ext cx="7400659" cy="6426322"/>
          </a:xfrm>
          <a:prstGeom prst="rect">
            <a:avLst/>
          </a:prstGeom>
        </p:spPr>
      </p:pic>
      <p:sp>
        <p:nvSpPr>
          <p:cNvPr id="9" name="スライド番号プレースホルダー 3"/>
          <p:cNvSpPr>
            <a:spLocks noGrp="1"/>
          </p:cNvSpPr>
          <p:nvPr>
            <p:ph type="sldNum" sz="quarter" idx="12"/>
          </p:nvPr>
        </p:nvSpPr>
        <p:spPr>
          <a:xfrm>
            <a:off x="6885071" y="6356351"/>
            <a:ext cx="2057400" cy="365125"/>
          </a:xfrm>
        </p:spPr>
        <p:txBody>
          <a:bodyPr>
            <a:noAutofit/>
          </a:bodyPr>
          <a:lstStyle/>
          <a:p>
            <a:fld id="{55940FB6-D91C-4C45-82A6-6C3F63B50793}" type="slidenum">
              <a:rPr lang="ja-JP" altLang="en-US" smtClean="0"/>
              <a:pPr/>
              <a:t>40</a:t>
            </a:fld>
            <a:endParaRPr lang="ja-JP" altLang="en-US" dirty="0"/>
          </a:p>
        </p:txBody>
      </p:sp>
      <p:sp>
        <p:nvSpPr>
          <p:cNvPr id="13" name="コンテンツ プレースホルダー 2"/>
          <p:cNvSpPr txBox="1">
            <a:spLocks/>
          </p:cNvSpPr>
          <p:nvPr/>
        </p:nvSpPr>
        <p:spPr>
          <a:xfrm>
            <a:off x="40846" y="5260"/>
            <a:ext cx="7769654" cy="356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latin typeface="Arial" panose="020B0604020202020204" pitchFamily="34" charset="0"/>
                <a:ea typeface="メイリオ" panose="020B0604030504040204" pitchFamily="50" charset="-128"/>
              </a:rPr>
              <a:t>続き</a:t>
            </a:r>
            <a:endParaRPr lang="en-US" altLang="ja-JP" sz="2400" dirty="0">
              <a:latin typeface="Arial" panose="020B0604020202020204" pitchFamily="34" charset="0"/>
              <a:ea typeface="メイリオ" panose="020B0604030504040204" pitchFamily="50" charset="-128"/>
            </a:endParaRPr>
          </a:p>
        </p:txBody>
      </p:sp>
      <p:sp>
        <p:nvSpPr>
          <p:cNvPr id="11" name="正方形/長方形 10">
            <a:extLst>
              <a:ext uri="{FF2B5EF4-FFF2-40B4-BE49-F238E27FC236}">
                <a16:creationId xmlns:a16="http://schemas.microsoft.com/office/drawing/2014/main" id="{09929BC0-C5A5-43F3-A5A8-E519825F3DC4}"/>
              </a:ext>
            </a:extLst>
          </p:cNvPr>
          <p:cNvSpPr/>
          <p:nvPr/>
        </p:nvSpPr>
        <p:spPr>
          <a:xfrm>
            <a:off x="1960763" y="4363655"/>
            <a:ext cx="6558204" cy="1655179"/>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24413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DABAE-F571-4BD5-832E-A1A76D665739}"/>
              </a:ext>
            </a:extLst>
          </p:cNvPr>
          <p:cNvPicPr>
            <a:picLocks noChangeAspect="1"/>
          </p:cNvPicPr>
          <p:nvPr/>
        </p:nvPicPr>
        <p:blipFill>
          <a:blip r:embed="rId2"/>
          <a:stretch>
            <a:fillRect/>
          </a:stretch>
        </p:blipFill>
        <p:spPr>
          <a:xfrm>
            <a:off x="1610941" y="963630"/>
            <a:ext cx="4877916" cy="4841073"/>
          </a:xfrm>
          <a:prstGeom prst="rect">
            <a:avLst/>
          </a:prstGeom>
        </p:spPr>
      </p:pic>
      <p:sp>
        <p:nvSpPr>
          <p:cNvPr id="9" name="コンテンツ プレースホルダー 2"/>
          <p:cNvSpPr>
            <a:spLocks noGrp="1"/>
          </p:cNvSpPr>
          <p:nvPr>
            <p:ph idx="1"/>
          </p:nvPr>
        </p:nvSpPr>
        <p:spPr>
          <a:xfrm>
            <a:off x="321845" y="262053"/>
            <a:ext cx="8461208" cy="5333166"/>
          </a:xfrm>
        </p:spPr>
        <p:txBody>
          <a:bodyPr>
            <a:noAutofit/>
          </a:bodyPr>
          <a:lstStyle/>
          <a:p>
            <a:pPr marL="0" indent="0">
              <a:buNone/>
            </a:pPr>
            <a:r>
              <a:rPr lang="ja-JP" altLang="en-US" dirty="0"/>
              <a:t>② 実行し，結果を確認する</a:t>
            </a:r>
            <a:endParaRPr lang="en-US" altLang="ja-JP" dirty="0"/>
          </a:p>
          <a:p>
            <a:pPr marL="0" indent="0">
              <a:buNone/>
            </a:pP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41</a:t>
            </a:fld>
            <a:endParaRPr lang="ja-JP" altLang="en-US" dirty="0"/>
          </a:p>
        </p:txBody>
      </p:sp>
      <p:sp>
        <p:nvSpPr>
          <p:cNvPr id="6" name="正方形/長方形 5">
            <a:extLst>
              <a:ext uri="{FF2B5EF4-FFF2-40B4-BE49-F238E27FC236}">
                <a16:creationId xmlns:a16="http://schemas.microsoft.com/office/drawing/2014/main" id="{B20843D2-B08A-4457-83A1-DD3DD99823B0}"/>
              </a:ext>
            </a:extLst>
          </p:cNvPr>
          <p:cNvSpPr/>
          <p:nvPr/>
        </p:nvSpPr>
        <p:spPr>
          <a:xfrm>
            <a:off x="1610940" y="1171429"/>
            <a:ext cx="4183657" cy="752497"/>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正方形/長方形 1">
            <a:extLst>
              <a:ext uri="{FF2B5EF4-FFF2-40B4-BE49-F238E27FC236}">
                <a16:creationId xmlns:a16="http://schemas.microsoft.com/office/drawing/2014/main" id="{E968F5F3-3616-5F20-0E7D-F0AC668F35A2}"/>
              </a:ext>
            </a:extLst>
          </p:cNvPr>
          <p:cNvSpPr/>
          <p:nvPr/>
        </p:nvSpPr>
        <p:spPr>
          <a:xfrm>
            <a:off x="321845" y="5949616"/>
            <a:ext cx="7810553" cy="646331"/>
          </a:xfrm>
          <a:prstGeom prst="rect">
            <a:avLst/>
          </a:prstGeom>
        </p:spPr>
        <p:txBody>
          <a:bodyPr wrap="square">
            <a:spAutoFit/>
          </a:bodyPr>
          <a:lstStyle/>
          <a:p>
            <a:r>
              <a:rPr lang="ja-JP" altLang="en-US" dirty="0"/>
              <a:t>「</a:t>
            </a:r>
            <a:r>
              <a:rPr lang="en-US" altLang="ja-JP" b="1" dirty="0"/>
              <a:t>Visual Execution</a:t>
            </a:r>
            <a:r>
              <a:rPr lang="ja-JP" altLang="en-US" dirty="0"/>
              <a:t>」をクリック．そして「</a:t>
            </a:r>
            <a:r>
              <a:rPr lang="en-US" altLang="ja-JP" b="1" dirty="0"/>
              <a:t>Last</a:t>
            </a:r>
            <a:r>
              <a:rPr lang="ja-JP" altLang="en-US" dirty="0"/>
              <a:t>」をクリック．結果を確認． 「</a:t>
            </a:r>
            <a:r>
              <a:rPr lang="en-US" altLang="ja-JP" b="1" dirty="0"/>
              <a:t>Edit this code</a:t>
            </a:r>
            <a:r>
              <a:rPr lang="ja-JP" altLang="en-US" dirty="0"/>
              <a:t>」をクリックすると，エディタの画面に戻る</a:t>
            </a:r>
          </a:p>
        </p:txBody>
      </p:sp>
    </p:spTree>
    <p:extLst>
      <p:ext uri="{BB962C8B-B14F-4D97-AF65-F5344CB8AC3E}">
        <p14:creationId xmlns:p14="http://schemas.microsoft.com/office/powerpoint/2010/main" val="330187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インターフェイス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b="1" dirty="0">
                <a:solidFill>
                  <a:srgbClr val="C00000"/>
                </a:solidFill>
              </a:rPr>
              <a:t>インターフェイス</a:t>
            </a:r>
            <a:r>
              <a:rPr kumimoji="1" lang="ja-JP" altLang="en-US" dirty="0"/>
              <a:t>は，ある</a:t>
            </a:r>
            <a:r>
              <a:rPr kumimoji="1" lang="ja-JP" altLang="en-US" b="1" dirty="0">
                <a:solidFill>
                  <a:srgbClr val="C00000"/>
                </a:solidFill>
              </a:rPr>
              <a:t>メソッド</a:t>
            </a:r>
            <a:r>
              <a:rPr kumimoji="1" lang="ja-JP" altLang="en-US" dirty="0"/>
              <a:t>が</a:t>
            </a:r>
            <a:r>
              <a:rPr kumimoji="1" lang="ja-JP" altLang="en-US" b="1" u="sng" dirty="0">
                <a:solidFill>
                  <a:srgbClr val="FF0000"/>
                </a:solidFill>
              </a:rPr>
              <a:t>実装済みであること保証</a:t>
            </a:r>
            <a:r>
              <a:rPr kumimoji="1" lang="ja-JP" altLang="en-US" dirty="0"/>
              <a:t>する仕組み</a:t>
            </a:r>
            <a:endParaRPr kumimoji="1" lang="en-US" altLang="ja-JP" dirty="0"/>
          </a:p>
          <a:p>
            <a:endParaRPr lang="en-US" altLang="ja-JP" dirty="0"/>
          </a:p>
          <a:p>
            <a:r>
              <a:rPr kumimoji="1" lang="ja-JP" altLang="en-US" dirty="0"/>
              <a:t>コレクションで「</a:t>
            </a:r>
            <a:r>
              <a:rPr kumimoji="1" lang="en-US" altLang="ja-JP" dirty="0" err="1"/>
              <a:t>ArrayList</a:t>
            </a:r>
            <a:r>
              <a:rPr kumimoji="1" lang="en-US" altLang="ja-JP" dirty="0"/>
              <a:t>&lt;</a:t>
            </a:r>
            <a:r>
              <a:rPr lang="ja-JP" altLang="en-US" b="1" dirty="0">
                <a:solidFill>
                  <a:srgbClr val="C00000"/>
                </a:solidFill>
              </a:rPr>
              <a:t>インターフェイス名</a:t>
            </a:r>
            <a:r>
              <a:rPr kumimoji="1" lang="en-US" altLang="ja-JP" dirty="0"/>
              <a:t>&gt;</a:t>
            </a:r>
            <a:r>
              <a:rPr kumimoji="1" lang="ja-JP" altLang="en-US" dirty="0"/>
              <a:t>」のように書くこともできる</a:t>
            </a:r>
            <a:endParaRPr kumimoji="1" lang="en-US" altLang="ja-JP" dirty="0"/>
          </a:p>
          <a:p>
            <a:endParaRPr lang="en-US" altLang="ja-JP" dirty="0"/>
          </a:p>
          <a:p>
            <a:r>
              <a:rPr lang="ja-JP" altLang="en-US" dirty="0"/>
              <a:t>さまざまな</a:t>
            </a:r>
            <a:r>
              <a:rPr lang="ja-JP" altLang="en-US" b="1" dirty="0">
                <a:solidFill>
                  <a:srgbClr val="C00000"/>
                </a:solidFill>
              </a:rPr>
              <a:t>クラス</a:t>
            </a:r>
            <a:r>
              <a:rPr lang="ja-JP" altLang="en-US" dirty="0"/>
              <a:t>の</a:t>
            </a:r>
            <a:r>
              <a:rPr lang="ja-JP" altLang="en-US" b="1" dirty="0">
                <a:solidFill>
                  <a:srgbClr val="C00000"/>
                </a:solidFill>
              </a:rPr>
              <a:t>オブジェクト</a:t>
            </a:r>
            <a:r>
              <a:rPr lang="ja-JP" altLang="en-US" dirty="0"/>
              <a:t>を、「</a:t>
            </a:r>
            <a:r>
              <a:rPr lang="ja-JP" altLang="en-US" b="1" dirty="0"/>
              <a:t>同じ種類のオブジェクトである</a:t>
            </a:r>
            <a:r>
              <a:rPr lang="ja-JP" altLang="en-US" dirty="0"/>
              <a:t>」かのように扱う仕組みの１つ</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spTree>
    <p:extLst>
      <p:ext uri="{BB962C8B-B14F-4D97-AF65-F5344CB8AC3E}">
        <p14:creationId xmlns:p14="http://schemas.microsoft.com/office/powerpoint/2010/main" val="27541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11-3. </a:t>
            </a:r>
            <a:r>
              <a:rPr lang="ja-JP" altLang="en-US" dirty="0"/>
              <a:t>デザインパターン</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43</a:t>
            </a:fld>
            <a:endParaRPr lang="ja-JP" altLang="en-US"/>
          </a:p>
        </p:txBody>
      </p:sp>
    </p:spTree>
    <p:extLst>
      <p:ext uri="{BB962C8B-B14F-4D97-AF65-F5344CB8AC3E}">
        <p14:creationId xmlns:p14="http://schemas.microsoft.com/office/powerpoint/2010/main" val="1844424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デザインパターンとは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b="1" dirty="0">
                <a:solidFill>
                  <a:srgbClr val="C00000"/>
                </a:solidFill>
              </a:rPr>
              <a:t>デザインパターン</a:t>
            </a:r>
            <a:r>
              <a:rPr kumimoji="1" lang="ja-JP" altLang="en-US" dirty="0"/>
              <a:t>とは，プログラムで頻出されるとされるパターンのこと</a:t>
            </a:r>
            <a:endParaRPr kumimoji="1" lang="en-US" altLang="ja-JP" dirty="0"/>
          </a:p>
          <a:p>
            <a:endParaRPr kumimoji="1" lang="en-US" altLang="ja-JP" dirty="0"/>
          </a:p>
          <a:p>
            <a:r>
              <a:rPr lang="ja-JP" altLang="en-US" b="1" dirty="0">
                <a:solidFill>
                  <a:srgbClr val="C00000"/>
                </a:solidFill>
              </a:rPr>
              <a:t>デザインパターン</a:t>
            </a:r>
            <a:r>
              <a:rPr lang="ja-JP" altLang="en-US" dirty="0"/>
              <a:t>を知り，活用することが，プログラムを簡単に確実に作成できる手段であると唱える人も</a:t>
            </a:r>
            <a:endParaRPr lang="en-US" altLang="ja-JP" dirty="0"/>
          </a:p>
          <a:p>
            <a:endParaRPr kumimoji="1" lang="en-US" altLang="ja-JP" dirty="0"/>
          </a:p>
          <a:p>
            <a:r>
              <a:rPr lang="ja-JP" altLang="en-US" b="1" dirty="0">
                <a:solidFill>
                  <a:srgbClr val="C00000"/>
                </a:solidFill>
              </a:rPr>
              <a:t>デザインパターン</a:t>
            </a:r>
            <a:r>
              <a:rPr lang="ja-JP" altLang="en-US" dirty="0"/>
              <a:t>の種類は </a:t>
            </a:r>
            <a:r>
              <a:rPr lang="en-US" altLang="ja-JP" dirty="0"/>
              <a:t>23 </a:t>
            </a:r>
            <a:r>
              <a:rPr lang="ja-JP" altLang="en-US" dirty="0"/>
              <a:t>である（</a:t>
            </a:r>
            <a:r>
              <a:rPr lang="en-US" altLang="ja-JP" dirty="0" err="1"/>
              <a:t>GoF</a:t>
            </a:r>
            <a:r>
              <a:rPr lang="ja-JP" altLang="en-US" dirty="0"/>
              <a:t>の</a:t>
            </a:r>
            <a:r>
              <a:rPr lang="en-US" altLang="ja-JP" dirty="0"/>
              <a:t>23</a:t>
            </a:r>
            <a:r>
              <a:rPr lang="ja-JP" altLang="en-US" dirty="0"/>
              <a:t>パターン）という説も</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44</a:t>
            </a:fld>
            <a:endParaRPr kumimoji="1" lang="ja-JP" altLang="en-US"/>
          </a:p>
        </p:txBody>
      </p:sp>
    </p:spTree>
    <p:extLst>
      <p:ext uri="{BB962C8B-B14F-4D97-AF65-F5344CB8AC3E}">
        <p14:creationId xmlns:p14="http://schemas.microsoft.com/office/powerpoint/2010/main" val="58940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デザインパターンの例</a:t>
            </a:r>
          </a:p>
        </p:txBody>
      </p:sp>
      <p:sp>
        <p:nvSpPr>
          <p:cNvPr id="3" name="コンテンツ プレースホルダー 2"/>
          <p:cNvSpPr>
            <a:spLocks noGrp="1"/>
          </p:cNvSpPr>
          <p:nvPr>
            <p:ph idx="1"/>
          </p:nvPr>
        </p:nvSpPr>
        <p:spPr>
          <a:xfrm>
            <a:off x="175260" y="676237"/>
            <a:ext cx="8862059" cy="5333166"/>
          </a:xfrm>
        </p:spPr>
        <p:txBody>
          <a:bodyPr/>
          <a:lstStyle/>
          <a:p>
            <a:pPr marL="0" indent="0">
              <a:buNone/>
            </a:pPr>
            <a:r>
              <a:rPr kumimoji="1" lang="ja-JP" altLang="en-US" u="sng" dirty="0"/>
              <a:t>「</a:t>
            </a:r>
            <a:r>
              <a:rPr kumimoji="1" lang="en-US" altLang="ja-JP" b="1" u="sng" dirty="0"/>
              <a:t>Template Method</a:t>
            </a:r>
            <a:r>
              <a:rPr kumimoji="1" lang="ja-JP" altLang="en-US" u="sng" dirty="0"/>
              <a:t>」というデザインパターンの例</a:t>
            </a:r>
            <a:r>
              <a:rPr lang="ja-JP" altLang="en-US" dirty="0"/>
              <a:t>．</a:t>
            </a:r>
            <a:endParaRPr lang="en-US" altLang="ja-JP" dirty="0"/>
          </a:p>
          <a:p>
            <a:pPr marL="0" indent="0">
              <a:buNone/>
            </a:pPr>
            <a:r>
              <a:rPr kumimoji="1" lang="ja-JP" altLang="en-US" b="1" dirty="0"/>
              <a:t>サブクラス</a:t>
            </a:r>
            <a:r>
              <a:rPr kumimoji="1" lang="ja-JP" altLang="en-US" dirty="0"/>
              <a:t>ごとに</a:t>
            </a:r>
            <a:r>
              <a:rPr kumimoji="1" lang="ja-JP" altLang="en-US" b="1" dirty="0"/>
              <a:t>メソッドの中身が違う</a:t>
            </a:r>
            <a:r>
              <a:rPr lang="ja-JP" altLang="en-US" b="1" dirty="0"/>
              <a:t>．スーパークラスでは、メソッドの中身は書かない</a:t>
            </a:r>
            <a:r>
              <a:rPr kumimoji="1" lang="ja-JP" altLang="en-US" dirty="0"/>
              <a:t>というパターン</a:t>
            </a: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pic>
        <p:nvPicPr>
          <p:cNvPr id="5" name="図 4"/>
          <p:cNvPicPr>
            <a:picLocks noChangeAspect="1"/>
          </p:cNvPicPr>
          <p:nvPr/>
        </p:nvPicPr>
        <p:blipFill>
          <a:blip r:embed="rId2"/>
          <a:stretch>
            <a:fillRect/>
          </a:stretch>
        </p:blipFill>
        <p:spPr>
          <a:xfrm>
            <a:off x="782512" y="2336772"/>
            <a:ext cx="3600802" cy="4529175"/>
          </a:xfrm>
          <a:prstGeom prst="rect">
            <a:avLst/>
          </a:prstGeom>
        </p:spPr>
      </p:pic>
      <p:pic>
        <p:nvPicPr>
          <p:cNvPr id="6" name="図 5"/>
          <p:cNvPicPr>
            <a:picLocks noChangeAspect="1"/>
          </p:cNvPicPr>
          <p:nvPr/>
        </p:nvPicPr>
        <p:blipFill>
          <a:blip r:embed="rId3"/>
          <a:stretch>
            <a:fillRect/>
          </a:stretch>
        </p:blipFill>
        <p:spPr>
          <a:xfrm>
            <a:off x="5403166" y="3342820"/>
            <a:ext cx="2703063" cy="1432948"/>
          </a:xfrm>
          <a:prstGeom prst="rect">
            <a:avLst/>
          </a:prstGeom>
        </p:spPr>
      </p:pic>
    </p:spTree>
    <p:extLst>
      <p:ext uri="{BB962C8B-B14F-4D97-AF65-F5344CB8AC3E}">
        <p14:creationId xmlns:p14="http://schemas.microsoft.com/office/powerpoint/2010/main" val="358271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86-D45B-4CDB-BE82-8C4998464FB6}"/>
              </a:ext>
            </a:extLst>
          </p:cNvPr>
          <p:cNvSpPr>
            <a:spLocks noGrp="1"/>
          </p:cNvSpPr>
          <p:nvPr>
            <p:ph type="title"/>
          </p:nvPr>
        </p:nvSpPr>
        <p:spPr/>
        <p:txBody>
          <a:bodyPr>
            <a:noAutofit/>
          </a:bodyPr>
          <a:lstStyle/>
          <a:p>
            <a:r>
              <a:rPr kumimoji="1" lang="ja-JP" altLang="en-US" dirty="0"/>
              <a:t>関連</a:t>
            </a:r>
            <a:r>
              <a:rPr lang="ja-JP" altLang="en-US" dirty="0"/>
              <a:t>ページ</a:t>
            </a:r>
            <a:endParaRPr kumimoji="1" lang="ja-JP" altLang="en-US" dirty="0"/>
          </a:p>
        </p:txBody>
      </p:sp>
      <p:sp>
        <p:nvSpPr>
          <p:cNvPr id="3" name="コンテンツ プレースホルダー 2">
            <a:extLst>
              <a:ext uri="{FF2B5EF4-FFF2-40B4-BE49-F238E27FC236}">
                <a16:creationId xmlns:a16="http://schemas.microsoft.com/office/drawing/2014/main" id="{751DE0C9-830C-4DC0-BB92-703530C92DBA}"/>
              </a:ext>
            </a:extLst>
          </p:cNvPr>
          <p:cNvSpPr>
            <a:spLocks noGrp="1"/>
          </p:cNvSpPr>
          <p:nvPr>
            <p:ph idx="1"/>
          </p:nvPr>
        </p:nvSpPr>
        <p:spPr>
          <a:xfrm>
            <a:off x="321845" y="691498"/>
            <a:ext cx="8742642" cy="5333166"/>
          </a:xfrm>
        </p:spPr>
        <p:txBody>
          <a:bodyPr>
            <a:noAutofit/>
          </a:bodyPr>
          <a:lstStyle/>
          <a:p>
            <a:r>
              <a:rPr lang="en-US" altLang="ja-JP" sz="2400" b="1" dirty="0"/>
              <a:t>Java </a:t>
            </a:r>
            <a:r>
              <a:rPr lang="ja-JP" altLang="en-US" sz="2400" b="1" dirty="0"/>
              <a:t>プログラミング入門</a:t>
            </a:r>
            <a:endParaRPr lang="en-US" altLang="ja-JP" sz="2400" b="1" dirty="0"/>
          </a:p>
          <a:p>
            <a:pPr marL="0" indent="0">
              <a:buNone/>
            </a:pPr>
            <a:r>
              <a:rPr lang="en-US" altLang="ja-JP" sz="2400" dirty="0"/>
              <a:t>GDB online</a:t>
            </a:r>
            <a:r>
              <a:rPr lang="ja-JP" altLang="en-US" sz="2400" dirty="0"/>
              <a:t> を使用</a:t>
            </a:r>
            <a:endParaRPr lang="en-US" altLang="ja-JP" sz="2400" dirty="0"/>
          </a:p>
          <a:p>
            <a:pPr marL="0" indent="0">
              <a:buNone/>
            </a:pPr>
            <a:r>
              <a:rPr lang="en-US" altLang="ja-JP" sz="2400" dirty="0">
                <a:hlinkClick r:id="rId2"/>
              </a:rPr>
              <a:t>https://</a:t>
            </a:r>
            <a:r>
              <a:rPr lang="en-US" altLang="ja-JP" sz="2400" dirty="0" err="1" smtClean="0">
                <a:hlinkClick r:id="rId2"/>
              </a:rPr>
              <a:t>www.kkaneko.jp</a:t>
            </a:r>
            <a:r>
              <a:rPr lang="en-US" altLang="ja-JP" sz="2400" dirty="0" smtClean="0">
                <a:hlinkClick r:id="rId2"/>
              </a:rPr>
              <a:t>/pro/</a:t>
            </a:r>
            <a:r>
              <a:rPr lang="en-US" altLang="ja-JP" sz="2400" dirty="0" err="1" smtClean="0">
                <a:hlinkClick r:id="rId2"/>
              </a:rPr>
              <a:t>ji</a:t>
            </a:r>
            <a:r>
              <a:rPr lang="en-US" altLang="ja-JP" sz="2400" dirty="0" smtClean="0">
                <a:hlinkClick r:id="rId2"/>
              </a:rPr>
              <a:t>/</a:t>
            </a:r>
            <a:r>
              <a:rPr lang="en-US" altLang="ja-JP" sz="2400" dirty="0" err="1" smtClean="0">
                <a:hlinkClick r:id="rId2"/>
              </a:rPr>
              <a:t>index.html</a:t>
            </a:r>
            <a:endParaRPr lang="en-US" altLang="ja-JP" sz="2400" b="1" dirty="0"/>
          </a:p>
          <a:p>
            <a:r>
              <a:rPr lang="en-US" altLang="ja-JP" sz="2400" b="1" dirty="0"/>
              <a:t>Java </a:t>
            </a:r>
            <a:r>
              <a:rPr lang="ja-JP" altLang="en-US" sz="2400" b="1" dirty="0"/>
              <a:t>の基本</a:t>
            </a:r>
            <a:endParaRPr lang="en-US" altLang="ja-JP" sz="2400" b="1" dirty="0"/>
          </a:p>
          <a:p>
            <a:pPr marL="0" indent="0">
              <a:buNone/>
            </a:pPr>
            <a:r>
              <a:rPr lang="en-US" altLang="ja-JP" sz="2400" dirty="0"/>
              <a:t>Java Tutor, GDB online</a:t>
            </a:r>
            <a:r>
              <a:rPr lang="ja-JP" altLang="en-US" sz="2400" dirty="0"/>
              <a:t> を使用</a:t>
            </a:r>
            <a:endParaRPr lang="en-US" altLang="ja-JP" sz="2400" dirty="0"/>
          </a:p>
          <a:p>
            <a:pPr marL="0" indent="0">
              <a:buNone/>
            </a:pPr>
            <a:r>
              <a:rPr lang="en-US" altLang="ja-JP" sz="2400" dirty="0">
                <a:hlinkClick r:id="rId3"/>
              </a:rPr>
              <a:t>https://</a:t>
            </a:r>
            <a:r>
              <a:rPr lang="en-US" altLang="ja-JP" sz="2400" dirty="0" err="1" smtClean="0">
                <a:hlinkClick r:id="rId3"/>
              </a:rPr>
              <a:t>www.kkaneko.jp</a:t>
            </a:r>
            <a:r>
              <a:rPr lang="en-US" altLang="ja-JP" sz="2400" dirty="0" smtClean="0">
                <a:hlinkClick r:id="rId3"/>
              </a:rPr>
              <a:t>/pro/pi/</a:t>
            </a:r>
            <a:r>
              <a:rPr lang="en-US" altLang="ja-JP" sz="2400" dirty="0" err="1" smtClean="0">
                <a:hlinkClick r:id="rId3"/>
              </a:rPr>
              <a:t>index.html</a:t>
            </a:r>
            <a:endParaRPr lang="en-US" altLang="ja-JP" sz="2400" dirty="0"/>
          </a:p>
          <a:p>
            <a:r>
              <a:rPr lang="en-US" altLang="ja-JP" sz="2400" b="1" dirty="0"/>
              <a:t>Java </a:t>
            </a:r>
            <a:r>
              <a:rPr lang="ja-JP" altLang="en-US" sz="2400" b="1" dirty="0"/>
              <a:t>プログラム例</a:t>
            </a:r>
            <a:endParaRPr lang="en-US" altLang="ja-JP" sz="2400" b="1" dirty="0"/>
          </a:p>
          <a:p>
            <a:pPr marL="0" indent="0">
              <a:buNone/>
            </a:pPr>
            <a:r>
              <a:rPr lang="en-US" altLang="ja-JP" sz="2400" dirty="0">
                <a:hlinkClick r:id="rId4"/>
              </a:rPr>
              <a:t>https://www.kkaneko.jp/pro/java/index.html</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187942EC-4696-4A8A-9FA2-4B1323E8DD77}"/>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282364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100C7CB-B493-BF1F-EF73-DF9F883C798A}"/>
              </a:ext>
            </a:extLst>
          </p:cNvPr>
          <p:cNvPicPr>
            <a:picLocks noChangeAspect="1"/>
          </p:cNvPicPr>
          <p:nvPr/>
        </p:nvPicPr>
        <p:blipFill>
          <a:blip r:embed="rId2"/>
          <a:stretch>
            <a:fillRect/>
          </a:stretch>
        </p:blipFill>
        <p:spPr>
          <a:xfrm>
            <a:off x="5279787" y="4254773"/>
            <a:ext cx="2365501" cy="1826957"/>
          </a:xfrm>
          <a:prstGeom prst="rect">
            <a:avLst/>
          </a:prstGeom>
          <a:ln>
            <a:solidFill>
              <a:schemeClr val="accent1"/>
            </a:solidFill>
          </a:ln>
        </p:spPr>
      </p:pic>
      <p:pic>
        <p:nvPicPr>
          <p:cNvPr id="16" name="図 15">
            <a:extLst>
              <a:ext uri="{FF2B5EF4-FFF2-40B4-BE49-F238E27FC236}">
                <a16:creationId xmlns:a16="http://schemas.microsoft.com/office/drawing/2014/main" id="{94F64D8F-E460-4AEA-411D-0AB2D6C8223E}"/>
              </a:ext>
            </a:extLst>
          </p:cNvPr>
          <p:cNvPicPr>
            <a:picLocks noChangeAspect="1"/>
          </p:cNvPicPr>
          <p:nvPr/>
        </p:nvPicPr>
        <p:blipFill>
          <a:blip r:embed="rId3"/>
          <a:stretch>
            <a:fillRect/>
          </a:stretch>
        </p:blipFill>
        <p:spPr>
          <a:xfrm>
            <a:off x="583014" y="681021"/>
            <a:ext cx="3194214" cy="3102134"/>
          </a:xfrm>
          <a:prstGeom prst="rect">
            <a:avLst/>
          </a:prstGeom>
          <a:ln>
            <a:solidFill>
              <a:schemeClr val="accent1"/>
            </a:solidFill>
          </a:ln>
        </p:spPr>
      </p:pic>
      <p:pic>
        <p:nvPicPr>
          <p:cNvPr id="12" name="図 11">
            <a:extLst>
              <a:ext uri="{FF2B5EF4-FFF2-40B4-BE49-F238E27FC236}">
                <a16:creationId xmlns:a16="http://schemas.microsoft.com/office/drawing/2014/main" id="{31AA0F7E-E836-5149-588E-F0473225ABEA}"/>
              </a:ext>
            </a:extLst>
          </p:cNvPr>
          <p:cNvPicPr>
            <a:picLocks noChangeAspect="1"/>
          </p:cNvPicPr>
          <p:nvPr/>
        </p:nvPicPr>
        <p:blipFill>
          <a:blip r:embed="rId4"/>
          <a:stretch>
            <a:fillRect/>
          </a:stretch>
        </p:blipFill>
        <p:spPr>
          <a:xfrm>
            <a:off x="4606725" y="996687"/>
            <a:ext cx="3286294" cy="2571882"/>
          </a:xfrm>
          <a:prstGeom prst="rect">
            <a:avLst/>
          </a:prstGeom>
          <a:ln>
            <a:solidFill>
              <a:srgbClr val="0070C0"/>
            </a:solidFill>
          </a:ln>
        </p:spPr>
      </p:pic>
      <p:sp>
        <p:nvSpPr>
          <p:cNvPr id="5" name="タイトル 4"/>
          <p:cNvSpPr>
            <a:spLocks noGrp="1"/>
          </p:cNvSpPr>
          <p:nvPr>
            <p:ph type="title"/>
          </p:nvPr>
        </p:nvSpPr>
        <p:spPr/>
        <p:txBody>
          <a:bodyPr>
            <a:noAutofit/>
          </a:bodyPr>
          <a:lstStyle/>
          <a:p>
            <a:r>
              <a:rPr lang="en-US" altLang="ja-JP" dirty="0"/>
              <a:t>Java Tutor </a:t>
            </a:r>
            <a:r>
              <a:rPr lang="ja-JP" altLang="en-US" dirty="0" err="1"/>
              <a:t>での</a:t>
            </a:r>
            <a:r>
              <a:rPr lang="ja-JP" altLang="en-US" dirty="0"/>
              <a:t>プログラム実行手順</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5</a:t>
            </a:fld>
            <a:endParaRPr lang="ja-JP" altLang="en-US" dirty="0"/>
          </a:p>
        </p:txBody>
      </p:sp>
      <p:sp>
        <p:nvSpPr>
          <p:cNvPr id="7" name="正方形/長方形 6"/>
          <p:cNvSpPr/>
          <p:nvPr/>
        </p:nvSpPr>
        <p:spPr>
          <a:xfrm>
            <a:off x="470705" y="3336297"/>
            <a:ext cx="1320220" cy="4468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3" name="右矢印 12"/>
          <p:cNvSpPr/>
          <p:nvPr/>
        </p:nvSpPr>
        <p:spPr>
          <a:xfrm>
            <a:off x="4087149"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4" name="正方形/長方形 13"/>
          <p:cNvSpPr/>
          <p:nvPr/>
        </p:nvSpPr>
        <p:spPr>
          <a:xfrm>
            <a:off x="879344" y="859638"/>
            <a:ext cx="2948990" cy="11496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1" name="右矢印 20"/>
          <p:cNvSpPr/>
          <p:nvPr/>
        </p:nvSpPr>
        <p:spPr>
          <a:xfrm>
            <a:off x="8123063"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5" name="正方形/長方形 24"/>
          <p:cNvSpPr/>
          <p:nvPr/>
        </p:nvSpPr>
        <p:spPr>
          <a:xfrm>
            <a:off x="6147914" y="5262289"/>
            <a:ext cx="1003736" cy="334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18" name="コンテンツ プレースホルダー 2"/>
          <p:cNvSpPr txBox="1">
            <a:spLocks/>
          </p:cNvSpPr>
          <p:nvPr/>
        </p:nvSpPr>
        <p:spPr>
          <a:xfrm>
            <a:off x="26739" y="3844210"/>
            <a:ext cx="4767836" cy="706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(1)</a:t>
            </a:r>
            <a:r>
              <a:rPr lang="ja-JP" altLang="en-US" sz="2400" dirty="0">
                <a:latin typeface="Arial" panose="020B0604020202020204" pitchFamily="34" charset="0"/>
              </a:rPr>
              <a:t>「</a:t>
            </a:r>
            <a:r>
              <a:rPr lang="en-US" altLang="ja-JP" sz="2400" b="1" dirty="0">
                <a:latin typeface="Arial" panose="020B0604020202020204" pitchFamily="34" charset="0"/>
              </a:rPr>
              <a:t>Visualize Execution</a:t>
            </a:r>
            <a:r>
              <a:rPr lang="ja-JP" altLang="en-US" sz="2400" dirty="0">
                <a:latin typeface="Arial" panose="020B0604020202020204" pitchFamily="34" charset="0"/>
              </a:rPr>
              <a:t>」をクリックして</a:t>
            </a:r>
            <a:r>
              <a:rPr lang="ja-JP" altLang="en-US" sz="2400" b="1" dirty="0">
                <a:latin typeface="Arial" panose="020B0604020202020204" pitchFamily="34" charset="0"/>
              </a:rPr>
              <a:t>実行画面</a:t>
            </a:r>
            <a:r>
              <a:rPr lang="ja-JP" altLang="en-US" sz="2400" dirty="0">
                <a:latin typeface="Arial" panose="020B0604020202020204" pitchFamily="34" charset="0"/>
              </a:rPr>
              <a:t>に切り替える</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19" name="コンテンツ プレースホルダー 2"/>
          <p:cNvSpPr txBox="1">
            <a:spLocks/>
          </p:cNvSpPr>
          <p:nvPr/>
        </p:nvSpPr>
        <p:spPr>
          <a:xfrm>
            <a:off x="5060115" y="3900275"/>
            <a:ext cx="4288086" cy="7906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(2)</a:t>
            </a:r>
            <a:r>
              <a:rPr lang="ja-JP" altLang="en-US" sz="2400" dirty="0">
                <a:latin typeface="Arial" panose="020B0604020202020204" pitchFamily="34" charset="0"/>
              </a:rPr>
              <a:t>「</a:t>
            </a:r>
            <a:r>
              <a:rPr lang="en-US" altLang="ja-JP" sz="2400" b="1" dirty="0">
                <a:latin typeface="Arial" panose="020B0604020202020204" pitchFamily="34" charset="0"/>
              </a:rPr>
              <a:t>Last</a:t>
            </a:r>
            <a:r>
              <a:rPr lang="ja-JP" altLang="en-US" sz="2400" dirty="0">
                <a:latin typeface="Arial" panose="020B0604020202020204" pitchFamily="34" charset="0"/>
              </a:rPr>
              <a:t>」をクリック．</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22" name="コンテンツ プレースホルダー 2"/>
          <p:cNvSpPr txBox="1">
            <a:spLocks/>
          </p:cNvSpPr>
          <p:nvPr/>
        </p:nvSpPr>
        <p:spPr>
          <a:xfrm>
            <a:off x="757830" y="6302804"/>
            <a:ext cx="3535591" cy="555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95000"/>
              </a:lnSpc>
              <a:buFont typeface="Arial" panose="020B0604020202020204" pitchFamily="34" charset="0"/>
              <a:buNone/>
            </a:pPr>
            <a:r>
              <a:rPr lang="en-US" altLang="ja-JP" sz="2400" dirty="0">
                <a:latin typeface="Arial" panose="020B0604020202020204" pitchFamily="34" charset="0"/>
              </a:rPr>
              <a:t>(3)</a:t>
            </a:r>
            <a:r>
              <a:rPr lang="ja-JP" altLang="en-US" sz="2400" dirty="0">
                <a:latin typeface="Arial" panose="020B0604020202020204" pitchFamily="34" charset="0"/>
              </a:rPr>
              <a:t> </a:t>
            </a:r>
            <a:r>
              <a:rPr lang="ja-JP" altLang="en-US" sz="2400" b="1" u="sng" dirty="0">
                <a:latin typeface="Arial" panose="020B0604020202020204" pitchFamily="34" charset="0"/>
              </a:rPr>
              <a:t>実行結果を確認</a:t>
            </a:r>
            <a:r>
              <a:rPr lang="ja-JP" altLang="en-US" sz="2400" dirty="0">
                <a:latin typeface="Arial" panose="020B0604020202020204" pitchFamily="34" charset="0"/>
              </a:rPr>
              <a:t>する．</a:t>
            </a: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a:p>
            <a:pPr marL="0" indent="0">
              <a:lnSpc>
                <a:spcPct val="120000"/>
              </a:lnSpc>
              <a:buFont typeface="Arial" panose="020B0604020202020204" pitchFamily="34" charset="0"/>
              <a:buNone/>
            </a:pPr>
            <a:endParaRPr lang="en-US" altLang="ja-JP" sz="2400" dirty="0">
              <a:latin typeface="Arial" panose="020B0604020202020204" pitchFamily="34" charset="0"/>
            </a:endParaRPr>
          </a:p>
        </p:txBody>
      </p:sp>
      <p:sp>
        <p:nvSpPr>
          <p:cNvPr id="23" name="右矢印 22"/>
          <p:cNvSpPr/>
          <p:nvPr/>
        </p:nvSpPr>
        <p:spPr>
          <a:xfrm>
            <a:off x="4414935"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6" name="右矢印 25"/>
          <p:cNvSpPr/>
          <p:nvPr/>
        </p:nvSpPr>
        <p:spPr>
          <a:xfrm>
            <a:off x="730619"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
        <p:nvSpPr>
          <p:cNvPr id="2" name="テキスト ボックス 1">
            <a:extLst>
              <a:ext uri="{FF2B5EF4-FFF2-40B4-BE49-F238E27FC236}">
                <a16:creationId xmlns:a16="http://schemas.microsoft.com/office/drawing/2014/main" id="{EB03CA64-8A7B-4BAF-8186-CFF3A92AE959}"/>
              </a:ext>
            </a:extLst>
          </p:cNvPr>
          <p:cNvSpPr txBox="1"/>
          <p:nvPr/>
        </p:nvSpPr>
        <p:spPr>
          <a:xfrm>
            <a:off x="5472223" y="6081730"/>
            <a:ext cx="184731" cy="369332"/>
          </a:xfrm>
          <a:prstGeom prst="rect">
            <a:avLst/>
          </a:prstGeom>
          <a:noFill/>
        </p:spPr>
        <p:txBody>
          <a:bodyPr wrap="non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99F44D06-D09A-4A57-8467-778ED6D28523}"/>
              </a:ext>
            </a:extLst>
          </p:cNvPr>
          <p:cNvSpPr txBox="1"/>
          <p:nvPr/>
        </p:nvSpPr>
        <p:spPr>
          <a:xfrm>
            <a:off x="4414935" y="6081730"/>
            <a:ext cx="4052789" cy="830997"/>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Edit this code</a:t>
            </a:r>
            <a:r>
              <a:rPr lang="ja-JP" altLang="en-US" sz="2400" dirty="0">
                <a:latin typeface="メイリオ" panose="020B0604030504040204" pitchFamily="50" charset="-128"/>
                <a:ea typeface="メイリオ" panose="020B0604030504040204" pitchFamily="50" charset="-128"/>
              </a:rPr>
              <a:t>」をクリックして</a:t>
            </a:r>
            <a:r>
              <a:rPr lang="ja-JP" altLang="en-US" sz="2400" b="1" dirty="0">
                <a:latin typeface="メイリオ" panose="020B0604030504040204" pitchFamily="50" charset="-128"/>
                <a:ea typeface="メイリオ" panose="020B0604030504040204" pitchFamily="50" charset="-128"/>
              </a:rPr>
              <a:t>編集画面</a:t>
            </a:r>
            <a:r>
              <a:rPr lang="ja-JP" altLang="en-US" sz="2400" dirty="0">
                <a:latin typeface="メイリオ" panose="020B0604030504040204" pitchFamily="50" charset="-128"/>
                <a:ea typeface="メイリオ" panose="020B0604030504040204" pitchFamily="50" charset="-128"/>
              </a:rPr>
              <a:t>に戻る</a:t>
            </a:r>
            <a:endParaRPr lang="en-US" altLang="ja-JP" sz="24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4A10BD86-7358-421F-AEB2-A8BB8BBDFF7F}"/>
              </a:ext>
            </a:extLst>
          </p:cNvPr>
          <p:cNvSpPr/>
          <p:nvPr/>
        </p:nvSpPr>
        <p:spPr>
          <a:xfrm>
            <a:off x="6840977" y="3136871"/>
            <a:ext cx="726361" cy="3197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pic>
        <p:nvPicPr>
          <p:cNvPr id="24" name="図 23">
            <a:extLst>
              <a:ext uri="{FF2B5EF4-FFF2-40B4-BE49-F238E27FC236}">
                <a16:creationId xmlns:a16="http://schemas.microsoft.com/office/drawing/2014/main" id="{62350835-17D3-9FA1-F012-41726681F116}"/>
              </a:ext>
            </a:extLst>
          </p:cNvPr>
          <p:cNvPicPr>
            <a:picLocks noChangeAspect="1"/>
          </p:cNvPicPr>
          <p:nvPr/>
        </p:nvPicPr>
        <p:blipFill>
          <a:blip r:embed="rId5"/>
          <a:stretch>
            <a:fillRect/>
          </a:stretch>
        </p:blipFill>
        <p:spPr>
          <a:xfrm>
            <a:off x="1491472" y="4612158"/>
            <a:ext cx="1870171" cy="1686012"/>
          </a:xfrm>
          <a:prstGeom prst="rect">
            <a:avLst/>
          </a:prstGeom>
          <a:ln>
            <a:solidFill>
              <a:schemeClr val="accent1"/>
            </a:solidFill>
          </a:ln>
        </p:spPr>
      </p:pic>
    </p:spTree>
    <p:extLst>
      <p:ext uri="{BB962C8B-B14F-4D97-AF65-F5344CB8AC3E}">
        <p14:creationId xmlns:p14="http://schemas.microsoft.com/office/powerpoint/2010/main" val="393382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75E73-17EC-4008-BD5F-EDC650E905D5}"/>
              </a:ext>
            </a:extLst>
          </p:cNvPr>
          <p:cNvSpPr>
            <a:spLocks noGrp="1"/>
          </p:cNvSpPr>
          <p:nvPr>
            <p:ph type="title"/>
          </p:nvPr>
        </p:nvSpPr>
        <p:spPr/>
        <p:txBody>
          <a:bodyPr>
            <a:noAutofit/>
          </a:bodyPr>
          <a:lstStyle/>
          <a:p>
            <a:r>
              <a:rPr kumimoji="1" lang="en-US" altLang="ja-JP" dirty="0"/>
              <a:t>Java Tutor </a:t>
            </a:r>
            <a:r>
              <a:rPr kumimoji="1" lang="ja-JP" altLang="en-US" dirty="0"/>
              <a:t>使用上の注意点</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17BF3833-AD59-4C44-ABF0-F8B10806CD02}"/>
              </a:ext>
            </a:extLst>
          </p:cNvPr>
          <p:cNvSpPr>
            <a:spLocks noGrp="1"/>
          </p:cNvSpPr>
          <p:nvPr>
            <p:ph idx="1"/>
          </p:nvPr>
        </p:nvSpPr>
        <p:spPr>
          <a:xfrm>
            <a:off x="321845" y="846253"/>
            <a:ext cx="8461208" cy="1741559"/>
          </a:xfrm>
        </p:spPr>
        <p:txBody>
          <a:bodyPr>
            <a:normAutofit fontScale="92500" lnSpcReduction="20000"/>
          </a:bodyPr>
          <a:lstStyle/>
          <a:p>
            <a:r>
              <a:rPr kumimoji="1" lang="ja-JP" altLang="en-US" b="1" dirty="0"/>
              <a:t>実行画面で，次のような</a:t>
            </a:r>
            <a:r>
              <a:rPr kumimoji="1" lang="ja-JP" altLang="en-US" b="1" dirty="0">
                <a:solidFill>
                  <a:srgbClr val="FF0000"/>
                </a:solidFill>
              </a:rPr>
              <a:t>赤の表示</a:t>
            </a:r>
            <a:r>
              <a:rPr kumimoji="1" lang="ja-JP" altLang="en-US" b="1" dirty="0"/>
              <a:t>が出ることがある </a:t>
            </a:r>
            <a:r>
              <a:rPr kumimoji="1" lang="ja-JP" altLang="en-US" dirty="0"/>
              <a:t>→ </a:t>
            </a:r>
            <a:r>
              <a:rPr kumimoji="1" lang="ja-JP" altLang="en-US" b="1" dirty="0">
                <a:solidFill>
                  <a:srgbClr val="FF0000"/>
                </a:solidFill>
              </a:rPr>
              <a:t>無視</a:t>
            </a:r>
            <a:r>
              <a:rPr kumimoji="1" lang="ja-JP" altLang="en-US" dirty="0">
                <a:solidFill>
                  <a:srgbClr val="FF0000"/>
                </a:solidFill>
              </a:rPr>
              <a:t>してよい</a:t>
            </a:r>
            <a:endParaRPr kumimoji="1" lang="en-US" altLang="ja-JP" dirty="0">
              <a:solidFill>
                <a:srgbClr val="FF0000"/>
              </a:solidFill>
            </a:endParaRPr>
          </a:p>
          <a:p>
            <a:pPr marL="0" indent="0">
              <a:buNone/>
            </a:pPr>
            <a:r>
              <a:rPr lang="ja-JP" altLang="en-US" dirty="0"/>
              <a:t>　　過去の文法ミスに関する確認表示</a:t>
            </a:r>
            <a:endParaRPr lang="en-US" altLang="ja-JP" dirty="0"/>
          </a:p>
          <a:p>
            <a:pPr marL="0" indent="0">
              <a:buNone/>
            </a:pPr>
            <a:r>
              <a:rPr kumimoji="1" lang="ja-JP" altLang="en-US" dirty="0"/>
              <a:t>　　邪魔なときは「</a:t>
            </a:r>
            <a:r>
              <a:rPr kumimoji="1" lang="en-US" altLang="ja-JP" b="1" dirty="0"/>
              <a:t>Close</a:t>
            </a:r>
            <a:r>
              <a:rPr kumimoji="1" lang="ja-JP" altLang="en-US" dirty="0"/>
              <a:t>」</a:t>
            </a:r>
          </a:p>
        </p:txBody>
      </p:sp>
      <p:sp>
        <p:nvSpPr>
          <p:cNvPr id="4" name="スライド番号プレースホルダー 3">
            <a:extLst>
              <a:ext uri="{FF2B5EF4-FFF2-40B4-BE49-F238E27FC236}">
                <a16:creationId xmlns:a16="http://schemas.microsoft.com/office/drawing/2014/main" id="{B33C99B2-FC80-4BA6-A115-D6CAD7B36DA7}"/>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1687C7FF-36EE-49DD-8209-FB69C2CB748A}"/>
              </a:ext>
            </a:extLst>
          </p:cNvPr>
          <p:cNvPicPr>
            <a:picLocks noChangeAspect="1"/>
          </p:cNvPicPr>
          <p:nvPr/>
        </p:nvPicPr>
        <p:blipFill>
          <a:blip r:embed="rId2"/>
          <a:stretch>
            <a:fillRect/>
          </a:stretch>
        </p:blipFill>
        <p:spPr>
          <a:xfrm>
            <a:off x="670615" y="2652813"/>
            <a:ext cx="7628823" cy="3507355"/>
          </a:xfrm>
          <a:prstGeom prst="rect">
            <a:avLst/>
          </a:prstGeom>
        </p:spPr>
      </p:pic>
      <p:sp>
        <p:nvSpPr>
          <p:cNvPr id="7" name="正方形/長方形 6">
            <a:extLst>
              <a:ext uri="{FF2B5EF4-FFF2-40B4-BE49-F238E27FC236}">
                <a16:creationId xmlns:a16="http://schemas.microsoft.com/office/drawing/2014/main" id="{84244A5A-CEE3-47BB-BDE5-7126A05DDA89}"/>
              </a:ext>
            </a:extLst>
          </p:cNvPr>
          <p:cNvSpPr/>
          <p:nvPr/>
        </p:nvSpPr>
        <p:spPr>
          <a:xfrm>
            <a:off x="5421743" y="5481014"/>
            <a:ext cx="576000" cy="3663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sz="1350">
              <a:latin typeface="Arial" panose="020B0604020202020204" pitchFamily="34" charset="0"/>
              <a:ea typeface="メイリオ" panose="020B0604030504040204" pitchFamily="50" charset="-128"/>
            </a:endParaRPr>
          </a:p>
        </p:txBody>
      </p:sp>
    </p:spTree>
    <p:extLst>
      <p:ext uri="{BB962C8B-B14F-4D97-AF65-F5344CB8AC3E}">
        <p14:creationId xmlns:p14="http://schemas.microsoft.com/office/powerpoint/2010/main" val="362517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B29EBE-173B-474D-AFDA-B6051E1D6AF9}"/>
              </a:ext>
            </a:extLst>
          </p:cNvPr>
          <p:cNvPicPr>
            <a:picLocks noChangeAspect="1"/>
          </p:cNvPicPr>
          <p:nvPr/>
        </p:nvPicPr>
        <p:blipFill>
          <a:blip r:embed="rId2"/>
          <a:stretch>
            <a:fillRect/>
          </a:stretch>
        </p:blipFill>
        <p:spPr>
          <a:xfrm>
            <a:off x="2351173" y="1334425"/>
            <a:ext cx="2581774" cy="2445077"/>
          </a:xfrm>
          <a:prstGeom prst="rect">
            <a:avLst/>
          </a:prstGeom>
        </p:spPr>
      </p:pic>
      <p:sp>
        <p:nvSpPr>
          <p:cNvPr id="2" name="タイトル 1">
            <a:extLst>
              <a:ext uri="{FF2B5EF4-FFF2-40B4-BE49-F238E27FC236}">
                <a16:creationId xmlns:a16="http://schemas.microsoft.com/office/drawing/2014/main" id="{44328F8E-7664-46D7-944C-A75EEF0A5AEA}"/>
              </a:ext>
            </a:extLst>
          </p:cNvPr>
          <p:cNvSpPr>
            <a:spLocks noGrp="1"/>
          </p:cNvSpPr>
          <p:nvPr>
            <p:ph type="title"/>
          </p:nvPr>
        </p:nvSpPr>
        <p:spPr/>
        <p:txBody>
          <a:bodyPr>
            <a:noAutofit/>
          </a:bodyPr>
          <a:lstStyle/>
          <a:p>
            <a:r>
              <a:rPr lang="en-US" altLang="ja-JP" dirty="0"/>
              <a:t>Java Tutor </a:t>
            </a:r>
            <a:r>
              <a:rPr lang="ja-JP" altLang="en-US" dirty="0"/>
              <a:t>使用上の注意点②</a:t>
            </a:r>
            <a:endParaRPr kumimoji="1" lang="ja-JP" altLang="en-US" dirty="0"/>
          </a:p>
        </p:txBody>
      </p:sp>
      <p:sp>
        <p:nvSpPr>
          <p:cNvPr id="3" name="コンテンツ プレースホルダー 2">
            <a:extLst>
              <a:ext uri="{FF2B5EF4-FFF2-40B4-BE49-F238E27FC236}">
                <a16:creationId xmlns:a16="http://schemas.microsoft.com/office/drawing/2014/main" id="{3A8E8C34-FBE7-42F1-841F-E6B4B35C3EA4}"/>
              </a:ext>
            </a:extLst>
          </p:cNvPr>
          <p:cNvSpPr>
            <a:spLocks noGrp="1"/>
          </p:cNvSpPr>
          <p:nvPr>
            <p:ph idx="1"/>
          </p:nvPr>
        </p:nvSpPr>
        <p:spPr>
          <a:xfrm>
            <a:off x="214268" y="762416"/>
            <a:ext cx="8672744" cy="5959059"/>
          </a:xfrm>
        </p:spPr>
        <p:txBody>
          <a:bodyPr>
            <a:normAutofit fontScale="92500"/>
          </a:bodyPr>
          <a:lstStyle/>
          <a:p>
            <a:pPr marL="0" indent="0">
              <a:buNone/>
            </a:pPr>
            <a:r>
              <a:rPr kumimoji="1" lang="ja-JP" altLang="en-US" dirty="0"/>
              <a:t>「</a:t>
            </a:r>
            <a:r>
              <a:rPr kumimoji="1" lang="en-US" altLang="ja-JP" b="1" dirty="0"/>
              <a:t>please wait ... executing</a:t>
            </a:r>
            <a:r>
              <a:rPr kumimoji="1" lang="ja-JP" altLang="en-US" dirty="0"/>
              <a:t>」のとき，</a:t>
            </a:r>
            <a:r>
              <a:rPr kumimoji="1" lang="ja-JP" altLang="en-US" b="1" dirty="0"/>
              <a:t>１０秒ほど待つ</a:t>
            </a:r>
            <a:r>
              <a:rPr kumimoji="1" lang="ja-JP" altLang="en-US" dirty="0"/>
              <a:t>．</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r>
              <a:rPr kumimoji="1" lang="ja-JP" altLang="en-US" dirty="0"/>
              <a:t>　</a:t>
            </a:r>
            <a:endParaRPr kumimoji="1" lang="en-US" altLang="ja-JP" dirty="0"/>
          </a:p>
          <a:p>
            <a:pPr marL="0" indent="0">
              <a:buNone/>
            </a:pPr>
            <a:endParaRPr kumimoji="1" lang="en-US" altLang="ja-JP" dirty="0"/>
          </a:p>
          <a:p>
            <a:pPr marL="0" indent="0">
              <a:buNone/>
            </a:pPr>
            <a:r>
              <a:rPr kumimoji="1" lang="ja-JP" altLang="en-US" dirty="0"/>
              <a:t>→　</a:t>
            </a:r>
            <a:r>
              <a:rPr kumimoji="1" lang="ja-JP" altLang="en-US" b="1" dirty="0"/>
              <a:t>混雑しているとき</a:t>
            </a:r>
            <a:r>
              <a:rPr kumimoji="1" lang="ja-JP" altLang="en-US" dirty="0"/>
              <a:t>は，</a:t>
            </a:r>
            <a:r>
              <a:rPr lang="ja-JP" altLang="en-US" b="1" u="sng" dirty="0"/>
              <a:t> 「</a:t>
            </a:r>
            <a:r>
              <a:rPr lang="en-US" altLang="ja-JP" b="1" u="sng" dirty="0"/>
              <a:t>Server Busy</a:t>
            </a:r>
            <a:r>
              <a:rPr lang="ja-JP" altLang="en-US" b="1" u="sng" dirty="0"/>
              <a:t>・・・」 </a:t>
            </a:r>
            <a:endParaRPr lang="en-US" altLang="ja-JP" b="1" u="sng" dirty="0"/>
          </a:p>
          <a:p>
            <a:pPr marL="0" indent="0">
              <a:buNone/>
            </a:pPr>
            <a:r>
              <a:rPr lang="en-US" altLang="ja-JP" b="1" dirty="0"/>
              <a:t>    </a:t>
            </a:r>
            <a:r>
              <a:rPr lang="ja-JP" altLang="en-US" b="1" u="sng" dirty="0"/>
              <a:t>というメッセージが出る</a:t>
            </a:r>
            <a:r>
              <a:rPr lang="ja-JP" altLang="en-US" dirty="0"/>
              <a:t>ことがある．</a:t>
            </a:r>
            <a:endParaRPr kumimoji="1" lang="en-US" altLang="ja-JP" dirty="0"/>
          </a:p>
          <a:p>
            <a:pPr marL="0" indent="0">
              <a:buNone/>
            </a:pPr>
            <a:r>
              <a:rPr lang="ja-JP" altLang="en-US" dirty="0"/>
              <a:t>　混雑している．</a:t>
            </a:r>
            <a:r>
              <a:rPr lang="ja-JP" altLang="en-US" b="1" u="sng" dirty="0"/>
              <a:t>少し（数秒から数十秒）待つ</a:t>
            </a:r>
            <a:r>
              <a:rPr lang="ja-JP" altLang="en-US" dirty="0"/>
              <a:t>と自</a:t>
            </a:r>
            <a:endParaRPr lang="en-US" altLang="ja-JP" dirty="0"/>
          </a:p>
          <a:p>
            <a:pPr marL="0" indent="0">
              <a:buNone/>
            </a:pPr>
            <a:r>
              <a:rPr lang="ja-JP" altLang="en-US" dirty="0"/>
              <a:t>　動で表示が変わる（変わらない場合には，操作を</a:t>
            </a:r>
            <a:endParaRPr lang="en-US" altLang="ja-JP" dirty="0"/>
          </a:p>
          <a:p>
            <a:pPr marL="0" indent="0">
              <a:buNone/>
            </a:pPr>
            <a:r>
              <a:rPr lang="ja-JP" altLang="en-US" dirty="0"/>
              <a:t>　もう一度行ってみる）</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DC11EB9-25EF-45CB-8BAD-5C1F3AEF8B36}"/>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
        <p:nvSpPr>
          <p:cNvPr id="6" name="正方形/長方形 5">
            <a:extLst>
              <a:ext uri="{FF2B5EF4-FFF2-40B4-BE49-F238E27FC236}">
                <a16:creationId xmlns:a16="http://schemas.microsoft.com/office/drawing/2014/main" id="{75215409-9D0D-4022-AC4D-A709E353F770}"/>
              </a:ext>
            </a:extLst>
          </p:cNvPr>
          <p:cNvSpPr/>
          <p:nvPr/>
        </p:nvSpPr>
        <p:spPr>
          <a:xfrm>
            <a:off x="2291427" y="1579571"/>
            <a:ext cx="2521205" cy="189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387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919" y="1122363"/>
            <a:ext cx="8599990" cy="2387600"/>
          </a:xfrm>
        </p:spPr>
        <p:txBody>
          <a:bodyPr>
            <a:noAutofit/>
          </a:bodyPr>
          <a:lstStyle/>
          <a:p>
            <a:r>
              <a:rPr lang="en-US" altLang="ja-JP" dirty="0"/>
              <a:t>11-1. </a:t>
            </a:r>
            <a:r>
              <a:rPr lang="ja-JP" altLang="en-US" dirty="0"/>
              <a:t>クラス階層と多相性</a:t>
            </a: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8</a:t>
            </a:fld>
            <a:endParaRPr lang="ja-JP" altLang="en-US"/>
          </a:p>
        </p:txBody>
      </p:sp>
    </p:spTree>
    <p:extLst>
      <p:ext uri="{BB962C8B-B14F-4D97-AF65-F5344CB8AC3E}">
        <p14:creationId xmlns:p14="http://schemas.microsoft.com/office/powerpoint/2010/main" val="304983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6" name="テキスト ボックス 5"/>
          <p:cNvSpPr txBox="1"/>
          <p:nvPr/>
        </p:nvSpPr>
        <p:spPr>
          <a:xfrm>
            <a:off x="1332351" y="4788290"/>
            <a:ext cx="2474350"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円（</a:t>
            </a:r>
            <a:r>
              <a:rPr kumimoji="1" lang="en-US" altLang="ja-JP" sz="2400" b="1" dirty="0">
                <a:latin typeface="メイリオ" panose="020B0604030504040204" pitchFamily="50" charset="-128"/>
                <a:ea typeface="メイリオ" panose="020B0604030504040204" pitchFamily="50" charset="-128"/>
              </a:rPr>
              <a:t>Circle</a:t>
            </a:r>
            <a:r>
              <a:rPr kumimoji="1" lang="ja-JP" altLang="en-US" sz="2400" b="1" dirty="0">
                <a:latin typeface="メイリオ" panose="020B0604030504040204" pitchFamily="50" charset="-128"/>
                <a:ea typeface="メイリオ" panose="020B0604030504040204" pitchFamily="50" charset="-128"/>
              </a:rPr>
              <a:t>）</a:t>
            </a:r>
          </a:p>
        </p:txBody>
      </p:sp>
      <p:sp>
        <p:nvSpPr>
          <p:cNvPr id="8" name="楕円 7"/>
          <p:cNvSpPr/>
          <p:nvPr/>
        </p:nvSpPr>
        <p:spPr>
          <a:xfrm>
            <a:off x="513816" y="479692"/>
            <a:ext cx="3480615" cy="312512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90054" y="3770523"/>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半径 </a:t>
            </a:r>
            <a:r>
              <a:rPr kumimoji="1" lang="en-US" altLang="ja-JP" sz="2400" dirty="0">
                <a:latin typeface="メイリオ" panose="020B0604030504040204" pitchFamily="50" charset="-128"/>
                <a:ea typeface="メイリオ" panose="020B0604030504040204" pitchFamily="50" charset="-128"/>
              </a:rPr>
              <a:t>3</a:t>
            </a:r>
            <a:r>
              <a:rPr kumimoji="1" lang="ja-JP" altLang="en-US" sz="2400" dirty="0" err="1">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2, 4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green</a:t>
            </a:r>
            <a:endParaRPr kumimoji="1" lang="ja-JP" altLang="en-US" sz="2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A7AD9DC-2DEA-4BE3-BFFA-153AE2063C4A}"/>
              </a:ext>
            </a:extLst>
          </p:cNvPr>
          <p:cNvSpPr txBox="1"/>
          <p:nvPr/>
        </p:nvSpPr>
        <p:spPr>
          <a:xfrm>
            <a:off x="4866803" y="3480265"/>
            <a:ext cx="4393027" cy="830997"/>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幅</a:t>
            </a:r>
            <a:r>
              <a:rPr kumimoji="1" lang="en-US" altLang="ja-JP" sz="2400" dirty="0">
                <a:latin typeface="メイリオ" panose="020B0604030504040204" pitchFamily="50" charset="-128"/>
                <a:ea typeface="メイリオ" panose="020B0604030504040204" pitchFamily="50" charset="-128"/>
              </a:rPr>
              <a:t> 1, </a:t>
            </a:r>
            <a:r>
              <a:rPr kumimoji="1" lang="ja-JP" altLang="en-US" sz="2400" dirty="0">
                <a:latin typeface="メイリオ" panose="020B0604030504040204" pitchFamily="50" charset="-128"/>
                <a:ea typeface="メイリオ" panose="020B0604030504040204" pitchFamily="50" charset="-128"/>
              </a:rPr>
              <a:t>高さ </a:t>
            </a:r>
            <a:r>
              <a:rPr kumimoji="1" lang="en-US" altLang="ja-JP" sz="2400" dirty="0">
                <a:latin typeface="メイリオ" panose="020B0604030504040204" pitchFamily="50" charset="-128"/>
                <a:ea typeface="メイリオ" panose="020B0604030504040204" pitchFamily="50" charset="-128"/>
              </a:rPr>
              <a:t>2, </a:t>
            </a:r>
            <a:r>
              <a:rPr kumimoji="1" lang="ja-JP" altLang="en-US" sz="2400" dirty="0">
                <a:latin typeface="メイリオ" panose="020B0604030504040204" pitchFamily="50" charset="-128"/>
                <a:ea typeface="メイリオ" panose="020B0604030504040204" pitchFamily="50" charset="-128"/>
              </a:rPr>
              <a:t>場所（</a:t>
            </a:r>
            <a:r>
              <a:rPr kumimoji="1" lang="en-US" altLang="ja-JP" sz="2400" dirty="0">
                <a:latin typeface="メイリオ" panose="020B0604030504040204" pitchFamily="50" charset="-128"/>
                <a:ea typeface="メイリオ" panose="020B0604030504040204" pitchFamily="50" charset="-128"/>
              </a:rPr>
              <a:t>6,</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4</a:t>
            </a:r>
            <a:r>
              <a:rPr kumimoji="1" lang="ja-JP" altLang="en-US" sz="2400" dirty="0">
                <a:latin typeface="メイリオ" panose="020B0604030504040204" pitchFamily="50" charset="-128"/>
                <a:ea typeface="メイリオ" panose="020B0604030504040204" pitchFamily="50" charset="-128"/>
              </a:rPr>
              <a:t>）</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色 </a:t>
            </a:r>
            <a:r>
              <a:rPr kumimoji="1" lang="en-US" altLang="ja-JP" sz="2400" dirty="0">
                <a:latin typeface="メイリオ" panose="020B0604030504040204" pitchFamily="50" charset="-128"/>
                <a:ea typeface="メイリオ" panose="020B0604030504040204" pitchFamily="50" charset="-128"/>
              </a:rPr>
              <a:t>black</a:t>
            </a:r>
            <a:endParaRPr kumimoji="1" lang="ja-JP" altLang="en-US" sz="2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129F31B-A3E7-43F6-A3C6-B9ED224B7718}"/>
              </a:ext>
            </a:extLst>
          </p:cNvPr>
          <p:cNvSpPr txBox="1"/>
          <p:nvPr/>
        </p:nvSpPr>
        <p:spPr>
          <a:xfrm>
            <a:off x="5870238" y="4549948"/>
            <a:ext cx="2474350" cy="830997"/>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長方形 </a:t>
            </a:r>
            <a:r>
              <a:rPr kumimoji="1" lang="en-US" altLang="ja-JP" sz="2400" b="1" dirty="0">
                <a:latin typeface="メイリオ" panose="020B0604030504040204" pitchFamily="50" charset="-128"/>
                <a:ea typeface="メイリオ" panose="020B0604030504040204" pitchFamily="50" charset="-128"/>
              </a:rPr>
              <a:t>(Rectangle)</a:t>
            </a:r>
            <a:endParaRPr kumimoji="1" lang="ja-JP" altLang="en-US"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76AA16B6-5BA4-49E9-95CB-036D012E08B8}"/>
              </a:ext>
            </a:extLst>
          </p:cNvPr>
          <p:cNvSpPr/>
          <p:nvPr/>
        </p:nvSpPr>
        <p:spPr>
          <a:xfrm>
            <a:off x="5990473" y="867212"/>
            <a:ext cx="1116940" cy="19856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20159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1219</Words>
  <Application>Microsoft Office PowerPoint</Application>
  <PresentationFormat>画面に合わせる (4:3)</PresentationFormat>
  <Paragraphs>295</Paragraphs>
  <Slides>46</Slides>
  <Notes>3</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46</vt:i4>
      </vt:variant>
    </vt:vector>
  </HeadingPairs>
  <TitlesOfParts>
    <vt:vector size="52" baseType="lpstr">
      <vt:lpstr>メイリオ</vt:lpstr>
      <vt:lpstr>游ゴシック</vt:lpstr>
      <vt:lpstr>Arial</vt:lpstr>
      <vt:lpstr>Calibri</vt:lpstr>
      <vt:lpstr>Segoe UI</vt:lpstr>
      <vt:lpstr>Office テーマ</vt:lpstr>
      <vt:lpstr>PowerPoint プレゼンテーション</vt:lpstr>
      <vt:lpstr>全体まとめ</vt:lpstr>
      <vt:lpstr>アウトライン</vt:lpstr>
      <vt:lpstr>Java Tutor の起動</vt:lpstr>
      <vt:lpstr>Java Tutor でのプログラム実行手順</vt:lpstr>
      <vt:lpstr>Java Tutor 使用上の注意点①</vt:lpstr>
      <vt:lpstr>Java Tutor 使用上の注意点②</vt:lpstr>
      <vt:lpstr>11-1. クラス階層と多相性</vt:lpstr>
      <vt:lpstr>PowerPoint プレゼンテーション</vt:lpstr>
      <vt:lpstr>クラス階層は何のため？　</vt:lpstr>
      <vt:lpstr>PowerPoint プレゼンテーション</vt:lpstr>
      <vt:lpstr>Java のメソッド</vt:lpstr>
      <vt:lpstr>Java のメソッド</vt:lpstr>
      <vt:lpstr>メソッドのオーバーライド</vt:lpstr>
      <vt:lpstr>演習</vt:lpstr>
      <vt:lpstr>PowerPoint プレゼンテーション</vt:lpstr>
      <vt:lpstr>PowerPoint プレゼンテーション</vt:lpstr>
      <vt:lpstr>PowerPoint プレゼンテーション</vt:lpstr>
      <vt:lpstr>多相性</vt:lpstr>
      <vt:lpstr>演習</vt:lpstr>
      <vt:lpstr>PowerPoint プレゼンテーション</vt:lpstr>
      <vt:lpstr>PowerPoint プレゼンテーション</vt:lpstr>
      <vt:lpstr>PowerPoint プレゼンテーション</vt:lpstr>
      <vt:lpstr>PowerPoint プレゼンテーション</vt:lpstr>
      <vt:lpstr>11-2. インターフェイスと実装</vt:lpstr>
      <vt:lpstr>PowerPoint プレゼンテーション</vt:lpstr>
      <vt:lpstr>PowerPoint プレゼンテーション</vt:lpstr>
      <vt:lpstr>インターフェイス</vt:lpstr>
      <vt:lpstr>インターフェイスの Java プログラム例</vt:lpstr>
      <vt:lpstr>クラス定義で，インターフェイス準拠の指定</vt:lpstr>
      <vt:lpstr>クラス定義で，インターフェイス準拠の指定</vt:lpstr>
      <vt:lpstr>インターフェイスの機能①</vt:lpstr>
      <vt:lpstr>演習</vt:lpstr>
      <vt:lpstr>PowerPoint プレゼンテーション</vt:lpstr>
      <vt:lpstr>PowerPoint プレゼンテーション</vt:lpstr>
      <vt:lpstr>PowerPoint プレゼンテーション</vt:lpstr>
      <vt:lpstr>インターフェイスの機能②</vt:lpstr>
      <vt:lpstr>演習</vt:lpstr>
      <vt:lpstr>PowerPoint プレゼンテーション</vt:lpstr>
      <vt:lpstr>PowerPoint プレゼンテーション</vt:lpstr>
      <vt:lpstr>PowerPoint プレゼンテーション</vt:lpstr>
      <vt:lpstr>インターフェイス</vt:lpstr>
      <vt:lpstr>11-3. デザインパターン</vt:lpstr>
      <vt:lpstr>デザインパターンとは</vt:lpstr>
      <vt:lpstr>デザインパターンの例</vt:lpstr>
      <vt:lpstr>関連ページ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プログラミングを学ぶ</dc:title>
  <dc:creator>kaneko kunihiko</dc:creator>
  <cp:lastModifiedBy>me</cp:lastModifiedBy>
  <cp:revision>129</cp:revision>
  <dcterms:created xsi:type="dcterms:W3CDTF">2019-11-02T00:06:04Z</dcterms:created>
  <dcterms:modified xsi:type="dcterms:W3CDTF">2023-01-30T03:31:54Z</dcterms:modified>
</cp:coreProperties>
</file>