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589" r:id="rId2"/>
    <p:sldId id="847" r:id="rId3"/>
    <p:sldId id="820" r:id="rId4"/>
    <p:sldId id="1349" r:id="rId5"/>
    <p:sldId id="1341" r:id="rId6"/>
    <p:sldId id="1342" r:id="rId7"/>
    <p:sldId id="1300" r:id="rId8"/>
    <p:sldId id="553" r:id="rId9"/>
    <p:sldId id="1267" r:id="rId10"/>
    <p:sldId id="1268" r:id="rId11"/>
    <p:sldId id="1269" r:id="rId12"/>
    <p:sldId id="1270" r:id="rId13"/>
    <p:sldId id="951" r:id="rId14"/>
    <p:sldId id="1323" r:id="rId15"/>
    <p:sldId id="1248" r:id="rId16"/>
    <p:sldId id="1272" r:id="rId17"/>
    <p:sldId id="1301" r:id="rId18"/>
    <p:sldId id="911" r:id="rId19"/>
    <p:sldId id="1278" r:id="rId20"/>
    <p:sldId id="1192" r:id="rId21"/>
    <p:sldId id="1196" r:id="rId22"/>
    <p:sldId id="836" r:id="rId23"/>
    <p:sldId id="1345" r:id="rId24"/>
    <p:sldId id="1274" r:id="rId25"/>
    <p:sldId id="1275" r:id="rId26"/>
    <p:sldId id="865" r:id="rId27"/>
    <p:sldId id="746" r:id="rId28"/>
    <p:sldId id="859" r:id="rId29"/>
    <p:sldId id="867" r:id="rId30"/>
    <p:sldId id="950" r:id="rId31"/>
    <p:sldId id="1302" r:id="rId32"/>
    <p:sldId id="1279" r:id="rId33"/>
    <p:sldId id="1282" r:id="rId34"/>
    <p:sldId id="1283" r:id="rId35"/>
    <p:sldId id="1189" r:id="rId36"/>
    <p:sldId id="1284" r:id="rId37"/>
    <p:sldId id="884" r:id="rId38"/>
    <p:sldId id="1286" r:id="rId39"/>
    <p:sldId id="1346" r:id="rId40"/>
    <p:sldId id="1208" r:id="rId41"/>
    <p:sldId id="1306" r:id="rId42"/>
    <p:sldId id="1281" r:id="rId43"/>
    <p:sldId id="897" r:id="rId44"/>
    <p:sldId id="896" r:id="rId45"/>
    <p:sldId id="885" r:id="rId46"/>
    <p:sldId id="1303" r:id="rId47"/>
    <p:sldId id="1226" r:id="rId48"/>
    <p:sldId id="1221" r:id="rId49"/>
    <p:sldId id="1290" r:id="rId50"/>
    <p:sldId id="1222" r:id="rId51"/>
    <p:sldId id="1224" r:id="rId52"/>
    <p:sldId id="1227" r:id="rId53"/>
    <p:sldId id="1347" r:id="rId54"/>
    <p:sldId id="1230" r:id="rId55"/>
    <p:sldId id="1291" r:id="rId56"/>
    <p:sldId id="1292" r:id="rId57"/>
    <p:sldId id="1304" r:id="rId58"/>
    <p:sldId id="774" r:id="rId59"/>
    <p:sldId id="1348" r:id="rId60"/>
    <p:sldId id="1296" r:id="rId61"/>
    <p:sldId id="1298" r:id="rId62"/>
    <p:sldId id="903" r:id="rId63"/>
    <p:sldId id="1350" r:id="rId64"/>
    <p:sldId id="1273" r:id="rId65"/>
    <p:sldId id="1288" r:id="rId66"/>
    <p:sldId id="1276" r:id="rId67"/>
    <p:sldId id="1295" r:id="rId68"/>
    <p:sldId id="1294" r:id="rId69"/>
    <p:sldId id="1299" r:id="rId7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5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EE498891-EDEB-43A6-A565-6F7F2C673837}" type="slidenum">
              <a:rPr lang="ja-JP" altLang="en-US" sz="1200"/>
              <a:pPr eaLnBrk="1" hangingPunct="1"/>
              <a:t>12</a:t>
            </a:fld>
            <a:endParaRPr lang="en-US" altLang="ja-JP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80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70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9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0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7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091454" cy="1624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>
                <a:solidFill>
                  <a:srgbClr val="C00000"/>
                </a:solidFill>
              </a:rPr>
              <a:t>pi-13. </a:t>
            </a:r>
            <a:r>
              <a:rPr lang="ja-JP" altLang="en-US" sz="3600" b="1" dirty="0">
                <a:solidFill>
                  <a:srgbClr val="C00000"/>
                </a:solidFill>
              </a:rPr>
              <a:t>今までの総まとめ</a:t>
            </a: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/>
              <a:t/>
            </a: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9801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トピックス：メソッド，クラス，スーパークラス，サブクラス，継承，クラスの抽象化，</a:t>
            </a:r>
            <a:r>
              <a:rPr lang="en-US" altLang="ja-JP" sz="1800" dirty="0">
                <a:solidFill>
                  <a:schemeClr val="tx1"/>
                </a:solidFill>
              </a:rPr>
              <a:t>Java</a:t>
            </a:r>
            <a:r>
              <a:rPr lang="ja-JP" altLang="en-US" sz="1800" dirty="0">
                <a:solidFill>
                  <a:schemeClr val="tx1"/>
                </a:solidFill>
              </a:rPr>
              <a:t> プログラム例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845" y="312865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1180" y="1890634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04749" y="1251133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1093" y="1197406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809673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701043" y="2815144"/>
            <a:ext cx="540098" cy="18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635" y="4077798"/>
            <a:ext cx="2346972" cy="191563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420468" y="6259811"/>
            <a:ext cx="679813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 * 1.1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」を含む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定義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し使用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AE97235-A465-41D3-8C92-AB6DC83C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76" y="4011481"/>
            <a:ext cx="4727818" cy="22765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966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8ACEEDD-A3CE-4FC8-8A21-E10A9A51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本体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return a * 1.1;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は，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 a * 1.1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」に，</a:t>
            </a:r>
            <a:r>
              <a:rPr lang="ja-JP" altLang="en-US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en-US" altLang="ja-JP" sz="28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 foo</a:t>
            </a:r>
            <a:r>
              <a:rPr lang="en-US" altLang="ja-JP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800" u="sng" dirty="0">
                <a:latin typeface="Arial" panose="020B0604020202020204" pitchFamily="34" charset="0"/>
                <a:ea typeface="メイリオ" panose="020B0604030504040204" pitchFamily="50" charset="-128"/>
              </a:rPr>
              <a:t>を付けたもの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と考えることもできる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A0E865-4777-4235-8235-C0676D19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6" y="931707"/>
            <a:ext cx="8285957" cy="150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24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F311F8-5861-43F0-B661-D38C33B8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02" y="1492209"/>
            <a:ext cx="4397898" cy="152877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式の抽象化とメソッド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7053" y="3611275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97820" y="5159207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89988" y="3547226"/>
            <a:ext cx="287771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の定義と使用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18261" y="5069292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実行結果になる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8718" y="82705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抽象化前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77185" y="7684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抽象化後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210031" y="2256595"/>
            <a:ext cx="3154205" cy="487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974931" y="1666415"/>
            <a:ext cx="2727346" cy="422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44E55D-11C7-4B08-85C8-6E945FEFD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55" y="4815990"/>
            <a:ext cx="2236640" cy="11528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A21A9C0-A151-4BDC-A86A-C8986DFD4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9" y="4664525"/>
            <a:ext cx="2507044" cy="16465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E37409-4939-4235-A9B1-5210DF4CC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2171"/>
            <a:ext cx="4681000" cy="116566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E06CE84-C06C-439D-9BE2-0C8FBEF0F8A9}"/>
              </a:ext>
            </a:extLst>
          </p:cNvPr>
          <p:cNvSpPr/>
          <p:nvPr/>
        </p:nvSpPr>
        <p:spPr>
          <a:xfrm>
            <a:off x="554819" y="1844724"/>
            <a:ext cx="3154205" cy="487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98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5602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での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コンピュータでの操作や処理の対象となるもの</a:t>
            </a:r>
            <a:r>
              <a:rPr lang="ja-JP" altLang="en-US" dirty="0"/>
              <a:t>のこと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オブジェクトに属する操作や処理</a:t>
            </a:r>
            <a:r>
              <a:rPr lang="ja-JP" altLang="en-US" dirty="0"/>
              <a:t>のこと</a:t>
            </a:r>
            <a:endParaRPr lang="en-US" altLang="ja-JP" dirty="0"/>
          </a:p>
          <a:p>
            <a:r>
              <a:rPr lang="ja-JP" altLang="en-US" dirty="0"/>
              <a:t>次の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u="sng" dirty="0"/>
              <a:t>式「</a:t>
            </a:r>
            <a:r>
              <a:rPr lang="en-US" altLang="ja-JP" b="1" u="sng" dirty="0"/>
              <a:t> a * 1.1</a:t>
            </a:r>
            <a:r>
              <a:rPr lang="ja-JP" altLang="en-US" b="1" u="sng" dirty="0"/>
              <a:t>」に，名前</a:t>
            </a:r>
            <a:r>
              <a:rPr lang="en-US" altLang="ja-JP" b="1" u="sng" dirty="0"/>
              <a:t> foo </a:t>
            </a:r>
            <a:r>
              <a:rPr lang="ja-JP" altLang="en-US" b="1" u="sng" dirty="0"/>
              <a:t>を付けたもの</a:t>
            </a:r>
            <a:r>
              <a:rPr lang="ja-JP" altLang="en-US" dirty="0"/>
              <a:t>と考えることもできる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式の抽象化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を使って，複数の</a:t>
            </a: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を１つにまとめること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520F12-E452-4C99-920E-77514B6F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05" y="3819024"/>
            <a:ext cx="8285957" cy="150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081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式の抽象化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メソッド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D34492-C319-4C04-9A45-F42C5797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72" y="702449"/>
            <a:ext cx="8789915" cy="4043485"/>
          </a:xfrm>
          <a:prstGeom prst="rect">
            <a:avLst/>
          </a:prstGeom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9EF34F20-A69A-87DF-C84C-EA0B4DA0868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FC1FA-F0B2-4624-99C6-C742F56D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3" y="1262781"/>
            <a:ext cx="6709772" cy="277256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3293C9C-BCB7-25B3-46D5-284E3C29C488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06542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13-2. </a:t>
            </a:r>
            <a:r>
              <a:rPr lang="ja-JP" altLang="en-US" dirty="0"/>
              <a:t>クラス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2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人間だが、学生ではない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162555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4580" y="6221307"/>
            <a:ext cx="2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Circle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8" name="楕円 7"/>
          <p:cNvSpPr/>
          <p:nvPr/>
        </p:nvSpPr>
        <p:spPr>
          <a:xfrm>
            <a:off x="1274688" y="1995361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0927" y="533517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527FE0E-8D3F-495D-8F60-95C7F4A12439}"/>
              </a:ext>
            </a:extLst>
          </p:cNvPr>
          <p:cNvSpPr/>
          <p:nvPr/>
        </p:nvSpPr>
        <p:spPr>
          <a:xfrm>
            <a:off x="5430519" y="913414"/>
            <a:ext cx="1193020" cy="10819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7AD9DC-2DEA-4BE3-BFFA-153AE2063C4A}"/>
              </a:ext>
            </a:extLst>
          </p:cNvPr>
          <p:cNvSpPr txBox="1"/>
          <p:nvPr/>
        </p:nvSpPr>
        <p:spPr>
          <a:xfrm>
            <a:off x="4808930" y="225412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29F31B-A3E7-43F6-A3C6-B9ED224B7718}"/>
              </a:ext>
            </a:extLst>
          </p:cNvPr>
          <p:cNvSpPr txBox="1"/>
          <p:nvPr/>
        </p:nvSpPr>
        <p:spPr>
          <a:xfrm>
            <a:off x="5581872" y="3096928"/>
            <a:ext cx="2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Circle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9839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8555"/>
              </p:ext>
            </p:extLst>
          </p:nvPr>
        </p:nvGraphicFramePr>
        <p:xfrm>
          <a:off x="856152" y="854740"/>
          <a:ext cx="6987364" cy="363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9532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クラス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スーパークラス、サブクラス、継承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クラスの抽象化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48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</a:t>
                      </a:r>
                      <a:r>
                        <a:rPr kumimoji="1" lang="ja-JP" altLang="en-US" sz="2400" dirty="0"/>
                        <a:t> のプログラム例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87667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854204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54159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のオブジェクトの生成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910078" cy="441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u="sng" dirty="0">
                <a:solidFill>
                  <a:srgbClr val="FF0000"/>
                </a:solidFill>
              </a:rPr>
              <a:t>を生成する </a:t>
            </a:r>
            <a:r>
              <a:rPr lang="en-US" altLang="ja-JP" dirty="0"/>
              <a:t>Java </a:t>
            </a:r>
            <a:r>
              <a:rPr lang="ja-JP" altLang="en-US" dirty="0"/>
              <a:t>プログラム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このとき，次の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を使うことにする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105226" y="1378253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x   2     4     3 "green"</a:t>
            </a: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y   8     10   1  "blue"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16967" y="1410768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32971" y="1410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3008" y="138734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82837" y="4308824"/>
            <a:ext cx="4234296" cy="119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クラス名 </a:t>
            </a:r>
            <a:r>
              <a:rPr lang="en-US" altLang="ja-JP" sz="2400" b="1" dirty="0">
                <a:latin typeface="Arial" panose="020B0604020202020204" pitchFamily="34" charset="0"/>
              </a:rPr>
              <a:t>Circle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</a:rPr>
              <a:t>属性 </a:t>
            </a:r>
            <a:r>
              <a:rPr lang="en-US" altLang="ja-JP" sz="2400" b="1" dirty="0">
                <a:latin typeface="Arial" panose="020B0604020202020204" pitchFamily="34" charset="0"/>
              </a:rPr>
              <a:t>x, y, r, color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9624" y="1664844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BAF1B8-178F-4DCB-BF49-DE300263BC19}"/>
              </a:ext>
            </a:extLst>
          </p:cNvPr>
          <p:cNvCxnSpPr/>
          <p:nvPr/>
        </p:nvCxnSpPr>
        <p:spPr>
          <a:xfrm>
            <a:off x="2499986" y="1410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263A9F-10F3-460D-AE84-537D01D69326}"/>
              </a:ext>
            </a:extLst>
          </p:cNvPr>
          <p:cNvSpPr/>
          <p:nvPr/>
        </p:nvSpPr>
        <p:spPr>
          <a:xfrm>
            <a:off x="916966" y="2337490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DCEBC54-239A-4C9C-B953-DBDCBE0A8989}"/>
              </a:ext>
            </a:extLst>
          </p:cNvPr>
          <p:cNvCxnSpPr/>
          <p:nvPr/>
        </p:nvCxnSpPr>
        <p:spPr>
          <a:xfrm>
            <a:off x="1432970" y="233749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08B71F-50EA-4254-A728-CC1207539D46}"/>
              </a:ext>
            </a:extLst>
          </p:cNvPr>
          <p:cNvCxnSpPr/>
          <p:nvPr/>
        </p:nvCxnSpPr>
        <p:spPr>
          <a:xfrm>
            <a:off x="1963007" y="231407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4C1F3CF-4A8F-4A7D-8868-F1A6561467C4}"/>
              </a:ext>
            </a:extLst>
          </p:cNvPr>
          <p:cNvCxnSpPr/>
          <p:nvPr/>
        </p:nvCxnSpPr>
        <p:spPr>
          <a:xfrm>
            <a:off x="2499985" y="233749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EBC93C-990F-4B19-BB0E-3DC6874BE219}"/>
              </a:ext>
            </a:extLst>
          </p:cNvPr>
          <p:cNvSpPr txBox="1"/>
          <p:nvPr/>
        </p:nvSpPr>
        <p:spPr>
          <a:xfrm>
            <a:off x="859623" y="2584623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0BEBE2-5ECE-4690-87CE-247BF757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33" y="1856833"/>
            <a:ext cx="4991309" cy="5247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08F356-D4F5-4E58-ACC2-D0EAC7A4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60" y="4153536"/>
            <a:ext cx="5911342" cy="239335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FD10B0B-578C-4EBF-B8BD-D0A1B1690C60}"/>
              </a:ext>
            </a:extLst>
          </p:cNvPr>
          <p:cNvSpPr/>
          <p:nvPr/>
        </p:nvSpPr>
        <p:spPr>
          <a:xfrm>
            <a:off x="3634742" y="5193156"/>
            <a:ext cx="5386166" cy="1163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ED5102-BA5A-46F9-9EAC-ABED467E480B}"/>
              </a:ext>
            </a:extLst>
          </p:cNvPr>
          <p:cNvSpPr txBox="1"/>
          <p:nvPr/>
        </p:nvSpPr>
        <p:spPr>
          <a:xfrm>
            <a:off x="6668752" y="47296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コンストラクタ</a:t>
            </a:r>
          </a:p>
        </p:txBody>
      </p:sp>
    </p:spTree>
    <p:extLst>
      <p:ext uri="{BB962C8B-B14F-4D97-AF65-F5344CB8AC3E}">
        <p14:creationId xmlns:p14="http://schemas.microsoft.com/office/powerpoint/2010/main" val="58642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クラス定義，コンストラクタ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7922"/>
            <a:ext cx="8461208" cy="6150077"/>
          </a:xfrm>
        </p:spPr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</a:t>
            </a:r>
            <a:r>
              <a:rPr lang="ja-JP" altLang="en-US" dirty="0"/>
              <a:t>，</a:t>
            </a:r>
            <a:r>
              <a:rPr lang="ja-JP" altLang="en-US" b="1" dirty="0"/>
              <a:t>属性名</a:t>
            </a:r>
            <a:r>
              <a:rPr lang="ja-JP" altLang="en-US" dirty="0"/>
              <a:t>と各属性の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r>
              <a:rPr lang="ja-JP" altLang="en-US" dirty="0"/>
              <a:t>を指定する．メソッド定義も行う．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の生成を行う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のことである．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54FBE3-442C-46AF-A238-94063F66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85" y="1571982"/>
            <a:ext cx="6026929" cy="23099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57B75F-F2D2-439C-A894-CD9B8D9AD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1" y="4928631"/>
            <a:ext cx="6146316" cy="13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57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</a:t>
            </a:r>
            <a:r>
              <a:rPr lang="ja-JP" altLang="en-US" dirty="0"/>
              <a:t>，属性名と各属性の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r>
              <a:rPr lang="ja-JP" altLang="en-US" dirty="0"/>
              <a:t>を指定する．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の生成を行う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のことである．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キーワード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class		</a:t>
            </a: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new		</a:t>
            </a:r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の呼び出し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124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コンストラクタ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543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6A54A5-E81E-4142-9622-5E01CA7EF061}"/>
              </a:ext>
            </a:extLst>
          </p:cNvPr>
          <p:cNvSpPr txBox="1"/>
          <p:nvPr/>
        </p:nvSpPr>
        <p:spPr>
          <a:xfrm>
            <a:off x="454454" y="376733"/>
            <a:ext cx="848801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class Circle {</a:t>
            </a:r>
          </a:p>
          <a:p>
            <a:r>
              <a:rPr lang="ja-JP" altLang="en-US" dirty="0"/>
              <a:t>    double x;</a:t>
            </a:r>
          </a:p>
          <a:p>
            <a:r>
              <a:rPr lang="ja-JP" altLang="en-US" dirty="0"/>
              <a:t>    double y;</a:t>
            </a:r>
          </a:p>
          <a:p>
            <a:r>
              <a:rPr lang="ja-JP" altLang="en-US" dirty="0"/>
              <a:t>    double r;</a:t>
            </a:r>
          </a:p>
          <a:p>
            <a:r>
              <a:rPr lang="ja-JP" altLang="en-US" dirty="0"/>
              <a:t>    String color;</a:t>
            </a:r>
          </a:p>
          <a:p>
            <a:r>
              <a:rPr lang="ja-JP" altLang="en-US" dirty="0"/>
              <a:t>    public Circle(double x, double y, double r, String color) {</a:t>
            </a:r>
          </a:p>
          <a:p>
            <a:r>
              <a:rPr lang="ja-JP" altLang="en-US" dirty="0"/>
              <a:t>        this.x = x;</a:t>
            </a:r>
          </a:p>
          <a:p>
            <a:r>
              <a:rPr lang="ja-JP" altLang="en-US" dirty="0"/>
              <a:t>        this.y = y;</a:t>
            </a:r>
          </a:p>
          <a:p>
            <a:r>
              <a:rPr lang="ja-JP" altLang="en-US" dirty="0"/>
              <a:t>        this.r = r;</a:t>
            </a:r>
          </a:p>
          <a:p>
            <a:r>
              <a:rPr lang="ja-JP" altLang="en-US" dirty="0"/>
              <a:t>        this.color = color;</a:t>
            </a:r>
          </a:p>
          <a:p>
            <a:r>
              <a:rPr lang="ja-JP" altLang="en-US" dirty="0"/>
              <a:t>    }</a:t>
            </a:r>
          </a:p>
          <a:p>
            <a:r>
              <a:rPr lang="ja-JP" altLang="en-US" dirty="0"/>
              <a:t>    public void printout() {</a:t>
            </a:r>
          </a:p>
          <a:p>
            <a:r>
              <a:rPr lang="ja-JP" altLang="en-US" dirty="0"/>
              <a:t>        System.out.printf("%f %f %f %s\n", this.x, this.y, this.r, this.color);</a:t>
            </a:r>
          </a:p>
          <a:p>
            <a:r>
              <a:rPr lang="ja-JP" altLang="en-US" dirty="0"/>
              <a:t>    }</a:t>
            </a:r>
          </a:p>
          <a:p>
            <a:r>
              <a:rPr lang="ja-JP" altLang="en-US" dirty="0"/>
              <a:t>}</a:t>
            </a:r>
          </a:p>
          <a:p>
            <a:r>
              <a:rPr lang="ja-JP" altLang="en-US" dirty="0"/>
              <a:t>public class YourClassNameHere {</a:t>
            </a:r>
          </a:p>
          <a:p>
            <a:r>
              <a:rPr lang="ja-JP" altLang="en-US" dirty="0"/>
              <a:t>    public static void main(String[] args) {</a:t>
            </a:r>
          </a:p>
          <a:p>
            <a:r>
              <a:rPr lang="ja-JP" altLang="en-US" dirty="0"/>
              <a:t>        Circle x = new Circle(2, 4, 3, "green");</a:t>
            </a:r>
          </a:p>
          <a:p>
            <a:r>
              <a:rPr lang="ja-JP" altLang="en-US" dirty="0"/>
              <a:t>        Circle y = new Circle(8, 10, 1, "blue");</a:t>
            </a:r>
          </a:p>
          <a:p>
            <a:r>
              <a:rPr lang="ja-JP" altLang="en-US" dirty="0"/>
              <a:t>        x.printout();</a:t>
            </a:r>
          </a:p>
          <a:p>
            <a:r>
              <a:rPr lang="ja-JP" altLang="en-US" dirty="0"/>
              <a:t>        y.printout();</a:t>
            </a:r>
          </a:p>
          <a:p>
            <a:r>
              <a:rPr lang="ja-JP" altLang="en-US" dirty="0"/>
              <a:t>    }</a:t>
            </a:r>
          </a:p>
          <a:p>
            <a:r>
              <a:rPr lang="ja-JP" altLang="en-US" dirty="0"/>
              <a:t>}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67F9A72-4385-BCAA-17E8-4D01963E4E8F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862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実行し，結果を確認する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CD2F8D-FD1C-4705-937D-FC98F054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11" y="1177561"/>
            <a:ext cx="5942183" cy="182902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883D09-313D-FAD9-40C8-2B8F13C65E29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79516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プログラミングでの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とは，</a:t>
            </a:r>
            <a:r>
              <a:rPr lang="ja-JP" altLang="en-US" b="1" u="sng" dirty="0">
                <a:solidFill>
                  <a:srgbClr val="FF0000"/>
                </a:solidFill>
              </a:rPr>
              <a:t>オブジェクトに関する操作や処理</a:t>
            </a:r>
            <a:r>
              <a:rPr lang="ja-JP" altLang="en-US" dirty="0"/>
              <a:t>のこと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内のプログラムは，その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17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>
            <a:noAutofit/>
          </a:bodyPr>
          <a:lstStyle/>
          <a:p>
            <a:r>
              <a:rPr lang="ja-JP" altLang="en-US"/>
              <a:t>属性やメソッドのアクセス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B9EE5-CB0D-43ED-8694-DF151FEE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/>
              <a:t>「オブジェクト名」＋「</a:t>
            </a:r>
            <a:r>
              <a:rPr lang="en-US" altLang="ja-JP" sz="2800" b="1" dirty="0"/>
              <a:t>.</a:t>
            </a:r>
            <a:r>
              <a:rPr lang="ja-JP" altLang="en-US" sz="2800" b="1" dirty="0"/>
              <a:t>」</a:t>
            </a:r>
            <a:r>
              <a:rPr lang="ja-JP" altLang="en-US" sz="2800" dirty="0"/>
              <a:t>で</a:t>
            </a:r>
            <a:r>
              <a:rPr lang="ja-JP" altLang="en-US" sz="2800" b="1" dirty="0"/>
              <a:t>属性やメソッド</a:t>
            </a:r>
            <a:r>
              <a:rPr lang="ja-JP" altLang="en-US" sz="2800" dirty="0"/>
              <a:t>に</a:t>
            </a:r>
            <a:r>
              <a:rPr lang="ja-JP" altLang="en-US" sz="2800" b="1" dirty="0"/>
              <a:t>アクセス</a:t>
            </a:r>
            <a:r>
              <a:rPr lang="ja-JP" altLang="en-US" sz="2800" dirty="0"/>
              <a:t>する</a:t>
            </a:r>
            <a:endParaRPr lang="en-US" altLang="ja-JP" sz="2800" dirty="0"/>
          </a:p>
          <a:p>
            <a:endParaRPr lang="en-US" altLang="ja-JP" sz="2800" b="1" u="sng" dirty="0">
              <a:solidFill>
                <a:srgbClr val="FF0000"/>
              </a:solidFill>
            </a:endParaRPr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メソッド内</a:t>
            </a:r>
            <a:r>
              <a:rPr lang="ja-JP" altLang="en-US" sz="2800" dirty="0"/>
              <a:t>で，その</a:t>
            </a:r>
            <a:r>
              <a:rPr lang="ja-JP" altLang="en-US" sz="2800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sz="2800" dirty="0"/>
              <a:t>で定義された</a:t>
            </a:r>
            <a:r>
              <a:rPr lang="ja-JP" altLang="en-US" sz="2800" b="1" dirty="0">
                <a:solidFill>
                  <a:srgbClr val="C00000"/>
                </a:solidFill>
              </a:rPr>
              <a:t>属性</a:t>
            </a:r>
            <a:r>
              <a:rPr lang="ja-JP" altLang="en-US" sz="2800" dirty="0"/>
              <a:t>や</a:t>
            </a:r>
            <a:r>
              <a:rPr lang="ja-JP" altLang="en-US" sz="2800" b="1" dirty="0">
                <a:solidFill>
                  <a:srgbClr val="C00000"/>
                </a:solidFill>
              </a:rPr>
              <a:t>メソッド</a:t>
            </a:r>
            <a:r>
              <a:rPr lang="ja-JP" altLang="en-US" sz="2800" dirty="0"/>
              <a:t>にアクセスするときは </a:t>
            </a:r>
            <a:r>
              <a:rPr lang="en-US" altLang="ja-JP" sz="2800" b="1" u="sng" dirty="0">
                <a:solidFill>
                  <a:srgbClr val="FF0000"/>
                </a:solidFill>
              </a:rPr>
              <a:t>this </a:t>
            </a:r>
            <a:r>
              <a:rPr lang="ja-JP" altLang="en-US" sz="2800" b="1" u="sng" dirty="0">
                <a:solidFill>
                  <a:srgbClr val="FF0000"/>
                </a:solidFill>
              </a:rPr>
              <a:t>＋「</a:t>
            </a:r>
            <a:r>
              <a:rPr lang="en-US" altLang="ja-JP" sz="2800" b="1" u="sng" dirty="0">
                <a:solidFill>
                  <a:srgbClr val="FF0000"/>
                </a:solidFill>
              </a:rPr>
              <a:t>.</a:t>
            </a:r>
            <a:r>
              <a:rPr lang="ja-JP" altLang="en-US" sz="2800" b="1" u="sng" dirty="0">
                <a:solidFill>
                  <a:srgbClr val="FF0000"/>
                </a:solidFill>
              </a:rPr>
              <a:t>」</a:t>
            </a:r>
            <a:endParaRPr lang="en-US" altLang="ja-JP" sz="2800" b="1" u="sng" dirty="0">
              <a:solidFill>
                <a:srgbClr val="FF0000"/>
              </a:solidFill>
            </a:endParaRPr>
          </a:p>
          <a:p>
            <a:endParaRPr lang="en-US" altLang="ja-JP" sz="2800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007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366E44E9-7E6D-401C-B77A-8C71D908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" y="3580720"/>
            <a:ext cx="5886751" cy="21056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属性アクセス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0504" y="723845"/>
            <a:ext cx="8623496" cy="55176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ial" panose="020B0604020202020204" pitchFamily="34" charset="0"/>
              </a:rPr>
              <a:t>「オブジェクト名」＋「</a:t>
            </a:r>
            <a:r>
              <a:rPr lang="en-US" altLang="ja-JP" sz="2400" b="1" dirty="0">
                <a:latin typeface="Arial" panose="020B0604020202020204" pitchFamily="34" charset="0"/>
              </a:rPr>
              <a:t>.</a:t>
            </a:r>
            <a:r>
              <a:rPr lang="ja-JP" altLang="en-US" sz="2400" b="1" dirty="0">
                <a:latin typeface="Arial" panose="020B0604020202020204" pitchFamily="34" charset="0"/>
              </a:rPr>
              <a:t>」</a:t>
            </a:r>
            <a:r>
              <a:rPr lang="ja-JP" altLang="en-US" sz="2400" dirty="0">
                <a:latin typeface="Arial" panose="020B0604020202020204" pitchFamily="34" charset="0"/>
              </a:rPr>
              <a:t>で</a:t>
            </a:r>
            <a:r>
              <a:rPr lang="ja-JP" altLang="en-US" sz="2400" b="1" dirty="0">
                <a:latin typeface="Arial" panose="020B0604020202020204" pitchFamily="34" charset="0"/>
              </a:rPr>
              <a:t>属性やメソッド</a:t>
            </a:r>
            <a:r>
              <a:rPr lang="ja-JP" altLang="en-US" sz="2400" dirty="0">
                <a:latin typeface="Arial" panose="020B0604020202020204" pitchFamily="34" charset="0"/>
              </a:rPr>
              <a:t>に</a:t>
            </a:r>
            <a:r>
              <a:rPr lang="ja-JP" altLang="en-US" sz="2400" b="1" dirty="0">
                <a:latin typeface="Arial" panose="020B0604020202020204" pitchFamily="34" charset="0"/>
              </a:rPr>
              <a:t>アクセス</a:t>
            </a:r>
            <a:r>
              <a:rPr lang="ja-JP" altLang="en-US" sz="2400" dirty="0">
                <a:latin typeface="Arial" panose="020B0604020202020204" pitchFamily="34" charset="0"/>
              </a:rPr>
              <a:t>する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16311" y="4551493"/>
            <a:ext cx="872276" cy="3456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EE4C49B-1CF0-40A3-97DE-0D1F1A7BD304}"/>
              </a:ext>
            </a:extLst>
          </p:cNvPr>
          <p:cNvSpPr txBox="1">
            <a:spLocks/>
          </p:cNvSpPr>
          <p:nvPr/>
        </p:nvSpPr>
        <p:spPr>
          <a:xfrm>
            <a:off x="1621974" y="1016303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x   2     4     3 "green"</a:t>
            </a: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y   8     10   1  "blue"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700BD0-52E4-4CEF-86C3-EE05852C4EDC}"/>
              </a:ext>
            </a:extLst>
          </p:cNvPr>
          <p:cNvSpPr/>
          <p:nvPr/>
        </p:nvSpPr>
        <p:spPr>
          <a:xfrm>
            <a:off x="2644167" y="1048818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5D274E4-D931-4F8F-813F-8E94A7614E7E}"/>
              </a:ext>
            </a:extLst>
          </p:cNvPr>
          <p:cNvCxnSpPr/>
          <p:nvPr/>
        </p:nvCxnSpPr>
        <p:spPr>
          <a:xfrm>
            <a:off x="3160171" y="104881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5C8C8C5-AD7D-4854-A4C7-9DEC2B99EF21}"/>
              </a:ext>
            </a:extLst>
          </p:cNvPr>
          <p:cNvCxnSpPr/>
          <p:nvPr/>
        </p:nvCxnSpPr>
        <p:spPr>
          <a:xfrm>
            <a:off x="3690208" y="102539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64A00C-AAB4-498E-A693-94C044B04905}"/>
              </a:ext>
            </a:extLst>
          </p:cNvPr>
          <p:cNvSpPr txBox="1"/>
          <p:nvPr/>
        </p:nvSpPr>
        <p:spPr>
          <a:xfrm>
            <a:off x="2586824" y="1302894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64C142B-57AE-465D-8BA7-96825AE8ADAF}"/>
              </a:ext>
            </a:extLst>
          </p:cNvPr>
          <p:cNvCxnSpPr/>
          <p:nvPr/>
        </p:nvCxnSpPr>
        <p:spPr>
          <a:xfrm>
            <a:off x="4227186" y="104881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FDA0E8-192F-47AB-A7B8-93B47D658E1B}"/>
              </a:ext>
            </a:extLst>
          </p:cNvPr>
          <p:cNvSpPr/>
          <p:nvPr/>
        </p:nvSpPr>
        <p:spPr>
          <a:xfrm>
            <a:off x="2644166" y="1975540"/>
            <a:ext cx="271777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BEBAD81-15A4-4C2A-8CB9-66999CC18FE6}"/>
              </a:ext>
            </a:extLst>
          </p:cNvPr>
          <p:cNvCxnSpPr/>
          <p:nvPr/>
        </p:nvCxnSpPr>
        <p:spPr>
          <a:xfrm>
            <a:off x="3160170" y="197554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04F2DB5-0161-4DE4-87A5-701625181180}"/>
              </a:ext>
            </a:extLst>
          </p:cNvPr>
          <p:cNvCxnSpPr/>
          <p:nvPr/>
        </p:nvCxnSpPr>
        <p:spPr>
          <a:xfrm>
            <a:off x="3690207" y="195212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5074484-8F9D-40E6-ABA1-18E9D4E432F1}"/>
              </a:ext>
            </a:extLst>
          </p:cNvPr>
          <p:cNvCxnSpPr/>
          <p:nvPr/>
        </p:nvCxnSpPr>
        <p:spPr>
          <a:xfrm>
            <a:off x="4227185" y="197554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F06905-C5FF-40A8-B03F-271E9AA34443}"/>
              </a:ext>
            </a:extLst>
          </p:cNvPr>
          <p:cNvSpPr txBox="1"/>
          <p:nvPr/>
        </p:nvSpPr>
        <p:spPr>
          <a:xfrm>
            <a:off x="2586823" y="2222673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r      color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0E7C80-A9FE-4F16-A772-B14BDD38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98" y="3781412"/>
            <a:ext cx="2858604" cy="94292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BC6A56B-74CF-474D-ABC3-0DFB612C8981}"/>
              </a:ext>
            </a:extLst>
          </p:cNvPr>
          <p:cNvSpPr/>
          <p:nvPr/>
        </p:nvSpPr>
        <p:spPr>
          <a:xfrm>
            <a:off x="4135862" y="4923345"/>
            <a:ext cx="1287038" cy="3456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61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B71798D-84D2-423A-8CCE-19938AAB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8" y="2559121"/>
            <a:ext cx="8145773" cy="2870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メソッド内での属性アクセス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0503" y="723845"/>
            <a:ext cx="8335629" cy="55176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メソッド内</a:t>
            </a:r>
            <a:r>
              <a:rPr lang="ja-JP" altLang="en-US" sz="2400" dirty="0">
                <a:latin typeface="Arial" panose="020B0604020202020204" pitchFamily="34" charset="0"/>
              </a:rPr>
              <a:t>で，その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メソッドが所属するクラス</a:t>
            </a:r>
            <a:r>
              <a:rPr lang="ja-JP" altLang="en-US" sz="2400" dirty="0">
                <a:latin typeface="Arial" panose="020B0604020202020204" pitchFamily="34" charset="0"/>
              </a:rPr>
              <a:t>で定義された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属性</a:t>
            </a:r>
            <a:r>
              <a:rPr lang="ja-JP" altLang="en-US" sz="2400" dirty="0">
                <a:latin typeface="Arial" panose="020B0604020202020204" pitchFamily="34" charset="0"/>
              </a:rPr>
              <a:t>や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にアクセスするときは 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this 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＋「</a:t>
            </a:r>
            <a:r>
              <a:rPr lang="en-US" altLang="ja-JP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」</a:t>
            </a:r>
            <a:endParaRPr lang="ja-JP" altLang="en-US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※ 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this</a:t>
            </a:r>
            <a:r>
              <a:rPr lang="ja-JP" altLang="en-US" sz="2400" dirty="0">
                <a:latin typeface="Arial" panose="020B0604020202020204" pitchFamily="34" charset="0"/>
              </a:rPr>
              <a:t>」は，「メソッドが処理中のオブジェクトのことである」とみなすことも．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67273" y="4111771"/>
            <a:ext cx="2504727" cy="112697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76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「オブジェクト名」＋「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r>
              <a:rPr lang="ja-JP" altLang="en-US" dirty="0"/>
              <a:t>で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</a:t>
            </a:r>
            <a:r>
              <a:rPr lang="ja-JP" altLang="en-US" b="1" dirty="0"/>
              <a:t>アクセス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内のプログラムは，その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30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13-3. </a:t>
            </a:r>
            <a:r>
              <a:rPr lang="ja-JP" altLang="en-US" dirty="0"/>
              <a:t>スーパークラス，サブクラス，継承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9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スーパークラス，サブクラス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「</a:t>
            </a:r>
            <a:r>
              <a:rPr lang="ja-JP" altLang="en-US" b="1" dirty="0"/>
              <a:t>図形 </a:t>
            </a:r>
            <a:r>
              <a:rPr lang="en-US" altLang="ja-JP" b="1" dirty="0"/>
              <a:t>(Figure)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「</a:t>
            </a: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円 </a:t>
            </a:r>
            <a:r>
              <a:rPr kumimoji="1" lang="en-US" altLang="ja-JP" b="1" dirty="0"/>
              <a:t>(Circle)</a:t>
            </a:r>
            <a:r>
              <a:rPr kumimoji="1" lang="ja-JP" altLang="en-US" dirty="0"/>
              <a:t>」の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は，すべて「</a:t>
            </a:r>
            <a:r>
              <a:rPr lang="ja-JP" altLang="en-US" b="1" dirty="0"/>
              <a:t>図形 </a:t>
            </a:r>
            <a:r>
              <a:rPr lang="en-US" altLang="ja-JP" b="1" dirty="0"/>
              <a:t>(Figure)</a:t>
            </a:r>
            <a:r>
              <a:rPr kumimoji="1" lang="ja-JP" altLang="en-US" dirty="0"/>
              <a:t>」である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3464217" y="4373521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4697705" y="4758291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2973680" y="3616284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2157413" y="2998789"/>
            <a:ext cx="4727658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647035" y="2780052"/>
            <a:ext cx="18499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図形 </a:t>
            </a:r>
            <a:r>
              <a:rPr kumimoji="1" lang="en-US" altLang="ja-JP" sz="2400" b="1" dirty="0"/>
              <a:t>(Figure)</a:t>
            </a:r>
            <a:endParaRPr kumimoji="1"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3935586" y="3439352"/>
            <a:ext cx="14562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円 </a:t>
            </a:r>
            <a:r>
              <a:rPr kumimoji="1" lang="en-US" altLang="ja-JP" sz="2400" b="1" dirty="0"/>
              <a:t>(Circle)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2932245" y="5502152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図形でもあり円でもある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4D0A3E-F0A2-481C-928E-7FD0D662AA41}"/>
              </a:ext>
            </a:extLst>
          </p:cNvPr>
          <p:cNvSpPr txBox="1"/>
          <p:nvPr/>
        </p:nvSpPr>
        <p:spPr>
          <a:xfrm>
            <a:off x="3528535" y="435554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x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B5F683-22FF-4E75-9912-1008E8EAD5A3}"/>
              </a:ext>
            </a:extLst>
          </p:cNvPr>
          <p:cNvSpPr txBox="1"/>
          <p:nvPr/>
        </p:nvSpPr>
        <p:spPr>
          <a:xfrm>
            <a:off x="4762023" y="475662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1221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8" y="1095971"/>
            <a:ext cx="8719027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次のように考える</a:t>
            </a:r>
            <a:endParaRPr lang="en-US" altLang="ja-JP" dirty="0"/>
          </a:p>
          <a:p>
            <a:r>
              <a:rPr lang="ja-JP" altLang="en-US" b="1" dirty="0"/>
              <a:t>図形 </a:t>
            </a:r>
            <a:r>
              <a:rPr lang="en-US" altLang="ja-JP" b="1" dirty="0"/>
              <a:t>(Figure)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　→ すべて，</a:t>
            </a: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en-US" altLang="ja-JP" dirty="0"/>
              <a:t> 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される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x, y, color</a:t>
            </a:r>
          </a:p>
          <a:p>
            <a:r>
              <a:rPr lang="ja-JP" altLang="en-US" b="1" dirty="0"/>
              <a:t>円 </a:t>
            </a:r>
            <a:r>
              <a:rPr lang="en-US" altLang="ja-JP" b="1" dirty="0"/>
              <a:t>(Circle) </a:t>
            </a:r>
            <a:r>
              <a:rPr lang="ja-JP" altLang="en-US" dirty="0"/>
              <a:t>にしかない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r</a:t>
            </a:r>
          </a:p>
          <a:p>
            <a:pPr marL="0" indent="0">
              <a:buNone/>
            </a:pPr>
            <a:r>
              <a:rPr lang="ja-JP" altLang="en-US" b="1" dirty="0"/>
              <a:t>⇒ </a:t>
            </a:r>
            <a:r>
              <a:rPr lang="ja-JP" altLang="en-US" b="1" u="sng" dirty="0"/>
              <a:t>円の</a:t>
            </a:r>
            <a:r>
              <a:rPr lang="ja-JP" altLang="en-US" b="1" u="sng" dirty="0">
                <a:solidFill>
                  <a:srgbClr val="C00000"/>
                </a:solidFill>
              </a:rPr>
              <a:t>属性</a:t>
            </a:r>
            <a:r>
              <a:rPr lang="ja-JP" altLang="en-US" b="1" u="sng" dirty="0"/>
              <a:t>は </a:t>
            </a:r>
            <a:r>
              <a:rPr lang="en-US" altLang="ja-JP" b="1" u="sng" dirty="0"/>
              <a:t>x, y, color, 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9191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クラスの類似性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Figure				Circle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	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x					</a:t>
            </a:r>
            <a:r>
              <a:rPr lang="ja-JP" altLang="en-US" dirty="0"/>
              <a:t>  </a:t>
            </a:r>
            <a:r>
              <a:rPr lang="en-US" altLang="ja-JP" dirty="0"/>
              <a:t>x</a:t>
            </a:r>
          </a:p>
          <a:p>
            <a:pPr marL="0" indent="0">
              <a:buNone/>
            </a:pPr>
            <a:r>
              <a:rPr lang="en-US" altLang="ja-JP" dirty="0"/>
              <a:t>  y					  y</a:t>
            </a:r>
          </a:p>
          <a:p>
            <a:pPr marL="0" indent="0">
              <a:buNone/>
            </a:pPr>
            <a:r>
              <a:rPr lang="en-US" altLang="ja-JP" dirty="0"/>
              <a:t>  color				</a:t>
            </a:r>
            <a:r>
              <a:rPr lang="ja-JP" altLang="en-US" dirty="0"/>
              <a:t>  </a:t>
            </a:r>
            <a:r>
              <a:rPr lang="en-US" altLang="ja-JP" dirty="0"/>
              <a:t>color</a:t>
            </a:r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</a:t>
            </a:r>
            <a:r>
              <a:rPr lang="ja-JP" altLang="en-US" i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r</a:t>
            </a:r>
          </a:p>
          <a:p>
            <a:pPr marL="0" indent="0">
              <a:buNone/>
            </a:pPr>
            <a:r>
              <a:rPr lang="ja-JP" altLang="en-US" dirty="0"/>
              <a:t>スーパークラス　　　　　　サブクラス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824689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5471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25207" y="4327423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追加</a:t>
            </a:r>
          </a:p>
        </p:txBody>
      </p:sp>
      <p:sp>
        <p:nvSpPr>
          <p:cNvPr id="15" name="右矢印 14"/>
          <p:cNvSpPr/>
          <p:nvPr/>
        </p:nvSpPr>
        <p:spPr>
          <a:xfrm>
            <a:off x="3267362" y="3222577"/>
            <a:ext cx="897110" cy="49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95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スーパークラス，サブクラス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246155" cy="5333166"/>
          </a:xfrm>
        </p:spPr>
        <p:txBody>
          <a:bodyPr>
            <a:noAutofit/>
          </a:bodyPr>
          <a:lstStyle/>
          <a:p>
            <a:pPr lvl="1"/>
            <a:r>
              <a:rPr lang="ja-JP" altLang="en-US" b="1" dirty="0"/>
              <a:t>サブクラス</a:t>
            </a:r>
            <a:r>
              <a:rPr lang="ja-JP" altLang="en-US" dirty="0"/>
              <a:t>は，スーパークラスの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すべて持つ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b="1" dirty="0"/>
              <a:t>サブクラス</a:t>
            </a:r>
            <a:r>
              <a:rPr lang="ja-JP" altLang="en-US" dirty="0"/>
              <a:t>で，スーパークラスにない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追加されることがある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6681" y="3250989"/>
            <a:ext cx="23190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6681" y="4867305"/>
            <a:ext cx="24777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サブクラス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90883" y="3250989"/>
            <a:ext cx="20841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Figure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13145" y="4867306"/>
            <a:ext cx="19918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501473" y="3831878"/>
            <a:ext cx="15170" cy="91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458193" y="4928861"/>
            <a:ext cx="169309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属性 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を追加</a:t>
            </a:r>
          </a:p>
        </p:txBody>
      </p:sp>
    </p:spTree>
    <p:extLst>
      <p:ext uri="{BB962C8B-B14F-4D97-AF65-F5344CB8AC3E}">
        <p14:creationId xmlns:p14="http://schemas.microsoft.com/office/powerpoint/2010/main" val="604103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 </a:t>
            </a:r>
            <a:r>
              <a:rPr lang="en-US" altLang="ja-JP" dirty="0"/>
              <a:t>Figure </a:t>
            </a:r>
            <a:r>
              <a:rPr lang="ja-JP" altLang="en-US" dirty="0"/>
              <a:t>の定義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5062" y="5041321"/>
            <a:ext cx="3693265" cy="1422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クラス名 </a:t>
            </a:r>
            <a:r>
              <a:rPr lang="en-US" altLang="ja-JP" sz="2400" b="1" dirty="0"/>
              <a:t>Figure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属性 </a:t>
            </a:r>
            <a:r>
              <a:rPr lang="en-US" altLang="ja-JP" sz="2400" b="1" dirty="0"/>
              <a:t>x, y, color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5849" y="837605"/>
            <a:ext cx="7577139" cy="3867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Figure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double x;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double y;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String color;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public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Figure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(double x, double y, String color) 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= x;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= y;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this.color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= color;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0804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でのクラスの親子関係の書き方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" y="2713241"/>
            <a:ext cx="8923612" cy="2288621"/>
          </a:xfrm>
          <a:prstGeom prst="rect">
            <a:avLst/>
          </a:prstGeom>
          <a:ln w="76200">
            <a:noFill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81402" y="1094155"/>
            <a:ext cx="656461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親子関係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の指定「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class Circle extends Figure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7975" y="1719032"/>
            <a:ext cx="514435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子クラス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である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Circle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追加される</a:t>
            </a:r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を書く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83113" y="5255493"/>
            <a:ext cx="6340197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の定義．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super(x, y, color)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により，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親クラス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を呼び出していることに注意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2572119" y="4607396"/>
            <a:ext cx="247773" cy="64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21845" y="3409827"/>
            <a:ext cx="8550785" cy="1197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1844" y="3108666"/>
            <a:ext cx="2598337" cy="2984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7668" y="2821666"/>
            <a:ext cx="3689718" cy="2984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42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スーパークラス、サブクラスのためのキーワード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25CC8-E96D-4E26-B307-2FDDCEB301CF}"/>
              </a:ext>
            </a:extLst>
          </p:cNvPr>
          <p:cNvSpPr/>
          <p:nvPr/>
        </p:nvSpPr>
        <p:spPr>
          <a:xfrm>
            <a:off x="547270" y="1177710"/>
            <a:ext cx="7900770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キーワード</a:t>
            </a:r>
            <a:endParaRPr lang="en-US" altLang="ja-JP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extends	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の指定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super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	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呼び出し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11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スーパークラス，サブクラス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継承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26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382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EAB281-FED5-4A3D-A9D7-4D0D392AE7CD}"/>
              </a:ext>
            </a:extLst>
          </p:cNvPr>
          <p:cNvSpPr/>
          <p:nvPr/>
        </p:nvSpPr>
        <p:spPr>
          <a:xfrm>
            <a:off x="537593" y="610885"/>
            <a:ext cx="7690644" cy="27829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673BD9-C57D-4A26-AC3B-5AD979D7E06A}"/>
              </a:ext>
            </a:extLst>
          </p:cNvPr>
          <p:cNvSpPr txBox="1"/>
          <p:nvPr/>
        </p:nvSpPr>
        <p:spPr>
          <a:xfrm>
            <a:off x="6448559" y="276398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7471F7-0D39-4442-BBBC-F94F3DD59996}"/>
              </a:ext>
            </a:extLst>
          </p:cNvPr>
          <p:cNvSpPr txBox="1"/>
          <p:nvPr/>
        </p:nvSpPr>
        <p:spPr>
          <a:xfrm>
            <a:off x="535381" y="644238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次のページに続く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0FAA64C-11BC-48C9-A211-1CABA9FF21CD}"/>
              </a:ext>
            </a:extLst>
          </p:cNvPr>
          <p:cNvSpPr/>
          <p:nvPr/>
        </p:nvSpPr>
        <p:spPr>
          <a:xfrm>
            <a:off x="535381" y="3428999"/>
            <a:ext cx="8513857" cy="27829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50CFC1-0E18-4E34-A32E-05B36EFFA41E}"/>
              </a:ext>
            </a:extLst>
          </p:cNvPr>
          <p:cNvSpPr txBox="1"/>
          <p:nvPr/>
        </p:nvSpPr>
        <p:spPr>
          <a:xfrm>
            <a:off x="7051996" y="514492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BABBDD-138B-455A-AD72-41974A7B34BA}"/>
              </a:ext>
            </a:extLst>
          </p:cNvPr>
          <p:cNvSpPr txBox="1"/>
          <p:nvPr/>
        </p:nvSpPr>
        <p:spPr>
          <a:xfrm>
            <a:off x="535381" y="612844"/>
            <a:ext cx="6731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 Figure {</a:t>
            </a:r>
          </a:p>
          <a:p>
            <a:r>
              <a:rPr kumimoji="1" lang="en-US" altLang="ja-JP" dirty="0"/>
              <a:t>    double x;</a:t>
            </a:r>
          </a:p>
          <a:p>
            <a:r>
              <a:rPr kumimoji="1" lang="en-US" altLang="ja-JP" dirty="0"/>
              <a:t>    double y;</a:t>
            </a:r>
          </a:p>
          <a:p>
            <a:r>
              <a:rPr kumimoji="1" lang="en-US" altLang="ja-JP" dirty="0"/>
              <a:t>    String color;</a:t>
            </a:r>
          </a:p>
          <a:p>
            <a:r>
              <a:rPr kumimoji="1" lang="en-US" altLang="ja-JP" dirty="0"/>
              <a:t>    public Figure(double x, double y, String color)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 = color;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  <a:p>
            <a:r>
              <a:rPr kumimoji="1" lang="en-US" altLang="ja-JP" dirty="0"/>
              <a:t>class Circle extends Figure {</a:t>
            </a:r>
          </a:p>
          <a:p>
            <a:r>
              <a:rPr kumimoji="1" lang="en-US" altLang="ja-JP" dirty="0"/>
              <a:t>    double r;</a:t>
            </a:r>
          </a:p>
          <a:p>
            <a:r>
              <a:rPr kumimoji="1" lang="en-US" altLang="ja-JP" dirty="0"/>
              <a:t>    public Circle(double x, double y, double r, String color) {</a:t>
            </a:r>
          </a:p>
          <a:p>
            <a:r>
              <a:rPr kumimoji="1" lang="en-US" altLang="ja-JP" dirty="0"/>
              <a:t>        super(x, y, color);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 = 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    public void printout()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 %f %f %s\n",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874CFC-C16D-E8FF-1349-25646BD9EB23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639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i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次のソースコードを入れる</a:t>
            </a:r>
            <a:endParaRPr lang="en-US" altLang="ja-JP" i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i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BABBDD-138B-455A-AD72-41974A7B34BA}"/>
              </a:ext>
            </a:extLst>
          </p:cNvPr>
          <p:cNvSpPr txBox="1"/>
          <p:nvPr/>
        </p:nvSpPr>
        <p:spPr>
          <a:xfrm>
            <a:off x="730250" y="527645"/>
            <a:ext cx="4085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r>
              <a:rPr kumimoji="1" lang="en-US" altLang="ja-JP" dirty="0"/>
              <a:t>        Circle x = new Circle(2, 4, 3, "green");</a:t>
            </a:r>
          </a:p>
          <a:p>
            <a:r>
              <a:rPr kumimoji="1" lang="en-US" altLang="ja-JP" dirty="0"/>
              <a:t>        Circle y = new Circle(8, 10, 1, "blue");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x.printout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y.printout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643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dirty="0"/>
              <a:t>実行し，結果を確認する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5BC942-86DE-4D16-BC9C-F1D97933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45" y="746110"/>
            <a:ext cx="5989612" cy="205424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0DCED5-FE72-3B95-117E-6EF567B8284B}"/>
              </a:ext>
            </a:extLst>
          </p:cNvPr>
          <p:cNvSpPr/>
          <p:nvPr/>
        </p:nvSpPr>
        <p:spPr>
          <a:xfrm>
            <a:off x="321845" y="60076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98648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とは，</a:t>
            </a:r>
            <a:r>
              <a:rPr lang="ja-JP" altLang="en-US" b="1" u="sng" dirty="0">
                <a:solidFill>
                  <a:srgbClr val="FF0000"/>
                </a:solidFill>
              </a:rPr>
              <a:t>複数のクラスが親子関係をなす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dirty="0"/>
              <a:t>クラス①が</a:t>
            </a:r>
            <a:r>
              <a:rPr lang="ja-JP" altLang="en-US" b="1" dirty="0">
                <a:solidFill>
                  <a:srgbClr val="C00000"/>
                </a:solidFill>
              </a:rPr>
              <a:t>親</a:t>
            </a:r>
            <a:r>
              <a:rPr lang="ja-JP" altLang="en-US" dirty="0"/>
              <a:t>，クラス②が</a:t>
            </a:r>
            <a:r>
              <a:rPr lang="ja-JP" altLang="en-US" b="1" dirty="0">
                <a:solidFill>
                  <a:srgbClr val="C00000"/>
                </a:solidFill>
              </a:rPr>
              <a:t>子</a:t>
            </a:r>
            <a:r>
              <a:rPr lang="ja-JP" altLang="en-US" dirty="0"/>
              <a:t>であるとき</a:t>
            </a:r>
            <a:endParaRPr lang="en-US" altLang="ja-JP" dirty="0"/>
          </a:p>
          <a:p>
            <a:pPr lvl="1"/>
            <a:r>
              <a:rPr lang="ja-JP" altLang="en-US" dirty="0"/>
              <a:t>クラス②は，クラス①の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すべて持つ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クラス②で，クラス①にない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追加されることがある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親子関係</a:t>
            </a:r>
            <a:r>
              <a:rPr lang="ja-JP" altLang="en-US" dirty="0"/>
              <a:t>の指定は，「</a:t>
            </a:r>
            <a:r>
              <a:rPr lang="en-US" altLang="ja-JP" b="1" dirty="0"/>
              <a:t>class Circle extends Figure</a:t>
            </a:r>
            <a:r>
              <a:rPr lang="ja-JP" altLang="en-US" dirty="0"/>
              <a:t>」のように書く．</a:t>
            </a:r>
            <a:r>
              <a:rPr lang="en-US" altLang="ja-JP" dirty="0"/>
              <a:t>Circle </a:t>
            </a:r>
            <a:r>
              <a:rPr lang="ja-JP" altLang="en-US" dirty="0"/>
              <a:t>が子，</a:t>
            </a:r>
            <a:r>
              <a:rPr lang="en-US" altLang="ja-JP" dirty="0"/>
              <a:t>Figure </a:t>
            </a:r>
            <a:r>
              <a:rPr lang="ja-JP" altLang="en-US" dirty="0"/>
              <a:t>が親．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親クラス</a:t>
            </a:r>
            <a:r>
              <a:rPr lang="ja-JP" altLang="en-US" dirty="0"/>
              <a:t>のことを「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」，</a:t>
            </a:r>
            <a:r>
              <a:rPr lang="ja-JP" altLang="en-US" b="1" dirty="0">
                <a:solidFill>
                  <a:srgbClr val="C00000"/>
                </a:solidFill>
              </a:rPr>
              <a:t>子クラス</a:t>
            </a:r>
            <a:r>
              <a:rPr lang="ja-JP" altLang="en-US" dirty="0"/>
              <a:t>のことを「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」ともいう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912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27" y="2361558"/>
            <a:ext cx="4903343" cy="33903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" y="2244376"/>
            <a:ext cx="3872958" cy="28939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8282"/>
          </a:xfrm>
        </p:spPr>
        <p:txBody>
          <a:bodyPr>
            <a:noAutofit/>
          </a:bodyPr>
          <a:lstStyle/>
          <a:p>
            <a:r>
              <a:rPr lang="ja-JP" altLang="en-US" dirty="0"/>
              <a:t>２つのクラスのプログラム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（親子関係にしない場合）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1889" y="152483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Ball					Circle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05541" y="3692986"/>
            <a:ext cx="3148670" cy="1350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89250" y="4218037"/>
            <a:ext cx="3491710" cy="1319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7269" y="2442900"/>
            <a:ext cx="3614240" cy="1232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右矢印 10"/>
          <p:cNvSpPr/>
          <p:nvPr/>
        </p:nvSpPr>
        <p:spPr>
          <a:xfrm rot="1127133">
            <a:off x="3374101" y="4631785"/>
            <a:ext cx="70054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47775" y="526343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全く同じ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65209" y="3504489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の部分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が違う</a:t>
            </a:r>
          </a:p>
        </p:txBody>
      </p:sp>
      <p:sp>
        <p:nvSpPr>
          <p:cNvPr id="15" name="右矢印 14"/>
          <p:cNvSpPr/>
          <p:nvPr/>
        </p:nvSpPr>
        <p:spPr>
          <a:xfrm>
            <a:off x="3735602" y="3095435"/>
            <a:ext cx="386438" cy="499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29886" y="2547142"/>
            <a:ext cx="4823684" cy="1670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800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43939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２つのクラスのプログラム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/>
              <a:t>親子関係にしない場合とする場合の比較</a:t>
            </a:r>
          </a:p>
        </p:txBody>
      </p:sp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75C88C19-C268-4559-A759-CC46A23DB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45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37" y="3726026"/>
            <a:ext cx="3572218" cy="91616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-74250" y="6035727"/>
            <a:ext cx="4544834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親子関係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しない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（同じようなプログラムを繰り返す）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6816" y="6035727"/>
            <a:ext cx="223651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親子関係にする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4" y="3558223"/>
            <a:ext cx="3583167" cy="2477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4" y="891608"/>
            <a:ext cx="3282278" cy="2452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15727" y="522023"/>
            <a:ext cx="6142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01913" y="3247323"/>
            <a:ext cx="84189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12" y="891608"/>
            <a:ext cx="3282278" cy="2452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503115" y="522023"/>
            <a:ext cx="61427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51065" y="3286965"/>
            <a:ext cx="84189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左右矢印 4"/>
          <p:cNvSpPr/>
          <p:nvPr/>
        </p:nvSpPr>
        <p:spPr>
          <a:xfrm>
            <a:off x="4099517" y="3198312"/>
            <a:ext cx="928738" cy="498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86832" y="2409495"/>
            <a:ext cx="954107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働きは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</p:spTree>
    <p:extLst>
      <p:ext uri="{BB962C8B-B14F-4D97-AF65-F5344CB8AC3E}">
        <p14:creationId xmlns:p14="http://schemas.microsoft.com/office/powerpoint/2010/main" val="4216858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13-4. </a:t>
            </a:r>
            <a:r>
              <a:rPr lang="ja-JP" altLang="en-US" dirty="0"/>
              <a:t>クラスの抽象化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15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2615" y="5501060"/>
            <a:ext cx="247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Circle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8" name="楕円 7"/>
          <p:cNvSpPr/>
          <p:nvPr/>
        </p:nvSpPr>
        <p:spPr>
          <a:xfrm>
            <a:off x="1034080" y="1192462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0319" y="4532277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7AD9DC-2DEA-4BE3-BFFA-153AE2063C4A}"/>
              </a:ext>
            </a:extLst>
          </p:cNvPr>
          <p:cNvSpPr txBox="1"/>
          <p:nvPr/>
        </p:nvSpPr>
        <p:spPr>
          <a:xfrm>
            <a:off x="4808930" y="431364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1,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black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29F31B-A3E7-43F6-A3C6-B9ED224B7718}"/>
              </a:ext>
            </a:extLst>
          </p:cNvPr>
          <p:cNvSpPr txBox="1"/>
          <p:nvPr/>
        </p:nvSpPr>
        <p:spPr>
          <a:xfrm>
            <a:off x="5812365" y="5383325"/>
            <a:ext cx="247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長方形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(Rectangle)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AA16B6-5BA4-49E9-95CB-036D012E08B8}"/>
              </a:ext>
            </a:extLst>
          </p:cNvPr>
          <p:cNvSpPr/>
          <p:nvPr/>
        </p:nvSpPr>
        <p:spPr>
          <a:xfrm>
            <a:off x="5932600" y="1700589"/>
            <a:ext cx="1116940" cy="19856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836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クラスの類似性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類似した２つの</a:t>
            </a:r>
            <a:r>
              <a:rPr lang="ja-JP" altLang="en-US" b="1" dirty="0">
                <a:solidFill>
                  <a:srgbClr val="FF0000"/>
                </a:solidFill>
              </a:rPr>
              <a:t>クラス</a:t>
            </a:r>
            <a:r>
              <a:rPr lang="en-US" altLang="ja-JP" dirty="0"/>
              <a:t>					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en-US" altLang="ja-JP" dirty="0"/>
              <a:t>				</a:t>
            </a:r>
            <a:r>
              <a:rPr lang="ja-JP" altLang="en-US" b="1" dirty="0"/>
              <a:t>長方形 </a:t>
            </a:r>
            <a:r>
              <a:rPr lang="en-US" altLang="ja-JP" b="1" dirty="0"/>
              <a:t>(Rectangle)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	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  </a:t>
            </a:r>
            <a:r>
              <a:rPr lang="en-US" altLang="ja-JP" dirty="0"/>
              <a:t>x</a:t>
            </a:r>
            <a:r>
              <a:rPr lang="en-US" altLang="ja-JP" b="1" dirty="0"/>
              <a:t>	</a:t>
            </a:r>
            <a:r>
              <a:rPr lang="en-US" altLang="ja-JP" dirty="0"/>
              <a:t>				 x</a:t>
            </a:r>
          </a:p>
          <a:p>
            <a:pPr marL="0" indent="0">
              <a:buNone/>
            </a:pPr>
            <a:r>
              <a:rPr lang="en-US" altLang="ja-JP" dirty="0"/>
              <a:t>  y					</a:t>
            </a:r>
            <a:r>
              <a:rPr lang="ja-JP" altLang="en-US" dirty="0"/>
              <a:t> </a:t>
            </a:r>
            <a:r>
              <a:rPr lang="en-US" altLang="ja-JP" dirty="0"/>
              <a:t>y</a:t>
            </a:r>
          </a:p>
          <a:p>
            <a:pPr marL="0" indent="0">
              <a:buNone/>
            </a:pPr>
            <a:r>
              <a:rPr lang="en-US" altLang="ja-JP" dirty="0"/>
              <a:t>  color				 color</a:t>
            </a:r>
          </a:p>
          <a:p>
            <a:pPr marL="0" indent="0">
              <a:buNone/>
            </a:pPr>
            <a:r>
              <a:rPr lang="en-US" altLang="ja-JP" b="1" dirty="0"/>
              <a:t>  r	</a:t>
            </a:r>
            <a:r>
              <a:rPr lang="ja-JP" altLang="en-US" b="1" dirty="0"/>
              <a:t>半径</a:t>
            </a:r>
            <a:r>
              <a:rPr lang="en-US" altLang="ja-JP" b="1" dirty="0"/>
              <a:t>	</a:t>
            </a:r>
            <a:r>
              <a:rPr lang="en-US" altLang="ja-JP" dirty="0"/>
              <a:t>			</a:t>
            </a:r>
            <a:r>
              <a:rPr lang="ja-JP" altLang="en-US" b="1" dirty="0"/>
              <a:t> </a:t>
            </a:r>
            <a:r>
              <a:rPr lang="en-US" altLang="ja-JP" b="1" dirty="0"/>
              <a:t>width</a:t>
            </a:r>
            <a:r>
              <a:rPr lang="ja-JP" altLang="en-US" b="1" dirty="0"/>
              <a:t>　幅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			 </a:t>
            </a:r>
            <a:r>
              <a:rPr lang="en-US" altLang="ja-JP" b="1" dirty="0"/>
              <a:t>height  </a:t>
            </a:r>
            <a:r>
              <a:rPr lang="ja-JP" altLang="en-US" b="1" dirty="0"/>
              <a:t>高さ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846356" y="2930525"/>
            <a:ext cx="2857151" cy="3005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5160" y="2930526"/>
            <a:ext cx="2513924" cy="2418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左右矢印 10">
            <a:extLst>
              <a:ext uri="{FF2B5EF4-FFF2-40B4-BE49-F238E27FC236}">
                <a16:creationId xmlns:a16="http://schemas.microsoft.com/office/drawing/2014/main" id="{AAB102BA-F886-4089-B594-B1A76EC90DC2}"/>
              </a:ext>
            </a:extLst>
          </p:cNvPr>
          <p:cNvSpPr/>
          <p:nvPr/>
        </p:nvSpPr>
        <p:spPr>
          <a:xfrm>
            <a:off x="3124853" y="3086077"/>
            <a:ext cx="135573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9B9BA4-B67C-47AF-BD69-E948031E8ECD}"/>
              </a:ext>
            </a:extLst>
          </p:cNvPr>
          <p:cNvSpPr txBox="1"/>
          <p:nvPr/>
        </p:nvSpPr>
        <p:spPr>
          <a:xfrm>
            <a:off x="2970530" y="3636734"/>
            <a:ext cx="1664380" cy="7210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は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共通</a:t>
            </a:r>
          </a:p>
        </p:txBody>
      </p:sp>
    </p:spTree>
    <p:extLst>
      <p:ext uri="{BB962C8B-B14F-4D97-AF65-F5344CB8AC3E}">
        <p14:creationId xmlns:p14="http://schemas.microsoft.com/office/powerpoint/2010/main" val="237967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874718" y="381222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530939" y="3807706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41705" y="2873123"/>
            <a:ext cx="2433885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690342" y="2228472"/>
            <a:ext cx="7436312" cy="3950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356120" y="2738570"/>
            <a:ext cx="14562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円 </a:t>
            </a:r>
            <a:r>
              <a:rPr kumimoji="1" lang="en-US" altLang="ja-JP" sz="2400" b="1" dirty="0"/>
              <a:t>(Circle)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706267" y="4541742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円でもあり図形でもある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27840E49-9B02-437C-9BB4-90C911B1CBEA}"/>
              </a:ext>
            </a:extLst>
          </p:cNvPr>
          <p:cNvSpPr/>
          <p:nvPr/>
        </p:nvSpPr>
        <p:spPr>
          <a:xfrm>
            <a:off x="4523547" y="2902587"/>
            <a:ext cx="2433885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C8B49D-470E-4527-8CDC-B0D136A87A04}"/>
              </a:ext>
            </a:extLst>
          </p:cNvPr>
          <p:cNvSpPr txBox="1"/>
          <p:nvPr/>
        </p:nvSpPr>
        <p:spPr>
          <a:xfrm>
            <a:off x="4552449" y="2808125"/>
            <a:ext cx="26201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長方形 </a:t>
            </a:r>
            <a:r>
              <a:rPr kumimoji="1" lang="en-US" altLang="ja-JP" sz="2400" b="1" dirty="0"/>
              <a:t>(Rectangle)</a:t>
            </a:r>
            <a:endParaRPr kumimoji="1" lang="ja-JP" altLang="en-US" sz="24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2330D7-8AC2-426D-8019-CC0DE1CEEFAA}"/>
              </a:ext>
            </a:extLst>
          </p:cNvPr>
          <p:cNvSpPr txBox="1"/>
          <p:nvPr/>
        </p:nvSpPr>
        <p:spPr>
          <a:xfrm>
            <a:off x="4561808" y="4541742"/>
            <a:ext cx="31854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長方形でもあり図形でもある</a:t>
            </a:r>
          </a:p>
        </p:txBody>
      </p:sp>
    </p:spTree>
    <p:extLst>
      <p:ext uri="{BB962C8B-B14F-4D97-AF65-F5344CB8AC3E}">
        <p14:creationId xmlns:p14="http://schemas.microsoft.com/office/powerpoint/2010/main" val="424225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クラスの抽象化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2526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					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円 </a:t>
            </a:r>
            <a:r>
              <a:rPr lang="en-US" altLang="ja-JP" b="1" dirty="0"/>
              <a:t>(Circle)</a:t>
            </a:r>
            <a:r>
              <a:rPr lang="en-US" altLang="ja-JP" dirty="0"/>
              <a:t>		</a:t>
            </a:r>
            <a:r>
              <a:rPr lang="ja-JP" altLang="en-US" b="1" dirty="0"/>
              <a:t>長方形 </a:t>
            </a:r>
            <a:r>
              <a:rPr lang="en-US" altLang="ja-JP" b="1" dirty="0"/>
              <a:t>(Rectangle)	</a:t>
            </a:r>
            <a:r>
              <a:rPr lang="ja-JP" altLang="en-US" b="1" dirty="0"/>
              <a:t>図形 </a:t>
            </a:r>
            <a:r>
              <a:rPr lang="en-US" altLang="ja-JP" b="1" dirty="0"/>
              <a:t>(Figure)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</a:t>
            </a:r>
            <a:r>
              <a:rPr lang="ja-JP" altLang="en-US" dirty="0"/>
              <a:t>属性 </a:t>
            </a:r>
            <a:r>
              <a:rPr lang="en-US" altLang="ja-JP" dirty="0"/>
              <a:t>				</a:t>
            </a:r>
            <a:r>
              <a:rPr lang="ja-JP" altLang="en-US" dirty="0"/>
              <a:t>属性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 </a:t>
            </a:r>
            <a:r>
              <a:rPr lang="en-US" altLang="ja-JP" dirty="0"/>
              <a:t>x		  </a:t>
            </a:r>
            <a:r>
              <a:rPr lang="en-US" altLang="ja-JP" b="1" dirty="0"/>
              <a:t>	</a:t>
            </a:r>
            <a:r>
              <a:rPr lang="ja-JP" altLang="en-US" b="1" dirty="0"/>
              <a:t>  </a:t>
            </a:r>
            <a:r>
              <a:rPr lang="en-US" altLang="ja-JP" dirty="0"/>
              <a:t>x				x</a:t>
            </a:r>
          </a:p>
          <a:p>
            <a:pPr marL="0" indent="0">
              <a:buNone/>
            </a:pPr>
            <a:r>
              <a:rPr lang="en-US" altLang="ja-JP" dirty="0"/>
              <a:t>  y			  y		</a:t>
            </a:r>
            <a:r>
              <a:rPr lang="ja-JP" altLang="en-US" dirty="0"/>
              <a:t>  </a:t>
            </a:r>
            <a:r>
              <a:rPr lang="en-US" altLang="ja-JP" b="1" dirty="0"/>
              <a:t>		</a:t>
            </a:r>
            <a:r>
              <a:rPr lang="en-US" altLang="ja-JP" dirty="0"/>
              <a:t>y</a:t>
            </a:r>
          </a:p>
          <a:p>
            <a:pPr marL="0" indent="0">
              <a:buNone/>
            </a:pPr>
            <a:r>
              <a:rPr lang="en-US" altLang="ja-JP" dirty="0"/>
              <a:t>  color		  color			color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en-US" altLang="ja-JP" b="1" dirty="0"/>
              <a:t>r</a:t>
            </a:r>
            <a:r>
              <a:rPr lang="ja-JP" altLang="en-US" b="1" dirty="0"/>
              <a:t>　半径</a:t>
            </a:r>
            <a:r>
              <a:rPr lang="en-US" altLang="ja-JP" b="1" dirty="0"/>
              <a:t>		</a:t>
            </a:r>
            <a:r>
              <a:rPr lang="ja-JP" altLang="en-US" b="1" dirty="0"/>
              <a:t>  </a:t>
            </a:r>
            <a:r>
              <a:rPr lang="en-US" altLang="ja-JP" b="1" dirty="0"/>
              <a:t>width</a:t>
            </a:r>
            <a:r>
              <a:rPr lang="ja-JP" altLang="en-US" b="1" dirty="0"/>
              <a:t>　幅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			  height</a:t>
            </a:r>
            <a:r>
              <a:rPr lang="ja-JP" altLang="en-US" b="1" dirty="0"/>
              <a:t>　高さ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059945" y="2938406"/>
            <a:ext cx="2857151" cy="2793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5160" y="2930526"/>
            <a:ext cx="2267926" cy="2418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F02C7F-0444-4B6C-9DC8-908AF88A3050}"/>
              </a:ext>
            </a:extLst>
          </p:cNvPr>
          <p:cNvSpPr/>
          <p:nvPr/>
        </p:nvSpPr>
        <p:spPr>
          <a:xfrm>
            <a:off x="6384918" y="2930526"/>
            <a:ext cx="2738875" cy="204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6FCBC2-1400-424E-AE45-9712FCFD49C7}"/>
              </a:ext>
            </a:extLst>
          </p:cNvPr>
          <p:cNvSpPr txBox="1"/>
          <p:nvPr/>
        </p:nvSpPr>
        <p:spPr>
          <a:xfrm>
            <a:off x="6559738" y="511690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共通属性を持つ</a:t>
            </a:r>
          </a:p>
        </p:txBody>
      </p:sp>
    </p:spTree>
    <p:extLst>
      <p:ext uri="{BB962C8B-B14F-4D97-AF65-F5344CB8AC3E}">
        <p14:creationId xmlns:p14="http://schemas.microsoft.com/office/powerpoint/2010/main" val="1989478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のオブジェクトの生成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910078" cy="441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u="sng" dirty="0">
                <a:solidFill>
                  <a:srgbClr val="FF0000"/>
                </a:solidFill>
              </a:rPr>
              <a:t>を生成する </a:t>
            </a:r>
            <a:r>
              <a:rPr lang="en-US" altLang="ja-JP" dirty="0"/>
              <a:t>Java </a:t>
            </a:r>
            <a:r>
              <a:rPr lang="ja-JP" altLang="en-US" dirty="0"/>
              <a:t>プログラム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105178" y="1874507"/>
            <a:ext cx="6643763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x   2     4    "green"</a:t>
            </a:r>
            <a:r>
              <a:rPr lang="ja-JP" altLang="en-US" sz="2400" b="1" dirty="0">
                <a:latin typeface="Arial" panose="020B0604020202020204" pitchFamily="34" charset="0"/>
              </a:rPr>
              <a:t>　</a:t>
            </a:r>
            <a:r>
              <a:rPr lang="en-US" altLang="ja-JP" sz="2400" b="1" dirty="0">
                <a:latin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a    6    4    "black"     1         2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23278" y="1897927"/>
            <a:ext cx="3122073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439283" y="189792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69320" y="187450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65936" y="2152003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x    y      color        r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BAF1B8-178F-4DCB-BF49-DE300263BC19}"/>
              </a:ext>
            </a:extLst>
          </p:cNvPr>
          <p:cNvCxnSpPr/>
          <p:nvPr/>
        </p:nvCxnSpPr>
        <p:spPr>
          <a:xfrm>
            <a:off x="3455798" y="1894414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263A9F-10F3-460D-AE84-537D01D69326}"/>
              </a:ext>
            </a:extLst>
          </p:cNvPr>
          <p:cNvSpPr/>
          <p:nvPr/>
        </p:nvSpPr>
        <p:spPr>
          <a:xfrm>
            <a:off x="923278" y="2824649"/>
            <a:ext cx="4447518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DCEBC54-239A-4C9C-B953-DBDCBE0A8989}"/>
              </a:ext>
            </a:extLst>
          </p:cNvPr>
          <p:cNvCxnSpPr/>
          <p:nvPr/>
        </p:nvCxnSpPr>
        <p:spPr>
          <a:xfrm>
            <a:off x="1439283" y="2832654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EBC93C-990F-4B19-BB0E-3DC6874BE219}"/>
              </a:ext>
            </a:extLst>
          </p:cNvPr>
          <p:cNvSpPr txBox="1"/>
          <p:nvPr/>
        </p:nvSpPr>
        <p:spPr>
          <a:xfrm>
            <a:off x="740675" y="3081952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x    y      color        width  height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CAE7747-9939-4850-ACA6-B5113265C576}"/>
              </a:ext>
            </a:extLst>
          </p:cNvPr>
          <p:cNvCxnSpPr/>
          <p:nvPr/>
        </p:nvCxnSpPr>
        <p:spPr>
          <a:xfrm>
            <a:off x="2946384" y="284066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C09202D-95ED-4656-9EE4-E08247885DC6}"/>
              </a:ext>
            </a:extLst>
          </p:cNvPr>
          <p:cNvCxnSpPr/>
          <p:nvPr/>
        </p:nvCxnSpPr>
        <p:spPr>
          <a:xfrm>
            <a:off x="3457227" y="2823247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C3F51D8-D7F7-4494-87CF-5BD6027E490A}"/>
              </a:ext>
            </a:extLst>
          </p:cNvPr>
          <p:cNvCxnSpPr/>
          <p:nvPr/>
        </p:nvCxnSpPr>
        <p:spPr>
          <a:xfrm>
            <a:off x="1970151" y="2823246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044A8F6-C1DB-48CF-B120-10A6168C2E45}"/>
              </a:ext>
            </a:extLst>
          </p:cNvPr>
          <p:cNvCxnSpPr/>
          <p:nvPr/>
        </p:nvCxnSpPr>
        <p:spPr>
          <a:xfrm>
            <a:off x="4374950" y="2816644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3764AB10-321D-439D-879F-240BEAB1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4057058"/>
            <a:ext cx="8355025" cy="7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E2D31-F478-46CB-A34D-D08A487A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クラス階層は何のため？　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A945B2-E274-4785-9F63-FAE7D963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347593" cy="134386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/>
              <a:t>似通ったクラス </a:t>
            </a:r>
            <a:r>
              <a:rPr lang="en-US" altLang="ja-JP" b="1" dirty="0"/>
              <a:t>Circle, Rectangle </a:t>
            </a:r>
            <a:r>
              <a:rPr lang="ja-JP" altLang="en-US" dirty="0"/>
              <a:t>を使いたい．</a:t>
            </a:r>
            <a:r>
              <a:rPr lang="ja-JP" altLang="en-US" b="1" dirty="0"/>
              <a:t>プログラムのミスを減らす</a:t>
            </a:r>
            <a:r>
              <a:rPr lang="ja-JP" altLang="en-US" dirty="0"/>
              <a:t>ため</a:t>
            </a:r>
            <a:endParaRPr lang="en-US" altLang="ja-JP" dirty="0"/>
          </a:p>
          <a:p>
            <a:r>
              <a:rPr kumimoji="1" lang="ja-JP" altLang="en-US" dirty="0"/>
              <a:t>将来，図形の種類を増やすときにも有効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95AF0C-893E-4A92-B0EA-0B1BF141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4C255A-9801-47BE-9E56-1A711C8CB868}"/>
              </a:ext>
            </a:extLst>
          </p:cNvPr>
          <p:cNvSpPr txBox="1"/>
          <p:nvPr/>
        </p:nvSpPr>
        <p:spPr>
          <a:xfrm>
            <a:off x="3867559" y="2325483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Figure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A48FE0-3309-4AAF-A9CF-E9C3CDD16398}"/>
              </a:ext>
            </a:extLst>
          </p:cNvPr>
          <p:cNvSpPr txBox="1"/>
          <p:nvPr/>
        </p:nvSpPr>
        <p:spPr>
          <a:xfrm>
            <a:off x="2969811" y="3882806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3EE0C2D-807F-4F26-BB60-F279CA25128E}"/>
              </a:ext>
            </a:extLst>
          </p:cNvPr>
          <p:cNvCxnSpPr/>
          <p:nvPr/>
        </p:nvCxnSpPr>
        <p:spPr>
          <a:xfrm flipV="1">
            <a:off x="3777481" y="2918237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969DC-9D8F-426B-B96A-2CA7C7C0A725}"/>
              </a:ext>
            </a:extLst>
          </p:cNvPr>
          <p:cNvSpPr txBox="1"/>
          <p:nvPr/>
        </p:nvSpPr>
        <p:spPr>
          <a:xfrm>
            <a:off x="4244519" y="2907557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4DCDF4-6244-4310-83D4-B99B708CCB1B}"/>
              </a:ext>
            </a:extLst>
          </p:cNvPr>
          <p:cNvSpPr txBox="1"/>
          <p:nvPr/>
        </p:nvSpPr>
        <p:spPr>
          <a:xfrm>
            <a:off x="3926075" y="3482696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48BF1D-0DA9-4B11-BADF-8F2E3356BBE2}"/>
              </a:ext>
            </a:extLst>
          </p:cNvPr>
          <p:cNvSpPr txBox="1"/>
          <p:nvPr/>
        </p:nvSpPr>
        <p:spPr>
          <a:xfrm>
            <a:off x="5200782" y="3882806"/>
            <a:ext cx="156577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Rectangle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26E6CA7-7910-4B02-84D4-2C3A226A7D8F}"/>
              </a:ext>
            </a:extLst>
          </p:cNvPr>
          <p:cNvCxnSpPr/>
          <p:nvPr/>
        </p:nvCxnSpPr>
        <p:spPr>
          <a:xfrm flipH="1" flipV="1">
            <a:off x="4898705" y="2907557"/>
            <a:ext cx="622383" cy="83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6E09CF-8B38-48F7-A7B1-F30898DAC1A5}"/>
              </a:ext>
            </a:extLst>
          </p:cNvPr>
          <p:cNvSpPr txBox="1"/>
          <p:nvPr/>
        </p:nvSpPr>
        <p:spPr>
          <a:xfrm>
            <a:off x="5153488" y="2882753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73F3D05-F864-41E4-BEFB-9C2C3AD4BD51}"/>
              </a:ext>
            </a:extLst>
          </p:cNvPr>
          <p:cNvSpPr txBox="1"/>
          <p:nvPr/>
        </p:nvSpPr>
        <p:spPr>
          <a:xfrm>
            <a:off x="5594634" y="3491370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5ADE096F-CBEF-49EE-90ED-29D4D709328F}"/>
              </a:ext>
            </a:extLst>
          </p:cNvPr>
          <p:cNvSpPr txBox="1">
            <a:spLocks/>
          </p:cNvSpPr>
          <p:nvPr/>
        </p:nvSpPr>
        <p:spPr>
          <a:xfrm>
            <a:off x="724908" y="5148098"/>
            <a:ext cx="8347593" cy="1208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クラス </a:t>
            </a:r>
            <a:r>
              <a:rPr lang="en-US" altLang="ja-JP" b="1" dirty="0"/>
              <a:t>Circle, </a:t>
            </a:r>
            <a:r>
              <a:rPr lang="ja-JP" altLang="en-US" b="1" dirty="0"/>
              <a:t>クラス </a:t>
            </a:r>
            <a:r>
              <a:rPr lang="en-US" altLang="ja-JP" b="1" dirty="0"/>
              <a:t>Rectangle </a:t>
            </a:r>
            <a:r>
              <a:rPr lang="ja-JP" altLang="en-US" b="1" dirty="0"/>
              <a:t>が似ている．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共通する機能を、スーパークラス </a:t>
            </a:r>
            <a:r>
              <a:rPr lang="en-US" altLang="ja-JP" b="1" dirty="0"/>
              <a:t>Figure </a:t>
            </a:r>
            <a:r>
              <a:rPr lang="ja-JP" altLang="en-US" b="1" dirty="0"/>
              <a:t>にまとめる．</a:t>
            </a:r>
          </a:p>
        </p:txBody>
      </p:sp>
    </p:spTree>
    <p:extLst>
      <p:ext uri="{BB962C8B-B14F-4D97-AF65-F5344CB8AC3E}">
        <p14:creationId xmlns:p14="http://schemas.microsoft.com/office/powerpoint/2010/main" val="143769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54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56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クラスの抽象化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1982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BC2F56-2F82-4995-AB6F-3B86AB1EBB57}"/>
              </a:ext>
            </a:extLst>
          </p:cNvPr>
          <p:cNvSpPr txBox="1"/>
          <p:nvPr/>
        </p:nvSpPr>
        <p:spPr>
          <a:xfrm>
            <a:off x="484581" y="635635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次のページに続く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A7BDAC-76C9-4E26-8F9E-3E8FF87E6182}"/>
              </a:ext>
            </a:extLst>
          </p:cNvPr>
          <p:cNvSpPr txBox="1"/>
          <p:nvPr/>
        </p:nvSpPr>
        <p:spPr>
          <a:xfrm>
            <a:off x="4991263" y="561685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ここまでは</a:t>
            </a:r>
            <a:endParaRPr kumimoji="1" lang="en-US" altLang="ja-JP" sz="2400" b="1" dirty="0">
              <a:solidFill>
                <a:schemeClr val="accent5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前のプログラムそのまま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A05CDA-A9BA-4496-9DB2-BBA6B0F4181A}"/>
              </a:ext>
            </a:extLst>
          </p:cNvPr>
          <p:cNvSpPr txBox="1"/>
          <p:nvPr/>
        </p:nvSpPr>
        <p:spPr>
          <a:xfrm>
            <a:off x="542525" y="612844"/>
            <a:ext cx="6731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 Figure {</a:t>
            </a:r>
          </a:p>
          <a:p>
            <a:r>
              <a:rPr kumimoji="1" lang="en-US" altLang="ja-JP" dirty="0"/>
              <a:t>    double x;</a:t>
            </a:r>
          </a:p>
          <a:p>
            <a:r>
              <a:rPr kumimoji="1" lang="en-US" altLang="ja-JP" dirty="0"/>
              <a:t>    double y;</a:t>
            </a:r>
          </a:p>
          <a:p>
            <a:r>
              <a:rPr kumimoji="1" lang="en-US" altLang="ja-JP" dirty="0"/>
              <a:t>    String color;</a:t>
            </a:r>
          </a:p>
          <a:p>
            <a:r>
              <a:rPr kumimoji="1" lang="en-US" altLang="ja-JP" dirty="0"/>
              <a:t>    public Figure(double x, double y, String color)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 = color;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  <a:p>
            <a:r>
              <a:rPr kumimoji="1" lang="en-US" altLang="ja-JP" dirty="0"/>
              <a:t>class Circle extends Figure {</a:t>
            </a:r>
          </a:p>
          <a:p>
            <a:r>
              <a:rPr kumimoji="1" lang="en-US" altLang="ja-JP" dirty="0"/>
              <a:t>    double r;</a:t>
            </a:r>
          </a:p>
          <a:p>
            <a:r>
              <a:rPr kumimoji="1" lang="en-US" altLang="ja-JP" dirty="0"/>
              <a:t>    public Circle(double x, double y, double r, String color) {</a:t>
            </a:r>
          </a:p>
          <a:p>
            <a:r>
              <a:rPr kumimoji="1" lang="en-US" altLang="ja-JP" dirty="0"/>
              <a:t>        super(x, y, color);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 = r;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    public void printout()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 %f %f %s\n",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this.r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34EFE2-2D3A-B7B2-9E13-B47701F38D22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055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55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続き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84ECB3-CB85-4688-9763-014A2889421F}"/>
              </a:ext>
            </a:extLst>
          </p:cNvPr>
          <p:cNvSpPr/>
          <p:nvPr/>
        </p:nvSpPr>
        <p:spPr>
          <a:xfrm>
            <a:off x="369615" y="524415"/>
            <a:ext cx="8666436" cy="336178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A059AE-8176-486A-9EA4-71F9DD611016}"/>
              </a:ext>
            </a:extLst>
          </p:cNvPr>
          <p:cNvSpPr txBox="1"/>
          <p:nvPr/>
        </p:nvSpPr>
        <p:spPr>
          <a:xfrm>
            <a:off x="6505344" y="2449088"/>
            <a:ext cx="196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238330-E68E-4EF5-A445-3C80831B9DCC}"/>
              </a:ext>
            </a:extLst>
          </p:cNvPr>
          <p:cNvSpPr/>
          <p:nvPr/>
        </p:nvSpPr>
        <p:spPr>
          <a:xfrm>
            <a:off x="805525" y="4422140"/>
            <a:ext cx="4649125" cy="110871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B4EFB7-3AF8-4CCA-B979-C175541ED487}"/>
              </a:ext>
            </a:extLst>
          </p:cNvPr>
          <p:cNvSpPr txBox="1"/>
          <p:nvPr/>
        </p:nvSpPr>
        <p:spPr>
          <a:xfrm>
            <a:off x="378805" y="511698"/>
            <a:ext cx="83574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class Rectangle extends Figure {</a:t>
            </a:r>
          </a:p>
          <a:p>
            <a:r>
              <a:rPr kumimoji="1" lang="en-US" altLang="ja-JP" dirty="0"/>
              <a:t>    double width;</a:t>
            </a:r>
          </a:p>
          <a:p>
            <a:r>
              <a:rPr kumimoji="1" lang="en-US" altLang="ja-JP" dirty="0"/>
              <a:t>    double height;</a:t>
            </a:r>
          </a:p>
          <a:p>
            <a:r>
              <a:rPr kumimoji="1" lang="en-US" altLang="ja-JP" dirty="0"/>
              <a:t>    public Rectangle(double x, double y, double w, double h, String color) {</a:t>
            </a:r>
          </a:p>
          <a:p>
            <a:r>
              <a:rPr kumimoji="1" lang="en-US" altLang="ja-JP" dirty="0"/>
              <a:t>        super(x, y, color);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    public void printout() {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 %f %f %f %s",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</a:p>
          <a:p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r>
              <a:rPr kumimoji="1" lang="en-US" altLang="ja-JP" dirty="0"/>
              <a:t>        Circle x = new Circle(2, 4, 3, "green");</a:t>
            </a:r>
          </a:p>
          <a:p>
            <a:r>
              <a:rPr kumimoji="1" lang="en-US" altLang="ja-JP" dirty="0"/>
              <a:t>        Rectangle a = new Rectangle(6, 4, 1, 2, "blue");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x.printout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r>
              <a:rPr kumimoji="1" lang="en-US" altLang="ja-JP" dirty="0"/>
              <a:t>    }</a:t>
            </a:r>
          </a:p>
          <a:p>
            <a:r>
              <a:rPr kumimoji="1" lang="en-US" altLang="ja-JP" dirty="0"/>
              <a:t>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184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実行し，結果を確認する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F83F61-F94B-43D2-B5F2-182C4E32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1" y="949311"/>
            <a:ext cx="7789435" cy="227648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B4CD822-2FCB-105E-6667-4AC5207BBB0E}"/>
              </a:ext>
            </a:extLst>
          </p:cNvPr>
          <p:cNvSpPr/>
          <p:nvPr/>
        </p:nvSpPr>
        <p:spPr>
          <a:xfrm>
            <a:off x="321845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225238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13-5. Java </a:t>
            </a:r>
            <a:r>
              <a:rPr lang="ja-JP" altLang="en-US" dirty="0"/>
              <a:t>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10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9C96477-8F6E-47A6-9878-D3BD7A29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7" y="900940"/>
            <a:ext cx="6651810" cy="38617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配列と繰り返し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12197" y="1504421"/>
            <a:ext cx="4211413" cy="6678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7999" y="1546873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配列の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12197" y="2455437"/>
            <a:ext cx="4129819" cy="859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3573" y="2377870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y[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] = x[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] * 1.1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の値を変えながら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 5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回繰り返す</a:t>
            </a:r>
          </a:p>
        </p:txBody>
      </p:sp>
    </p:spTree>
    <p:extLst>
      <p:ext uri="{BB962C8B-B14F-4D97-AF65-F5344CB8AC3E}">
        <p14:creationId xmlns:p14="http://schemas.microsoft.com/office/powerpoint/2010/main" val="2601264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60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62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配列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/>
              <a:t>繰り返し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43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60</a:t>
            </a:fld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942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173838-9A6C-4883-A543-1998586AB3AB}"/>
              </a:ext>
            </a:extLst>
          </p:cNvPr>
          <p:cNvSpPr txBox="1"/>
          <p:nvPr/>
        </p:nvSpPr>
        <p:spPr>
          <a:xfrm>
            <a:off x="198473" y="1340573"/>
            <a:ext cx="429168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public class </a:t>
            </a:r>
            <a:r>
              <a:rPr kumimoji="1" lang="en-US" altLang="ja-JP" sz="2000" dirty="0" err="1"/>
              <a:t>YourClassNameHere</a:t>
            </a:r>
            <a:r>
              <a:rPr kumimoji="1" lang="en-US" altLang="ja-JP" sz="2000" dirty="0"/>
              <a:t> {</a:t>
            </a:r>
          </a:p>
          <a:p>
            <a:r>
              <a:rPr kumimoji="1" lang="en-US" altLang="ja-JP" sz="2000" dirty="0"/>
              <a:t>    public static void main(String[] </a:t>
            </a:r>
            <a:r>
              <a:rPr kumimoji="1" lang="en-US" altLang="ja-JP" sz="2000" dirty="0" err="1"/>
              <a:t>args</a:t>
            </a:r>
            <a:r>
              <a:rPr kumimoji="1" lang="en-US" altLang="ja-JP" sz="2000" dirty="0"/>
              <a:t>) {</a:t>
            </a:r>
          </a:p>
          <a:p>
            <a:r>
              <a:rPr kumimoji="1" lang="en-US" altLang="ja-JP" sz="2000" dirty="0"/>
              <a:t>        double x[] = {8, 6, 4, 2, 3};</a:t>
            </a:r>
          </a:p>
          <a:p>
            <a:r>
              <a:rPr kumimoji="1" lang="en-US" altLang="ja-JP" sz="2000" dirty="0"/>
              <a:t>        double y[] = {0, 0, 0, 0, 0};</a:t>
            </a:r>
          </a:p>
          <a:p>
            <a:r>
              <a:rPr kumimoji="1" lang="en-US" altLang="ja-JP" sz="2000" dirty="0"/>
              <a:t>        int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;</a:t>
            </a:r>
          </a:p>
          <a:p>
            <a:r>
              <a:rPr kumimoji="1" lang="en-US" altLang="ja-JP" sz="2000" dirty="0"/>
              <a:t>        for(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=0;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&lt;=4;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++) {</a:t>
            </a:r>
          </a:p>
          <a:p>
            <a:r>
              <a:rPr kumimoji="1" lang="en-US" altLang="ja-JP" sz="2000" dirty="0"/>
              <a:t>            y[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] = x[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] * 1.1;</a:t>
            </a:r>
          </a:p>
          <a:p>
            <a:r>
              <a:rPr kumimoji="1" lang="en-US" altLang="ja-JP" sz="2000" dirty="0"/>
              <a:t>        }</a:t>
            </a:r>
          </a:p>
          <a:p>
            <a:r>
              <a:rPr kumimoji="1" lang="en-US" altLang="ja-JP" sz="2000" dirty="0"/>
              <a:t>        for(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=0;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&lt;=4; 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++) {</a:t>
            </a:r>
          </a:p>
          <a:p>
            <a:r>
              <a:rPr kumimoji="1" lang="en-US" altLang="ja-JP" sz="2000" dirty="0"/>
              <a:t>            </a:t>
            </a:r>
            <a:r>
              <a:rPr kumimoji="1" lang="en-US" altLang="ja-JP" sz="2000" dirty="0" err="1"/>
              <a:t>System.out.println</a:t>
            </a:r>
            <a:r>
              <a:rPr kumimoji="1" lang="en-US" altLang="ja-JP" sz="2000" dirty="0"/>
              <a:t>(y[</a:t>
            </a:r>
            <a:r>
              <a:rPr kumimoji="1" lang="en-US" altLang="ja-JP" sz="2000" dirty="0" err="1"/>
              <a:t>i</a:t>
            </a:r>
            <a:r>
              <a:rPr kumimoji="1" lang="en-US" altLang="ja-JP" sz="2000" dirty="0"/>
              <a:t>]);</a:t>
            </a:r>
          </a:p>
          <a:p>
            <a:r>
              <a:rPr kumimoji="1" lang="en-US" altLang="ja-JP" sz="2000" dirty="0"/>
              <a:t>        }</a:t>
            </a:r>
          </a:p>
          <a:p>
            <a:r>
              <a:rPr kumimoji="1" lang="en-US" altLang="ja-JP" sz="2000" dirty="0"/>
              <a:t>    }</a:t>
            </a:r>
          </a:p>
          <a:p>
            <a:r>
              <a:rPr kumimoji="1" lang="en-US" altLang="ja-JP" sz="2000" dirty="0"/>
              <a:t>}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A6F338-A9A8-4729-A589-1A673ADA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61" y="2348980"/>
            <a:ext cx="4175710" cy="18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7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5EADD7-0702-440C-9887-32C51FEBC115}"/>
              </a:ext>
            </a:extLst>
          </p:cNvPr>
          <p:cNvSpPr txBox="1"/>
          <p:nvPr/>
        </p:nvSpPr>
        <p:spPr>
          <a:xfrm>
            <a:off x="425450" y="750662"/>
            <a:ext cx="50950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java.util.Random</a:t>
            </a:r>
            <a:r>
              <a:rPr kumimoji="1" lang="en-US" altLang="ja-JP" sz="2400" dirty="0"/>
              <a:t>;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public class </a:t>
            </a:r>
            <a:r>
              <a:rPr kumimoji="1" lang="en-US" altLang="ja-JP" sz="2400" dirty="0" err="1"/>
              <a:t>YourClassNameHere</a:t>
            </a:r>
            <a:r>
              <a:rPr kumimoji="1" lang="en-US" altLang="ja-JP" sz="2400" dirty="0"/>
              <a:t> {</a:t>
            </a:r>
          </a:p>
          <a:p>
            <a:r>
              <a:rPr kumimoji="1" lang="en-US" altLang="ja-JP" sz="2400" dirty="0"/>
              <a:t>    public static void main(String[] </a:t>
            </a:r>
            <a:r>
              <a:rPr kumimoji="1" lang="en-US" altLang="ja-JP" sz="2400" dirty="0" err="1"/>
              <a:t>args</a:t>
            </a:r>
            <a:r>
              <a:rPr kumimoji="1" lang="en-US" altLang="ja-JP" sz="2400" dirty="0"/>
              <a:t>) {</a:t>
            </a:r>
          </a:p>
          <a:p>
            <a:r>
              <a:rPr kumimoji="1" lang="en-US" altLang="ja-JP" sz="2400" dirty="0"/>
              <a:t>        Random r = new Random();</a:t>
            </a:r>
          </a:p>
          <a:p>
            <a:r>
              <a:rPr kumimoji="1" lang="en-US" altLang="ja-JP" sz="2400" dirty="0"/>
              <a:t>        int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, a;</a:t>
            </a:r>
          </a:p>
          <a:p>
            <a:r>
              <a:rPr kumimoji="1" lang="en-US" altLang="ja-JP" sz="2400" dirty="0"/>
              <a:t>        for(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=0;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&lt;10;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++) {</a:t>
            </a:r>
          </a:p>
          <a:p>
            <a:r>
              <a:rPr kumimoji="1" lang="en-US" altLang="ja-JP" sz="2400" dirty="0"/>
              <a:t>            a = </a:t>
            </a:r>
            <a:r>
              <a:rPr kumimoji="1" lang="en-US" altLang="ja-JP" sz="2400" dirty="0" err="1"/>
              <a:t>r.nextInt</a:t>
            </a:r>
            <a:r>
              <a:rPr kumimoji="1" lang="en-US" altLang="ja-JP" sz="2400" dirty="0"/>
              <a:t>(100);</a:t>
            </a:r>
          </a:p>
          <a:p>
            <a:r>
              <a:rPr kumimoji="1" lang="en-US" altLang="ja-JP" sz="2400" dirty="0"/>
              <a:t>            </a:t>
            </a:r>
            <a:r>
              <a:rPr kumimoji="1" lang="en-US" altLang="ja-JP" sz="2400" dirty="0" err="1"/>
              <a:t>System.out.println</a:t>
            </a:r>
            <a:r>
              <a:rPr kumimoji="1" lang="en-US" altLang="ja-JP" sz="2400" dirty="0"/>
              <a:t>(a);</a:t>
            </a:r>
          </a:p>
          <a:p>
            <a:r>
              <a:rPr kumimoji="1" lang="en-US" altLang="ja-JP" sz="2400" dirty="0"/>
              <a:t>        }</a:t>
            </a:r>
          </a:p>
          <a:p>
            <a:r>
              <a:rPr kumimoji="1" lang="en-US" altLang="ja-JP" sz="2400" dirty="0"/>
              <a:t>    }</a:t>
            </a:r>
          </a:p>
          <a:p>
            <a:r>
              <a:rPr kumimoji="1" lang="en-US" altLang="ja-JP" sz="2400" dirty="0"/>
              <a:t>}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疑似乱数を１０個作る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2477" y="692051"/>
            <a:ext cx="4211413" cy="592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4846" y="633805"/>
            <a:ext cx="3098925" cy="7092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標準ライブラリ 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java.util.Random</a:t>
            </a:r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のインポート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73947" y="2978214"/>
            <a:ext cx="3998053" cy="14604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6618" y="3063656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疑似乱数の生成と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表示を１０回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繰り返し</a:t>
            </a:r>
          </a:p>
        </p:txBody>
      </p:sp>
    </p:spTree>
    <p:extLst>
      <p:ext uri="{BB962C8B-B14F-4D97-AF65-F5344CB8AC3E}">
        <p14:creationId xmlns:p14="http://schemas.microsoft.com/office/powerpoint/2010/main" val="540194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86477" y="3595045"/>
            <a:ext cx="3312538" cy="9938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0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99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の乱数が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表示される．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929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047EE5-19F3-416B-BB98-6C7D962D9DC1}"/>
              </a:ext>
            </a:extLst>
          </p:cNvPr>
          <p:cNvSpPr txBox="1"/>
          <p:nvPr/>
        </p:nvSpPr>
        <p:spPr>
          <a:xfrm>
            <a:off x="198473" y="1107861"/>
            <a:ext cx="50950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java.util.Random</a:t>
            </a:r>
            <a:r>
              <a:rPr kumimoji="1" lang="en-US" altLang="ja-JP" sz="2400" dirty="0"/>
              <a:t>;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public class </a:t>
            </a:r>
            <a:r>
              <a:rPr kumimoji="1" lang="en-US" altLang="ja-JP" sz="2400" dirty="0" err="1"/>
              <a:t>YourClassNameHere</a:t>
            </a:r>
            <a:r>
              <a:rPr kumimoji="1" lang="en-US" altLang="ja-JP" sz="2400" dirty="0"/>
              <a:t> {</a:t>
            </a:r>
          </a:p>
          <a:p>
            <a:r>
              <a:rPr kumimoji="1" lang="en-US" altLang="ja-JP" sz="2400" dirty="0"/>
              <a:t>    public static void main(String[] </a:t>
            </a:r>
            <a:r>
              <a:rPr kumimoji="1" lang="en-US" altLang="ja-JP" sz="2400" dirty="0" err="1"/>
              <a:t>args</a:t>
            </a:r>
            <a:r>
              <a:rPr kumimoji="1" lang="en-US" altLang="ja-JP" sz="2400" dirty="0"/>
              <a:t>) {</a:t>
            </a:r>
          </a:p>
          <a:p>
            <a:r>
              <a:rPr kumimoji="1" lang="en-US" altLang="ja-JP" sz="2400" dirty="0"/>
              <a:t>        Random r = new Random();</a:t>
            </a:r>
          </a:p>
          <a:p>
            <a:r>
              <a:rPr kumimoji="1" lang="en-US" altLang="ja-JP" sz="2400" dirty="0"/>
              <a:t>        int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, a;</a:t>
            </a:r>
          </a:p>
          <a:p>
            <a:r>
              <a:rPr kumimoji="1" lang="en-US" altLang="ja-JP" sz="2400" dirty="0"/>
              <a:t>        for(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=0;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&lt;10;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++) {</a:t>
            </a:r>
          </a:p>
          <a:p>
            <a:r>
              <a:rPr kumimoji="1" lang="en-US" altLang="ja-JP" sz="2400" dirty="0"/>
              <a:t>            a = </a:t>
            </a:r>
            <a:r>
              <a:rPr kumimoji="1" lang="en-US" altLang="ja-JP" sz="2400" dirty="0" err="1"/>
              <a:t>r.nextInt</a:t>
            </a:r>
            <a:r>
              <a:rPr kumimoji="1" lang="en-US" altLang="ja-JP" sz="2400" dirty="0"/>
              <a:t>(100);</a:t>
            </a:r>
          </a:p>
          <a:p>
            <a:r>
              <a:rPr kumimoji="1" lang="en-US" altLang="ja-JP" sz="2400" dirty="0"/>
              <a:t>            </a:t>
            </a:r>
            <a:r>
              <a:rPr kumimoji="1" lang="en-US" altLang="ja-JP" sz="2400" dirty="0" err="1"/>
              <a:t>System.out.println</a:t>
            </a:r>
            <a:r>
              <a:rPr kumimoji="1" lang="en-US" altLang="ja-JP" sz="2400" dirty="0"/>
              <a:t>(a);</a:t>
            </a:r>
          </a:p>
          <a:p>
            <a:r>
              <a:rPr kumimoji="1" lang="en-US" altLang="ja-JP" sz="2400" dirty="0"/>
              <a:t>        }</a:t>
            </a:r>
          </a:p>
          <a:p>
            <a:r>
              <a:rPr kumimoji="1" lang="en-US" altLang="ja-JP" sz="2400" dirty="0"/>
              <a:t>    }</a:t>
            </a:r>
          </a:p>
          <a:p>
            <a:r>
              <a:rPr kumimoji="1" lang="en-US" altLang="ja-JP" sz="2400" dirty="0"/>
              <a:t>}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BF0AAAD-AC10-4328-8D32-5EA8878E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76" y="1945752"/>
            <a:ext cx="3486620" cy="13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2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136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F5D89-D03E-43DC-B865-80629EA5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25AD80-6525-4A0A-B10B-429866F3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public class </a:t>
            </a:r>
            <a:r>
              <a:rPr lang="en-US" altLang="ja-JP" sz="1600" dirty="0" err="1"/>
              <a:t>YourClassNameHere</a:t>
            </a:r>
            <a:r>
              <a:rPr lang="en-US" altLang="ja-JP" sz="16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public static double foo(double a)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return a * 1.1;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public static void main(String[] </a:t>
            </a:r>
            <a:r>
              <a:rPr lang="en-US" altLang="ja-JP" sz="1600" dirty="0" err="1"/>
              <a:t>args</a:t>
            </a:r>
            <a:r>
              <a:rPr lang="en-US" altLang="ja-JP" sz="16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</a:t>
            </a:r>
            <a:r>
              <a:rPr lang="en-US" altLang="ja-JP" sz="1600" dirty="0" err="1"/>
              <a:t>System.out.printf</a:t>
            </a:r>
            <a:r>
              <a:rPr lang="en-US" altLang="ja-JP" sz="1600" dirty="0"/>
              <a:t>("%f\n", foo(100));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</a:t>
            </a:r>
            <a:r>
              <a:rPr lang="en-US" altLang="ja-JP" sz="1600" dirty="0" err="1"/>
              <a:t>System.out.printf</a:t>
            </a:r>
            <a:r>
              <a:rPr lang="en-US" altLang="ja-JP" sz="1600" dirty="0"/>
              <a:t>("%f\n", foo(150));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    </a:t>
            </a:r>
            <a:r>
              <a:rPr lang="en-US" altLang="ja-JP" sz="1600" dirty="0" err="1"/>
              <a:t>System.out.printf</a:t>
            </a:r>
            <a:r>
              <a:rPr lang="en-US" altLang="ja-JP" sz="1600" dirty="0"/>
              <a:t>("%f\n", foo(400));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EA5E6D-8476-4DEC-8850-DC20A9F4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496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F9D-9055-4EFF-AB07-0FAD0F52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45" y="10159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13-2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C272-46FE-4021-9DE0-5E4CC73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602C38-8D7B-462F-BC4D-DD57771D78F3}"/>
              </a:ext>
            </a:extLst>
          </p:cNvPr>
          <p:cNvSpPr txBox="1"/>
          <p:nvPr/>
        </p:nvSpPr>
        <p:spPr>
          <a:xfrm>
            <a:off x="530654" y="432553"/>
            <a:ext cx="848801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Circle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double x;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double y;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double 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String color;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public Circle(double x, double y, double r, String color)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this.x = x;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this.y = y;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this.r = 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this.color = color;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public void printout()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System.out.printf("%f %f %f %s\n", this.x, this.y, this.r, this.color);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public class YourClassNameHere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public static void main(String[] args) {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Circle x = new Circle(2, 4, 3, "green");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Circle y = new Circle(8, 10, 1, "blue");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x.printout();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y.printout();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  }</a:t>
            </a: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547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730F5-F6C6-4AA3-9351-E2877A6F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75D79A-6F91-4A35-B151-A8F7AF91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536960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class Figure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double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double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String color;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Figure(double x, double y, String color)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x;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y;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 = color;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class Circle extends Figure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double 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Circle(double x, double y, double r, String color)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super(x, y, color);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 = 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void printout()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System.out.printf</a:t>
            </a:r>
            <a:r>
              <a:rPr kumimoji="1" lang="en-US" altLang="ja-JP" sz="1200" dirty="0"/>
              <a:t>("%f %f %f %s\n",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,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public class </a:t>
            </a:r>
            <a:r>
              <a:rPr kumimoji="1" lang="en-US" altLang="ja-JP" sz="1200" dirty="0" err="1"/>
              <a:t>YourClassNameHere</a:t>
            </a:r>
            <a:r>
              <a:rPr kumimoji="1" lang="en-US" altLang="ja-JP" sz="1200" dirty="0"/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public static void main(String[] </a:t>
            </a:r>
            <a:r>
              <a:rPr kumimoji="1" lang="en-US" altLang="ja-JP" sz="1200" dirty="0" err="1"/>
              <a:t>args</a:t>
            </a:r>
            <a:r>
              <a:rPr kumimoji="1" lang="en-US" altLang="ja-JP" sz="12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Circle x = new Circle(2, 4, 3, "green");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Circle y = new Circle(8, 10, 1, "blue");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x.printout</a:t>
            </a:r>
            <a:r>
              <a:rPr kumimoji="1" lang="en-US" altLang="ja-JP" sz="12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y.printout</a:t>
            </a:r>
            <a:r>
              <a:rPr kumimoji="1" lang="en-US" altLang="ja-JP" sz="12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D05312-7C6B-43C7-A4AD-B08E117A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431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65150"/>
            <a:ext cx="8461208" cy="629285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class Figure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Figure(double x, double y,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this.x</a:t>
            </a:r>
            <a:r>
              <a:rPr kumimoji="1" lang="en-US" altLang="ja-JP" sz="11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this.y</a:t>
            </a:r>
            <a:r>
              <a:rPr kumimoji="1" lang="en-US" altLang="ja-JP" sz="11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this.color</a:t>
            </a:r>
            <a:r>
              <a:rPr kumimoji="1" lang="en-US" altLang="ja-JP" sz="11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class Circle extends Figure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Circle(double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super(x, y, color);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this.r</a:t>
            </a:r>
            <a:r>
              <a:rPr kumimoji="1" lang="en-US" altLang="ja-JP" sz="11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System.out.printf</a:t>
            </a:r>
            <a:r>
              <a:rPr kumimoji="1" lang="en-US" altLang="ja-JP" sz="1100" dirty="0"/>
              <a:t>("%f %f %f %s\n", </a:t>
            </a:r>
            <a:r>
              <a:rPr kumimoji="1" lang="en-US" altLang="ja-JP" sz="1100" dirty="0" err="1"/>
              <a:t>this.x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this.y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this.r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this.color</a:t>
            </a:r>
            <a:r>
              <a:rPr kumimoji="1" lang="en-US" altLang="ja-JP" sz="11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class Rectangle extends Figure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Rectangle(double x, double y, double w, double h,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super(x, y, color);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this.width</a:t>
            </a:r>
            <a:r>
              <a:rPr kumimoji="1" lang="en-US" altLang="ja-JP" sz="1100" dirty="0"/>
              <a:t> = w;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this.height</a:t>
            </a:r>
            <a:r>
              <a:rPr kumimoji="1" lang="en-US" altLang="ja-JP" sz="1100" dirty="0"/>
              <a:t> = 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System.out.printf</a:t>
            </a:r>
            <a:r>
              <a:rPr kumimoji="1" lang="en-US" altLang="ja-JP" sz="1100" dirty="0"/>
              <a:t>("%f %f %f %f %s", </a:t>
            </a:r>
            <a:r>
              <a:rPr kumimoji="1" lang="en-US" altLang="ja-JP" sz="1100" dirty="0" err="1"/>
              <a:t>this.x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this.y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this.width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this.height</a:t>
            </a:r>
            <a:r>
              <a:rPr kumimoji="1" lang="en-US" altLang="ja-JP" sz="1100" dirty="0"/>
              <a:t>, </a:t>
            </a:r>
            <a:r>
              <a:rPr kumimoji="1" lang="en-US" altLang="ja-JP" sz="1100" dirty="0" err="1"/>
              <a:t>this.color</a:t>
            </a:r>
            <a:r>
              <a:rPr kumimoji="1" lang="en-US" altLang="ja-JP" sz="11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1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public class </a:t>
            </a:r>
            <a:r>
              <a:rPr kumimoji="1" lang="en-US" altLang="ja-JP" sz="1100" dirty="0" err="1"/>
              <a:t>YourClassNameHere</a:t>
            </a:r>
            <a:r>
              <a:rPr kumimoji="1" lang="en-US" altLang="ja-JP" sz="11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public static void main(String[] </a:t>
            </a:r>
            <a:r>
              <a:rPr kumimoji="1" lang="en-US" altLang="ja-JP" sz="1100" dirty="0" err="1"/>
              <a:t>args</a:t>
            </a:r>
            <a:r>
              <a:rPr kumimoji="1" lang="en-US" altLang="ja-JP" sz="11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Circle x = new Circle(2,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Rectangle a = new Rectangle(6, 4, 1, 2,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x.printout</a:t>
            </a:r>
            <a:r>
              <a:rPr kumimoji="1" lang="en-US" altLang="ja-JP" sz="11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    </a:t>
            </a:r>
            <a:r>
              <a:rPr kumimoji="1" lang="en-US" altLang="ja-JP" sz="1100" dirty="0" err="1"/>
              <a:t>a.printout</a:t>
            </a:r>
            <a:r>
              <a:rPr kumimoji="1" lang="en-US" altLang="ja-JP" sz="11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1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836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DA322-AA0D-48A3-95EB-A5FE80D3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2AA0FB-C4F3-4779-81CA-3F177CA0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buNone/>
            </a:pPr>
            <a:r>
              <a:rPr kumimoji="1" lang="en-US" altLang="ja-JP" dirty="0"/>
              <a:t>        double x[] = {8, 6, 4, 2, 3};</a:t>
            </a:r>
          </a:p>
          <a:p>
            <a:pPr marL="0" indent="0">
              <a:buNone/>
            </a:pPr>
            <a:r>
              <a:rPr kumimoji="1" lang="en-US" altLang="ja-JP" dirty="0"/>
              <a:t>        double y[] = {0, 0, 0, 0, 0};</a:t>
            </a:r>
          </a:p>
          <a:p>
            <a:pPr marL="0" indent="0">
              <a:buNone/>
            </a:pPr>
            <a:r>
              <a:rPr kumimoji="1" lang="en-US" altLang="ja-JP" dirty="0"/>
              <a:t>        int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kumimoji="1" lang="en-US" altLang="ja-JP" dirty="0"/>
              <a:t>        for(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=0;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&lt;=4;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++) {</a:t>
            </a:r>
          </a:p>
          <a:p>
            <a:pPr marL="0" indent="0">
              <a:buNone/>
            </a:pPr>
            <a:r>
              <a:rPr kumimoji="1" lang="en-US" altLang="ja-JP" dirty="0"/>
              <a:t>            y[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] = x[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] * 1.1;</a:t>
            </a:r>
          </a:p>
          <a:p>
            <a:pPr marL="0" indent="0">
              <a:buNone/>
            </a:pPr>
            <a:r>
              <a:rPr kumimoji="1" lang="en-US" altLang="ja-JP" dirty="0"/>
              <a:t>        }</a:t>
            </a:r>
          </a:p>
          <a:p>
            <a:pPr marL="0" indent="0">
              <a:buNone/>
            </a:pPr>
            <a:r>
              <a:rPr kumimoji="1" lang="en-US" altLang="ja-JP" dirty="0"/>
              <a:t>        for(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=0;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&lt;=4;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++) {</a:t>
            </a:r>
          </a:p>
          <a:p>
            <a:pPr marL="0" indent="0">
              <a:buNone/>
            </a:pPr>
            <a:r>
              <a:rPr kumimoji="1" lang="en-US" altLang="ja-JP" dirty="0"/>
              <a:t>    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(y[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]);</a:t>
            </a:r>
          </a:p>
          <a:p>
            <a:pPr marL="0" indent="0">
              <a:buNone/>
            </a:pPr>
            <a:r>
              <a:rPr kumimoji="1" lang="en-US" altLang="ja-JP" dirty="0"/>
              <a:t>        }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FB417D-6393-4665-B1B5-0BAD857B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78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1EDC1B-3767-4144-A28C-885BA3AD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13-5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548832-D18D-4EC4-8933-E429C56B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import </a:t>
            </a:r>
            <a:r>
              <a:rPr kumimoji="1" lang="en-US" altLang="ja-JP" dirty="0" err="1"/>
              <a:t>java.util.Random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buNone/>
            </a:pPr>
            <a:r>
              <a:rPr kumimoji="1" lang="en-US" altLang="ja-JP" dirty="0"/>
              <a:t>        Random r = new Random();</a:t>
            </a:r>
          </a:p>
          <a:p>
            <a:pPr marL="0" indent="0">
              <a:buNone/>
            </a:pPr>
            <a:r>
              <a:rPr kumimoji="1" lang="en-US" altLang="ja-JP" dirty="0"/>
              <a:t>        int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, a;</a:t>
            </a:r>
          </a:p>
          <a:p>
            <a:pPr marL="0" indent="0">
              <a:buNone/>
            </a:pPr>
            <a:r>
              <a:rPr kumimoji="1" lang="en-US" altLang="ja-JP" dirty="0"/>
              <a:t>        for(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=0;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&lt;10; </a:t>
            </a:r>
            <a:r>
              <a:rPr kumimoji="1" lang="en-US" altLang="ja-JP" dirty="0" err="1"/>
              <a:t>i</a:t>
            </a:r>
            <a:r>
              <a:rPr kumimoji="1" lang="en-US" altLang="ja-JP" dirty="0"/>
              <a:t>++) {</a:t>
            </a:r>
          </a:p>
          <a:p>
            <a:pPr marL="0" indent="0">
              <a:buNone/>
            </a:pPr>
            <a:r>
              <a:rPr kumimoji="1" lang="en-US" altLang="ja-JP" dirty="0"/>
              <a:t>            a = </a:t>
            </a:r>
            <a:r>
              <a:rPr kumimoji="1" lang="en-US" altLang="ja-JP" dirty="0" err="1"/>
              <a:t>r.nextInt</a:t>
            </a:r>
            <a:r>
              <a:rPr kumimoji="1" lang="en-US" altLang="ja-JP" dirty="0"/>
              <a:t>(100);</a:t>
            </a:r>
          </a:p>
          <a:p>
            <a:pPr marL="0" indent="0">
              <a:buNone/>
            </a:pPr>
            <a:r>
              <a:rPr kumimoji="1" lang="en-US" altLang="ja-JP" dirty="0"/>
              <a:t>    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(a);</a:t>
            </a:r>
          </a:p>
          <a:p>
            <a:pPr marL="0" indent="0">
              <a:buNone/>
            </a:pPr>
            <a:r>
              <a:rPr kumimoji="1" lang="en-US" altLang="ja-JP" dirty="0"/>
              <a:t>        }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670F34-0485-49D3-B053-261681C9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63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13-1. </a:t>
            </a:r>
            <a:r>
              <a:rPr lang="ja-JP" altLang="en-US" dirty="0"/>
              <a:t>メソッド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4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233" y="3429000"/>
            <a:ext cx="9205444" cy="2036186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オブジェクト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コンピュータでの</a:t>
            </a:r>
            <a:r>
              <a:rPr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lang="ja-JP" altLang="en-US" sz="2400" dirty="0"/>
              <a:t>のこと．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※ 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値が変化するオブジェクト</a:t>
            </a:r>
            <a:r>
              <a:rPr lang="ja-JP" altLang="en-US" sz="2400" dirty="0"/>
              <a:t>のことを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と呼んだりもする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　オブジェクト</a:t>
            </a:r>
            <a:r>
              <a:rPr lang="ja-JP" altLang="en-US" sz="2400" dirty="0"/>
              <a:t>に属する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操作や処理</a:t>
            </a:r>
            <a:r>
              <a:rPr lang="ja-JP" altLang="en-US" sz="2400" dirty="0"/>
              <a:t>のこと</a:t>
            </a: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595205" y="848688"/>
            <a:ext cx="6081330" cy="193899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	</a:t>
            </a:r>
            <a:r>
              <a:rPr lang="en-US" altLang="ja-JP" sz="2400" dirty="0">
                <a:solidFill>
                  <a:srgbClr val="FF0000"/>
                </a:solidFill>
              </a:rPr>
              <a:t>	</a:t>
            </a:r>
            <a:r>
              <a:rPr lang="en-US" altLang="ja-JP" sz="2400" b="1" dirty="0" err="1">
                <a:solidFill>
                  <a:srgbClr val="FF0000"/>
                </a:solidFill>
              </a:rPr>
              <a:t>hero.moveDown</a:t>
            </a:r>
            <a:r>
              <a:rPr lang="en-US" altLang="ja-JP" sz="2400" b="1" dirty="0">
                <a:solidFill>
                  <a:srgbClr val="FF0000"/>
                </a:solidFill>
              </a:rPr>
              <a:t>()</a:t>
            </a:r>
          </a:p>
          <a:p>
            <a:endParaRPr lang="en-US" altLang="ja-JP" sz="2400" dirty="0"/>
          </a:p>
          <a:p>
            <a:r>
              <a:rPr lang="en-US" altLang="ja-JP" sz="2400" dirty="0"/>
              <a:t>		</a:t>
            </a:r>
            <a:r>
              <a:rPr lang="en-US" altLang="ja-JP" sz="2400" b="1" dirty="0"/>
              <a:t>hero</a:t>
            </a:r>
            <a:r>
              <a:rPr lang="en-US" altLang="ja-JP" sz="2400" dirty="0"/>
              <a:t> 			</a:t>
            </a:r>
            <a:r>
              <a:rPr lang="ja-JP" altLang="en-US" sz="2400" b="1" dirty="0"/>
              <a:t>オブジェクト</a:t>
            </a:r>
            <a:endParaRPr lang="en-US" altLang="ja-JP" sz="2400" b="1" dirty="0"/>
          </a:p>
          <a:p>
            <a:r>
              <a:rPr lang="en-US" altLang="ja-JP" sz="2400" dirty="0"/>
              <a:t>		</a:t>
            </a:r>
            <a:r>
              <a:rPr lang="en-US" altLang="ja-JP" sz="2400" b="1" dirty="0" err="1"/>
              <a:t>moveDown</a:t>
            </a:r>
            <a:r>
              <a:rPr lang="en-US" altLang="ja-JP" sz="2400" b="1" dirty="0"/>
              <a:t>() 	</a:t>
            </a:r>
            <a:r>
              <a:rPr lang="ja-JP" altLang="en-US" sz="2400" b="1" dirty="0"/>
              <a:t>メソッド</a:t>
            </a:r>
            <a:endParaRPr lang="en-US" altLang="ja-JP" sz="2400" b="1" dirty="0"/>
          </a:p>
          <a:p>
            <a:r>
              <a:rPr lang="en-US" altLang="ja-JP" sz="2400" dirty="0"/>
              <a:t>		</a:t>
            </a:r>
            <a:r>
              <a:rPr lang="ja-JP" altLang="en-US" sz="2400" dirty="0"/>
              <a:t>間を「</a:t>
            </a:r>
            <a:r>
              <a:rPr lang="en-US" altLang="ja-JP" sz="2400" dirty="0"/>
              <a:t>.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区切って</a:t>
            </a:r>
            <a:r>
              <a:rPr lang="ja-JP" altLang="en-US" sz="2400" dirty="0"/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553" y="3251136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6590" y="227428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934" y="222055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1404477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78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3511</Words>
  <Application>Microsoft Office PowerPoint</Application>
  <PresentationFormat>画面に合わせる (4:3)</PresentationFormat>
  <Paragraphs>761</Paragraphs>
  <Slides>69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7" baseType="lpstr">
      <vt:lpstr>ＭＳ Ｐゴシック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PowerPoint プレゼンテーション</vt:lpstr>
      <vt:lpstr>アウトライン</vt:lpstr>
      <vt:lpstr>Java Tutor の起動</vt:lpstr>
      <vt:lpstr>Java Tutor でのプログラム実行手順</vt:lpstr>
      <vt:lpstr>Java Tutor 使用上の注意点①</vt:lpstr>
      <vt:lpstr>Java Tutor 使用上の注意点②</vt:lpstr>
      <vt:lpstr>13-1. メソッド</vt:lpstr>
      <vt:lpstr>オブジェクトとメソッド</vt:lpstr>
      <vt:lpstr>式の抽象化</vt:lpstr>
      <vt:lpstr>メソッド</vt:lpstr>
      <vt:lpstr>メソッド</vt:lpstr>
      <vt:lpstr>式の抽象化とメソッド</vt:lpstr>
      <vt:lpstr>まとめ</vt:lpstr>
      <vt:lpstr>演習</vt:lpstr>
      <vt:lpstr>PowerPoint プレゼンテーション</vt:lpstr>
      <vt:lpstr>PowerPoint プレゼンテーション</vt:lpstr>
      <vt:lpstr>13-2. クラス</vt:lpstr>
      <vt:lpstr>クラス</vt:lpstr>
      <vt:lpstr>PowerPoint プレゼンテーション</vt:lpstr>
      <vt:lpstr>Java のオブジェクトの生成</vt:lpstr>
      <vt:lpstr>クラス定義，コンストラクタ</vt:lpstr>
      <vt:lpstr>まとめ</vt:lpstr>
      <vt:lpstr>演習</vt:lpstr>
      <vt:lpstr>PowerPoint プレゼンテーション</vt:lpstr>
      <vt:lpstr>PowerPoint プレゼンテーション</vt:lpstr>
      <vt:lpstr>メソッドと クラス</vt:lpstr>
      <vt:lpstr>属性やメソッドのアクセス</vt:lpstr>
      <vt:lpstr>属性アクセス</vt:lpstr>
      <vt:lpstr>メソッド内での属性アクセス</vt:lpstr>
      <vt:lpstr>まとめ</vt:lpstr>
      <vt:lpstr>13-3. スーパークラス，サブクラス，継承</vt:lpstr>
      <vt:lpstr>スーパークラス，サブクラス</vt:lpstr>
      <vt:lpstr>継承の例</vt:lpstr>
      <vt:lpstr>クラスの類似性</vt:lpstr>
      <vt:lpstr>スーパークラス，サブクラス</vt:lpstr>
      <vt:lpstr>クラス Figure の定義</vt:lpstr>
      <vt:lpstr>Java でのクラスの親子関係の書き方</vt:lpstr>
      <vt:lpstr>スーパークラス、サブクラスのためのキーワード</vt:lpstr>
      <vt:lpstr>演習</vt:lpstr>
      <vt:lpstr>PowerPoint プレゼンテーション</vt:lpstr>
      <vt:lpstr>PowerPoint プレゼンテーション</vt:lpstr>
      <vt:lpstr>PowerPoint プレゼンテーション</vt:lpstr>
      <vt:lpstr>まとめ</vt:lpstr>
      <vt:lpstr>２つのクラスのプログラム （親子関係にしない場合）</vt:lpstr>
      <vt:lpstr>２つのクラスのプログラム 親子関係にしない場合とする場合の比較</vt:lpstr>
      <vt:lpstr>13-4. クラスの抽象化</vt:lpstr>
      <vt:lpstr>PowerPoint プレゼンテーション</vt:lpstr>
      <vt:lpstr>クラスの類似性</vt:lpstr>
      <vt:lpstr>クラス</vt:lpstr>
      <vt:lpstr>クラスの抽象化</vt:lpstr>
      <vt:lpstr>Java のオブジェクトの生成</vt:lpstr>
      <vt:lpstr>クラス階層は何のため？　</vt:lpstr>
      <vt:lpstr>演習</vt:lpstr>
      <vt:lpstr>PowerPoint プレゼンテーション</vt:lpstr>
      <vt:lpstr>PowerPoint プレゼンテーション</vt:lpstr>
      <vt:lpstr>PowerPoint プレゼンテーション</vt:lpstr>
      <vt:lpstr>13-5. Java プログラム例</vt:lpstr>
      <vt:lpstr>配列と繰り返し</vt:lpstr>
      <vt:lpstr>演習</vt:lpstr>
      <vt:lpstr>PowerPoint プレゼンテーション</vt:lpstr>
      <vt:lpstr>疑似乱数を１０個作る</vt:lpstr>
      <vt:lpstr>PowerPoint プレゼンテーション</vt:lpstr>
      <vt:lpstr>関連ページ</vt:lpstr>
      <vt:lpstr>13-1</vt:lpstr>
      <vt:lpstr>13-2</vt:lpstr>
      <vt:lpstr>13-3</vt:lpstr>
      <vt:lpstr>13-4</vt:lpstr>
      <vt:lpstr>13-5</vt:lpstr>
      <vt:lpstr>13-5 の 2つめ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138</cp:revision>
  <dcterms:created xsi:type="dcterms:W3CDTF">2019-11-02T00:06:04Z</dcterms:created>
  <dcterms:modified xsi:type="dcterms:W3CDTF">2023-01-30T03:31:21Z</dcterms:modified>
</cp:coreProperties>
</file>