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1392" r:id="rId2"/>
    <p:sldId id="1327" r:id="rId3"/>
    <p:sldId id="1417" r:id="rId4"/>
    <p:sldId id="1412" r:id="rId5"/>
    <p:sldId id="1375" r:id="rId6"/>
    <p:sldId id="1393" r:id="rId7"/>
    <p:sldId id="965" r:id="rId8"/>
    <p:sldId id="876" r:id="rId9"/>
    <p:sldId id="1413" r:id="rId10"/>
    <p:sldId id="1414" r:id="rId11"/>
    <p:sldId id="1415" r:id="rId12"/>
    <p:sldId id="1416" r:id="rId13"/>
    <p:sldId id="904" r:id="rId14"/>
    <p:sldId id="1364" r:id="rId15"/>
    <p:sldId id="742" r:id="rId16"/>
    <p:sldId id="1365" r:id="rId17"/>
    <p:sldId id="1420" r:id="rId18"/>
    <p:sldId id="1421" r:id="rId19"/>
    <p:sldId id="1307" r:id="rId20"/>
    <p:sldId id="490" r:id="rId21"/>
    <p:sldId id="1422" r:id="rId22"/>
    <p:sldId id="1315" r:id="rId23"/>
    <p:sldId id="1316" r:id="rId24"/>
    <p:sldId id="1325" r:id="rId25"/>
    <p:sldId id="1326" r:id="rId26"/>
    <p:sldId id="1423" r:id="rId27"/>
    <p:sldId id="1424" r:id="rId28"/>
    <p:sldId id="1430" r:id="rId29"/>
    <p:sldId id="734" r:id="rId30"/>
    <p:sldId id="735" r:id="rId31"/>
    <p:sldId id="1426" r:id="rId32"/>
    <p:sldId id="1350" r:id="rId33"/>
    <p:sldId id="1357" r:id="rId34"/>
    <p:sldId id="1387" r:id="rId35"/>
    <p:sldId id="1351" r:id="rId36"/>
    <p:sldId id="875" r:id="rId37"/>
    <p:sldId id="1367" r:id="rId38"/>
    <p:sldId id="1432" r:id="rId39"/>
    <p:sldId id="1433" r:id="rId40"/>
    <p:sldId id="1429" r:id="rId41"/>
    <p:sldId id="1419" r:id="rId42"/>
    <p:sldId id="1418" r:id="rId43"/>
    <p:sldId id="1425" r:id="rId44"/>
    <p:sldId id="1431" r:id="rId4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0" d="100"/>
          <a:sy n="60" d="100"/>
        </p:scale>
        <p:origin x="694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101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B405A699-99A3-4A52-9CDC-C30447050A96}" type="slidenum">
              <a:rPr lang="en-US" altLang="ja-JP" sz="1200" smtClean="0"/>
              <a:pPr/>
              <a:t>7</a:t>
            </a:fld>
            <a:endParaRPr lang="en-US" altLang="ja-JP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2644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845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B405A699-99A3-4A52-9CDC-C30447050A96}" type="slidenum">
              <a:rPr lang="en-US" altLang="ja-JP" sz="1200" smtClean="0"/>
              <a:pPr/>
              <a:t>15</a:t>
            </a:fld>
            <a:endParaRPr lang="en-US" altLang="ja-JP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47086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41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i/index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i/index.html" TargetMode="External"/><Relationship Id="rId2" Type="http://schemas.openxmlformats.org/officeDocument/2006/relationships/hyperlink" Target="https://www.kkaneko.jp/pro/ji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kaneko.jp/pro/java/index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90" y="575000"/>
            <a:ext cx="5334428" cy="241705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3600" dirty="0">
                <a:solidFill>
                  <a:srgbClr val="C00000"/>
                </a:solidFill>
              </a:rPr>
              <a:t>pi-6. </a:t>
            </a:r>
            <a:r>
              <a:rPr lang="ja-JP" altLang="en-US" sz="3600" b="1" dirty="0">
                <a:solidFill>
                  <a:srgbClr val="C00000"/>
                </a:solidFill>
              </a:rPr>
              <a:t>繰り返し（ループ）</a:t>
            </a:r>
            <a:r>
              <a:rPr lang="ja-JP" altLang="en-US" sz="2800" dirty="0"/>
              <a:t/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89" y="3292996"/>
            <a:ext cx="5334428" cy="18058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トピックス：繰り返し（ループ），</a:t>
            </a:r>
            <a:r>
              <a:rPr lang="en-US" altLang="ja-JP" sz="1800" dirty="0">
                <a:solidFill>
                  <a:schemeClr val="tx1"/>
                </a:solidFill>
              </a:rPr>
              <a:t>for</a:t>
            </a:r>
            <a:r>
              <a:rPr lang="ja-JP" altLang="en-US" sz="1800" dirty="0">
                <a:solidFill>
                  <a:schemeClr val="tx1"/>
                </a:solidFill>
              </a:rPr>
              <a:t>，ステップ実行，拡張 </a:t>
            </a:r>
            <a:r>
              <a:rPr lang="en-US" altLang="ja-JP" sz="1800" dirty="0">
                <a:solidFill>
                  <a:schemeClr val="tx1"/>
                </a:solidFill>
              </a:rPr>
              <a:t>for</a:t>
            </a:r>
            <a:r>
              <a:rPr lang="ja-JP" altLang="en-US" sz="1800" dirty="0">
                <a:solidFill>
                  <a:schemeClr val="tx1"/>
                </a:solidFill>
              </a:rPr>
              <a:t> 文，</a:t>
            </a:r>
            <a:r>
              <a:rPr lang="ja-JP" altLang="en-US" sz="1800" dirty="0" smtClean="0">
                <a:solidFill>
                  <a:schemeClr val="tx1"/>
                </a:solidFill>
              </a:rPr>
              <a:t>リスト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/pro/pi/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の基本，スライド資料とプログラム例</a:t>
            </a:r>
            <a:r>
              <a:rPr lang="ja-JP" altLang="en-US" sz="1800" dirty="0" smtClean="0">
                <a:solidFill>
                  <a:schemeClr val="tx1"/>
                </a:solidFill>
              </a:rPr>
              <a:t>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43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F100C7CB-B493-BF1F-EF73-DF9F883C7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787" y="4254773"/>
            <a:ext cx="2365501" cy="18269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4F64D8F-E460-4AEA-411D-0AB2D6C82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14" y="681021"/>
            <a:ext cx="3194214" cy="31021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1AA0F7E-E836-5149-588E-F0473225A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725" y="996687"/>
            <a:ext cx="3286294" cy="257188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 err="1"/>
              <a:t>での</a:t>
            </a:r>
            <a:r>
              <a:rPr lang="ja-JP" altLang="en-US" dirty="0"/>
              <a:t>プログラム実行手順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70705" y="3336297"/>
            <a:ext cx="1320220" cy="4468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087149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79344" y="859638"/>
            <a:ext cx="2948990" cy="11496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8123063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147914" y="5262289"/>
            <a:ext cx="1003736" cy="3345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6739" y="3844210"/>
            <a:ext cx="4767836" cy="70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(1)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Visualize Execution</a:t>
            </a:r>
            <a:r>
              <a:rPr lang="ja-JP" altLang="en-US" sz="2400" dirty="0">
                <a:latin typeface="Arial" panose="020B0604020202020204" pitchFamily="34" charset="0"/>
              </a:rPr>
              <a:t>」をクリックして</a:t>
            </a:r>
            <a:r>
              <a:rPr lang="ja-JP" altLang="en-US" sz="2400" b="1" dirty="0">
                <a:latin typeface="Arial" panose="020B0604020202020204" pitchFamily="34" charset="0"/>
              </a:rPr>
              <a:t>実行画面</a:t>
            </a:r>
            <a:r>
              <a:rPr lang="ja-JP" altLang="en-US" sz="2400" dirty="0">
                <a:latin typeface="Arial" panose="020B0604020202020204" pitchFamily="34" charset="0"/>
              </a:rPr>
              <a:t>に切り替える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060115" y="3900275"/>
            <a:ext cx="4288086" cy="79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(2)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Last</a:t>
            </a:r>
            <a:r>
              <a:rPr lang="ja-JP" altLang="en-US" sz="2400" dirty="0">
                <a:latin typeface="Arial" panose="020B0604020202020204" pitchFamily="34" charset="0"/>
              </a:rPr>
              <a:t>」をクリック．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757830" y="6302804"/>
            <a:ext cx="3535591" cy="55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(3)</a:t>
            </a:r>
            <a:r>
              <a:rPr lang="ja-JP" altLang="en-US" sz="2400" dirty="0">
                <a:latin typeface="Arial" panose="020B0604020202020204" pitchFamily="34" charset="0"/>
              </a:rPr>
              <a:t> </a:t>
            </a:r>
            <a:r>
              <a:rPr lang="ja-JP" altLang="en-US" sz="2400" b="1" u="sng" dirty="0">
                <a:latin typeface="Arial" panose="020B0604020202020204" pitchFamily="34" charset="0"/>
              </a:rPr>
              <a:t>実行結果を確認</a:t>
            </a:r>
            <a:r>
              <a:rPr lang="ja-JP" altLang="en-US" sz="2400" dirty="0">
                <a:latin typeface="Arial" panose="020B0604020202020204" pitchFamily="34" charset="0"/>
              </a:rPr>
              <a:t>する．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35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730619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03CA64-8A7B-4BAF-8186-CFF3A92AE959}"/>
              </a:ext>
            </a:extLst>
          </p:cNvPr>
          <p:cNvSpPr txBox="1"/>
          <p:nvPr/>
        </p:nvSpPr>
        <p:spPr>
          <a:xfrm>
            <a:off x="5472223" y="6081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F44D06-D09A-4A57-8467-778ED6D28523}"/>
              </a:ext>
            </a:extLst>
          </p:cNvPr>
          <p:cNvSpPr txBox="1"/>
          <p:nvPr/>
        </p:nvSpPr>
        <p:spPr>
          <a:xfrm>
            <a:off x="4414935" y="6081730"/>
            <a:ext cx="405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(4)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Edit this code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」をクリックして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編集画面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に戻る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A10BD86-7358-421F-AEB2-A8BB8BBDFF7F}"/>
              </a:ext>
            </a:extLst>
          </p:cNvPr>
          <p:cNvSpPr/>
          <p:nvPr/>
        </p:nvSpPr>
        <p:spPr>
          <a:xfrm>
            <a:off x="6840977" y="3136871"/>
            <a:ext cx="726361" cy="319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62350835-17D3-9FA1-F012-41726681F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472" y="4612158"/>
            <a:ext cx="1870171" cy="16860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16812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75E73-17EC-4008-BD5F-EDC650E9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Tutor </a:t>
            </a:r>
            <a:r>
              <a:rPr kumimoji="1" lang="ja-JP" altLang="en-US" dirty="0"/>
              <a:t>使用上の注意点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BF3833-AD59-4C44-ABF0-F8B10806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41559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b="1" dirty="0"/>
              <a:t>実行画面で，次のような</a:t>
            </a:r>
            <a:r>
              <a:rPr kumimoji="1" lang="ja-JP" altLang="en-US" b="1" dirty="0">
                <a:solidFill>
                  <a:srgbClr val="FF0000"/>
                </a:solidFill>
              </a:rPr>
              <a:t>赤の表示</a:t>
            </a:r>
            <a:r>
              <a:rPr kumimoji="1" lang="ja-JP" altLang="en-US" b="1" dirty="0"/>
              <a:t>が出ることがある </a:t>
            </a:r>
            <a:r>
              <a:rPr kumimoji="1" lang="ja-JP" altLang="en-US" dirty="0"/>
              <a:t>→ </a:t>
            </a:r>
            <a:r>
              <a:rPr kumimoji="1" lang="ja-JP" altLang="en-US" b="1" dirty="0">
                <a:solidFill>
                  <a:srgbClr val="FF0000"/>
                </a:solidFill>
              </a:rPr>
              <a:t>無視</a:t>
            </a:r>
            <a:r>
              <a:rPr kumimoji="1" lang="ja-JP" altLang="en-US" dirty="0">
                <a:solidFill>
                  <a:srgbClr val="FF0000"/>
                </a:solidFill>
              </a:rPr>
              <a:t>してよい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過去の文法ミスに関する確認表示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邪魔なときは「</a:t>
            </a:r>
            <a:r>
              <a:rPr kumimoji="1" lang="en-US" altLang="ja-JP" b="1" dirty="0"/>
              <a:t>Close</a:t>
            </a:r>
            <a:r>
              <a:rPr kumimoji="1" lang="ja-JP" altLang="en-US" dirty="0"/>
              <a:t>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C99B2-FC80-4BA6-A115-D6CAD7B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687C7FF-36EE-49DD-8209-FB69C2CB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15" y="2652813"/>
            <a:ext cx="7628823" cy="350735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4244A5A-CEE3-47BB-BDE5-7126A05DDA89}"/>
              </a:ext>
            </a:extLst>
          </p:cNvPr>
          <p:cNvSpPr/>
          <p:nvPr/>
        </p:nvSpPr>
        <p:spPr>
          <a:xfrm>
            <a:off x="5421743" y="5481014"/>
            <a:ext cx="576000" cy="3663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846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CB29EBE-173B-474D-AFDA-B6051E1D6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173" y="1334425"/>
            <a:ext cx="2581774" cy="244507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328F8E-7664-46D7-944C-A75EEF0A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使用上の注意点②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8E8C34-FBE7-42F1-841F-E6B4B35C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68" y="762416"/>
            <a:ext cx="8672744" cy="59590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please wait ... executing</a:t>
            </a:r>
            <a:r>
              <a:rPr kumimoji="1" lang="ja-JP" altLang="en-US" dirty="0"/>
              <a:t>」のとき，</a:t>
            </a:r>
            <a:r>
              <a:rPr kumimoji="1" lang="ja-JP" altLang="en-US" b="1" dirty="0"/>
              <a:t>１０秒ほど待つ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は，</a:t>
            </a:r>
            <a:r>
              <a:rPr lang="ja-JP" altLang="en-US" b="1" u="sng" dirty="0"/>
              <a:t> 「</a:t>
            </a:r>
            <a:r>
              <a:rPr lang="en-US" altLang="ja-JP" b="1" u="sng" dirty="0"/>
              <a:t>Server Busy</a:t>
            </a:r>
            <a:r>
              <a:rPr lang="ja-JP" altLang="en-US" b="1" u="sng" dirty="0"/>
              <a:t>・・・」 </a:t>
            </a:r>
            <a:endParaRPr lang="en-US" altLang="ja-JP" b="1" u="sng" dirty="0"/>
          </a:p>
          <a:p>
            <a:pPr marL="0" indent="0">
              <a:buNone/>
            </a:pPr>
            <a:r>
              <a:rPr lang="en-US" altLang="ja-JP" b="1" dirty="0"/>
              <a:t>    </a:t>
            </a:r>
            <a:r>
              <a:rPr lang="ja-JP" altLang="en-US" b="1" u="sng" dirty="0"/>
              <a:t>というメッセージが出る</a:t>
            </a:r>
            <a:r>
              <a:rPr lang="ja-JP" altLang="en-US" dirty="0"/>
              <a:t>ことがある．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混雑している．</a:t>
            </a:r>
            <a:r>
              <a:rPr lang="ja-JP" altLang="en-US" b="1" u="sng" dirty="0"/>
              <a:t>少し（数秒から数十秒）待つ</a:t>
            </a:r>
            <a:r>
              <a:rPr lang="ja-JP" altLang="en-US" dirty="0"/>
              <a:t>と自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動で表示が変わる（変わらない場合には，操作を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もう一度行ってみる）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11EB9-25EF-45CB-8BAD-5C1F3AEF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215409-9D0D-4022-AC4D-A709E353F770}"/>
              </a:ext>
            </a:extLst>
          </p:cNvPr>
          <p:cNvSpPr/>
          <p:nvPr/>
        </p:nvSpPr>
        <p:spPr>
          <a:xfrm>
            <a:off x="2291427" y="1579571"/>
            <a:ext cx="2521205" cy="189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092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78A5228D-1F1F-8EEB-3624-F1E53F17B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15" y="2097186"/>
            <a:ext cx="7583905" cy="446056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</a:t>
            </a:r>
            <a:r>
              <a:rPr lang="en-US" altLang="ja-JP" dirty="0"/>
              <a:t>T</a:t>
            </a:r>
            <a:r>
              <a:rPr kumimoji="1" lang="en-US" altLang="ja-JP" dirty="0"/>
              <a:t>utor</a:t>
            </a:r>
            <a:r>
              <a:rPr lang="ja-JP" altLang="en-US" dirty="0"/>
              <a:t> でのステップ実行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088623"/>
            <a:ext cx="7649338" cy="3879057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ステップ実行</a:t>
            </a:r>
            <a:r>
              <a:rPr lang="ja-JP" altLang="en-US" dirty="0"/>
              <a:t>により，</a:t>
            </a:r>
            <a:r>
              <a:rPr lang="ja-JP" altLang="en-US" b="1" dirty="0"/>
              <a:t>プログラム実行の流れ</a:t>
            </a:r>
            <a:r>
              <a:rPr lang="ja-JP" altLang="en-US" dirty="0"/>
              <a:t>を確認できる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42483" y="6419973"/>
            <a:ext cx="2057400" cy="273844"/>
          </a:xfrm>
        </p:spPr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126359" y="2614532"/>
            <a:ext cx="542334" cy="2353148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82556" y="5771063"/>
            <a:ext cx="5359444" cy="911909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944575" y="2085756"/>
            <a:ext cx="2245011" cy="204643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999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6-1. </a:t>
            </a:r>
            <a:r>
              <a:rPr lang="ja-JP" altLang="en-US" dirty="0"/>
              <a:t>配列と繰り返し（ループ）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4219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配列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82" y="1871490"/>
            <a:ext cx="7211330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u="sng" dirty="0">
                <a:solidFill>
                  <a:srgbClr val="FF0000"/>
                </a:solidFill>
              </a:rPr>
              <a:t>データの並び</a:t>
            </a:r>
            <a:r>
              <a:rPr lang="ja-JP" altLang="en-US" dirty="0"/>
              <a:t>で，</a:t>
            </a:r>
            <a:r>
              <a:rPr lang="ja-JP" altLang="en-US" b="1" dirty="0">
                <a:solidFill>
                  <a:srgbClr val="FF0000"/>
                </a:solidFill>
              </a:rPr>
              <a:t>０から始まる番号（添字）</a:t>
            </a:r>
            <a:r>
              <a:rPr lang="ja-JP" altLang="en-US" dirty="0"/>
              <a:t>が付いている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A3513D2-0948-F169-96F7-C02E3F17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7D12754-4C21-4DDF-A906-C70026996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9" y="3429000"/>
            <a:ext cx="8746261" cy="160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72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dirty="0"/>
              <a:t>17 </a:t>
            </a:r>
            <a:r>
              <a:rPr lang="ja-JP" altLang="en-US" sz="2400" dirty="0"/>
              <a:t>～ </a:t>
            </a:r>
            <a:r>
              <a:rPr lang="en-US" altLang="ja-JP" sz="2400" dirty="0"/>
              <a:t>18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配列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4215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6981B22-B9CD-4630-9C14-739A4114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93" y="2982294"/>
            <a:ext cx="8724924" cy="1527076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D63F99FB-EF34-4DBE-A036-E9F539C38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93" y="231355"/>
            <a:ext cx="8252249" cy="14185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①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ED75BE3-A41C-A21A-ECBB-CBFEC9244108}"/>
              </a:ext>
            </a:extLst>
          </p:cNvPr>
          <p:cNvSpPr/>
          <p:nvPr/>
        </p:nvSpPr>
        <p:spPr>
          <a:xfrm>
            <a:off x="3677051" y="3707003"/>
            <a:ext cx="819793" cy="338904"/>
          </a:xfrm>
          <a:prstGeom prst="rect">
            <a:avLst/>
          </a:prstGeom>
          <a:solidFill>
            <a:srgbClr val="FF0000">
              <a:alpha val="1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730B553-167A-1AB1-4526-67B14C2F6EFD}"/>
              </a:ext>
            </a:extLst>
          </p:cNvPr>
          <p:cNvSpPr/>
          <p:nvPr/>
        </p:nvSpPr>
        <p:spPr>
          <a:xfrm>
            <a:off x="470609" y="1354184"/>
            <a:ext cx="8013633" cy="14060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5C0D9190-F016-32F5-7592-17FCE7A310F6}"/>
              </a:ext>
            </a:extLst>
          </p:cNvPr>
          <p:cNvSpPr txBox="1">
            <a:spLocks/>
          </p:cNvSpPr>
          <p:nvPr/>
        </p:nvSpPr>
        <p:spPr>
          <a:xfrm>
            <a:off x="476558" y="1442730"/>
            <a:ext cx="8131262" cy="26600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月の日数についてのデータ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を作る。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サイズ </a:t>
            </a:r>
            <a:r>
              <a:rPr lang="en-US" altLang="ja-JP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13 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の配列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．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うるう年のことは考えないことにする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９月について表示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させてみて確認も行う．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9118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49" y="392819"/>
            <a:ext cx="8934451" cy="2660048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4B6937E-3F7A-0D54-81B2-9FECBF435D49}"/>
              </a:ext>
            </a:extLst>
          </p:cNvPr>
          <p:cNvSpPr/>
          <p:nvPr/>
        </p:nvSpPr>
        <p:spPr>
          <a:xfrm>
            <a:off x="449466" y="6119659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6558B88-DFB2-AB66-2179-94BBD0A10E14}"/>
              </a:ext>
            </a:extLst>
          </p:cNvPr>
          <p:cNvSpPr txBox="1"/>
          <p:nvPr/>
        </p:nvSpPr>
        <p:spPr>
          <a:xfrm>
            <a:off x="1611018" y="4163893"/>
            <a:ext cx="2143536" cy="10618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結果の</a:t>
            </a:r>
            <a:endParaRPr kumimoji="1"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30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」が表示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されるので確認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280F75C-73A6-41C4-8623-F2078937C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64" y="1091824"/>
            <a:ext cx="8798363" cy="290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60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E6DFC3-9AC1-C83F-FDF3-EA3329AB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繰り返し（ループ）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AF2192-7E73-CA59-1E4C-995C8289C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7878258" cy="1118232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繰り返し（ループ）</a:t>
            </a:r>
            <a:r>
              <a:rPr lang="ja-JP" altLang="en-US" dirty="0"/>
              <a:t>では，</a:t>
            </a:r>
            <a:r>
              <a:rPr lang="ja-JP" altLang="en-US" b="1" u="sng" dirty="0">
                <a:solidFill>
                  <a:srgbClr val="FF0000"/>
                </a:solidFill>
              </a:rPr>
              <a:t>同じ処理や操作を繰り返す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92631C-7FFE-F582-B8AA-A627067B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1E6E1FD-6B04-C673-6C53-FB4FE8BBF7A3}"/>
              </a:ext>
            </a:extLst>
          </p:cNvPr>
          <p:cNvSpPr txBox="1">
            <a:spLocks/>
          </p:cNvSpPr>
          <p:nvPr/>
        </p:nvSpPr>
        <p:spPr>
          <a:xfrm>
            <a:off x="1070960" y="2011395"/>
            <a:ext cx="6380028" cy="19497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配列の中身の表示（要素は４個ある）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　⇒ 表示を </a:t>
            </a:r>
            <a:r>
              <a:rPr lang="en-US" altLang="ja-JP" sz="2400" dirty="0"/>
              <a:t>4 </a:t>
            </a:r>
            <a:r>
              <a:rPr lang="ja-JP" altLang="en-US" sz="2400" dirty="0"/>
              <a:t>回繰り返し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777D1E-AF62-11D7-D124-5C0495B38948}"/>
              </a:ext>
            </a:extLst>
          </p:cNvPr>
          <p:cNvSpPr txBox="1"/>
          <p:nvPr/>
        </p:nvSpPr>
        <p:spPr>
          <a:xfrm>
            <a:off x="1962634" y="6385449"/>
            <a:ext cx="2315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Java </a:t>
            </a:r>
            <a:r>
              <a:rPr kumimoji="1" lang="ja-JP" altLang="en-US" sz="2400" dirty="0"/>
              <a:t>プログラム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FA26FB-98C1-7B9F-09B2-7453E20D9DD2}"/>
              </a:ext>
            </a:extLst>
          </p:cNvPr>
          <p:cNvSpPr txBox="1"/>
          <p:nvPr/>
        </p:nvSpPr>
        <p:spPr>
          <a:xfrm>
            <a:off x="6885071" y="60851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実行結果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37365D5-443F-4401-86C4-E73889099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401" y="2434128"/>
            <a:ext cx="2539800" cy="104216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F28CA62-07A5-43B3-8C1A-DE0BF14C7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459" y="4183040"/>
            <a:ext cx="2315057" cy="19309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AD179A6-91CF-44AE-BF29-06F0C53C4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94" y="4264006"/>
            <a:ext cx="5520657" cy="21606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65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92631C-7FFE-F582-B8AA-A627067B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1E6E1FD-6B04-C673-6C53-FB4FE8BBF7A3}"/>
              </a:ext>
            </a:extLst>
          </p:cNvPr>
          <p:cNvSpPr txBox="1">
            <a:spLocks/>
          </p:cNvSpPr>
          <p:nvPr/>
        </p:nvSpPr>
        <p:spPr>
          <a:xfrm>
            <a:off x="1177046" y="312001"/>
            <a:ext cx="6380028" cy="169157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物体の落下距離：  </a:t>
            </a:r>
            <a:r>
              <a:rPr lang="en-US" altLang="ja-JP" b="1" dirty="0"/>
              <a:t>9.8 × (</a:t>
            </a:r>
            <a:r>
              <a:rPr lang="ja-JP" altLang="en-US" b="1" dirty="0"/>
              <a:t>時間</a:t>
            </a:r>
            <a:r>
              <a:rPr lang="en-US" altLang="ja-JP" b="1" dirty="0"/>
              <a:t>)</a:t>
            </a:r>
            <a:r>
              <a:rPr lang="en-US" altLang="ja-JP" b="1" baseline="30000" dirty="0"/>
              <a:t>2 </a:t>
            </a:r>
            <a:r>
              <a:rPr lang="en-US" altLang="ja-JP" b="1" dirty="0"/>
              <a:t>÷ 2 </a:t>
            </a:r>
            <a:r>
              <a:rPr lang="en-US" altLang="ja-JP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時間は </a:t>
            </a:r>
            <a:r>
              <a:rPr lang="en-US" altLang="ja-JP" dirty="0"/>
              <a:t>0, 1, 2, 3, 4, 5, 6, 7, 8, 9, 10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　⇒ 同じ式の計算を </a:t>
            </a:r>
            <a:r>
              <a:rPr lang="en-US" altLang="ja-JP" dirty="0"/>
              <a:t>11 </a:t>
            </a:r>
            <a:r>
              <a:rPr lang="ja-JP" altLang="en-US" dirty="0"/>
              <a:t>回繰り返し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777D1E-AF62-11D7-D124-5C0495B38948}"/>
              </a:ext>
            </a:extLst>
          </p:cNvPr>
          <p:cNvSpPr txBox="1"/>
          <p:nvPr/>
        </p:nvSpPr>
        <p:spPr>
          <a:xfrm>
            <a:off x="3112911" y="4269644"/>
            <a:ext cx="2315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Java </a:t>
            </a:r>
            <a:r>
              <a:rPr kumimoji="1" lang="ja-JP" altLang="en-US" sz="2400" dirty="0"/>
              <a:t>プログラム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FA26FB-98C1-7B9F-09B2-7453E20D9DD2}"/>
              </a:ext>
            </a:extLst>
          </p:cNvPr>
          <p:cNvSpPr txBox="1"/>
          <p:nvPr/>
        </p:nvSpPr>
        <p:spPr>
          <a:xfrm>
            <a:off x="1457176" y="564375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実行結果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25B1FFE-DDD5-5B7F-5A88-C8B380FB8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935" y="4861240"/>
            <a:ext cx="2992452" cy="195777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B20624D-CCFE-F99D-2621-304E43156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94" y="2094813"/>
            <a:ext cx="6776731" cy="21748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90333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繰り返しのプログラム例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58735" y="4728725"/>
            <a:ext cx="5205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「</a:t>
            </a:r>
            <a:r>
              <a:rPr lang="en-US" altLang="ja-JP" sz="2400" b="1" dirty="0">
                <a:solidFill>
                  <a:srgbClr val="FF0000"/>
                </a:solidFill>
              </a:rPr>
              <a:t>for(</a:t>
            </a:r>
            <a:r>
              <a:rPr lang="en-US" altLang="ja-JP" sz="2400" b="1" dirty="0" err="1">
                <a:solidFill>
                  <a:srgbClr val="FF0000"/>
                </a:solidFill>
              </a:rPr>
              <a:t>i</a:t>
            </a:r>
            <a:r>
              <a:rPr lang="en-US" altLang="ja-JP" sz="2400" b="1" dirty="0">
                <a:solidFill>
                  <a:srgbClr val="FF0000"/>
                </a:solidFill>
              </a:rPr>
              <a:t> = 0; </a:t>
            </a:r>
            <a:r>
              <a:rPr lang="en-US" altLang="ja-JP" sz="2400" b="1" dirty="0" err="1">
                <a:solidFill>
                  <a:srgbClr val="FF0000"/>
                </a:solidFill>
              </a:rPr>
              <a:t>i</a:t>
            </a:r>
            <a:r>
              <a:rPr lang="en-US" altLang="ja-JP" sz="2400" b="1" dirty="0">
                <a:solidFill>
                  <a:srgbClr val="FF0000"/>
                </a:solidFill>
              </a:rPr>
              <a:t> &lt;= 3; </a:t>
            </a:r>
            <a:r>
              <a:rPr lang="en-US" altLang="ja-JP" sz="2400" b="1" dirty="0" err="1">
                <a:solidFill>
                  <a:srgbClr val="FF0000"/>
                </a:solidFill>
              </a:rPr>
              <a:t>i</a:t>
            </a:r>
            <a:r>
              <a:rPr lang="en-US" altLang="ja-JP" sz="2400" b="1" dirty="0">
                <a:solidFill>
                  <a:srgbClr val="FF0000"/>
                </a:solidFill>
              </a:rPr>
              <a:t>++)</a:t>
            </a:r>
            <a:r>
              <a:rPr lang="ja-JP" altLang="en-US" sz="2400" b="1" dirty="0">
                <a:solidFill>
                  <a:srgbClr val="FF0000"/>
                </a:solidFill>
              </a:rPr>
              <a:t>」のあとに「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{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」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11" name="右中かっこ 10">
            <a:extLst>
              <a:ext uri="{FF2B5EF4-FFF2-40B4-BE49-F238E27FC236}">
                <a16:creationId xmlns:a16="http://schemas.microsoft.com/office/drawing/2014/main" id="{D0802C28-9A86-0A72-64F9-5B894DCA2165}"/>
              </a:ext>
            </a:extLst>
          </p:cNvPr>
          <p:cNvSpPr/>
          <p:nvPr/>
        </p:nvSpPr>
        <p:spPr>
          <a:xfrm>
            <a:off x="6962126" y="1543513"/>
            <a:ext cx="212377" cy="6641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16D8B357-BF2F-4A82-0AC3-CBB631495786}"/>
              </a:ext>
            </a:extLst>
          </p:cNvPr>
          <p:cNvSpPr/>
          <p:nvPr/>
        </p:nvSpPr>
        <p:spPr>
          <a:xfrm>
            <a:off x="6962126" y="2484788"/>
            <a:ext cx="153384" cy="9920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9DDAAF5-5F3C-B4ED-7D76-CD6F86931A04}"/>
              </a:ext>
            </a:extLst>
          </p:cNvPr>
          <p:cNvSpPr txBox="1"/>
          <p:nvPr/>
        </p:nvSpPr>
        <p:spPr>
          <a:xfrm>
            <a:off x="7145759" y="1644754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配列の組み立て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8BFE9ED-EB12-0DD6-34BC-213F133D514F}"/>
              </a:ext>
            </a:extLst>
          </p:cNvPr>
          <p:cNvSpPr txBox="1"/>
          <p:nvPr/>
        </p:nvSpPr>
        <p:spPr>
          <a:xfrm>
            <a:off x="7174503" y="264011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繰り返し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BB0A0D88-316F-C8BB-CF01-EE0D4E643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87" y="1002031"/>
            <a:ext cx="6736795" cy="3369556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sz="2400" dirty="0"/>
              <a:t>public class </a:t>
            </a:r>
            <a:r>
              <a:rPr lang="en-US" altLang="ja-JP" sz="2400" dirty="0" err="1"/>
              <a:t>YourClassNameHere</a:t>
            </a:r>
            <a:r>
              <a:rPr lang="en-US" altLang="ja-JP" sz="2400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/>
              <a:t>    public static void main(String[] </a:t>
            </a:r>
            <a:r>
              <a:rPr lang="en-US" altLang="ja-JP" sz="2400" dirty="0" err="1"/>
              <a:t>args</a:t>
            </a:r>
            <a:r>
              <a:rPr lang="en-US" altLang="ja-JP" sz="24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b="1" dirty="0"/>
              <a:t>        double x[] = {10, 20, 30, 40};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b="1" dirty="0"/>
              <a:t>        int </a:t>
            </a:r>
            <a:r>
              <a:rPr lang="en-US" altLang="ja-JP" sz="2400" b="1" dirty="0" err="1"/>
              <a:t>i</a:t>
            </a:r>
            <a:r>
              <a:rPr lang="en-US" altLang="ja-JP" sz="2400" b="1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b="1" dirty="0"/>
              <a:t>        for(</a:t>
            </a:r>
            <a:r>
              <a:rPr lang="en-US" altLang="ja-JP" sz="2400" b="1" dirty="0" err="1"/>
              <a:t>i</a:t>
            </a:r>
            <a:r>
              <a:rPr lang="en-US" altLang="ja-JP" sz="2400" b="1" dirty="0"/>
              <a:t> = 0; </a:t>
            </a:r>
            <a:r>
              <a:rPr lang="en-US" altLang="ja-JP" sz="2400" b="1" dirty="0" err="1"/>
              <a:t>i</a:t>
            </a:r>
            <a:r>
              <a:rPr lang="en-US" altLang="ja-JP" sz="2400" b="1" dirty="0"/>
              <a:t> &lt;= 3; </a:t>
            </a:r>
            <a:r>
              <a:rPr lang="en-US" altLang="ja-JP" sz="2400" b="1" dirty="0" err="1"/>
              <a:t>i</a:t>
            </a:r>
            <a:r>
              <a:rPr lang="en-US" altLang="ja-JP" sz="2400" b="1" dirty="0"/>
              <a:t>++)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b="1" dirty="0"/>
              <a:t>            </a:t>
            </a:r>
            <a:r>
              <a:rPr lang="en-US" altLang="ja-JP" sz="2400" b="1" dirty="0" err="1"/>
              <a:t>System.out.println</a:t>
            </a:r>
            <a:r>
              <a:rPr lang="en-US" altLang="ja-JP" sz="2400" b="1" dirty="0"/>
              <a:t>(x[</a:t>
            </a:r>
            <a:r>
              <a:rPr lang="en-US" altLang="ja-JP" sz="2400" b="1" dirty="0" err="1"/>
              <a:t>i</a:t>
            </a:r>
            <a:r>
              <a:rPr lang="en-US" altLang="ja-JP" sz="2400" b="1" dirty="0"/>
              <a:t>]);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b="1" dirty="0"/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/>
              <a:t>}</a:t>
            </a:r>
            <a:endParaRPr lang="ja-JP" altLang="en-US" sz="2400" dirty="0"/>
          </a:p>
          <a:p>
            <a:pPr marL="0" indent="0">
              <a:spcBef>
                <a:spcPts val="0"/>
              </a:spcBef>
              <a:buNone/>
            </a:pPr>
            <a:endParaRPr kumimoji="1" lang="ja-JP" altLang="en-US" sz="2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C4E3CF4-BAE8-4BCA-F5B9-F0BE17104E69}"/>
              </a:ext>
            </a:extLst>
          </p:cNvPr>
          <p:cNvSpPr txBox="1"/>
          <p:nvPr/>
        </p:nvSpPr>
        <p:spPr>
          <a:xfrm>
            <a:off x="542750" y="5601215"/>
            <a:ext cx="5683357" cy="847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字下げを行うことで，</a:t>
            </a:r>
            <a:endParaRPr kumimoji="0" lang="en-US" altLang="ja-JP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プログラムを読みやすくしている</a:t>
            </a:r>
            <a:endParaRPr kumimoji="0" lang="ja-JP" alt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DCA0409-6C5A-4141-AA4D-EAE48A6D4C82}"/>
              </a:ext>
            </a:extLst>
          </p:cNvPr>
          <p:cNvSpPr/>
          <p:nvPr/>
        </p:nvSpPr>
        <p:spPr>
          <a:xfrm>
            <a:off x="3815050" y="2353042"/>
            <a:ext cx="299962" cy="389032"/>
          </a:xfrm>
          <a:prstGeom prst="rect">
            <a:avLst/>
          </a:prstGeom>
          <a:solidFill>
            <a:srgbClr val="FF0000">
              <a:alpha val="1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69F30AE-5832-4C90-82C8-0C0B2A84E04A}"/>
              </a:ext>
            </a:extLst>
          </p:cNvPr>
          <p:cNvSpPr/>
          <p:nvPr/>
        </p:nvSpPr>
        <p:spPr>
          <a:xfrm>
            <a:off x="858773" y="3038306"/>
            <a:ext cx="299962" cy="389032"/>
          </a:xfrm>
          <a:prstGeom prst="rect">
            <a:avLst/>
          </a:prstGeom>
          <a:solidFill>
            <a:srgbClr val="FF0000">
              <a:alpha val="1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1698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dirty="0"/>
              <a:t>22 </a:t>
            </a:r>
            <a:r>
              <a:rPr lang="ja-JP" altLang="en-US" sz="2400" dirty="0"/>
              <a:t>～ </a:t>
            </a:r>
            <a:r>
              <a:rPr lang="en-US" altLang="ja-JP" sz="2400" dirty="0"/>
              <a:t>27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配列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繰り返し（ループ）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for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12763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D63F99FB-EF34-4DBE-A036-E9F539C38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94" y="231355"/>
            <a:ext cx="8275398" cy="14185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①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3609436-E300-4D93-ACC2-C0EE1B7DF7DD}"/>
              </a:ext>
            </a:extLst>
          </p:cNvPr>
          <p:cNvSpPr txBox="1">
            <a:spLocks/>
          </p:cNvSpPr>
          <p:nvPr/>
        </p:nvSpPr>
        <p:spPr>
          <a:xfrm>
            <a:off x="1435692" y="1266518"/>
            <a:ext cx="6380028" cy="19497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配列の中身の表示（要素は４個ある）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　⇒ 表示を </a:t>
            </a:r>
            <a:r>
              <a:rPr lang="en-US" altLang="ja-JP" sz="2400" dirty="0"/>
              <a:t>4 </a:t>
            </a:r>
            <a:r>
              <a:rPr lang="ja-JP" altLang="en-US" sz="2400" dirty="0"/>
              <a:t>回繰り返し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F736F90-876C-442F-9EE0-81F64025F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133" y="1689251"/>
            <a:ext cx="2539800" cy="104216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5749177-EAED-4D24-B399-D00F1BFD3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6" y="3429000"/>
            <a:ext cx="8260174" cy="32327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56296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7FDB64FC-04CE-4D8A-B70E-4517CD018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089" y="944987"/>
            <a:ext cx="6236426" cy="4695419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49" y="392819"/>
            <a:ext cx="8934451" cy="2660048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4B6937E-3F7A-0D54-81B2-9FECBF435D49}"/>
              </a:ext>
            </a:extLst>
          </p:cNvPr>
          <p:cNvSpPr/>
          <p:nvPr/>
        </p:nvSpPr>
        <p:spPr>
          <a:xfrm>
            <a:off x="449466" y="6119659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9C991CA-1806-6441-099F-4F369420D279}"/>
              </a:ext>
            </a:extLst>
          </p:cNvPr>
          <p:cNvSpPr/>
          <p:nvPr/>
        </p:nvSpPr>
        <p:spPr>
          <a:xfrm>
            <a:off x="1099322" y="1371851"/>
            <a:ext cx="916563" cy="11083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7135EC9-A9D5-7638-3B4F-FEE91E7224C4}"/>
              </a:ext>
            </a:extLst>
          </p:cNvPr>
          <p:cNvSpPr txBox="1"/>
          <p:nvPr/>
        </p:nvSpPr>
        <p:spPr>
          <a:xfrm>
            <a:off x="3173853" y="553655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</a:t>
            </a:r>
            <a:r>
              <a:rPr lang="ja-JP" altLang="en-US" sz="2800" dirty="0">
                <a:solidFill>
                  <a:srgbClr val="FF0000"/>
                </a:solidFill>
              </a:rPr>
              <a:t>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B519069-6092-018C-0B13-2EA02C27B04D}"/>
              </a:ext>
            </a:extLst>
          </p:cNvPr>
          <p:cNvSpPr/>
          <p:nvPr/>
        </p:nvSpPr>
        <p:spPr>
          <a:xfrm>
            <a:off x="1099322" y="3532120"/>
            <a:ext cx="6375127" cy="15850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48341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D63F99FB-EF34-4DBE-A036-E9F539C38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93" y="231355"/>
            <a:ext cx="8252249" cy="14185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③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9E37931-DFE7-937E-1154-6D9E768480C8}"/>
              </a:ext>
            </a:extLst>
          </p:cNvPr>
          <p:cNvSpPr txBox="1"/>
          <p:nvPr/>
        </p:nvSpPr>
        <p:spPr>
          <a:xfrm>
            <a:off x="1300767" y="1468044"/>
            <a:ext cx="594265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物体の落下．</a:t>
            </a:r>
            <a:r>
              <a:rPr kumimoji="1" lang="en-US" altLang="ja-JP" sz="2800" dirty="0"/>
              <a:t>0</a:t>
            </a:r>
            <a:r>
              <a:rPr kumimoji="1" lang="ja-JP" altLang="en-US" sz="2800" dirty="0"/>
              <a:t>～</a:t>
            </a:r>
            <a:r>
              <a:rPr kumimoji="1" lang="en-US" altLang="ja-JP" sz="2800" dirty="0"/>
              <a:t>10</a:t>
            </a:r>
            <a:r>
              <a:rPr kumimoji="1" lang="ja-JP" altLang="en-US" sz="2800" dirty="0"/>
              <a:t>秒まで．</a:t>
            </a:r>
            <a:r>
              <a:rPr kumimoji="1" lang="en-US" altLang="ja-JP" sz="2800" dirty="0"/>
              <a:t>1</a:t>
            </a:r>
            <a:r>
              <a:rPr kumimoji="1" lang="ja-JP" altLang="en-US" sz="2800" dirty="0"/>
              <a:t>秒ごと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9053338-4C13-4227-99C8-1D38C4003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8" y="2470667"/>
            <a:ext cx="8872405" cy="28452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71110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E3FF4799-6760-318F-DABF-7CF70CBA2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75" y="1278123"/>
            <a:ext cx="8432676" cy="462256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49" y="392819"/>
            <a:ext cx="8934451" cy="2660048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④ 実行し，結果を確認する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4B6937E-3F7A-0D54-81B2-9FECBF435D49}"/>
              </a:ext>
            </a:extLst>
          </p:cNvPr>
          <p:cNvSpPr/>
          <p:nvPr/>
        </p:nvSpPr>
        <p:spPr>
          <a:xfrm>
            <a:off x="449466" y="6119659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712B0AB1-A120-FD2C-A902-B82BC70098AB}"/>
              </a:ext>
            </a:extLst>
          </p:cNvPr>
          <p:cNvSpPr/>
          <p:nvPr/>
        </p:nvSpPr>
        <p:spPr>
          <a:xfrm>
            <a:off x="4676774" y="3390483"/>
            <a:ext cx="628650" cy="547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B9978A-0D14-DF22-8996-3F9E1CFA9F8E}"/>
              </a:ext>
            </a:extLst>
          </p:cNvPr>
          <p:cNvSpPr txBox="1"/>
          <p:nvPr/>
        </p:nvSpPr>
        <p:spPr>
          <a:xfrm>
            <a:off x="5364243" y="2700210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ここをドラッグすると，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表示枠が広がる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30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D63F99FB-EF34-4DBE-A036-E9F539C38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93" y="231355"/>
            <a:ext cx="8252249" cy="14185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⑤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8605B35-02CF-4910-A41A-6BF2F283E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93" y="2570362"/>
            <a:ext cx="8493553" cy="369901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8F2DB6-91D2-4394-BD30-7B7F11B4D218}"/>
              </a:ext>
            </a:extLst>
          </p:cNvPr>
          <p:cNvSpPr txBox="1"/>
          <p:nvPr/>
        </p:nvSpPr>
        <p:spPr>
          <a:xfrm>
            <a:off x="1300767" y="1468044"/>
            <a:ext cx="683552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配列 </a:t>
            </a:r>
            <a:r>
              <a:rPr kumimoji="1" lang="en-US" altLang="ja-JP" sz="2800" dirty="0"/>
              <a:t>x </a:t>
            </a:r>
            <a:r>
              <a:rPr kumimoji="1" lang="ja-JP" altLang="en-US" sz="2800" dirty="0"/>
              <a:t>のすべての要素の </a:t>
            </a:r>
            <a:r>
              <a:rPr kumimoji="1" lang="en-US" altLang="ja-JP" sz="2800" dirty="0"/>
              <a:t>1.1 </a:t>
            </a:r>
            <a:r>
              <a:rPr kumimoji="1" lang="ja-JP" altLang="en-US" sz="2800" dirty="0"/>
              <a:t>倍を </a:t>
            </a:r>
            <a:r>
              <a:rPr kumimoji="1" lang="en-US" altLang="ja-JP" sz="2800" dirty="0"/>
              <a:t>y </a:t>
            </a:r>
            <a:r>
              <a:rPr kumimoji="1" lang="ja-JP" altLang="en-US" sz="2800" dirty="0"/>
              <a:t>に格納</a:t>
            </a:r>
          </a:p>
        </p:txBody>
      </p:sp>
    </p:spTree>
    <p:extLst>
      <p:ext uri="{BB962C8B-B14F-4D97-AF65-F5344CB8AC3E}">
        <p14:creationId xmlns:p14="http://schemas.microsoft.com/office/powerpoint/2010/main" val="2413594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49" y="392819"/>
            <a:ext cx="8934451" cy="2660048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⑥ 実行し，結果を確認する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4B6937E-3F7A-0D54-81B2-9FECBF435D49}"/>
              </a:ext>
            </a:extLst>
          </p:cNvPr>
          <p:cNvSpPr/>
          <p:nvPr/>
        </p:nvSpPr>
        <p:spPr>
          <a:xfrm>
            <a:off x="449466" y="6119659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6DB2829-2B12-48F4-AEF8-FAF7F947D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2" y="1292331"/>
            <a:ext cx="8873534" cy="321767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A2BA86C-F5A8-4E99-A84E-16206A81C671}"/>
              </a:ext>
            </a:extLst>
          </p:cNvPr>
          <p:cNvSpPr txBox="1"/>
          <p:nvPr/>
        </p:nvSpPr>
        <p:spPr>
          <a:xfrm>
            <a:off x="914400" y="4610746"/>
            <a:ext cx="762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</a:rPr>
              <a:t>このプログラムは引き続き使用する．消さずに残しておくこと．</a:t>
            </a:r>
            <a:endParaRPr kumimoji="1" lang="en-US" altLang="ja-JP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51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dirty="0"/>
              <a:t>29 </a:t>
            </a:r>
            <a:r>
              <a:rPr lang="ja-JP" altLang="en-US" sz="2400" dirty="0"/>
              <a:t>～ </a:t>
            </a:r>
            <a:r>
              <a:rPr lang="en-US" altLang="ja-JP" sz="2400" dirty="0"/>
              <a:t>30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配列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繰り返し（ループ）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for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ステップ実行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43693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113" y="1748236"/>
            <a:ext cx="5256754" cy="499745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112312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①「</a:t>
            </a:r>
            <a:r>
              <a:rPr lang="en-US" altLang="ja-JP" b="1" dirty="0"/>
              <a:t>Step 1 of 21</a:t>
            </a:r>
            <a:r>
              <a:rPr lang="ja-JP" altLang="en-US" dirty="0"/>
              <a:t>」と表示されているので，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全部で，ステップ数は </a:t>
            </a:r>
            <a:r>
              <a:rPr lang="en-US" altLang="ja-JP" dirty="0"/>
              <a:t>21 </a:t>
            </a:r>
            <a:r>
              <a:rPr lang="ja-JP" altLang="en-US" dirty="0"/>
              <a:t>あることが分かる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 </a:t>
            </a:r>
            <a:r>
              <a:rPr lang="ja-JP" altLang="en-US" dirty="0"/>
              <a:t>（ステップ数と，プログラムの行数は</a:t>
            </a:r>
            <a:r>
              <a:rPr lang="ja-JP" altLang="en-US" b="1" dirty="0">
                <a:solidFill>
                  <a:srgbClr val="FF0000"/>
                </a:solidFill>
              </a:rPr>
              <a:t>違うもの</a:t>
            </a:r>
            <a:r>
              <a:rPr lang="ja-JP" altLang="en-US" dirty="0"/>
              <a:t>）</a:t>
            </a:r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370236" y="6235700"/>
            <a:ext cx="1341463" cy="5099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038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86BA2B-0B2B-47EB-B0C4-82088C4C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3D86D9-2210-404D-91B5-1CBB3F94D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/>
              <a:t>for </a:t>
            </a:r>
            <a:r>
              <a:rPr lang="ja-JP" altLang="en-US" dirty="0"/>
              <a:t>による</a:t>
            </a:r>
            <a:r>
              <a:rPr lang="ja-JP" altLang="en-US" b="1" dirty="0">
                <a:solidFill>
                  <a:srgbClr val="C00000"/>
                </a:solidFill>
              </a:rPr>
              <a:t>繰り返し（ループ）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ja-JP" altLang="en-US" sz="2800" dirty="0"/>
              <a:t>同じ処理や操作を繰り返す</a:t>
            </a:r>
            <a:endParaRPr lang="en-US" altLang="ja-JP" sz="2800" dirty="0"/>
          </a:p>
          <a:p>
            <a:pPr marL="457200" lvl="1" indent="0">
              <a:buNone/>
            </a:pPr>
            <a:endParaRPr lang="en-US" altLang="ja-JP" sz="2800" dirty="0"/>
          </a:p>
          <a:p>
            <a:pPr marL="457200" lvl="1" indent="0">
              <a:buNone/>
            </a:pPr>
            <a:endParaRPr lang="en-US" altLang="ja-JP" sz="2800" dirty="0"/>
          </a:p>
          <a:p>
            <a:pPr marL="457200" lvl="1" indent="0">
              <a:buNone/>
            </a:pPr>
            <a:endParaRPr lang="en-US" altLang="ja-JP" sz="2800" dirty="0"/>
          </a:p>
          <a:p>
            <a:pPr marL="457200" lvl="1" indent="0">
              <a:buNone/>
            </a:pPr>
            <a:endParaRPr lang="en-US" altLang="ja-JP" sz="2800" dirty="0"/>
          </a:p>
          <a:p>
            <a:pPr marL="457200" lvl="1" indent="0">
              <a:buNone/>
            </a:pPr>
            <a:endParaRPr lang="en-US" altLang="ja-JP" sz="2800" dirty="0"/>
          </a:p>
          <a:p>
            <a:pPr marL="457200" lvl="1" indent="0">
              <a:buNone/>
            </a:pPr>
            <a:endParaRPr lang="en-US" altLang="ja-JP" sz="2800" dirty="0"/>
          </a:p>
          <a:p>
            <a:pPr marL="457200" lvl="1" indent="0">
              <a:buNone/>
            </a:pPr>
            <a:endParaRPr lang="en-US" altLang="ja-JP" sz="2800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拡張 </a:t>
            </a:r>
            <a:r>
              <a:rPr lang="en-US" altLang="ja-JP" b="1" dirty="0">
                <a:solidFill>
                  <a:srgbClr val="C00000"/>
                </a:solidFill>
              </a:rPr>
              <a:t>for </a:t>
            </a:r>
            <a:r>
              <a:rPr lang="ja-JP" altLang="en-US" b="1" dirty="0">
                <a:solidFill>
                  <a:srgbClr val="C00000"/>
                </a:solidFill>
              </a:rPr>
              <a:t>文</a:t>
            </a:r>
            <a:r>
              <a:rPr lang="ja-JP" altLang="en-US" dirty="0"/>
              <a:t>により，</a:t>
            </a:r>
            <a:r>
              <a:rPr lang="ja-JP" altLang="en-US" b="1" dirty="0">
                <a:solidFill>
                  <a:srgbClr val="C00000"/>
                </a:solidFill>
              </a:rPr>
              <a:t>リスト</a:t>
            </a:r>
            <a:r>
              <a:rPr lang="ja-JP" altLang="en-US" dirty="0"/>
              <a:t>などのコレクションについて，</a:t>
            </a:r>
            <a:r>
              <a:rPr lang="ja-JP" altLang="en-US" b="1" dirty="0"/>
              <a:t>繰り返し処理</a:t>
            </a:r>
            <a:r>
              <a:rPr lang="ja-JP" altLang="en-US" dirty="0"/>
              <a:t>ができる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sz="2800" dirty="0"/>
          </a:p>
          <a:p>
            <a:endParaRPr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91FB70-F40A-4454-98DD-C33ED0428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AB6296-6EB0-4A11-AE69-B1A458EF8033}"/>
              </a:ext>
            </a:extLst>
          </p:cNvPr>
          <p:cNvSpPr txBox="1"/>
          <p:nvPr/>
        </p:nvSpPr>
        <p:spPr>
          <a:xfrm>
            <a:off x="2026134" y="4370994"/>
            <a:ext cx="2315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Java </a:t>
            </a:r>
            <a:r>
              <a:rPr kumimoji="1" lang="ja-JP" altLang="en-US" sz="2400" dirty="0"/>
              <a:t>プログラム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E216ED-409D-41C5-8E3B-A20862729847}"/>
              </a:ext>
            </a:extLst>
          </p:cNvPr>
          <p:cNvSpPr txBox="1"/>
          <p:nvPr/>
        </p:nvSpPr>
        <p:spPr>
          <a:xfrm>
            <a:off x="6948571" y="407064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実行結果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F4D6373-9DCB-4748-BD21-D5644603E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959" y="2168585"/>
            <a:ext cx="2315057" cy="19309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E13C273-5629-4F60-826A-74DA8FAD9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94" y="2249551"/>
            <a:ext cx="5520657" cy="21606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43478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51" y="2101828"/>
            <a:ext cx="8440891" cy="348797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8951" y="136524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</a:t>
            </a:r>
            <a:r>
              <a:rPr lang="ja-JP" altLang="en-US" b="1" dirty="0"/>
              <a:t>ステップ実行</a:t>
            </a:r>
            <a:r>
              <a:rPr lang="ja-JP" altLang="en-US" dirty="0"/>
              <a:t>したいので，「</a:t>
            </a:r>
            <a:r>
              <a:rPr lang="en-US" altLang="ja-JP" b="1" dirty="0"/>
              <a:t>Next</a:t>
            </a:r>
            <a:r>
              <a:rPr lang="ja-JP" altLang="en-US" dirty="0"/>
              <a:t>」をクリックしながら，</a:t>
            </a:r>
            <a:r>
              <a:rPr lang="ja-JP" altLang="en-US" b="1" dirty="0"/>
              <a:t>矢印の動き</a:t>
            </a:r>
            <a:r>
              <a:rPr lang="ja-JP" altLang="en-US" dirty="0"/>
              <a:t>を確認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※</a:t>
            </a:r>
            <a:r>
              <a:rPr lang="ja-JP" altLang="en-US" dirty="0"/>
              <a:t>「</a:t>
            </a:r>
            <a:r>
              <a:rPr lang="en-US" altLang="ja-JP" b="1" dirty="0"/>
              <a:t>Next</a:t>
            </a:r>
            <a:r>
              <a:rPr lang="ja-JP" altLang="en-US" dirty="0"/>
              <a:t>」ボタンを何度か押し，それ以上進めな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くなったら終了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440380" y="3264981"/>
            <a:ext cx="2799755" cy="4388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7982" y="5659647"/>
            <a:ext cx="2339102" cy="10618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u="sng" dirty="0">
                <a:latin typeface="Arial" panose="020B0604020202020204" pitchFamily="34" charset="0"/>
                <a:ea typeface="メイリオ" panose="020B0604030504040204" pitchFamily="50" charset="-128"/>
              </a:rPr>
              <a:t>見どころ</a:t>
            </a:r>
            <a:endParaRPr kumimoji="1" lang="en-US" altLang="ja-JP" sz="2100" u="sng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６行目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，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７行目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が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繰り返される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55553" y="3781371"/>
            <a:ext cx="2791149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実行が進むと，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y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の中身が更新される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531278" y="3060285"/>
            <a:ext cx="3381367" cy="7210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3144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6-2. </a:t>
            </a:r>
            <a:r>
              <a:rPr lang="ja-JP" altLang="en-US" dirty="0"/>
              <a:t>リストと繰り返し（ループ），拡張 </a:t>
            </a:r>
            <a:r>
              <a:rPr lang="en-US" altLang="ja-JP" dirty="0"/>
              <a:t>For </a:t>
            </a:r>
            <a:r>
              <a:rPr lang="ja-JP" altLang="en-US" dirty="0"/>
              <a:t>文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8161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45F13D-E107-4AD7-98C4-B9B5739D7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for </a:t>
            </a:r>
            <a:r>
              <a:rPr lang="ja-JP" altLang="en-US" dirty="0"/>
              <a:t>文の種類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9DE9DC-7DE2-4A6A-8720-67DCF3BC9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>
                <a:solidFill>
                  <a:srgbClr val="C00000"/>
                </a:solidFill>
              </a:rPr>
              <a:t>for </a:t>
            </a:r>
            <a:r>
              <a:rPr lang="ja-JP" altLang="en-US" b="1" dirty="0">
                <a:solidFill>
                  <a:srgbClr val="C00000"/>
                </a:solidFill>
              </a:rPr>
              <a:t>文</a:t>
            </a:r>
            <a:r>
              <a:rPr lang="en-US" altLang="ja-JP" b="1" dirty="0">
                <a:solidFill>
                  <a:srgbClr val="C00000"/>
                </a:solidFill>
              </a:rPr>
              <a:t>: </a:t>
            </a:r>
            <a:r>
              <a:rPr kumimoji="1" lang="ja-JP" altLang="en-US" b="1" dirty="0">
                <a:solidFill>
                  <a:srgbClr val="C00000"/>
                </a:solidFill>
              </a:rPr>
              <a:t>変数</a:t>
            </a:r>
            <a:r>
              <a:rPr kumimoji="1" lang="ja-JP" altLang="en-US" dirty="0"/>
              <a:t>の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値を変化</a:t>
            </a:r>
            <a:r>
              <a:rPr kumimoji="1" lang="ja-JP" altLang="en-US" dirty="0"/>
              <a:t>させるもの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拡張 </a:t>
            </a:r>
            <a:r>
              <a:rPr lang="en-US" altLang="ja-JP" b="1" dirty="0">
                <a:solidFill>
                  <a:srgbClr val="C00000"/>
                </a:solidFill>
              </a:rPr>
              <a:t>for </a:t>
            </a:r>
            <a:r>
              <a:rPr lang="ja-JP" altLang="en-US" b="1" dirty="0">
                <a:solidFill>
                  <a:srgbClr val="C00000"/>
                </a:solidFill>
              </a:rPr>
              <a:t>文</a:t>
            </a:r>
            <a:r>
              <a:rPr lang="en-US" altLang="ja-JP" b="1" dirty="0">
                <a:solidFill>
                  <a:srgbClr val="C00000"/>
                </a:solidFill>
              </a:rPr>
              <a:t>: </a:t>
            </a:r>
            <a:r>
              <a:rPr kumimoji="1" lang="ja-JP" altLang="en-US" b="1" dirty="0">
                <a:solidFill>
                  <a:srgbClr val="C00000"/>
                </a:solidFill>
              </a:rPr>
              <a:t>コレクション</a:t>
            </a:r>
            <a:r>
              <a:rPr kumimoji="1" lang="ja-JP" altLang="en-US" dirty="0"/>
              <a:t>（リストやマップなど）の</a:t>
            </a:r>
            <a:r>
              <a:rPr kumimoji="1" lang="ja-JP" altLang="en-US" b="1" u="sng" dirty="0">
                <a:solidFill>
                  <a:srgbClr val="FF0000"/>
                </a:solidFill>
              </a:rPr>
              <a:t>要素をたどるため</a:t>
            </a:r>
            <a:r>
              <a:rPr kumimoji="1" lang="ja-JP" altLang="en-US" dirty="0"/>
              <a:t>のもの．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51C174-1D7E-4EC0-A0C5-136ED556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C9229D5-2859-4FD0-8B6B-F693C08BB4B4}"/>
              </a:ext>
            </a:extLst>
          </p:cNvPr>
          <p:cNvSpPr txBox="1"/>
          <p:nvPr/>
        </p:nvSpPr>
        <p:spPr>
          <a:xfrm>
            <a:off x="758782" y="2844225"/>
            <a:ext cx="7587333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dirty="0" err="1">
                <a:latin typeface="Arial" panose="020B0604020202020204" pitchFamily="34" charset="0"/>
                <a:ea typeface="メイリオ" panose="020B0604030504040204" pitchFamily="50" charset="-128"/>
              </a:rPr>
              <a:t>i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の値：    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0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   →   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1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   →   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   →   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3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   →   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4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639DBD5-CA8B-45F6-B493-0BEAA454E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237" y="1379462"/>
            <a:ext cx="3663403" cy="12004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B2375DE-1B5B-4FF4-A423-7F3B2044FF9D}"/>
              </a:ext>
            </a:extLst>
          </p:cNvPr>
          <p:cNvSpPr txBox="1"/>
          <p:nvPr/>
        </p:nvSpPr>
        <p:spPr>
          <a:xfrm>
            <a:off x="597883" y="6263965"/>
            <a:ext cx="7587333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s 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の値：    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“15”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  →  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“8”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  →  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“6”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  → 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“32”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  →  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“23”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97A568A-C1F0-47E9-837A-1086DF8C872E}"/>
              </a:ext>
            </a:extLst>
          </p:cNvPr>
          <p:cNvSpPr txBox="1"/>
          <p:nvPr/>
        </p:nvSpPr>
        <p:spPr>
          <a:xfrm>
            <a:off x="6181536" y="5350883"/>
            <a:ext cx="2961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 </a:t>
            </a:r>
            <a:r>
              <a:rPr kumimoji="1" lang="ja-JP" altLang="en-US" dirty="0"/>
              <a:t>は、文字列を要素とする</a:t>
            </a:r>
            <a:endParaRPr kumimoji="1" lang="en-US" altLang="ja-JP" dirty="0"/>
          </a:p>
          <a:p>
            <a:r>
              <a:rPr kumimoji="1" lang="ja-JP" altLang="en-US" dirty="0"/>
              <a:t>コレクションオブジェクト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D0BDAA1-A62B-484B-AC40-939F4478A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237" y="5120368"/>
            <a:ext cx="4581234" cy="9756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31547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34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35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リスト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 err="1"/>
              <a:t>ArrayList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拡張 </a:t>
            </a:r>
            <a:r>
              <a:rPr lang="en-US" altLang="ja-JP" b="1" dirty="0"/>
              <a:t>for </a:t>
            </a:r>
            <a:r>
              <a:rPr lang="ja-JP" altLang="en-US" b="1" dirty="0"/>
              <a:t>文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33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61275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5BD238B-0CE0-415D-9BCE-0EB9E201A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45" y="1728272"/>
            <a:ext cx="8687970" cy="46492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316564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	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C52D830-B02A-4F93-B047-B3C072655ED9}"/>
              </a:ext>
            </a:extLst>
          </p:cNvPr>
          <p:cNvSpPr/>
          <p:nvPr/>
        </p:nvSpPr>
        <p:spPr>
          <a:xfrm>
            <a:off x="2065215" y="4873988"/>
            <a:ext cx="5025260" cy="8991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3F7499E-385A-44F6-AF64-F62D6E4E1541}"/>
              </a:ext>
            </a:extLst>
          </p:cNvPr>
          <p:cNvSpPr txBox="1"/>
          <p:nvPr/>
        </p:nvSpPr>
        <p:spPr>
          <a:xfrm>
            <a:off x="1921137" y="877046"/>
            <a:ext cx="400879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b="1" dirty="0"/>
              <a:t>拡張 </a:t>
            </a:r>
            <a:r>
              <a:rPr lang="en-US" altLang="ja-JP" sz="2800" b="1" dirty="0"/>
              <a:t>for </a:t>
            </a:r>
            <a:r>
              <a:rPr lang="ja-JP" altLang="en-US" sz="2800" b="1" dirty="0"/>
              <a:t>文を使ってみる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13498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F5A15A3-6F89-4365-814D-4DD6DB22A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10" y="1136646"/>
            <a:ext cx="8872225" cy="424698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7110" y="328138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5143032" y="1245830"/>
            <a:ext cx="1300457" cy="102499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640A8EC-F2F0-4C44-64B6-0797AD0BD1A2}"/>
              </a:ext>
            </a:extLst>
          </p:cNvPr>
          <p:cNvSpPr/>
          <p:nvPr/>
        </p:nvSpPr>
        <p:spPr>
          <a:xfrm>
            <a:off x="350804" y="6149859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722131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リストの生成，要素の挿入，拡張 </a:t>
            </a:r>
            <a:r>
              <a:rPr lang="en-US" altLang="ja-JP" dirty="0"/>
              <a:t>for</a:t>
            </a:r>
            <a:r>
              <a:rPr lang="ja-JP" altLang="en-US" dirty="0"/>
              <a:t>文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リスト</a:t>
            </a:r>
            <a:r>
              <a:rPr lang="ja-JP" altLang="en-US" b="1" dirty="0"/>
              <a:t>の生成</a:t>
            </a:r>
            <a:endParaRPr lang="en-US" altLang="ja-JP" b="1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/>
              <a:t>要素の挿入</a:t>
            </a:r>
            <a:endParaRPr lang="en-US" altLang="ja-JP" b="1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拡張 </a:t>
            </a:r>
            <a:r>
              <a:rPr lang="en-US" altLang="ja-JP" b="1" dirty="0">
                <a:solidFill>
                  <a:srgbClr val="C00000"/>
                </a:solidFill>
              </a:rPr>
              <a:t>for </a:t>
            </a:r>
            <a:r>
              <a:rPr lang="ja-JP" altLang="en-US" b="1" dirty="0">
                <a:solidFill>
                  <a:srgbClr val="C00000"/>
                </a:solidFill>
              </a:rPr>
              <a:t>文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36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57568" y="2044911"/>
            <a:ext cx="2444900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m: 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オブジェクト名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16882" y="2038522"/>
            <a:ext cx="2069797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String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は，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要素の</a:t>
            </a:r>
            <a:r>
              <a:rPr kumimoji="1"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クラス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名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12668" y="4217517"/>
            <a:ext cx="2444900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m: 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オブジェクト名，</a:t>
            </a:r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add: 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メソッド</a:t>
            </a:r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,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19003" y="4217517"/>
            <a:ext cx="2699778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"15": 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挿入したい要素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C836B0E-AECD-4395-A617-89FBC26F9C14}"/>
              </a:ext>
            </a:extLst>
          </p:cNvPr>
          <p:cNvSpPr txBox="1"/>
          <p:nvPr/>
        </p:nvSpPr>
        <p:spPr>
          <a:xfrm>
            <a:off x="866989" y="5336481"/>
            <a:ext cx="4126498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for(String s: m) {</a:t>
            </a:r>
          </a:p>
          <a:p>
            <a:r>
              <a:rPr lang="en-US" altLang="ja-JP" sz="2800" b="1" dirty="0"/>
              <a:t>    </a:t>
            </a:r>
            <a:r>
              <a:rPr lang="en-US" altLang="ja-JP" sz="2800" b="1" dirty="0" err="1"/>
              <a:t>System.out.println</a:t>
            </a:r>
            <a:r>
              <a:rPr lang="en-US" altLang="ja-JP" sz="2800" b="1" dirty="0"/>
              <a:t>(s);</a:t>
            </a:r>
          </a:p>
          <a:p>
            <a:r>
              <a:rPr lang="en-US" altLang="ja-JP" sz="2800" b="1" dirty="0"/>
              <a:t>}</a:t>
            </a:r>
            <a:endParaRPr kumimoji="1" lang="ja-JP" altLang="en-US" sz="28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5A8BC0D-EA69-4ACA-B01F-5327FC39563F}"/>
              </a:ext>
            </a:extLst>
          </p:cNvPr>
          <p:cNvSpPr txBox="1"/>
          <p:nvPr/>
        </p:nvSpPr>
        <p:spPr>
          <a:xfrm>
            <a:off x="866989" y="3573589"/>
            <a:ext cx="412649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err="1"/>
              <a:t>m.add</a:t>
            </a:r>
            <a:r>
              <a:rPr kumimoji="1" lang="en-US" altLang="ja-JP" sz="2800" b="1" dirty="0"/>
              <a:t>("15");</a:t>
            </a:r>
            <a:endParaRPr kumimoji="1" lang="ja-JP" altLang="en-US" sz="28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AA5494E-F4D4-42A9-88AF-59A27482F4FB}"/>
              </a:ext>
            </a:extLst>
          </p:cNvPr>
          <p:cNvSpPr/>
          <p:nvPr/>
        </p:nvSpPr>
        <p:spPr>
          <a:xfrm>
            <a:off x="937957" y="1375604"/>
            <a:ext cx="7035837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800" b="1" dirty="0" err="1"/>
              <a:t>ArrayList</a:t>
            </a:r>
            <a:r>
              <a:rPr lang="en-US" altLang="ja-JP" sz="2800" b="1" dirty="0"/>
              <a:t>&lt;String&gt; m = new </a:t>
            </a:r>
            <a:r>
              <a:rPr lang="en-US" altLang="ja-JP" sz="2800" b="1" dirty="0" err="1"/>
              <a:t>ArrayList</a:t>
            </a:r>
            <a:r>
              <a:rPr lang="en-US" altLang="ja-JP" sz="2800" b="1" dirty="0"/>
              <a:t>&lt;String&gt;();</a:t>
            </a:r>
          </a:p>
        </p:txBody>
      </p:sp>
    </p:spTree>
    <p:extLst>
      <p:ext uri="{BB962C8B-B14F-4D97-AF65-F5344CB8AC3E}">
        <p14:creationId xmlns:p14="http://schemas.microsoft.com/office/powerpoint/2010/main" val="6903459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3B49C8-006C-4B4F-BAA6-A110D97F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CC6FD7-D16A-43DC-A973-6DFD77DA9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35547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基本データ型 </a:t>
            </a:r>
            <a:r>
              <a:rPr lang="ja-JP" altLang="en-US" dirty="0"/>
              <a:t>：</a:t>
            </a:r>
            <a:r>
              <a:rPr lang="ja-JP" altLang="en-US" b="1" dirty="0">
                <a:solidFill>
                  <a:srgbClr val="C00000"/>
                </a:solidFill>
              </a:rPr>
              <a:t>整数</a:t>
            </a:r>
            <a:r>
              <a:rPr lang="ja-JP" altLang="en-US" dirty="0"/>
              <a:t>，</a:t>
            </a:r>
            <a:r>
              <a:rPr lang="ja-JP" altLang="en-US" b="1" dirty="0">
                <a:solidFill>
                  <a:srgbClr val="C00000"/>
                </a:solidFill>
              </a:rPr>
              <a:t>浮動小数</a:t>
            </a:r>
            <a:r>
              <a:rPr lang="ja-JP" altLang="en-US" dirty="0"/>
              <a:t>，</a:t>
            </a:r>
            <a:r>
              <a:rPr lang="ja-JP" altLang="en-US" b="1" dirty="0">
                <a:solidFill>
                  <a:srgbClr val="C00000"/>
                </a:solidFill>
              </a:rPr>
              <a:t>文字</a:t>
            </a:r>
            <a:r>
              <a:rPr lang="ja-JP" altLang="en-US" dirty="0"/>
              <a:t>，</a:t>
            </a:r>
            <a:r>
              <a:rPr lang="en-US" altLang="ja-JP" b="1" dirty="0" err="1"/>
              <a:t>boolean</a:t>
            </a:r>
            <a:r>
              <a:rPr lang="en-US" altLang="ja-JP" dirty="0"/>
              <a:t> (</a:t>
            </a:r>
            <a:r>
              <a:rPr lang="en-US" altLang="ja-JP" b="1" dirty="0">
                <a:solidFill>
                  <a:srgbClr val="C00000"/>
                </a:solidFill>
              </a:rPr>
              <a:t>true/false</a:t>
            </a:r>
            <a:r>
              <a:rPr lang="ja-JP" altLang="en-US" dirty="0"/>
              <a:t>を扱う</a:t>
            </a:r>
            <a:r>
              <a:rPr lang="en-US" altLang="ja-JP" dirty="0"/>
              <a:t>)</a:t>
            </a:r>
          </a:p>
          <a:p>
            <a:r>
              <a:rPr lang="ja-JP" altLang="en-US" b="1" dirty="0">
                <a:solidFill>
                  <a:srgbClr val="C00000"/>
                </a:solidFill>
              </a:rPr>
              <a:t>配列</a:t>
            </a:r>
            <a:r>
              <a:rPr lang="ja-JP" altLang="en-US" dirty="0"/>
              <a:t>は，</a:t>
            </a:r>
            <a:r>
              <a:rPr lang="ja-JP" altLang="en-US" b="1" dirty="0"/>
              <a:t>データの並び</a:t>
            </a:r>
            <a:r>
              <a:rPr lang="ja-JP" altLang="en-US" dirty="0"/>
              <a:t>で，</a:t>
            </a:r>
            <a:r>
              <a:rPr lang="ja-JP" altLang="en-US" b="1" dirty="0"/>
              <a:t>０から始まる番号（添字）</a:t>
            </a:r>
            <a:r>
              <a:rPr lang="ja-JP" altLang="en-US" dirty="0"/>
              <a:t>が付いている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条件分岐</a:t>
            </a:r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繰り返し（ループ）</a:t>
            </a:r>
            <a:endParaRPr lang="en-US" altLang="ja-JP" b="1" dirty="0">
              <a:solidFill>
                <a:srgbClr val="C00000"/>
              </a:solidFill>
            </a:endParaRPr>
          </a:p>
          <a:p>
            <a:endParaRPr lang="en-US" altLang="ja-JP" sz="3000" dirty="0"/>
          </a:p>
          <a:p>
            <a:endParaRPr lang="en-US" altLang="ja-JP" dirty="0"/>
          </a:p>
          <a:p>
            <a:endParaRPr lang="en-US" altLang="ja-JP" b="1" dirty="0"/>
          </a:p>
          <a:p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608854-A85E-4B52-B23D-3510386E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659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86BA2B-0B2B-47EB-B0C4-82088C4C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3D86D9-2210-404D-91B5-1CBB3F94D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/>
              <a:t>for </a:t>
            </a:r>
            <a:r>
              <a:rPr lang="ja-JP" altLang="en-US" dirty="0"/>
              <a:t>による</a:t>
            </a:r>
            <a:r>
              <a:rPr lang="ja-JP" altLang="en-US" b="1" dirty="0">
                <a:solidFill>
                  <a:srgbClr val="C00000"/>
                </a:solidFill>
              </a:rPr>
              <a:t>繰り返し（ループ）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ja-JP" altLang="en-US" sz="2800" dirty="0"/>
              <a:t>同じ処理や操作を繰り返す</a:t>
            </a:r>
            <a:endParaRPr lang="en-US" altLang="ja-JP" sz="2800" dirty="0"/>
          </a:p>
          <a:p>
            <a:pPr marL="457200" lvl="1" indent="0">
              <a:buNone/>
            </a:pPr>
            <a:endParaRPr lang="en-US" altLang="ja-JP" sz="2800" dirty="0"/>
          </a:p>
          <a:p>
            <a:pPr marL="457200" lvl="1" indent="0">
              <a:buNone/>
            </a:pPr>
            <a:endParaRPr lang="en-US" altLang="ja-JP" sz="2800" dirty="0"/>
          </a:p>
          <a:p>
            <a:pPr marL="457200" lvl="1" indent="0">
              <a:buNone/>
            </a:pPr>
            <a:endParaRPr lang="en-US" altLang="ja-JP" sz="2800" dirty="0"/>
          </a:p>
          <a:p>
            <a:pPr marL="457200" lvl="1" indent="0">
              <a:buNone/>
            </a:pPr>
            <a:endParaRPr lang="en-US" altLang="ja-JP" sz="2800" dirty="0"/>
          </a:p>
          <a:p>
            <a:pPr marL="457200" lvl="1" indent="0">
              <a:buNone/>
            </a:pPr>
            <a:endParaRPr lang="en-US" altLang="ja-JP" sz="2800" dirty="0"/>
          </a:p>
          <a:p>
            <a:pPr marL="457200" lvl="1" indent="0">
              <a:buNone/>
            </a:pPr>
            <a:endParaRPr lang="en-US" altLang="ja-JP" sz="2800" dirty="0"/>
          </a:p>
          <a:p>
            <a:pPr marL="457200" lvl="1" indent="0">
              <a:buNone/>
            </a:pPr>
            <a:endParaRPr lang="en-US" altLang="ja-JP" sz="2800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拡張 </a:t>
            </a:r>
            <a:r>
              <a:rPr lang="en-US" altLang="ja-JP" b="1" dirty="0">
                <a:solidFill>
                  <a:srgbClr val="C00000"/>
                </a:solidFill>
              </a:rPr>
              <a:t>for </a:t>
            </a:r>
            <a:r>
              <a:rPr lang="ja-JP" altLang="en-US" b="1" dirty="0">
                <a:solidFill>
                  <a:srgbClr val="C00000"/>
                </a:solidFill>
              </a:rPr>
              <a:t>文</a:t>
            </a:r>
            <a:r>
              <a:rPr lang="ja-JP" altLang="en-US" dirty="0"/>
              <a:t>により，</a:t>
            </a:r>
            <a:r>
              <a:rPr lang="ja-JP" altLang="en-US" b="1" dirty="0">
                <a:solidFill>
                  <a:srgbClr val="C00000"/>
                </a:solidFill>
              </a:rPr>
              <a:t>リスト</a:t>
            </a:r>
            <a:r>
              <a:rPr lang="ja-JP" altLang="en-US" dirty="0"/>
              <a:t>などのコレクションについて，</a:t>
            </a:r>
            <a:r>
              <a:rPr lang="ja-JP" altLang="en-US" b="1" dirty="0"/>
              <a:t>繰り返し処理</a:t>
            </a:r>
            <a:r>
              <a:rPr lang="ja-JP" altLang="en-US" dirty="0"/>
              <a:t>ができる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sz="2800" dirty="0"/>
          </a:p>
          <a:p>
            <a:endParaRPr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91FB70-F40A-4454-98DD-C33ED0428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AB6296-6EB0-4A11-AE69-B1A458EF8033}"/>
              </a:ext>
            </a:extLst>
          </p:cNvPr>
          <p:cNvSpPr txBox="1"/>
          <p:nvPr/>
        </p:nvSpPr>
        <p:spPr>
          <a:xfrm>
            <a:off x="2026134" y="4370994"/>
            <a:ext cx="2315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Java </a:t>
            </a:r>
            <a:r>
              <a:rPr kumimoji="1" lang="ja-JP" altLang="en-US" sz="2400" dirty="0"/>
              <a:t>プログラム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E216ED-409D-41C5-8E3B-A20862729847}"/>
              </a:ext>
            </a:extLst>
          </p:cNvPr>
          <p:cNvSpPr txBox="1"/>
          <p:nvPr/>
        </p:nvSpPr>
        <p:spPr>
          <a:xfrm>
            <a:off x="6948571" y="407064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実行結果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F4D6373-9DCB-4748-BD21-D5644603E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959" y="2168585"/>
            <a:ext cx="2315057" cy="19309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E13C273-5629-4F60-826A-74DA8FAD9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94" y="2249551"/>
            <a:ext cx="5520657" cy="21606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664298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関連</a:t>
            </a:r>
            <a:r>
              <a:rPr lang="ja-JP" altLang="en-US" dirty="0"/>
              <a:t>ページ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1498"/>
            <a:ext cx="8742642" cy="5333166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プログラミング入門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 smtClean="0">
                <a:hlinkClick r:id="rId2"/>
              </a:rPr>
              <a:t>www.kkaneko.jp</a:t>
            </a:r>
            <a:r>
              <a:rPr lang="en-US" altLang="ja-JP" sz="2400" dirty="0" smtClean="0">
                <a:hlinkClick r:id="rId2"/>
              </a:rPr>
              <a:t>/pro/</a:t>
            </a:r>
            <a:r>
              <a:rPr lang="en-US" altLang="ja-JP" sz="2400" dirty="0" err="1" smtClean="0">
                <a:hlinkClick r:id="rId2"/>
              </a:rPr>
              <a:t>ji</a:t>
            </a:r>
            <a:r>
              <a:rPr lang="en-US" altLang="ja-JP" sz="2400" dirty="0" smtClean="0">
                <a:hlinkClick r:id="rId2"/>
              </a:rPr>
              <a:t>/</a:t>
            </a:r>
            <a:r>
              <a:rPr lang="en-US" altLang="ja-JP" sz="2400" dirty="0" err="1" smtClean="0">
                <a:hlinkClick r:id="rId2"/>
              </a:rPr>
              <a:t>index.html</a:t>
            </a:r>
            <a:endParaRPr lang="en-US" altLang="ja-JP" sz="2400" b="1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の基本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Java Tutor, 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</a:t>
            </a:r>
            <a:r>
              <a:rPr lang="en-US" altLang="ja-JP" sz="2400" dirty="0" err="1" smtClean="0">
                <a:hlinkClick r:id="rId3"/>
              </a:rPr>
              <a:t>www.kkaneko.jp</a:t>
            </a:r>
            <a:r>
              <a:rPr lang="en-US" altLang="ja-JP" sz="2400" dirty="0" smtClean="0">
                <a:hlinkClick r:id="rId3"/>
              </a:rPr>
              <a:t>/pro/pi/</a:t>
            </a:r>
            <a:r>
              <a:rPr lang="en-US" altLang="ja-JP" sz="2400" dirty="0" err="1" smtClean="0">
                <a:hlinkClick r:id="rId3"/>
              </a:rPr>
              <a:t>index.html</a:t>
            </a:r>
            <a:endParaRPr lang="en-US" altLang="ja-JP" sz="2400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プログラム例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>
                <a:hlinkClick r:id="rId4"/>
              </a:rPr>
              <a:t>https://www.kkaneko.jp/pro/java/index.html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048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EE57B-D19F-463E-B4D5-C69386CB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35BEC-B19B-4591-91F6-08865F5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C19BA5D-E942-4717-A6D4-8E0870FDD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729303"/>
              </p:ext>
            </p:extLst>
          </p:nvPr>
        </p:nvGraphicFramePr>
        <p:xfrm>
          <a:off x="889262" y="1124270"/>
          <a:ext cx="6987364" cy="2992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10">
                  <a:extLst>
                    <a:ext uri="{9D8B030D-6E8A-4147-A177-3AD203B41FA5}">
                      <a16:colId xmlns:a16="http://schemas.microsoft.com/office/drawing/2014/main" val="3103978802"/>
                    </a:ext>
                  </a:extLst>
                </a:gridCol>
                <a:gridCol w="5667154">
                  <a:extLst>
                    <a:ext uri="{9D8B030D-6E8A-4147-A177-3AD203B41FA5}">
                      <a16:colId xmlns:a16="http://schemas.microsoft.com/office/drawing/2014/main" val="3168508019"/>
                    </a:ext>
                  </a:extLst>
                </a:gridCol>
              </a:tblGrid>
              <a:tr h="431886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50238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/>
                        <a:t>復習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74870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6-1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配列と繰り返し（ループ）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3967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6-2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リストと繰り返し（ループ），拡張 </a:t>
                      </a:r>
                      <a:r>
                        <a:rPr kumimoji="1" lang="en-US" altLang="ja-JP" sz="2400" dirty="0"/>
                        <a:t>for </a:t>
                      </a:r>
                      <a:r>
                        <a:rPr kumimoji="1" lang="ja-JP" altLang="en-US" sz="2400" dirty="0"/>
                        <a:t>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673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6-3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マップと繰り返し（ループ），拡張 </a:t>
                      </a:r>
                      <a:r>
                        <a:rPr kumimoji="1" lang="en-US" altLang="ja-JP" sz="2400" dirty="0"/>
                        <a:t>for </a:t>
                      </a:r>
                      <a:r>
                        <a:rPr kumimoji="1" lang="ja-JP" altLang="en-US" sz="2400" dirty="0"/>
                        <a:t>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724965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3E4A11-384D-4420-8463-2600FCCCBA4B}"/>
              </a:ext>
            </a:extLst>
          </p:cNvPr>
          <p:cNvSpPr txBox="1"/>
          <p:nvPr/>
        </p:nvSpPr>
        <p:spPr>
          <a:xfrm>
            <a:off x="455427" y="4802181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各自、資料を読み返したり、課題に取り組んだりも行う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A7E060-9902-43D4-B4C9-EEFA9519C8D4}"/>
              </a:ext>
            </a:extLst>
          </p:cNvPr>
          <p:cNvSpPr txBox="1"/>
          <p:nvPr/>
        </p:nvSpPr>
        <p:spPr>
          <a:xfrm>
            <a:off x="455427" y="5502897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この授業では、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を用いて基礎を学び、マスターする</a:t>
            </a:r>
          </a:p>
        </p:txBody>
      </p:sp>
    </p:spTree>
    <p:extLst>
      <p:ext uri="{BB962C8B-B14F-4D97-AF65-F5344CB8AC3E}">
        <p14:creationId xmlns:p14="http://schemas.microsoft.com/office/powerpoint/2010/main" val="23221416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5BCFDA-A839-E23D-2522-DA0BD94A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資料中のソースコード </a:t>
            </a:r>
            <a:r>
              <a:rPr lang="en-US" altLang="ja-JP" dirty="0"/>
              <a:t>6-1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BBA105-3096-A297-BD1C-DABB2F3E5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3" y="846253"/>
            <a:ext cx="8993688" cy="533316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sz="2000" dirty="0"/>
              <a:t>public class </a:t>
            </a:r>
            <a:r>
              <a:rPr lang="en-US" altLang="ja-JP" sz="2000" dirty="0" err="1"/>
              <a:t>YourClassNameHere</a:t>
            </a:r>
            <a:r>
              <a:rPr lang="en-US" altLang="ja-JP" sz="2000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/>
              <a:t>    public static void main(String[] </a:t>
            </a:r>
            <a:r>
              <a:rPr lang="en-US" altLang="ja-JP" sz="2000" dirty="0" err="1"/>
              <a:t>args</a:t>
            </a:r>
            <a:r>
              <a:rPr lang="en-US" altLang="ja-JP" sz="20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b="1" dirty="0"/>
              <a:t>        int days[] = {0, 31, 28, 31, 30, 31, 30, 31, 31, 30, 31, 30, 31};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b="1" dirty="0"/>
              <a:t>        </a:t>
            </a:r>
            <a:r>
              <a:rPr lang="en-US" altLang="ja-JP" sz="2000" b="1" dirty="0" err="1"/>
              <a:t>System.out.println</a:t>
            </a:r>
            <a:r>
              <a:rPr lang="en-US" altLang="ja-JP" sz="2000" b="1" dirty="0"/>
              <a:t>(days[9]);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6C0180-63CA-871E-9BD3-55D434554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1858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5BCFDA-A839-E23D-2522-DA0BD94A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資料中のソースコード </a:t>
            </a:r>
            <a:r>
              <a:rPr lang="en-US" altLang="ja-JP" dirty="0"/>
              <a:t>6-1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BBA105-3096-A297-BD1C-DABB2F3E5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public class </a:t>
            </a:r>
            <a:r>
              <a:rPr kumimoji="1" lang="en-US" altLang="ja-JP" sz="2000" dirty="0" err="1"/>
              <a:t>YourClassNameHere</a:t>
            </a:r>
            <a:r>
              <a:rPr kumimoji="1" lang="en-US" altLang="ja-JP" sz="2000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public static void main(String[] </a:t>
            </a:r>
            <a:r>
              <a:rPr kumimoji="1" lang="en-US" altLang="ja-JP" sz="2000" dirty="0" err="1"/>
              <a:t>args</a:t>
            </a:r>
            <a:r>
              <a:rPr kumimoji="1" lang="en-US" altLang="ja-JP" sz="20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    double x[] = {10, </a:t>
            </a:r>
            <a:r>
              <a:rPr lang="en-US" altLang="ja-JP" sz="2000" b="1" dirty="0"/>
              <a:t>20</a:t>
            </a:r>
            <a:r>
              <a:rPr kumimoji="1" lang="en-US" altLang="ja-JP" sz="2000" b="1" dirty="0"/>
              <a:t>, </a:t>
            </a:r>
            <a:r>
              <a:rPr lang="en-US" altLang="ja-JP" sz="2000" b="1" dirty="0"/>
              <a:t>30</a:t>
            </a:r>
            <a:r>
              <a:rPr kumimoji="1" lang="en-US" altLang="ja-JP" sz="2000" b="1" dirty="0"/>
              <a:t>, </a:t>
            </a:r>
            <a:r>
              <a:rPr lang="en-US" altLang="ja-JP" sz="2000" b="1" dirty="0"/>
              <a:t>40</a:t>
            </a:r>
            <a:r>
              <a:rPr kumimoji="1" lang="en-US" altLang="ja-JP" sz="2000" b="1" dirty="0"/>
              <a:t>};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    int </a:t>
            </a:r>
            <a:r>
              <a:rPr kumimoji="1" lang="en-US" altLang="ja-JP" sz="2000" b="1" dirty="0" err="1"/>
              <a:t>i</a:t>
            </a:r>
            <a:r>
              <a:rPr kumimoji="1" lang="en-US" altLang="ja-JP" sz="2000" b="1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    for(</a:t>
            </a:r>
            <a:r>
              <a:rPr kumimoji="1" lang="en-US" altLang="ja-JP" sz="2000" b="1" dirty="0" err="1"/>
              <a:t>i</a:t>
            </a:r>
            <a:r>
              <a:rPr kumimoji="1" lang="en-US" altLang="ja-JP" sz="2000" b="1" dirty="0"/>
              <a:t> = 0; </a:t>
            </a:r>
            <a:r>
              <a:rPr kumimoji="1" lang="en-US" altLang="ja-JP" sz="2000" b="1" dirty="0" err="1"/>
              <a:t>i</a:t>
            </a:r>
            <a:r>
              <a:rPr kumimoji="1" lang="en-US" altLang="ja-JP" sz="2000" b="1" dirty="0"/>
              <a:t> &lt;= 3; </a:t>
            </a:r>
            <a:r>
              <a:rPr kumimoji="1" lang="en-US" altLang="ja-JP" sz="2000" b="1" dirty="0" err="1"/>
              <a:t>i</a:t>
            </a:r>
            <a:r>
              <a:rPr kumimoji="1" lang="en-US" altLang="ja-JP" sz="2000" b="1" dirty="0"/>
              <a:t>++)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        </a:t>
            </a:r>
            <a:r>
              <a:rPr kumimoji="1" lang="en-US" altLang="ja-JP" sz="2000" b="1" dirty="0" err="1"/>
              <a:t>System.out.println</a:t>
            </a:r>
            <a:r>
              <a:rPr kumimoji="1" lang="en-US" altLang="ja-JP" sz="2000" b="1" dirty="0"/>
              <a:t>(x[</a:t>
            </a:r>
            <a:r>
              <a:rPr kumimoji="1" lang="en-US" altLang="ja-JP" sz="2000" b="1" dirty="0" err="1"/>
              <a:t>i</a:t>
            </a:r>
            <a:r>
              <a:rPr kumimoji="1" lang="en-US" altLang="ja-JP" sz="2000" b="1" dirty="0"/>
              <a:t>]);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}</a:t>
            </a: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6C0180-63CA-871E-9BD3-55D434554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7871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5BCFDA-A839-E23D-2522-DA0BD94A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資料中のソースコード </a:t>
            </a:r>
            <a:r>
              <a:rPr lang="en-US" altLang="ja-JP" dirty="0"/>
              <a:t>6-1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BBA105-3096-A297-BD1C-DABB2F3E5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public class </a:t>
            </a:r>
            <a:r>
              <a:rPr kumimoji="1" lang="en-US" altLang="ja-JP" sz="2000" dirty="0" err="1"/>
              <a:t>YourClassNameHere</a:t>
            </a:r>
            <a:r>
              <a:rPr kumimoji="1" lang="en-US" altLang="ja-JP" sz="2000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public static void main(String[] </a:t>
            </a:r>
            <a:r>
              <a:rPr kumimoji="1" lang="en-US" altLang="ja-JP" sz="2000" dirty="0" err="1"/>
              <a:t>args</a:t>
            </a:r>
            <a:r>
              <a:rPr kumimoji="1" lang="en-US" altLang="ja-JP" sz="20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    double x[] = {0, 1, 2, 3, 4, 5, 6, 7, 8, 9, 10};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    int </a:t>
            </a:r>
            <a:r>
              <a:rPr kumimoji="1" lang="en-US" altLang="ja-JP" sz="2000" b="1" dirty="0" err="1"/>
              <a:t>i</a:t>
            </a:r>
            <a:r>
              <a:rPr kumimoji="1" lang="en-US" altLang="ja-JP" sz="2000" b="1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    for(</a:t>
            </a:r>
            <a:r>
              <a:rPr kumimoji="1" lang="en-US" altLang="ja-JP" sz="2000" b="1" dirty="0" err="1"/>
              <a:t>i</a:t>
            </a:r>
            <a:r>
              <a:rPr kumimoji="1" lang="en-US" altLang="ja-JP" sz="2000" b="1" dirty="0"/>
              <a:t> = 0; </a:t>
            </a:r>
            <a:r>
              <a:rPr kumimoji="1" lang="en-US" altLang="ja-JP" sz="2000" b="1" dirty="0" err="1"/>
              <a:t>i</a:t>
            </a:r>
            <a:r>
              <a:rPr kumimoji="1" lang="en-US" altLang="ja-JP" sz="2000" b="1" dirty="0"/>
              <a:t> &lt;= 10; </a:t>
            </a:r>
            <a:r>
              <a:rPr kumimoji="1" lang="en-US" altLang="ja-JP" sz="2000" b="1" dirty="0" err="1"/>
              <a:t>i</a:t>
            </a:r>
            <a:r>
              <a:rPr kumimoji="1" lang="en-US" altLang="ja-JP" sz="2000" b="1" dirty="0"/>
              <a:t>++)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        </a:t>
            </a:r>
            <a:r>
              <a:rPr kumimoji="1" lang="en-US" altLang="ja-JP" sz="2000" b="1" dirty="0" err="1"/>
              <a:t>System.out.println</a:t>
            </a:r>
            <a:r>
              <a:rPr kumimoji="1" lang="en-US" altLang="ja-JP" sz="2000" b="1" dirty="0"/>
              <a:t>((9.8 / 2) * x[</a:t>
            </a:r>
            <a:r>
              <a:rPr kumimoji="1" lang="en-US" altLang="ja-JP" sz="2000" b="1" dirty="0" err="1"/>
              <a:t>i</a:t>
            </a:r>
            <a:r>
              <a:rPr kumimoji="1" lang="en-US" altLang="ja-JP" sz="2000" b="1" dirty="0"/>
              <a:t>] * x[</a:t>
            </a:r>
            <a:r>
              <a:rPr kumimoji="1" lang="en-US" altLang="ja-JP" sz="2000" b="1" dirty="0" err="1"/>
              <a:t>i</a:t>
            </a:r>
            <a:r>
              <a:rPr kumimoji="1" lang="en-US" altLang="ja-JP" sz="2000" b="1" dirty="0"/>
              <a:t>]);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}</a:t>
            </a: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6C0180-63CA-871E-9BD3-55D434554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75212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5BCFDA-A839-E23D-2522-DA0BD94A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資料中のソースコード </a:t>
            </a:r>
            <a:r>
              <a:rPr lang="en-US" altLang="ja-JP" dirty="0"/>
              <a:t>6-1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BBA105-3096-A297-BD1C-DABB2F3E5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public class </a:t>
            </a:r>
            <a:r>
              <a:rPr kumimoji="1" lang="en-US" altLang="ja-JP" sz="2000" dirty="0" err="1"/>
              <a:t>YourClassNameHere</a:t>
            </a:r>
            <a:r>
              <a:rPr kumimoji="1" lang="en-US" altLang="ja-JP" sz="2000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public static void main(String[] </a:t>
            </a:r>
            <a:r>
              <a:rPr kumimoji="1" lang="en-US" altLang="ja-JP" sz="2000" dirty="0" err="1"/>
              <a:t>args</a:t>
            </a:r>
            <a:r>
              <a:rPr kumimoji="1" lang="en-US" altLang="ja-JP" sz="20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    double x[] = {8, 6, 4, 2, 3};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b="1" dirty="0"/>
              <a:t>        double y[] = {0, 0, 0, 0, 0};</a:t>
            </a:r>
            <a:endParaRPr kumimoji="1" lang="en-US" altLang="ja-JP" sz="2000" b="1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    int </a:t>
            </a:r>
            <a:r>
              <a:rPr kumimoji="1" lang="en-US" altLang="ja-JP" sz="2000" b="1" dirty="0" err="1"/>
              <a:t>i</a:t>
            </a:r>
            <a:r>
              <a:rPr kumimoji="1" lang="en-US" altLang="ja-JP" sz="2000" b="1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    for(</a:t>
            </a:r>
            <a:r>
              <a:rPr kumimoji="1" lang="en-US" altLang="ja-JP" sz="2000" b="1" dirty="0" err="1"/>
              <a:t>i</a:t>
            </a:r>
            <a:r>
              <a:rPr kumimoji="1" lang="en-US" altLang="ja-JP" sz="2000" b="1" dirty="0"/>
              <a:t> = 0; </a:t>
            </a:r>
            <a:r>
              <a:rPr kumimoji="1" lang="en-US" altLang="ja-JP" sz="2000" b="1" dirty="0" err="1"/>
              <a:t>i</a:t>
            </a:r>
            <a:r>
              <a:rPr kumimoji="1" lang="en-US" altLang="ja-JP" sz="2000" b="1" dirty="0"/>
              <a:t> &lt;= 4; </a:t>
            </a:r>
            <a:r>
              <a:rPr kumimoji="1" lang="en-US" altLang="ja-JP" sz="2000" b="1" dirty="0" err="1"/>
              <a:t>i</a:t>
            </a:r>
            <a:r>
              <a:rPr kumimoji="1" lang="en-US" altLang="ja-JP" sz="2000" b="1" dirty="0"/>
              <a:t>++)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        </a:t>
            </a:r>
            <a:r>
              <a:rPr lang="en-US" altLang="ja-JP" sz="2000" b="1" dirty="0"/>
              <a:t>y[</a:t>
            </a:r>
            <a:r>
              <a:rPr lang="en-US" altLang="ja-JP" sz="2000" b="1" dirty="0" err="1"/>
              <a:t>i</a:t>
            </a:r>
            <a:r>
              <a:rPr lang="en-US" altLang="ja-JP" sz="2000" b="1" dirty="0"/>
              <a:t>] = x[</a:t>
            </a:r>
            <a:r>
              <a:rPr lang="en-US" altLang="ja-JP" sz="2000" b="1" dirty="0" err="1"/>
              <a:t>i</a:t>
            </a:r>
            <a:r>
              <a:rPr lang="en-US" altLang="ja-JP" sz="2000" b="1" dirty="0"/>
              <a:t>] * 1.1</a:t>
            </a:r>
            <a:r>
              <a:rPr kumimoji="1" lang="en-US" altLang="ja-JP" sz="2000" b="1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}</a:t>
            </a: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6C0180-63CA-871E-9BD3-55D434554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6285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5BCFDA-A839-E23D-2522-DA0BD94A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94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資料中のソースコード </a:t>
            </a:r>
            <a:r>
              <a:rPr lang="en-US" altLang="ja-JP" dirty="0"/>
              <a:t>6-2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BBA105-3096-A297-BD1C-DABB2F3E5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sz="2000" b="1" dirty="0"/>
              <a:t>import </a:t>
            </a:r>
            <a:r>
              <a:rPr lang="en-US" altLang="ja-JP" sz="2000" b="1" dirty="0" err="1"/>
              <a:t>java.util.ArrayList</a:t>
            </a:r>
            <a:r>
              <a:rPr lang="en-US" altLang="ja-JP" sz="2000" b="1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/>
              <a:t>public class </a:t>
            </a:r>
            <a:r>
              <a:rPr lang="en-US" altLang="ja-JP" sz="2000" dirty="0" err="1"/>
              <a:t>YourClassNameHere</a:t>
            </a:r>
            <a:r>
              <a:rPr lang="en-US" altLang="ja-JP" sz="2000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/>
              <a:t>    public static void main(String[] </a:t>
            </a:r>
            <a:r>
              <a:rPr lang="en-US" altLang="ja-JP" sz="2000" dirty="0" err="1"/>
              <a:t>args</a:t>
            </a:r>
            <a:r>
              <a:rPr lang="en-US" altLang="ja-JP" sz="20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b="1" dirty="0"/>
              <a:t>        </a:t>
            </a:r>
            <a:r>
              <a:rPr lang="en-US" altLang="ja-JP" sz="2000" b="1" dirty="0" err="1"/>
              <a:t>ArrayList</a:t>
            </a:r>
            <a:r>
              <a:rPr lang="en-US" altLang="ja-JP" sz="2000" b="1" dirty="0"/>
              <a:t>&lt;String&gt; m = new </a:t>
            </a:r>
            <a:r>
              <a:rPr lang="en-US" altLang="ja-JP" sz="2000" b="1" dirty="0" err="1"/>
              <a:t>ArrayList</a:t>
            </a:r>
            <a:r>
              <a:rPr lang="en-US" altLang="ja-JP" sz="2000" b="1" dirty="0"/>
              <a:t>&lt;String&gt;();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b="1" dirty="0"/>
              <a:t>        </a:t>
            </a:r>
            <a:r>
              <a:rPr lang="en-US" altLang="ja-JP" sz="2000" b="1" dirty="0" err="1"/>
              <a:t>m.add</a:t>
            </a:r>
            <a:r>
              <a:rPr lang="en-US" altLang="ja-JP" sz="2000" b="1" dirty="0"/>
              <a:t>("15");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b="1" dirty="0"/>
              <a:t>        </a:t>
            </a:r>
            <a:r>
              <a:rPr lang="en-US" altLang="ja-JP" sz="2000" b="1" dirty="0" err="1"/>
              <a:t>m.add</a:t>
            </a:r>
            <a:r>
              <a:rPr lang="en-US" altLang="ja-JP" sz="2000" b="1" dirty="0"/>
              <a:t>("8");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b="1" dirty="0"/>
              <a:t>        </a:t>
            </a:r>
            <a:r>
              <a:rPr lang="en-US" altLang="ja-JP" sz="2000" b="1" dirty="0" err="1"/>
              <a:t>m.add</a:t>
            </a:r>
            <a:r>
              <a:rPr lang="en-US" altLang="ja-JP" sz="2000" b="1" dirty="0"/>
              <a:t>("6");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b="1" dirty="0"/>
              <a:t>        </a:t>
            </a:r>
            <a:r>
              <a:rPr lang="en-US" altLang="ja-JP" sz="2000" b="1" dirty="0" err="1"/>
              <a:t>m.add</a:t>
            </a:r>
            <a:r>
              <a:rPr lang="en-US" altLang="ja-JP" sz="2000" b="1" dirty="0"/>
              <a:t>("32");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b="1" dirty="0"/>
              <a:t>        </a:t>
            </a:r>
            <a:r>
              <a:rPr lang="en-US" altLang="ja-JP" sz="2000" b="1" dirty="0" err="1"/>
              <a:t>m.add</a:t>
            </a:r>
            <a:r>
              <a:rPr lang="en-US" altLang="ja-JP" sz="2000" b="1" dirty="0"/>
              <a:t>("23");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b="1" dirty="0"/>
              <a:t>        for(String s: m)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b="1" dirty="0"/>
              <a:t>            </a:t>
            </a:r>
            <a:r>
              <a:rPr lang="en-US" altLang="ja-JP" sz="2000" b="1" dirty="0" err="1"/>
              <a:t>System.out.println</a:t>
            </a:r>
            <a:r>
              <a:rPr lang="en-US" altLang="ja-JP" sz="2000" b="1" dirty="0"/>
              <a:t>(s);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b="1" dirty="0"/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/>
              <a:t>}</a:t>
            </a: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6C0180-63CA-871E-9BD3-55D434554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81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オブジェクトとメソッド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529" y="3429000"/>
            <a:ext cx="8461208" cy="3070410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en-US" altLang="ja-JP" sz="2400" b="1" dirty="0">
                <a:solidFill>
                  <a:srgbClr val="C00000"/>
                </a:solidFill>
              </a:rPr>
              <a:t>: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に属する操作や処理</a:t>
            </a:r>
            <a:r>
              <a:rPr lang="ja-JP" altLang="en-US" sz="2400" dirty="0"/>
              <a:t>．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呼び出しでは，</a:t>
            </a:r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を指定することがある．</a:t>
            </a:r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（ひきすう）は，</a:t>
            </a:r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に渡す値のこと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      </a:t>
            </a:r>
            <a:r>
              <a:rPr lang="en-US" altLang="ja-JP" sz="2400" b="1" dirty="0" err="1"/>
              <a:t>hero.attack</a:t>
            </a:r>
            <a:r>
              <a:rPr lang="en-US" altLang="ja-JP" sz="2400" b="1" dirty="0"/>
              <a:t>("fence", 36, 26)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FE0467-0962-4A2C-8D46-82FDAD73C311}"/>
              </a:ext>
            </a:extLst>
          </p:cNvPr>
          <p:cNvSpPr/>
          <p:nvPr/>
        </p:nvSpPr>
        <p:spPr>
          <a:xfrm>
            <a:off x="1304986" y="730395"/>
            <a:ext cx="6494925" cy="2246769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hero.moveDown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hero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			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0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moveDown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 	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メソッド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間を「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」で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区切って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いる</a:t>
            </a:r>
          </a:p>
        </p:txBody>
      </p:sp>
    </p:spTree>
    <p:extLst>
      <p:ext uri="{BB962C8B-B14F-4D97-AF65-F5344CB8AC3E}">
        <p14:creationId xmlns:p14="http://schemas.microsoft.com/office/powerpoint/2010/main" val="136522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70D47-DED3-49AB-BA11-61B5E724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/>
              <a:t>プログラムの書き方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4EB492-B2F9-46BC-95A8-BF634642E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1" y="2826286"/>
            <a:ext cx="8896349" cy="30701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600" dirty="0"/>
          </a:p>
          <a:p>
            <a:r>
              <a:rPr lang="ja-JP" altLang="en-US" sz="2600" b="1" dirty="0">
                <a:solidFill>
                  <a:srgbClr val="C00000"/>
                </a:solidFill>
              </a:rPr>
              <a:t>代入</a:t>
            </a:r>
            <a:r>
              <a:rPr lang="ja-JP" altLang="en-US" sz="2600" dirty="0"/>
              <a:t>：</a:t>
            </a:r>
            <a:r>
              <a:rPr lang="ja-JP" altLang="en-US" sz="2600" b="1" dirty="0"/>
              <a:t>オブジェクト名 </a:t>
            </a:r>
            <a:r>
              <a:rPr lang="ja-JP" altLang="en-US" sz="2600" dirty="0"/>
              <a:t>＋ 「</a:t>
            </a:r>
            <a:r>
              <a:rPr lang="en-US" altLang="ja-JP" sz="2600" b="1" dirty="0">
                <a:solidFill>
                  <a:srgbClr val="C00000"/>
                </a:solidFill>
              </a:rPr>
              <a:t>=</a:t>
            </a:r>
            <a:r>
              <a:rPr lang="ja-JP" altLang="en-US" sz="2600" dirty="0"/>
              <a:t>」　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	      </a:t>
            </a:r>
            <a:r>
              <a:rPr lang="ja-JP" altLang="en-US" sz="2600" dirty="0"/>
              <a:t>＋ 式または値またはメソッド呼び出し</a:t>
            </a:r>
            <a:endParaRPr lang="en-US" altLang="ja-JP" sz="2600" dirty="0"/>
          </a:p>
          <a:p>
            <a:r>
              <a:rPr kumimoji="1" lang="ja-JP" altLang="en-US" sz="2600" b="1" dirty="0">
                <a:solidFill>
                  <a:srgbClr val="C00000"/>
                </a:solidFill>
              </a:rPr>
              <a:t>メソッド</a:t>
            </a:r>
            <a:r>
              <a:rPr lang="ja-JP" altLang="en-US" sz="2600" b="1" dirty="0">
                <a:solidFill>
                  <a:srgbClr val="C00000"/>
                </a:solidFill>
              </a:rPr>
              <a:t>アクセス</a:t>
            </a:r>
            <a:r>
              <a:rPr lang="ja-JP" altLang="en-US" sz="2600" dirty="0"/>
              <a:t>：</a:t>
            </a:r>
            <a:r>
              <a:rPr lang="ja-JP" altLang="en-US" sz="2600" b="1" dirty="0"/>
              <a:t>オブジェクト名 </a:t>
            </a:r>
            <a:r>
              <a:rPr lang="ja-JP" altLang="en-US" sz="2600" dirty="0"/>
              <a:t> ＋ 「</a:t>
            </a:r>
            <a:r>
              <a:rPr lang="en-US" altLang="ja-JP" sz="2600" b="1" dirty="0">
                <a:solidFill>
                  <a:srgbClr val="C00000"/>
                </a:solidFill>
              </a:rPr>
              <a:t>.</a:t>
            </a:r>
            <a:r>
              <a:rPr lang="ja-JP" altLang="en-US" sz="2600" dirty="0"/>
              <a:t>」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	      </a:t>
            </a:r>
            <a:r>
              <a:rPr lang="ja-JP" altLang="en-US" sz="2600" dirty="0"/>
              <a:t>＋ </a:t>
            </a:r>
            <a:r>
              <a:rPr lang="ja-JP" altLang="en-US" sz="2600" b="1" dirty="0"/>
              <a:t>メソッド名 </a:t>
            </a:r>
            <a:r>
              <a:rPr lang="ja-JP" altLang="en-US" sz="2600" dirty="0"/>
              <a:t>＋「</a:t>
            </a:r>
            <a:r>
              <a:rPr lang="en-US" altLang="ja-JP" sz="2600" b="1" dirty="0">
                <a:solidFill>
                  <a:srgbClr val="C00000"/>
                </a:solidFill>
              </a:rPr>
              <a:t>()</a:t>
            </a:r>
            <a:r>
              <a:rPr lang="ja-JP" altLang="en-US" sz="2600" dirty="0"/>
              <a:t>」 （引数を付けることも）</a:t>
            </a:r>
            <a:endParaRPr lang="en-US" altLang="ja-JP" sz="2600" dirty="0"/>
          </a:p>
          <a:p>
            <a:pPr marL="0" indent="0">
              <a:buNone/>
            </a:pPr>
            <a:endParaRPr kumimoji="1" lang="en-US" altLang="ja-JP" b="1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91DED0-E5AB-4654-958A-7913142D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3FF33B2-AEBC-2739-FBE6-7F724E1FA137}"/>
              </a:ext>
            </a:extLst>
          </p:cNvPr>
          <p:cNvSpPr txBox="1"/>
          <p:nvPr/>
        </p:nvSpPr>
        <p:spPr>
          <a:xfrm>
            <a:off x="1117599" y="1214262"/>
            <a:ext cx="715645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x = 100</a:t>
            </a:r>
          </a:p>
          <a:p>
            <a:pPr marL="0" indent="0">
              <a:buNone/>
            </a:pPr>
            <a:r>
              <a:rPr lang="en-US" altLang="ja-JP" sz="2800" b="1" dirty="0"/>
              <a:t>a = x + 200</a:t>
            </a:r>
          </a:p>
          <a:p>
            <a:pPr marL="0" indent="0">
              <a:buNone/>
            </a:pPr>
            <a:r>
              <a:rPr lang="en-US" altLang="ja-JP" sz="2800" b="1" dirty="0"/>
              <a:t>enermy1 = </a:t>
            </a:r>
            <a:r>
              <a:rPr lang="en-US" altLang="ja-JP" sz="2800" b="1" dirty="0" err="1"/>
              <a:t>hero.findNearestEnemy</a:t>
            </a:r>
            <a:r>
              <a:rPr lang="en-US" altLang="ja-JP" sz="2800" b="1" dirty="0"/>
              <a:t>()</a:t>
            </a:r>
          </a:p>
          <a:p>
            <a:pPr marL="0" indent="0">
              <a:buNone/>
            </a:pPr>
            <a:r>
              <a:rPr lang="en-US" altLang="ja-JP" sz="2800" b="1" dirty="0" err="1"/>
              <a:t>hero.attack</a:t>
            </a:r>
            <a:r>
              <a:rPr lang="en-US" altLang="ja-JP" sz="2800" b="1" dirty="0"/>
              <a:t>(enemy1)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B4AE5CB-D3F1-C7A3-5BFB-86A32538115F}"/>
              </a:ext>
            </a:extLst>
          </p:cNvPr>
          <p:cNvSpPr txBox="1"/>
          <p:nvPr/>
        </p:nvSpPr>
        <p:spPr>
          <a:xfrm>
            <a:off x="2730500" y="75259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プログラムの例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F6AC4F-78A0-3D6E-41DB-FE152783AA7E}"/>
              </a:ext>
            </a:extLst>
          </p:cNvPr>
          <p:cNvSpPr txBox="1"/>
          <p:nvPr/>
        </p:nvSpPr>
        <p:spPr>
          <a:xfrm>
            <a:off x="268006" y="5643738"/>
            <a:ext cx="82227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その他，属性アクセス，関数呼び出し，制御，「</a:t>
            </a:r>
            <a:r>
              <a:rPr lang="en-US" altLang="ja-JP" sz="2400" dirty="0"/>
              <a:t>*</a:t>
            </a:r>
            <a:r>
              <a:rPr lang="ja-JP" altLang="en-US" sz="2400" dirty="0"/>
              <a:t>」</a:t>
            </a:r>
            <a:r>
              <a:rPr lang="en-US" altLang="ja-JP" sz="2400" dirty="0"/>
              <a:t>, </a:t>
            </a:r>
            <a:r>
              <a:rPr lang="ja-JP" altLang="en-US" sz="2400" dirty="0"/>
              <a:t>「</a:t>
            </a:r>
            <a:r>
              <a:rPr lang="en-US" altLang="ja-JP" sz="2400" dirty="0"/>
              <a:t>+</a:t>
            </a:r>
            <a:r>
              <a:rPr lang="ja-JP" altLang="en-US" sz="2400" dirty="0"/>
              <a:t>」などの演算子，コマンド，定義など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17905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477" y="295975"/>
            <a:ext cx="5829300" cy="672704"/>
          </a:xfrm>
        </p:spPr>
        <p:txBody>
          <a:bodyPr/>
          <a:lstStyle/>
          <a:p>
            <a:pPr eaLnBrk="1" hangingPunct="1"/>
            <a:r>
              <a:rPr lang="ja-JP" altLang="en-US" dirty="0"/>
              <a:t>リスト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244" y="1094841"/>
            <a:ext cx="7750905" cy="2860933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リスト</a:t>
            </a:r>
            <a:r>
              <a:rPr lang="ja-JP" altLang="en-US" dirty="0">
                <a:latin typeface="メイリオ" panose="020B0604030504040204" pitchFamily="50" charset="-128"/>
              </a:rPr>
              <a:t>は，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同じ型の要素の並び</a:t>
            </a:r>
            <a:endParaRPr lang="en-US" altLang="ja-JP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リスト</a:t>
            </a:r>
            <a:r>
              <a:rPr lang="ja-JP" altLang="en-US" dirty="0">
                <a:latin typeface="メイリオ" panose="020B0604030504040204" pitchFamily="50" charset="-128"/>
              </a:rPr>
              <a:t>の要素には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順序がある</a:t>
            </a:r>
            <a:r>
              <a:rPr lang="ja-JP" altLang="en-US" dirty="0">
                <a:latin typeface="メイリオ" panose="020B0604030504040204" pitchFamily="50" charset="-128"/>
              </a:rPr>
              <a:t>．</a:t>
            </a:r>
            <a:r>
              <a:rPr lang="ja-JP" altLang="en-US" dirty="0">
                <a:solidFill>
                  <a:schemeClr val="tx2"/>
                </a:solidFill>
                <a:latin typeface="メイリオ" panose="020B0604030504040204" pitchFamily="50" charset="-128"/>
              </a:rPr>
              <a:t>０から始まる番号</a:t>
            </a:r>
            <a:r>
              <a:rPr lang="ja-JP" altLang="en-US" dirty="0">
                <a:latin typeface="メイリオ" panose="020B0604030504040204" pitchFamily="50" charset="-128"/>
              </a:rPr>
              <a:t>（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添字</a:t>
            </a:r>
            <a:r>
              <a:rPr lang="ja-JP" altLang="en-US" dirty="0">
                <a:latin typeface="メイリオ" panose="020B0604030504040204" pitchFamily="50" charset="-128"/>
              </a:rPr>
              <a:t>）が付いている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r>
              <a:rPr lang="ja-JP" altLang="en-US" dirty="0">
                <a:latin typeface="Arial" panose="020B0604020202020204" pitchFamily="34" charset="0"/>
              </a:rPr>
              <a:t>要素の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削除</a:t>
            </a:r>
            <a:r>
              <a:rPr lang="ja-JP" altLang="en-US" dirty="0">
                <a:latin typeface="Arial" panose="020B0604020202020204" pitchFamily="34" charset="0"/>
              </a:rPr>
              <a:t>，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挿入</a:t>
            </a:r>
            <a:r>
              <a:rPr lang="ja-JP" altLang="en-US" dirty="0">
                <a:latin typeface="Arial" panose="020B0604020202020204" pitchFamily="34" charset="0"/>
              </a:rPr>
              <a:t>により</a:t>
            </a:r>
            <a:r>
              <a:rPr lang="ja-JP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サイズが増減</a:t>
            </a:r>
            <a:r>
              <a:rPr lang="ja-JP" altLang="en-US" dirty="0">
                <a:latin typeface="Arial" panose="020B0604020202020204" pitchFamily="34" charset="0"/>
              </a:rPr>
              <a:t>する</a:t>
            </a:r>
          </a:p>
          <a:p>
            <a:endParaRPr lang="en-US" altLang="ja-JP" dirty="0">
              <a:latin typeface="メイリオ" panose="020B0604030504040204" pitchFamily="50" charset="-128"/>
            </a:endParaRPr>
          </a:p>
          <a:p>
            <a:endParaRPr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1025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557213" indent="-21431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857250" indent="-171450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200150" indent="-171450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543050" indent="-171450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8F441FC7-660E-4AC8-B334-EE5344BF3C68}" type="slidenum">
              <a:rPr lang="en-US" altLang="ja-JP" sz="1800"/>
              <a:pPr/>
              <a:t>7</a:t>
            </a:fld>
            <a:endParaRPr lang="en-US" altLang="ja-JP" sz="1800"/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CAB39FB2-28AF-B1E3-1A70-A6E7D6BED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143" y="4190862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C76809AD-89CE-3ACC-5ACB-D64F51207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668" y="4440100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１５</a:t>
            </a: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9C4239C0-A8AE-750D-8B2A-0DE800185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143" y="4190862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B756A020-15A2-F9A6-10E8-7792702C5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368" y="4440100"/>
            <a:ext cx="4921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８</a:t>
            </a: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115DA9B2-954D-06E9-01E0-D9719A9B1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143" y="4190862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5AF77E9F-B164-181F-DFAE-4490AAD03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068" y="4440100"/>
            <a:ext cx="4921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６</a:t>
            </a: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E0F67494-ED0B-913D-FE17-A92D0A007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143" y="4190862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913080F2-7AE0-7E30-29DD-A22595D8F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768" y="4440100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３２</a:t>
            </a: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74ECD709-11CF-A44E-43E3-986FAC613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143" y="4190862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907CC6C3-ED09-6339-AA34-36B7A52F6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8768" y="4440100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２３</a:t>
            </a:r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804DE6AD-0939-128B-E78A-BBA6EA830E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23343" y="4673462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5046A209-9BAE-FD90-F0D1-F26C5C5AC4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7343" y="4686162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A380C0B6-E934-32C2-D1E7-7D3A54C82F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71343" y="4686162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B8159010-3F3A-9EE0-F527-2D1D21F24D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95343" y="4686162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802F8E7-C779-1CD6-2CDC-075E50607762}"/>
              </a:ext>
            </a:extLst>
          </p:cNvPr>
          <p:cNvSpPr txBox="1"/>
          <p:nvPr/>
        </p:nvSpPr>
        <p:spPr>
          <a:xfrm>
            <a:off x="3719541" y="38203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2</a:t>
            </a:r>
            <a:endParaRPr kumimoji="1" lang="ja-JP" altLang="en-US" sz="28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3E8D703-40FB-C7D6-4B47-E011F6938308}"/>
              </a:ext>
            </a:extLst>
          </p:cNvPr>
          <p:cNvSpPr txBox="1"/>
          <p:nvPr/>
        </p:nvSpPr>
        <p:spPr>
          <a:xfrm>
            <a:off x="661948" y="38203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29A603D-4C79-424F-B59C-5BF2EF836548}"/>
              </a:ext>
            </a:extLst>
          </p:cNvPr>
          <p:cNvSpPr txBox="1"/>
          <p:nvPr/>
        </p:nvSpPr>
        <p:spPr>
          <a:xfrm>
            <a:off x="2150341" y="38207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</a:t>
            </a:r>
            <a:endParaRPr kumimoji="1" lang="ja-JP" altLang="en-US" sz="28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BE58E3-FACB-69C5-B8B1-D7861A513284}"/>
              </a:ext>
            </a:extLst>
          </p:cNvPr>
          <p:cNvSpPr txBox="1"/>
          <p:nvPr/>
        </p:nvSpPr>
        <p:spPr>
          <a:xfrm>
            <a:off x="5207934" y="38203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3</a:t>
            </a:r>
            <a:endParaRPr kumimoji="1" lang="ja-JP" altLang="en-US" sz="28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4ECE410-F785-64BA-8226-49514A71EDC6}"/>
              </a:ext>
            </a:extLst>
          </p:cNvPr>
          <p:cNvSpPr txBox="1"/>
          <p:nvPr/>
        </p:nvSpPr>
        <p:spPr>
          <a:xfrm>
            <a:off x="6696327" y="38203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4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54508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54785" y="4434978"/>
            <a:ext cx="773801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marL="571500" indent="-571500">
              <a:spcBef>
                <a:spcPct val="0"/>
              </a:spcBef>
            </a:pP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マップ</a:t>
            </a:r>
            <a:r>
              <a:rPr lang="ja-JP" altLang="en-US" dirty="0">
                <a:latin typeface="Arial" panose="020B0604020202020204" pitchFamily="34" charset="0"/>
              </a:rPr>
              <a:t>は，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キー</a:t>
            </a:r>
            <a:r>
              <a:rPr lang="ja-JP" altLang="en-US" dirty="0">
                <a:latin typeface="Arial" panose="020B0604020202020204" pitchFamily="34" charset="0"/>
              </a:rPr>
              <a:t>と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値（バリュー）</a:t>
            </a:r>
            <a:r>
              <a:rPr lang="ja-JP" altLang="en-US" dirty="0">
                <a:latin typeface="Arial" panose="020B0604020202020204" pitchFamily="34" charset="0"/>
              </a:rPr>
              <a:t>の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ペア</a:t>
            </a:r>
            <a:endParaRPr lang="en-US" altLang="ja-JP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　</a:t>
            </a:r>
            <a:r>
              <a:rPr lang="ja-JP" altLang="en-US" dirty="0">
                <a:latin typeface="Arial" panose="020B0604020202020204" pitchFamily="34" charset="0"/>
              </a:rPr>
              <a:t>の集まり</a:t>
            </a:r>
            <a:endParaRPr lang="en-US" altLang="ja-JP" dirty="0">
              <a:latin typeface="Arial" panose="020B0604020202020204" pitchFamily="34" charset="0"/>
            </a:endParaRPr>
          </a:p>
          <a:p>
            <a:pPr marL="571500" indent="-571500">
              <a:spcBef>
                <a:spcPct val="0"/>
              </a:spcBef>
            </a:pPr>
            <a:r>
              <a:rPr lang="ja-JP" altLang="en-US" dirty="0">
                <a:latin typeface="Arial" panose="020B0604020202020204" pitchFamily="34" charset="0"/>
              </a:rPr>
              <a:t>同じ値の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キー</a:t>
            </a:r>
            <a:r>
              <a:rPr lang="ja-JP" altLang="en-US" dirty="0">
                <a:latin typeface="Arial" panose="020B0604020202020204" pitchFamily="34" charset="0"/>
              </a:rPr>
              <a:t>は</a:t>
            </a:r>
            <a:r>
              <a:rPr lang="en-US" altLang="ja-JP" b="1" u="sng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ja-JP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回以上登場しない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マップ </a:t>
            </a:r>
            <a:r>
              <a:rPr lang="en-US" altLang="ja-JP" dirty="0"/>
              <a:t>(Map) 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8</a:t>
            </a:fld>
            <a:endParaRPr lang="ja-JP" altLang="en-US"/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524000" y="1651000"/>
          <a:ext cx="60960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72218654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775070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キー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値（バリュー）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113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32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Red</a:t>
                      </a:r>
                      <a:endParaRPr kumimoji="1" lang="ja-JP" altLang="en-US" sz="32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872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32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Yellow</a:t>
                      </a:r>
                      <a:endParaRPr kumimoji="1" lang="ja-JP" altLang="en-US" sz="32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53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32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Blue</a:t>
                      </a:r>
                      <a:endParaRPr kumimoji="1" lang="ja-JP" altLang="en-US" sz="32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457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31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A11C103-4493-46AF-838D-F7407C19E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6" y="4381196"/>
            <a:ext cx="5452712" cy="225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の起動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971195"/>
            <a:ext cx="8678719" cy="500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ja-JP" altLang="en-US" b="1" dirty="0"/>
              <a:t>ウェブブラウザ</a:t>
            </a:r>
            <a:r>
              <a:rPr lang="ja-JP" altLang="en-US" dirty="0"/>
              <a:t>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Java Tutor </a:t>
            </a:r>
            <a:r>
              <a:rPr lang="ja-JP" altLang="en-US" dirty="0"/>
              <a:t>を使いたいので，次の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http://www.Javatutor.com/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Java</a:t>
            </a:r>
            <a:r>
              <a:rPr lang="ja-JP" altLang="en-US" dirty="0"/>
              <a:t>」をクリック　⇒ </a:t>
            </a:r>
            <a:r>
              <a:rPr lang="ja-JP" altLang="en-US" b="1" dirty="0"/>
              <a:t>編集画面</a:t>
            </a:r>
            <a:r>
              <a:rPr lang="ja-JP" altLang="en-US" dirty="0"/>
              <a:t>が開く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D950E6-79B1-88B3-39D0-D6A663465B5D}"/>
              </a:ext>
            </a:extLst>
          </p:cNvPr>
          <p:cNvSpPr/>
          <p:nvPr/>
        </p:nvSpPr>
        <p:spPr>
          <a:xfrm>
            <a:off x="4737461" y="5506851"/>
            <a:ext cx="738118" cy="342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1127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1756</Words>
  <Application>Microsoft Office PowerPoint</Application>
  <PresentationFormat>画面に合わせる (4:3)</PresentationFormat>
  <Paragraphs>382</Paragraphs>
  <Slides>44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52" baseType="lpstr">
      <vt:lpstr>ＭＳ Ｐゴシック</vt:lpstr>
      <vt:lpstr>メイリオ</vt:lpstr>
      <vt:lpstr>游ゴシック</vt:lpstr>
      <vt:lpstr>Arial</vt:lpstr>
      <vt:lpstr>Calibri</vt:lpstr>
      <vt:lpstr>Segoe UI</vt:lpstr>
      <vt:lpstr>Times New Roman</vt:lpstr>
      <vt:lpstr>Office テーマ</vt:lpstr>
      <vt:lpstr>PowerPoint プレゼンテーション</vt:lpstr>
      <vt:lpstr>PowerPoint プレゼンテーション</vt:lpstr>
      <vt:lpstr>全体まとめ</vt:lpstr>
      <vt:lpstr>アウトライン</vt:lpstr>
      <vt:lpstr>オブジェクトとメソッド</vt:lpstr>
      <vt:lpstr>Java プログラムの書き方</vt:lpstr>
      <vt:lpstr>リスト</vt:lpstr>
      <vt:lpstr>マップ (Map) </vt:lpstr>
      <vt:lpstr>Java Tutor の起動</vt:lpstr>
      <vt:lpstr>Java Tutor でのプログラム実行手順</vt:lpstr>
      <vt:lpstr>Java Tutor 使用上の注意点①</vt:lpstr>
      <vt:lpstr>Java Tutor 使用上の注意点②</vt:lpstr>
      <vt:lpstr>Java Tutor でのステップ実行</vt:lpstr>
      <vt:lpstr>6-1. 配列と繰り返し（ループ）</vt:lpstr>
      <vt:lpstr>配列</vt:lpstr>
      <vt:lpstr>演習</vt:lpstr>
      <vt:lpstr>PowerPoint プレゼンテーション</vt:lpstr>
      <vt:lpstr>PowerPoint プレゼンテーション</vt:lpstr>
      <vt:lpstr>繰り返し（ループ）</vt:lpstr>
      <vt:lpstr>繰り返しのプログラム例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演習</vt:lpstr>
      <vt:lpstr>PowerPoint プレゼンテーション</vt:lpstr>
      <vt:lpstr>PowerPoint プレゼンテーション</vt:lpstr>
      <vt:lpstr>6-2. リストと繰り返し（ループ），拡張 For 文</vt:lpstr>
      <vt:lpstr>Java の for 文の種類</vt:lpstr>
      <vt:lpstr>演習</vt:lpstr>
      <vt:lpstr>PowerPoint プレゼンテーション</vt:lpstr>
      <vt:lpstr>PowerPoint プレゼンテーション</vt:lpstr>
      <vt:lpstr>リストの生成，要素の挿入，拡張 for文</vt:lpstr>
      <vt:lpstr>全体まとめ</vt:lpstr>
      <vt:lpstr>全体まとめ</vt:lpstr>
      <vt:lpstr>関連ページ</vt:lpstr>
      <vt:lpstr>資料中のソースコード 6-1</vt:lpstr>
      <vt:lpstr>資料中のソースコード 6-1</vt:lpstr>
      <vt:lpstr>資料中のソースコード 6-1</vt:lpstr>
      <vt:lpstr>資料中のソースコード 6-1</vt:lpstr>
      <vt:lpstr>資料中のソースコード 6-2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の基本</dc:title>
  <dc:creator>kaneko kunihiko</dc:creator>
  <cp:lastModifiedBy>me</cp:lastModifiedBy>
  <cp:revision>158</cp:revision>
  <dcterms:created xsi:type="dcterms:W3CDTF">2019-11-02T00:06:04Z</dcterms:created>
  <dcterms:modified xsi:type="dcterms:W3CDTF">2023-01-30T03:49:49Z</dcterms:modified>
</cp:coreProperties>
</file>