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1"/>
  </p:notesMasterIdLst>
  <p:sldIdLst>
    <p:sldId id="103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60" d="100"/>
          <a:sy n="60" d="100"/>
        </p:scale>
        <p:origin x="126" y="2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3927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lang="ja-JP" altLang="en-US" smtClean="0">
                <a:solidFill>
                  <a:prstClr val="black"/>
                </a:solidFill>
              </a:rPr>
              <a:pPr/>
              <a:t>3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593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lang="ja-JP" altLang="en-US" smtClean="0">
                <a:solidFill>
                  <a:prstClr val="black"/>
                </a:solidFill>
              </a:rPr>
              <a:pPr/>
              <a:t>22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028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2E57D-5B14-4F89-BAF6-704647D6F4FF}" type="datetime1">
              <a:rPr lang="ja-JP" altLang="en-US" smtClean="0"/>
              <a:t>2023/1/19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17567B-4B5F-490C-8D56-ED31D76F53FA}" type="slidenum">
              <a:rPr lang="ja-JP" altLang="en-US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088233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09566-2D87-484B-9622-81920DC4FFC9}" type="datetime1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1729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2023/1/19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  <p:sldLayoutId id="2147483673" r:id="rId5"/>
    <p:sldLayoutId id="2147483674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kkaneko.jp/pro/scheme/index.html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oleObject" Target="../embeddings/oleObject1.bin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Relationship Id="rId9" Type="http://schemas.openxmlformats.org/officeDocument/2006/relationships/image" Target="../media/image8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0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wmf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82881" y="1122363"/>
            <a:ext cx="8705088" cy="2387600"/>
          </a:xfrm>
        </p:spPr>
        <p:txBody>
          <a:bodyPr>
            <a:noAutofit/>
          </a:bodyPr>
          <a:lstStyle/>
          <a:p>
            <a:r>
              <a:rPr lang="en-US" altLang="ja-JP" dirty="0">
                <a:latin typeface="メイリオ" panose="020B0604030504040204" pitchFamily="50" charset="-128"/>
              </a:rPr>
              <a:t>s</a:t>
            </a:r>
            <a:r>
              <a:rPr lang="en-US" altLang="ja-JP" sz="4400" dirty="0">
                <a:latin typeface="メイリオ" panose="020B0604030504040204" pitchFamily="50" charset="-128"/>
              </a:rPr>
              <a:t>p-2. Scheme </a:t>
            </a:r>
            <a:r>
              <a:rPr lang="ja-JP" altLang="en-US" sz="4400" dirty="0">
                <a:latin typeface="メイリオ" panose="020B0604030504040204" pitchFamily="50" charset="-128"/>
              </a:rPr>
              <a:t>の式とプログラム</a:t>
            </a:r>
            <a:r>
              <a:rPr lang="en-US" altLang="ja-JP" dirty="0"/>
              <a:t/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5105" y="59281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  <p:sp>
        <p:nvSpPr>
          <p:cNvPr id="8" name="字幕 7">
            <a:extLst>
              <a:ext uri="{FF2B5EF4-FFF2-40B4-BE49-F238E27FC236}">
                <a16:creationId xmlns:a16="http://schemas.microsoft.com/office/drawing/2014/main" id="{E246CD48-9EDC-44F7-8CDD-2B1DAA1CE2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157" y="3301658"/>
            <a:ext cx="8266421" cy="1506085"/>
          </a:xfrm>
        </p:spPr>
        <p:txBody>
          <a:bodyPr>
            <a:normAutofit/>
          </a:bodyPr>
          <a:lstStyle/>
          <a:p>
            <a:r>
              <a:rPr lang="ja-JP" altLang="en-US" dirty="0"/>
              <a:t>（</a:t>
            </a:r>
            <a:r>
              <a:rPr lang="en-US" altLang="ja-JP" dirty="0"/>
              <a:t>Scheme</a:t>
            </a:r>
            <a:r>
              <a:rPr lang="ja-JP" altLang="en-US" dirty="0"/>
              <a:t> プログラミング）</a:t>
            </a:r>
          </a:p>
          <a:p>
            <a:r>
              <a:rPr lang="en-US" altLang="ja-JP" dirty="0"/>
              <a:t>URL: </a:t>
            </a:r>
            <a:r>
              <a:rPr lang="en-US" altLang="ja-JP" dirty="0">
                <a:hlinkClick r:id="rId5"/>
              </a:rPr>
              <a:t>https://</a:t>
            </a:r>
            <a:r>
              <a:rPr lang="en-US" altLang="ja-JP" dirty="0" err="1" smtClean="0">
                <a:hlinkClick r:id="rId5"/>
              </a:rPr>
              <a:t>www.kkaneko.jp</a:t>
            </a:r>
            <a:r>
              <a:rPr lang="en-US" altLang="ja-JP" dirty="0" smtClean="0">
                <a:hlinkClick r:id="rId5"/>
              </a:rPr>
              <a:t>/pro/scheme/</a:t>
            </a:r>
            <a:r>
              <a:rPr lang="en-US" altLang="ja-JP" dirty="0" err="1" smtClean="0">
                <a:hlinkClick r:id="rId5"/>
              </a:rPr>
              <a:t>index.html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70952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実行結果の例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10</a:t>
            </a:fld>
            <a:endParaRPr kumimoji="1" lang="ja-JP" altLang="en-US"/>
          </a:p>
        </p:txBody>
      </p:sp>
      <p:pic>
        <p:nvPicPr>
          <p:cNvPr id="5" name="Picture 3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89" y="569914"/>
            <a:ext cx="9015413" cy="578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673689" y="3825876"/>
            <a:ext cx="5108575" cy="10779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式を入力すると，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計算が行われて表示される</a:t>
            </a:r>
          </a:p>
        </p:txBody>
      </p:sp>
    </p:spTree>
    <p:extLst>
      <p:ext uri="{BB962C8B-B14F-4D97-AF65-F5344CB8AC3E}">
        <p14:creationId xmlns:p14="http://schemas.microsoft.com/office/powerpoint/2010/main" val="7735169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11</a:t>
            </a:fld>
            <a:endParaRPr kumimoji="1" lang="ja-JP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3600" dirty="0"/>
              <a:t>コンピュータが行っていること</a:t>
            </a: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827088" y="2870200"/>
            <a:ext cx="3227387" cy="15605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accent2"/>
                </a:solidFill>
              </a:rPr>
              <a:t>コンピュータ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chemeClr val="accent2"/>
                </a:solidFill>
              </a:rPr>
              <a:t>(Scheme </a:t>
            </a:r>
            <a:r>
              <a:rPr lang="ja-JP" altLang="en-US" sz="3600">
                <a:solidFill>
                  <a:schemeClr val="accent2"/>
                </a:solidFill>
              </a:rPr>
              <a:t>搭載</a:t>
            </a:r>
            <a:r>
              <a:rPr lang="en-US" altLang="ja-JP" sz="3600">
                <a:solidFill>
                  <a:schemeClr val="accent2"/>
                </a:solidFill>
              </a:rPr>
              <a:t>)</a:t>
            </a: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2051050" y="1890713"/>
            <a:ext cx="781050" cy="793750"/>
          </a:xfrm>
          <a:prstGeom prst="downArrow">
            <a:avLst>
              <a:gd name="adj1" fmla="val 50000"/>
              <a:gd name="adj2" fmla="val 2540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2038350" y="4656138"/>
            <a:ext cx="781050" cy="793750"/>
          </a:xfrm>
          <a:prstGeom prst="downArrow">
            <a:avLst>
              <a:gd name="adj1" fmla="val 50000"/>
              <a:gd name="adj2" fmla="val 2540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687388" y="1028700"/>
            <a:ext cx="3497262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3600"/>
              <a:t>Scheme </a:t>
            </a:r>
            <a:r>
              <a:rPr lang="ja-JP" altLang="en-US" sz="3600"/>
              <a:t>の式</a:t>
            </a:r>
            <a:endParaRPr lang="ja-JP" altLang="en-US" sz="2800">
              <a:solidFill>
                <a:srgbClr val="008000"/>
              </a:solidFill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0600" y="5600700"/>
            <a:ext cx="29368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式の実行結果</a:t>
            </a:r>
            <a:endParaRPr lang="en-US" altLang="ja-JP" sz="2800">
              <a:solidFill>
                <a:srgbClr val="008000"/>
              </a:solidFill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5165725" y="722313"/>
            <a:ext cx="2921000" cy="193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例えば：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/>
              <a:t>(</a:t>
            </a:r>
            <a:r>
              <a:rPr lang="en-US" altLang="ja-JP" sz="3600">
                <a:solidFill>
                  <a:schemeClr val="tx2"/>
                </a:solidFill>
              </a:rPr>
              <a:t>+</a:t>
            </a:r>
            <a:r>
              <a:rPr lang="en-US" altLang="ja-JP" sz="3600"/>
              <a:t> 5 5)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を入力すると・・・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5219700" y="4740275"/>
            <a:ext cx="2338388" cy="144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2800">
              <a:solidFill>
                <a:srgbClr val="008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rgbClr val="008000"/>
                </a:solidFill>
              </a:rPr>
              <a:t>10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が表示される</a:t>
            </a: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5113338" y="1236663"/>
            <a:ext cx="2752725" cy="53975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5788025" y="5245100"/>
            <a:ext cx="1233488" cy="411163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6332538" y="2384425"/>
            <a:ext cx="15875" cy="260667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02789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768475"/>
            <a:ext cx="8793162" cy="33782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35000"/>
              </a:lnSpc>
            </a:pPr>
            <a:r>
              <a:rPr lang="en-US" altLang="ja-JP" sz="2800"/>
              <a:t>(</a:t>
            </a:r>
            <a:r>
              <a:rPr lang="en-US" altLang="ja-JP" sz="2800">
                <a:solidFill>
                  <a:schemeClr val="tx2"/>
                </a:solidFill>
              </a:rPr>
              <a:t>remainder</a:t>
            </a:r>
            <a:r>
              <a:rPr lang="en-US" altLang="ja-JP" sz="2800"/>
              <a:t> 100 15)  	</a:t>
            </a:r>
            <a:r>
              <a:rPr lang="en-US" altLang="ja-JP" sz="2800">
                <a:solidFill>
                  <a:srgbClr val="008000"/>
                </a:solidFill>
              </a:rPr>
              <a:t>;; 100 </a:t>
            </a:r>
            <a:r>
              <a:rPr lang="ja-JP" altLang="en-US" sz="2800">
                <a:solidFill>
                  <a:srgbClr val="008000"/>
                </a:solidFill>
              </a:rPr>
              <a:t>を </a:t>
            </a:r>
            <a:r>
              <a:rPr lang="en-US" altLang="ja-JP" sz="2800">
                <a:solidFill>
                  <a:srgbClr val="008000"/>
                </a:solidFill>
              </a:rPr>
              <a:t>15 </a:t>
            </a:r>
            <a:r>
              <a:rPr lang="ja-JP" altLang="en-US" sz="2800">
                <a:solidFill>
                  <a:srgbClr val="008000"/>
                </a:solidFill>
              </a:rPr>
              <a:t>で割った剰余</a:t>
            </a:r>
            <a:r>
              <a:rPr lang="en-US" altLang="ja-JP" sz="2800">
                <a:solidFill>
                  <a:srgbClr val="008000"/>
                </a:solidFill>
              </a:rPr>
              <a:t>(=10)</a:t>
            </a:r>
          </a:p>
          <a:p>
            <a:pPr eaLnBrk="1" hangingPunct="1">
              <a:lnSpc>
                <a:spcPct val="135000"/>
              </a:lnSpc>
            </a:pPr>
            <a:r>
              <a:rPr lang="en-US" altLang="ja-JP" sz="2800"/>
              <a:t>(</a:t>
            </a:r>
            <a:r>
              <a:rPr lang="en-US" altLang="ja-JP" sz="2800">
                <a:solidFill>
                  <a:schemeClr val="tx2"/>
                </a:solidFill>
              </a:rPr>
              <a:t>quotient</a:t>
            </a:r>
            <a:r>
              <a:rPr lang="en-US" altLang="ja-JP" sz="2800"/>
              <a:t> 100 15)	</a:t>
            </a:r>
            <a:r>
              <a:rPr lang="en-US" altLang="ja-JP" sz="2800">
                <a:solidFill>
                  <a:srgbClr val="008000"/>
                </a:solidFill>
              </a:rPr>
              <a:t>;; 100 </a:t>
            </a:r>
            <a:r>
              <a:rPr lang="ja-JP" altLang="en-US" sz="2800">
                <a:solidFill>
                  <a:srgbClr val="008000"/>
                </a:solidFill>
              </a:rPr>
              <a:t>を </a:t>
            </a:r>
            <a:r>
              <a:rPr lang="en-US" altLang="ja-JP" sz="2800">
                <a:solidFill>
                  <a:srgbClr val="008000"/>
                </a:solidFill>
              </a:rPr>
              <a:t>15 </a:t>
            </a:r>
            <a:r>
              <a:rPr lang="ja-JP" altLang="en-US" sz="2800">
                <a:solidFill>
                  <a:srgbClr val="008000"/>
                </a:solidFill>
              </a:rPr>
              <a:t>で割った商</a:t>
            </a:r>
            <a:r>
              <a:rPr lang="en-US" altLang="ja-JP" sz="2800">
                <a:solidFill>
                  <a:srgbClr val="008000"/>
                </a:solidFill>
              </a:rPr>
              <a:t>(=6)</a:t>
            </a:r>
          </a:p>
          <a:p>
            <a:pPr eaLnBrk="1" hangingPunct="1">
              <a:lnSpc>
                <a:spcPct val="135000"/>
              </a:lnSpc>
            </a:pPr>
            <a:r>
              <a:rPr lang="en-US" altLang="ja-JP" sz="2800"/>
              <a:t>(</a:t>
            </a:r>
            <a:r>
              <a:rPr lang="en-US" altLang="ja-JP" sz="2800">
                <a:solidFill>
                  <a:schemeClr val="tx2"/>
                </a:solidFill>
              </a:rPr>
              <a:t>max</a:t>
            </a:r>
            <a:r>
              <a:rPr lang="en-US" altLang="ja-JP" sz="2800"/>
              <a:t> 3 5)			</a:t>
            </a:r>
            <a:r>
              <a:rPr lang="en-US" altLang="ja-JP" sz="2800">
                <a:solidFill>
                  <a:srgbClr val="008000"/>
                </a:solidFill>
              </a:rPr>
              <a:t>;; 3, 5 </a:t>
            </a:r>
            <a:r>
              <a:rPr lang="ja-JP" altLang="en-US" sz="2800">
                <a:solidFill>
                  <a:srgbClr val="008000"/>
                </a:solidFill>
              </a:rPr>
              <a:t>の大きい方 </a:t>
            </a:r>
            <a:r>
              <a:rPr lang="en-US" altLang="ja-JP" sz="2800">
                <a:solidFill>
                  <a:srgbClr val="008000"/>
                </a:solidFill>
              </a:rPr>
              <a:t>(=5)</a:t>
            </a:r>
          </a:p>
          <a:p>
            <a:pPr eaLnBrk="1" hangingPunct="1">
              <a:lnSpc>
                <a:spcPct val="135000"/>
              </a:lnSpc>
            </a:pPr>
            <a:r>
              <a:rPr lang="en-US" altLang="ja-JP" sz="2800"/>
              <a:t>(</a:t>
            </a:r>
            <a:r>
              <a:rPr lang="en-US" altLang="ja-JP" sz="2800">
                <a:solidFill>
                  <a:schemeClr val="tx2"/>
                </a:solidFill>
              </a:rPr>
              <a:t>min</a:t>
            </a:r>
            <a:r>
              <a:rPr lang="en-US" altLang="ja-JP" sz="2800"/>
              <a:t> 3 5)			</a:t>
            </a:r>
            <a:r>
              <a:rPr lang="en-US" altLang="ja-JP" sz="2800">
                <a:solidFill>
                  <a:srgbClr val="008000"/>
                </a:solidFill>
              </a:rPr>
              <a:t>;; 3, 5 </a:t>
            </a:r>
            <a:r>
              <a:rPr lang="ja-JP" altLang="en-US" sz="2800">
                <a:solidFill>
                  <a:srgbClr val="008000"/>
                </a:solidFill>
              </a:rPr>
              <a:t>の小さい方 </a:t>
            </a:r>
            <a:r>
              <a:rPr lang="en-US" altLang="ja-JP" sz="2800">
                <a:solidFill>
                  <a:srgbClr val="008000"/>
                </a:solidFill>
              </a:rPr>
              <a:t>(=3)</a:t>
            </a:r>
          </a:p>
          <a:p>
            <a:pPr eaLnBrk="1" hangingPunct="1">
              <a:lnSpc>
                <a:spcPct val="135000"/>
              </a:lnSpc>
            </a:pPr>
            <a:r>
              <a:rPr lang="en-US" altLang="ja-JP" sz="2800"/>
              <a:t>(</a:t>
            </a:r>
            <a:r>
              <a:rPr lang="en-US" altLang="ja-JP" sz="2800">
                <a:solidFill>
                  <a:schemeClr val="tx2"/>
                </a:solidFill>
              </a:rPr>
              <a:t>abs</a:t>
            </a:r>
            <a:r>
              <a:rPr lang="en-US" altLang="ja-JP" sz="2800"/>
              <a:t> -10)			</a:t>
            </a:r>
            <a:r>
              <a:rPr lang="en-US" altLang="ja-JP" sz="2800">
                <a:solidFill>
                  <a:srgbClr val="008000"/>
                </a:solidFill>
              </a:rPr>
              <a:t>;; -10 </a:t>
            </a:r>
            <a:r>
              <a:rPr lang="ja-JP" altLang="en-US" sz="2800">
                <a:solidFill>
                  <a:srgbClr val="008000"/>
                </a:solidFill>
              </a:rPr>
              <a:t>の絶対値 </a:t>
            </a:r>
            <a:r>
              <a:rPr lang="en-US" altLang="ja-JP" sz="2800">
                <a:solidFill>
                  <a:srgbClr val="008000"/>
                </a:solidFill>
              </a:rPr>
              <a:t>(=10)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12</a:t>
            </a:fld>
            <a:endParaRPr kumimoji="1" lang="ja-JP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21845" y="175028"/>
            <a:ext cx="8461208" cy="103108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ja-JP" sz="4000" dirty="0"/>
              <a:t>Scheme </a:t>
            </a:r>
            <a:r>
              <a:rPr lang="ja-JP" altLang="en-US" sz="4000" dirty="0"/>
              <a:t>の式の例</a:t>
            </a:r>
            <a:br>
              <a:rPr lang="ja-JP" altLang="en-US" sz="4000" dirty="0"/>
            </a:br>
            <a:r>
              <a:rPr lang="ja-JP" altLang="en-US" sz="3600" dirty="0" err="1"/>
              <a:t>ー</a:t>
            </a:r>
            <a:r>
              <a:rPr lang="ja-JP" altLang="en-US" sz="3600" dirty="0"/>
              <a:t> 各種の演算 </a:t>
            </a:r>
            <a:r>
              <a:rPr lang="ja-JP" altLang="en-US" sz="3600" dirty="0" err="1"/>
              <a:t>ー</a:t>
            </a:r>
            <a:endParaRPr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3772902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13</a:t>
            </a:fld>
            <a:endParaRPr kumimoji="1" lang="ja-JP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3200" dirty="0"/>
              <a:t>実行結果の例</a:t>
            </a:r>
          </a:p>
        </p:txBody>
      </p:sp>
      <p:pic>
        <p:nvPicPr>
          <p:cNvPr id="6" name="Picture 2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051" y="820396"/>
            <a:ext cx="8007350" cy="5638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958251" y="5154271"/>
            <a:ext cx="5108575" cy="10779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式を入力すると，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計算が行われて表示される</a:t>
            </a:r>
          </a:p>
        </p:txBody>
      </p:sp>
    </p:spTree>
    <p:extLst>
      <p:ext uri="{BB962C8B-B14F-4D97-AF65-F5344CB8AC3E}">
        <p14:creationId xmlns:p14="http://schemas.microsoft.com/office/powerpoint/2010/main" val="35618708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14</a:t>
            </a:fld>
            <a:endParaRPr kumimoji="1" lang="ja-JP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3600" dirty="0"/>
              <a:t>コンピュータが行っていること</a:t>
            </a: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827088" y="2870200"/>
            <a:ext cx="3227387" cy="15605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accent2"/>
                </a:solidFill>
              </a:rPr>
              <a:t>コンピュータ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chemeClr val="accent2"/>
                </a:solidFill>
              </a:rPr>
              <a:t>(Scheme </a:t>
            </a:r>
            <a:r>
              <a:rPr lang="ja-JP" altLang="en-US" sz="3600">
                <a:solidFill>
                  <a:schemeClr val="accent2"/>
                </a:solidFill>
              </a:rPr>
              <a:t>搭載</a:t>
            </a:r>
            <a:r>
              <a:rPr lang="en-US" altLang="ja-JP" sz="3600">
                <a:solidFill>
                  <a:schemeClr val="accent2"/>
                </a:solidFill>
              </a:rPr>
              <a:t>)</a:t>
            </a: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2051050" y="1890713"/>
            <a:ext cx="781050" cy="793750"/>
          </a:xfrm>
          <a:prstGeom prst="downArrow">
            <a:avLst>
              <a:gd name="adj1" fmla="val 50000"/>
              <a:gd name="adj2" fmla="val 2540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2038350" y="4656138"/>
            <a:ext cx="781050" cy="793750"/>
          </a:xfrm>
          <a:prstGeom prst="downArrow">
            <a:avLst>
              <a:gd name="adj1" fmla="val 50000"/>
              <a:gd name="adj2" fmla="val 2540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687388" y="1028700"/>
            <a:ext cx="3497262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3600"/>
              <a:t>Scheme </a:t>
            </a:r>
            <a:r>
              <a:rPr lang="ja-JP" altLang="en-US" sz="3600"/>
              <a:t>の式</a:t>
            </a:r>
            <a:endParaRPr lang="ja-JP" altLang="en-US" sz="2800">
              <a:solidFill>
                <a:srgbClr val="008000"/>
              </a:solidFill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0600" y="5600700"/>
            <a:ext cx="29368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式の実行結果</a:t>
            </a:r>
            <a:endParaRPr lang="en-US" altLang="ja-JP" sz="2800">
              <a:solidFill>
                <a:srgbClr val="008000"/>
              </a:solidFill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5165725" y="722313"/>
            <a:ext cx="3757613" cy="206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例えば：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/>
              <a:t>(</a:t>
            </a:r>
            <a:r>
              <a:rPr lang="en-US" altLang="ja-JP" sz="3600">
                <a:solidFill>
                  <a:schemeClr val="tx2"/>
                </a:solidFill>
              </a:rPr>
              <a:t>remainder</a:t>
            </a:r>
            <a:r>
              <a:rPr lang="en-US" altLang="ja-JP" sz="3600"/>
              <a:t> 100 15)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を入力すると・・・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5219700" y="4740275"/>
            <a:ext cx="2338388" cy="144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2800">
              <a:solidFill>
                <a:srgbClr val="008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rgbClr val="008000"/>
                </a:solidFill>
              </a:rPr>
              <a:t>10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が表示される</a:t>
            </a: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5113338" y="1236663"/>
            <a:ext cx="3779837" cy="53975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5788025" y="5245100"/>
            <a:ext cx="1233488" cy="411163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6332538" y="2384425"/>
            <a:ext cx="15875" cy="260667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303968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090613"/>
            <a:ext cx="8793162" cy="54864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20000"/>
              </a:lnSpc>
            </a:pPr>
            <a:r>
              <a:rPr lang="en-US" altLang="ja-JP" sz="2800"/>
              <a:t>(</a:t>
            </a:r>
            <a:r>
              <a:rPr lang="en-US" altLang="ja-JP" sz="2800">
                <a:solidFill>
                  <a:schemeClr val="tx2"/>
                </a:solidFill>
              </a:rPr>
              <a:t>sqrt</a:t>
            </a:r>
            <a:r>
              <a:rPr lang="en-US" altLang="ja-JP" sz="2800"/>
              <a:t> </a:t>
            </a:r>
            <a:r>
              <a:rPr lang="en-US" altLang="ja-JP" sz="2800" i="1"/>
              <a:t>2</a:t>
            </a:r>
            <a:r>
              <a:rPr lang="en-US" altLang="ja-JP" sz="2800"/>
              <a:t>)            		</a:t>
            </a:r>
            <a:r>
              <a:rPr lang="en-US" altLang="ja-JP" sz="2800">
                <a:solidFill>
                  <a:srgbClr val="008000"/>
                </a:solidFill>
              </a:rPr>
              <a:t>;; 2 </a:t>
            </a:r>
            <a:r>
              <a:rPr lang="ja-JP" altLang="en-US" sz="2800">
                <a:solidFill>
                  <a:srgbClr val="008000"/>
                </a:solidFill>
              </a:rPr>
              <a:t>の平方根</a:t>
            </a:r>
            <a:endParaRPr lang="en-US" altLang="ja-JP" sz="2800">
              <a:solidFill>
                <a:srgbClr val="008000"/>
              </a:solidFill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ja-JP" sz="2800"/>
              <a:t>(</a:t>
            </a:r>
            <a:r>
              <a:rPr lang="en-US" altLang="ja-JP" sz="2800">
                <a:solidFill>
                  <a:schemeClr val="tx2"/>
                </a:solidFill>
              </a:rPr>
              <a:t>expt</a:t>
            </a:r>
            <a:r>
              <a:rPr lang="en-US" altLang="ja-JP" sz="2800"/>
              <a:t> 2 3)       		</a:t>
            </a:r>
            <a:r>
              <a:rPr lang="en-US" altLang="ja-JP" sz="2800">
                <a:solidFill>
                  <a:srgbClr val="008000"/>
                </a:solidFill>
              </a:rPr>
              <a:t>;; 2 </a:t>
            </a:r>
            <a:r>
              <a:rPr lang="ja-JP" altLang="en-US" sz="2800">
                <a:solidFill>
                  <a:srgbClr val="008000"/>
                </a:solidFill>
              </a:rPr>
              <a:t>の３乗</a:t>
            </a:r>
            <a:endParaRPr lang="en-US" altLang="ja-JP" sz="2800">
              <a:solidFill>
                <a:srgbClr val="008000"/>
              </a:solidFill>
            </a:endParaRPr>
          </a:p>
          <a:p>
            <a:pPr eaLnBrk="1" hangingPunct="1">
              <a:lnSpc>
                <a:spcPct val="120000"/>
              </a:lnSpc>
            </a:pPr>
            <a:r>
              <a:rPr lang="en-US" altLang="ja-JP" sz="2800"/>
              <a:t>(</a:t>
            </a:r>
            <a:r>
              <a:rPr lang="en-US" altLang="ja-JP" sz="2800">
                <a:solidFill>
                  <a:schemeClr val="tx2"/>
                </a:solidFill>
              </a:rPr>
              <a:t>log</a:t>
            </a:r>
            <a:r>
              <a:rPr lang="en-US" altLang="ja-JP" sz="2800"/>
              <a:t> 4)            		</a:t>
            </a:r>
            <a:r>
              <a:rPr lang="en-US" altLang="ja-JP" sz="2800">
                <a:solidFill>
                  <a:srgbClr val="008000"/>
                </a:solidFill>
              </a:rPr>
              <a:t>;;  log</a:t>
            </a:r>
            <a:r>
              <a:rPr lang="en-US" altLang="ja-JP" sz="2800" baseline="-25000">
                <a:solidFill>
                  <a:srgbClr val="008000"/>
                </a:solidFill>
              </a:rPr>
              <a:t>e</a:t>
            </a:r>
            <a:r>
              <a:rPr lang="en-US" altLang="ja-JP" sz="2800">
                <a:solidFill>
                  <a:srgbClr val="008000"/>
                </a:solidFill>
              </a:rPr>
              <a:t>4	(e</a:t>
            </a:r>
            <a:r>
              <a:rPr lang="ja-JP" altLang="en-US" sz="2800">
                <a:solidFill>
                  <a:srgbClr val="008000"/>
                </a:solidFill>
              </a:rPr>
              <a:t>を底とする）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ja-JP" sz="2800"/>
              <a:t>(</a:t>
            </a:r>
            <a:r>
              <a:rPr lang="en-US" altLang="ja-JP" sz="2800">
                <a:solidFill>
                  <a:schemeClr val="tx2"/>
                </a:solidFill>
              </a:rPr>
              <a:t>sin</a:t>
            </a:r>
            <a:r>
              <a:rPr lang="en-US" altLang="ja-JP" sz="2800"/>
              <a:t> 0.785)            	</a:t>
            </a:r>
            <a:r>
              <a:rPr lang="en-US" altLang="ja-JP" sz="2800">
                <a:solidFill>
                  <a:srgbClr val="008000"/>
                </a:solidFill>
              </a:rPr>
              <a:t>;; sin 0.785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ja-JP" sz="2800"/>
              <a:t>(</a:t>
            </a:r>
            <a:r>
              <a:rPr lang="en-US" altLang="ja-JP" sz="2800">
                <a:solidFill>
                  <a:schemeClr val="tx2"/>
                </a:solidFill>
              </a:rPr>
              <a:t>cos</a:t>
            </a:r>
            <a:r>
              <a:rPr lang="ja-JP" altLang="en-US" sz="2800"/>
              <a:t> </a:t>
            </a:r>
            <a:r>
              <a:rPr lang="en-US" altLang="ja-JP" sz="2800"/>
              <a:t>0.785)            	</a:t>
            </a:r>
            <a:r>
              <a:rPr lang="en-US" altLang="ja-JP" sz="2800">
                <a:solidFill>
                  <a:srgbClr val="008000"/>
                </a:solidFill>
              </a:rPr>
              <a:t>;; cos 0.785</a:t>
            </a:r>
            <a:r>
              <a:rPr lang="ja-JP" altLang="en-US" sz="2800">
                <a:solidFill>
                  <a:srgbClr val="008000"/>
                </a:solidFill>
              </a:rPr>
              <a:t>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ja-JP" sz="2800"/>
              <a:t>(</a:t>
            </a:r>
            <a:r>
              <a:rPr lang="en-US" altLang="ja-JP" sz="2800">
                <a:solidFill>
                  <a:schemeClr val="tx2"/>
                </a:solidFill>
              </a:rPr>
              <a:t>tan</a:t>
            </a:r>
            <a:r>
              <a:rPr lang="en-US" altLang="ja-JP" sz="2800"/>
              <a:t> 0.785)		</a:t>
            </a:r>
            <a:r>
              <a:rPr lang="en-US" altLang="ja-JP" sz="2800">
                <a:solidFill>
                  <a:srgbClr val="008000"/>
                </a:solidFill>
              </a:rPr>
              <a:t>;; tan 0.785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ja-JP" sz="2800"/>
              <a:t>(</a:t>
            </a:r>
            <a:r>
              <a:rPr lang="en-US" altLang="ja-JP" sz="2800">
                <a:solidFill>
                  <a:schemeClr val="tx2"/>
                </a:solidFill>
              </a:rPr>
              <a:t>asin</a:t>
            </a:r>
            <a:r>
              <a:rPr lang="en-US" altLang="ja-JP" sz="2800"/>
              <a:t> (/ (sqrt 2) 2))	;; </a:t>
            </a:r>
            <a:endParaRPr lang="ja-JP" altLang="en-US" sz="2800"/>
          </a:p>
          <a:p>
            <a:pPr eaLnBrk="1" hangingPunct="1">
              <a:lnSpc>
                <a:spcPct val="120000"/>
              </a:lnSpc>
            </a:pPr>
            <a:r>
              <a:rPr lang="en-US" altLang="ja-JP" sz="2800"/>
              <a:t>(</a:t>
            </a:r>
            <a:r>
              <a:rPr lang="en-US" altLang="ja-JP" sz="2800">
                <a:solidFill>
                  <a:schemeClr val="tx2"/>
                </a:solidFill>
              </a:rPr>
              <a:t>acos</a:t>
            </a:r>
            <a:r>
              <a:rPr lang="en-US" altLang="ja-JP" sz="2800"/>
              <a:t> (/ (sqrt 2) 2)) 	;;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ja-JP" sz="2800"/>
              <a:t>(</a:t>
            </a:r>
            <a:r>
              <a:rPr lang="en-US" altLang="ja-JP" sz="2800">
                <a:solidFill>
                  <a:schemeClr val="tx2"/>
                </a:solidFill>
              </a:rPr>
              <a:t>atan</a:t>
            </a:r>
            <a:r>
              <a:rPr lang="en-US" altLang="ja-JP" sz="2800"/>
              <a:t> 1)</a:t>
            </a:r>
            <a:r>
              <a:rPr lang="en-US" altLang="ja-JP" sz="2800">
                <a:solidFill>
                  <a:srgbClr val="008000"/>
                </a:solidFill>
              </a:rPr>
              <a:t> 			;; tan</a:t>
            </a:r>
            <a:r>
              <a:rPr lang="en-US" altLang="ja-JP" sz="2800" baseline="30000">
                <a:solidFill>
                  <a:srgbClr val="008000"/>
                </a:solidFill>
              </a:rPr>
              <a:t>-1</a:t>
            </a:r>
            <a:r>
              <a:rPr lang="en-US" altLang="ja-JP" sz="2800">
                <a:solidFill>
                  <a:srgbClr val="008000"/>
                </a:solidFill>
              </a:rPr>
              <a:t> 1</a:t>
            </a:r>
          </a:p>
        </p:txBody>
      </p:sp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6108700" y="1087438"/>
          <a:ext cx="655638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数式" r:id="rId3" imgW="241091" imgH="215713" progId="Equation.3">
                  <p:embed/>
                </p:oleObj>
              </mc:Choice>
              <mc:Fallback>
                <p:oleObj name="数式" r:id="rId3" imgW="241091" imgH="215713" progId="Equation.3">
                  <p:embed/>
                  <p:pic>
                    <p:nvPicPr>
                      <p:cNvPr id="1843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8700" y="1087438"/>
                        <a:ext cx="655638" cy="585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7" name="AutoShape 5"/>
          <p:cNvSpPr>
            <a:spLocks/>
          </p:cNvSpPr>
          <p:nvPr/>
        </p:nvSpPr>
        <p:spPr bwMode="auto">
          <a:xfrm>
            <a:off x="6078538" y="2987675"/>
            <a:ext cx="269875" cy="3430588"/>
          </a:xfrm>
          <a:prstGeom prst="rightBrace">
            <a:avLst>
              <a:gd name="adj1" fmla="val 105931"/>
              <a:gd name="adj2" fmla="val 50000"/>
            </a:avLst>
          </a:prstGeom>
          <a:noFill/>
          <a:ln w="952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rgbClr val="008000"/>
              </a:solidFill>
            </a:endParaRP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6505575" y="4252913"/>
            <a:ext cx="2338388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三角関数の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単位はラジアン</a:t>
            </a:r>
          </a:p>
        </p:txBody>
      </p:sp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6108700" y="1087438"/>
          <a:ext cx="655638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数式" r:id="rId5" imgW="241091" imgH="215713" progId="Equation.3">
                  <p:embed/>
                </p:oleObj>
              </mc:Choice>
              <mc:Fallback>
                <p:oleObj name="数式" r:id="rId5" imgW="241091" imgH="215713" progId="Equation.3">
                  <p:embed/>
                  <p:pic>
                    <p:nvPicPr>
                      <p:cNvPr id="1843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8700" y="1087438"/>
                        <a:ext cx="655638" cy="585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0" name="Object 8"/>
          <p:cNvGraphicFramePr>
            <a:graphicFrameLocks noChangeAspect="1"/>
          </p:cNvGraphicFramePr>
          <p:nvPr/>
        </p:nvGraphicFramePr>
        <p:xfrm>
          <a:off x="4392613" y="4635500"/>
          <a:ext cx="14192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数式" r:id="rId6" imgW="571252" imgH="431613" progId="Equation.3">
                  <p:embed/>
                </p:oleObj>
              </mc:Choice>
              <mc:Fallback>
                <p:oleObj name="数式" r:id="rId6" imgW="571252" imgH="431613" progId="Equation.3">
                  <p:embed/>
                  <p:pic>
                    <p:nvPicPr>
                      <p:cNvPr id="1844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2613" y="4635500"/>
                        <a:ext cx="141922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1" name="Object 9"/>
          <p:cNvGraphicFramePr>
            <a:graphicFrameLocks noChangeAspect="1"/>
          </p:cNvGraphicFramePr>
          <p:nvPr/>
        </p:nvGraphicFramePr>
        <p:xfrm>
          <a:off x="4403725" y="5302250"/>
          <a:ext cx="1482725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数式" r:id="rId8" imgW="596900" imgH="431800" progId="Equation.3">
                  <p:embed/>
                </p:oleObj>
              </mc:Choice>
              <mc:Fallback>
                <p:oleObj name="数式" r:id="rId8" imgW="596900" imgH="431800" progId="Equation.3">
                  <p:embed/>
                  <p:pic>
                    <p:nvPicPr>
                      <p:cNvPr id="1844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3725" y="5302250"/>
                        <a:ext cx="1482725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15</a:t>
            </a:fld>
            <a:endParaRPr kumimoji="1" lang="ja-JP" altLang="en-US"/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321845" y="175028"/>
            <a:ext cx="8461208" cy="75366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ja-JP" sz="4000" dirty="0"/>
              <a:t>Scheme </a:t>
            </a:r>
            <a:r>
              <a:rPr lang="ja-JP" altLang="en-US" sz="4000" dirty="0"/>
              <a:t>の式の例</a:t>
            </a:r>
            <a:br>
              <a:rPr lang="ja-JP" altLang="en-US" sz="4000" dirty="0"/>
            </a:br>
            <a:r>
              <a:rPr lang="ja-JP" altLang="en-US" sz="3600" dirty="0" err="1"/>
              <a:t>ー</a:t>
            </a:r>
            <a:r>
              <a:rPr lang="ja-JP" altLang="en-US" sz="3600" dirty="0"/>
              <a:t> 各種の演算 </a:t>
            </a:r>
            <a:r>
              <a:rPr lang="ja-JP" altLang="en-US" sz="3600" dirty="0" err="1"/>
              <a:t>ー</a:t>
            </a:r>
            <a:endParaRPr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8396246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実行結果の例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16</a:t>
            </a:fld>
            <a:endParaRPr kumimoji="1" lang="ja-JP" altLang="en-US"/>
          </a:p>
        </p:txBody>
      </p:sp>
      <p:pic>
        <p:nvPicPr>
          <p:cNvPr id="5" name="Picture 1027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8" y="609600"/>
            <a:ext cx="5053012" cy="6188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1028"/>
          <p:cNvSpPr txBox="1">
            <a:spLocks noChangeArrowheads="1"/>
          </p:cNvSpPr>
          <p:nvPr/>
        </p:nvSpPr>
        <p:spPr bwMode="auto">
          <a:xfrm>
            <a:off x="3879811" y="2961665"/>
            <a:ext cx="5108575" cy="10779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式を入力すると，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/>
              <a:t>計算が行われて表示される</a:t>
            </a:r>
          </a:p>
        </p:txBody>
      </p:sp>
    </p:spTree>
    <p:extLst>
      <p:ext uri="{BB962C8B-B14F-4D97-AF65-F5344CB8AC3E}">
        <p14:creationId xmlns:p14="http://schemas.microsoft.com/office/powerpoint/2010/main" val="13626182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71450"/>
            <a:ext cx="7772400" cy="5286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ja-JP" altLang="en-US" sz="3600"/>
              <a:t>コンピュータが行っていること</a:t>
            </a:r>
          </a:p>
        </p:txBody>
      </p:sp>
      <p:sp>
        <p:nvSpPr>
          <p:cNvPr id="20483" name="AutoShape 3"/>
          <p:cNvSpPr>
            <a:spLocks noChangeArrowheads="1"/>
          </p:cNvSpPr>
          <p:nvPr/>
        </p:nvSpPr>
        <p:spPr bwMode="auto">
          <a:xfrm>
            <a:off x="827088" y="2870200"/>
            <a:ext cx="3227387" cy="15605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accent2"/>
                </a:solidFill>
              </a:rPr>
              <a:t>コンピュータ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chemeClr val="accent2"/>
                </a:solidFill>
              </a:rPr>
              <a:t>(Scheme </a:t>
            </a:r>
            <a:r>
              <a:rPr lang="ja-JP" altLang="en-US" sz="3600">
                <a:solidFill>
                  <a:schemeClr val="accent2"/>
                </a:solidFill>
              </a:rPr>
              <a:t>搭載</a:t>
            </a:r>
            <a:r>
              <a:rPr lang="en-US" altLang="ja-JP" sz="3600">
                <a:solidFill>
                  <a:schemeClr val="accent2"/>
                </a:solidFill>
              </a:rPr>
              <a:t>)</a:t>
            </a:r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2051050" y="1890713"/>
            <a:ext cx="781050" cy="793750"/>
          </a:xfrm>
          <a:prstGeom prst="downArrow">
            <a:avLst>
              <a:gd name="adj1" fmla="val 50000"/>
              <a:gd name="adj2" fmla="val 2540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2038350" y="4656138"/>
            <a:ext cx="781050" cy="793750"/>
          </a:xfrm>
          <a:prstGeom prst="downArrow">
            <a:avLst>
              <a:gd name="adj1" fmla="val 50000"/>
              <a:gd name="adj2" fmla="val 2540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687388" y="1028700"/>
            <a:ext cx="3497262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3600"/>
              <a:t>Scheme </a:t>
            </a:r>
            <a:r>
              <a:rPr lang="ja-JP" altLang="en-US" sz="3600"/>
              <a:t>の式</a:t>
            </a:r>
            <a:endParaRPr lang="ja-JP" altLang="en-US" sz="2800">
              <a:solidFill>
                <a:srgbClr val="008000"/>
              </a:solidFill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990600" y="5600700"/>
            <a:ext cx="29368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式の実行結果</a:t>
            </a:r>
            <a:endParaRPr lang="en-US" altLang="ja-JP" sz="2800">
              <a:solidFill>
                <a:srgbClr val="008000"/>
              </a:solidFill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5165725" y="722313"/>
            <a:ext cx="2921000" cy="193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例えば：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/>
              <a:t>(</a:t>
            </a:r>
            <a:r>
              <a:rPr lang="en-US" altLang="ja-JP" sz="3600">
                <a:solidFill>
                  <a:schemeClr val="tx2"/>
                </a:solidFill>
              </a:rPr>
              <a:t>sqrt</a:t>
            </a:r>
            <a:r>
              <a:rPr lang="en-US" altLang="ja-JP" sz="3600"/>
              <a:t> 2)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を入力すると・・・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4322763" y="4740275"/>
            <a:ext cx="4132262" cy="144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2800">
              <a:solidFill>
                <a:srgbClr val="008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rgbClr val="008000"/>
                </a:solidFill>
              </a:rPr>
              <a:t>#i1.4142135623730951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が表示される</a:t>
            </a:r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5113338" y="1236663"/>
            <a:ext cx="2752725" cy="53975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4330700" y="5245100"/>
            <a:ext cx="4097338" cy="411163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6332538" y="2384425"/>
            <a:ext cx="15875" cy="260667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4281488" y="6267450"/>
            <a:ext cx="5116512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#</a:t>
            </a:r>
            <a:r>
              <a:rPr lang="en-US" altLang="ja-JP" sz="2400"/>
              <a:t>i </a:t>
            </a:r>
            <a:r>
              <a:rPr lang="ja-JP" altLang="en-US" sz="2400"/>
              <a:t>とあるのは「近似値」という意味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17567B-4B5F-490C-8D56-ED31D76F53FA}" type="slidenum">
              <a:rPr lang="ja-JP" altLang="en-US" smtClean="0"/>
              <a:pPr>
                <a:defRPr/>
              </a:pPr>
              <a:t>17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7084500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18</a:t>
            </a:fld>
            <a:endParaRPr kumimoji="1" lang="ja-JP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07331" y="360091"/>
            <a:ext cx="8461208" cy="46986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ja-JP" sz="4000" dirty="0"/>
              <a:t>Scheme </a:t>
            </a:r>
            <a:r>
              <a:rPr lang="ja-JP" altLang="en-US" sz="4000" dirty="0"/>
              <a:t>の式の例</a:t>
            </a:r>
            <a:r>
              <a:rPr lang="ja-JP" altLang="en-US" dirty="0"/>
              <a:t/>
            </a:r>
            <a:br>
              <a:rPr lang="ja-JP" altLang="en-US" dirty="0"/>
            </a:br>
            <a:r>
              <a:rPr lang="ja-JP" altLang="en-US" sz="3600" dirty="0" err="1"/>
              <a:t>ー</a:t>
            </a:r>
            <a:r>
              <a:rPr lang="ja-JP" altLang="en-US" sz="3600" dirty="0"/>
              <a:t> 入れ子になった括弧 </a:t>
            </a:r>
            <a:r>
              <a:rPr lang="ja-JP" altLang="en-US" sz="3600" dirty="0" err="1"/>
              <a:t>ー</a:t>
            </a:r>
            <a:r>
              <a:rPr lang="ja-JP" altLang="en-US" dirty="0"/>
              <a:t>　</a:t>
            </a:r>
          </a:p>
        </p:txBody>
      </p:sp>
      <p:graphicFrame>
        <p:nvGraphicFramePr>
          <p:cNvPr id="6" name="Object 4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105704" y="1144433"/>
          <a:ext cx="4659313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Microsoft 数式 3.0" r:id="rId3" imgW="1536033" imgH="393529" progId="Equation.3">
                  <p:embed/>
                </p:oleObj>
              </mc:Choice>
              <mc:Fallback>
                <p:oleObj name="Microsoft 数式 3.0" r:id="rId3" imgW="1536033" imgH="393529" progId="Equation.3">
                  <p:embed/>
                  <p:pic>
                    <p:nvPicPr>
                      <p:cNvPr id="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5704" y="1144433"/>
                        <a:ext cx="4659313" cy="11938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147674" y="2690134"/>
            <a:ext cx="7310438" cy="771525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dirty="0"/>
              <a:t>Scheme </a:t>
            </a:r>
            <a:r>
              <a:rPr lang="ja-JP" altLang="en-US" dirty="0"/>
              <a:t>言語で書くと：　</a:t>
            </a:r>
          </a:p>
          <a:p>
            <a:endParaRPr lang="ja-JP" altLang="en-US" dirty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598737" y="3234124"/>
            <a:ext cx="3406775" cy="2298700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/>
              <a:t>(</a:t>
            </a:r>
            <a:r>
              <a:rPr lang="en-US" altLang="ja-JP" sz="3600">
                <a:solidFill>
                  <a:srgbClr val="FF3300"/>
                </a:solidFill>
              </a:rPr>
              <a:t>*</a:t>
            </a:r>
            <a:r>
              <a:rPr lang="en-US" altLang="ja-JP" sz="3600"/>
              <a:t> (</a:t>
            </a:r>
            <a:r>
              <a:rPr lang="en-US" altLang="ja-JP" sz="3600">
                <a:solidFill>
                  <a:srgbClr val="FF3300"/>
                </a:solidFill>
              </a:rPr>
              <a:t>+</a:t>
            </a:r>
            <a:r>
              <a:rPr lang="en-US" altLang="ja-JP" sz="3600"/>
              <a:t> 2 2)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/>
              <a:t>    (</a:t>
            </a:r>
            <a:r>
              <a:rPr lang="en-US" altLang="ja-JP" sz="3600">
                <a:solidFill>
                  <a:srgbClr val="FF3300"/>
                </a:solidFill>
              </a:rPr>
              <a:t>/</a:t>
            </a:r>
            <a:r>
              <a:rPr lang="en-US" altLang="ja-JP" sz="3600"/>
              <a:t> (</a:t>
            </a:r>
            <a:r>
              <a:rPr lang="en-US" altLang="ja-JP" sz="3600">
                <a:solidFill>
                  <a:srgbClr val="FF3300"/>
                </a:solidFill>
              </a:rPr>
              <a:t>*</a:t>
            </a:r>
            <a:r>
              <a:rPr lang="en-US" altLang="ja-JP" sz="3600"/>
              <a:t> (</a:t>
            </a:r>
            <a:r>
              <a:rPr lang="en-US" altLang="ja-JP" sz="3600">
                <a:solidFill>
                  <a:srgbClr val="FF3300"/>
                </a:solidFill>
              </a:rPr>
              <a:t>+</a:t>
            </a:r>
            <a:r>
              <a:rPr lang="en-US" altLang="ja-JP" sz="3600"/>
              <a:t> 3 5)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/>
              <a:t>            (</a:t>
            </a:r>
            <a:r>
              <a:rPr lang="en-US" altLang="ja-JP" sz="3600">
                <a:solidFill>
                  <a:srgbClr val="FF3300"/>
                </a:solidFill>
              </a:rPr>
              <a:t>/</a:t>
            </a:r>
            <a:r>
              <a:rPr lang="en-US" altLang="ja-JP" sz="3600"/>
              <a:t> 30 10))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/>
              <a:t>        2))</a:t>
            </a:r>
            <a:endParaRPr lang="ja-JP" altLang="en-US" sz="3600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-677863" y="793751"/>
            <a:ext cx="7310438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buFontTx/>
              <a:buNone/>
            </a:pPr>
            <a:endParaRPr lang="ja-JP" altLang="en-US" sz="2800"/>
          </a:p>
          <a:p>
            <a:pPr eaLnBrk="1" hangingPunct="1"/>
            <a:endParaRPr lang="ja-JP" altLang="en-US" sz="2800"/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4128180" y="2531044"/>
            <a:ext cx="614363" cy="563562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2424565" y="5772151"/>
            <a:ext cx="654526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dirty="0">
                <a:solidFill>
                  <a:srgbClr val="008000"/>
                </a:solidFill>
              </a:rPr>
              <a:t>「*」とあるのは，「乗算」の意味</a:t>
            </a:r>
            <a:endParaRPr lang="en-US" altLang="ja-JP" dirty="0">
              <a:solidFill>
                <a:srgbClr val="008000"/>
              </a:solidFill>
            </a:endParaRPr>
          </a:p>
        </p:txBody>
      </p:sp>
      <p:sp>
        <p:nvSpPr>
          <p:cNvPr id="12" name="AutoShape 10"/>
          <p:cNvSpPr>
            <a:spLocks/>
          </p:cNvSpPr>
          <p:nvPr/>
        </p:nvSpPr>
        <p:spPr bwMode="auto">
          <a:xfrm>
            <a:off x="6135687" y="3343662"/>
            <a:ext cx="271462" cy="2065337"/>
          </a:xfrm>
          <a:prstGeom prst="rightBrace">
            <a:avLst>
              <a:gd name="adj1" fmla="val 63402"/>
              <a:gd name="adj2" fmla="val 50000"/>
            </a:avLst>
          </a:prstGeom>
          <a:noFill/>
          <a:ln w="952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6500812" y="4177099"/>
            <a:ext cx="2516187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rgbClr val="008000"/>
                </a:solidFill>
              </a:rPr>
              <a:t>Scheme </a:t>
            </a:r>
            <a:r>
              <a:rPr lang="ja-JP" altLang="en-US">
                <a:solidFill>
                  <a:srgbClr val="008000"/>
                </a:solidFill>
              </a:rPr>
              <a:t>の式 </a:t>
            </a:r>
          </a:p>
        </p:txBody>
      </p:sp>
    </p:spTree>
    <p:extLst>
      <p:ext uri="{BB962C8B-B14F-4D97-AF65-F5344CB8AC3E}">
        <p14:creationId xmlns:p14="http://schemas.microsoft.com/office/powerpoint/2010/main" val="11940008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3295650"/>
            <a:ext cx="7075488" cy="3397250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ja-JP"/>
              <a:t>(</a:t>
            </a:r>
            <a:r>
              <a:rPr lang="en-US" altLang="ja-JP">
                <a:solidFill>
                  <a:srgbClr val="FF3300"/>
                </a:solidFill>
              </a:rPr>
              <a:t>*</a:t>
            </a:r>
            <a:r>
              <a:rPr lang="en-US" altLang="ja-JP"/>
              <a:t> (</a:t>
            </a:r>
            <a:r>
              <a:rPr lang="en-US" altLang="ja-JP">
                <a:solidFill>
                  <a:srgbClr val="FF3300"/>
                </a:solidFill>
              </a:rPr>
              <a:t>+</a:t>
            </a:r>
            <a:r>
              <a:rPr lang="en-US" altLang="ja-JP"/>
              <a:t> 2 2) (</a:t>
            </a:r>
            <a:r>
              <a:rPr lang="en-US" altLang="ja-JP">
                <a:solidFill>
                  <a:srgbClr val="FF3300"/>
                </a:solidFill>
              </a:rPr>
              <a:t>/</a:t>
            </a:r>
            <a:r>
              <a:rPr lang="en-US" altLang="ja-JP"/>
              <a:t> (</a:t>
            </a:r>
            <a:r>
              <a:rPr lang="en-US" altLang="ja-JP">
                <a:solidFill>
                  <a:srgbClr val="FF3300"/>
                </a:solidFill>
              </a:rPr>
              <a:t>*</a:t>
            </a:r>
            <a:r>
              <a:rPr lang="en-US" altLang="ja-JP"/>
              <a:t> (</a:t>
            </a:r>
            <a:r>
              <a:rPr lang="en-US" altLang="ja-JP">
                <a:solidFill>
                  <a:srgbClr val="FF3300"/>
                </a:solidFill>
              </a:rPr>
              <a:t>+</a:t>
            </a:r>
            <a:r>
              <a:rPr lang="en-US" altLang="ja-JP"/>
              <a:t> 3 5) (</a:t>
            </a:r>
            <a:r>
              <a:rPr lang="en-US" altLang="ja-JP">
                <a:solidFill>
                  <a:srgbClr val="FF3300"/>
                </a:solidFill>
              </a:rPr>
              <a:t>/</a:t>
            </a:r>
            <a:r>
              <a:rPr lang="en-US" altLang="ja-JP"/>
              <a:t> 30 10)) 2))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endParaRPr lang="ja-JP" altLang="en-US" sz="3200"/>
          </a:p>
        </p:txBody>
      </p:sp>
      <p:sp>
        <p:nvSpPr>
          <p:cNvPr id="22532" name="AutoShape 7"/>
          <p:cNvSpPr>
            <a:spLocks/>
          </p:cNvSpPr>
          <p:nvPr/>
        </p:nvSpPr>
        <p:spPr bwMode="auto">
          <a:xfrm rot="5400000">
            <a:off x="4429126" y="3590925"/>
            <a:ext cx="203200" cy="1082675"/>
          </a:xfrm>
          <a:prstGeom prst="rightBracket">
            <a:avLst>
              <a:gd name="adj" fmla="val 44401"/>
            </a:avLst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2533" name="AutoShape 8"/>
          <p:cNvSpPr>
            <a:spLocks/>
          </p:cNvSpPr>
          <p:nvPr/>
        </p:nvSpPr>
        <p:spPr bwMode="auto">
          <a:xfrm rot="5400000">
            <a:off x="5749926" y="3516312"/>
            <a:ext cx="203200" cy="1216025"/>
          </a:xfrm>
          <a:prstGeom prst="rightBracket">
            <a:avLst>
              <a:gd name="adj" fmla="val 49870"/>
            </a:avLst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2534" name="AutoShape 9"/>
          <p:cNvSpPr>
            <a:spLocks/>
          </p:cNvSpPr>
          <p:nvPr/>
        </p:nvSpPr>
        <p:spPr bwMode="auto">
          <a:xfrm rot="5400000">
            <a:off x="2408238" y="3579812"/>
            <a:ext cx="203200" cy="1082675"/>
          </a:xfrm>
          <a:prstGeom prst="rightBracket">
            <a:avLst>
              <a:gd name="adj" fmla="val 44401"/>
            </a:avLst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2535" name="AutoShape 10"/>
          <p:cNvSpPr>
            <a:spLocks/>
          </p:cNvSpPr>
          <p:nvPr/>
        </p:nvSpPr>
        <p:spPr bwMode="auto">
          <a:xfrm rot="5400000">
            <a:off x="5014119" y="2993232"/>
            <a:ext cx="203200" cy="3027362"/>
          </a:xfrm>
          <a:prstGeom prst="rightBracket">
            <a:avLst>
              <a:gd name="adj" fmla="val 124154"/>
            </a:avLst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2536" name="AutoShape 11"/>
          <p:cNvSpPr>
            <a:spLocks/>
          </p:cNvSpPr>
          <p:nvPr/>
        </p:nvSpPr>
        <p:spPr bwMode="auto">
          <a:xfrm rot="5400000">
            <a:off x="5056188" y="3022600"/>
            <a:ext cx="203200" cy="3781425"/>
          </a:xfrm>
          <a:prstGeom prst="rightBracket">
            <a:avLst>
              <a:gd name="adj" fmla="val 155078"/>
            </a:avLst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2537" name="AutoShape 12"/>
          <p:cNvSpPr>
            <a:spLocks/>
          </p:cNvSpPr>
          <p:nvPr/>
        </p:nvSpPr>
        <p:spPr bwMode="auto">
          <a:xfrm rot="5400000">
            <a:off x="4334669" y="2404269"/>
            <a:ext cx="203200" cy="5884862"/>
          </a:xfrm>
          <a:prstGeom prst="rightBracket">
            <a:avLst>
              <a:gd name="adj" fmla="val 241341"/>
            </a:avLst>
          </a:prstGeom>
          <a:noFill/>
          <a:ln w="2857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2538" name="Text Box 13"/>
          <p:cNvSpPr txBox="1">
            <a:spLocks noChangeArrowheads="1"/>
          </p:cNvSpPr>
          <p:nvPr/>
        </p:nvSpPr>
        <p:spPr bwMode="auto">
          <a:xfrm>
            <a:off x="1633538" y="5953125"/>
            <a:ext cx="5929312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括弧が，計算の「単位」を表現</a:t>
            </a:r>
          </a:p>
        </p:txBody>
      </p:sp>
      <p:graphicFrame>
        <p:nvGraphicFramePr>
          <p:cNvPr id="22539" name="Object 14"/>
          <p:cNvGraphicFramePr>
            <a:graphicFrameLocks noChangeAspect="1"/>
          </p:cNvGraphicFramePr>
          <p:nvPr/>
        </p:nvGraphicFramePr>
        <p:xfrm>
          <a:off x="2041525" y="1682750"/>
          <a:ext cx="4659313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Microsoft 数式 3.0" r:id="rId3" imgW="1536033" imgH="393529" progId="Equation.3">
                  <p:embed/>
                </p:oleObj>
              </mc:Choice>
              <mc:Fallback>
                <p:oleObj name="Microsoft 数式 3.0" r:id="rId3" imgW="1536033" imgH="393529" progId="Equation.3">
                  <p:embed/>
                  <p:pic>
                    <p:nvPicPr>
                      <p:cNvPr id="22539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1525" y="1682750"/>
                        <a:ext cx="4659313" cy="11938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folHlink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19</a:t>
            </a:fld>
            <a:endParaRPr kumimoji="1" lang="ja-JP" altLang="en-US"/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括弧の意味</a:t>
            </a:r>
          </a:p>
        </p:txBody>
      </p:sp>
    </p:spTree>
    <p:extLst>
      <p:ext uri="{BB962C8B-B14F-4D97-AF65-F5344CB8AC3E}">
        <p14:creationId xmlns:p14="http://schemas.microsoft.com/office/powerpoint/2010/main" val="3840575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アウトライン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81263" y="885521"/>
            <a:ext cx="8461208" cy="5333166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dirty="0"/>
              <a:t>2-1</a:t>
            </a:r>
            <a:r>
              <a:rPr lang="ja-JP" altLang="en-US" dirty="0"/>
              <a:t> </a:t>
            </a:r>
            <a:r>
              <a:rPr lang="en-US" altLang="ja-JP" dirty="0"/>
              <a:t>Scheme </a:t>
            </a:r>
            <a:r>
              <a:rPr lang="ja-JP" altLang="en-US" dirty="0"/>
              <a:t>の式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2</a:t>
            </a:r>
            <a:r>
              <a:rPr kumimoji="1" lang="en-US" altLang="ja-JP" dirty="0"/>
              <a:t>-2 Scheme</a:t>
            </a:r>
            <a:r>
              <a:rPr kumimoji="1" lang="ja-JP" altLang="en-US" dirty="0"/>
              <a:t> の関数</a:t>
            </a: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/>
              <a:t>2</a:t>
            </a:r>
            <a:r>
              <a:rPr kumimoji="1" lang="en-US" altLang="ja-JP" dirty="0"/>
              <a:t>-3 </a:t>
            </a:r>
            <a:r>
              <a:rPr kumimoji="1" lang="ja-JP" altLang="en-US" dirty="0"/>
              <a:t>パソコン演習</a:t>
            </a: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/>
              <a:t>2-4 </a:t>
            </a:r>
            <a:r>
              <a:rPr lang="ja-JP" altLang="en-US" dirty="0"/>
              <a:t>課題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3179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実行結果の例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20</a:t>
            </a:fld>
            <a:endParaRPr kumimoji="1" lang="ja-JP" altLang="en-US"/>
          </a:p>
        </p:txBody>
      </p:sp>
      <p:pic>
        <p:nvPicPr>
          <p:cNvPr id="5" name="Picture 7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36600"/>
            <a:ext cx="9110663" cy="608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33338" y="5003800"/>
            <a:ext cx="709612" cy="48895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 flipH="1" flipV="1">
            <a:off x="768350" y="5364163"/>
            <a:ext cx="1133475" cy="36195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1925638" y="5376863"/>
            <a:ext cx="4287837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実行結果が表示される</a:t>
            </a:r>
          </a:p>
        </p:txBody>
      </p:sp>
      <p:sp>
        <p:nvSpPr>
          <p:cNvPr id="9" name="Line 12"/>
          <p:cNvSpPr>
            <a:spLocks noChangeShapeType="1"/>
          </p:cNvSpPr>
          <p:nvPr/>
        </p:nvSpPr>
        <p:spPr bwMode="auto">
          <a:xfrm flipH="1">
            <a:off x="3171825" y="2514600"/>
            <a:ext cx="952500" cy="1147763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358775" y="3790950"/>
            <a:ext cx="3490913" cy="137795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3587750" y="1870075"/>
            <a:ext cx="30575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式を入力すると</a:t>
            </a:r>
          </a:p>
        </p:txBody>
      </p:sp>
    </p:spTree>
    <p:extLst>
      <p:ext uri="{BB962C8B-B14F-4D97-AF65-F5344CB8AC3E}">
        <p14:creationId xmlns:p14="http://schemas.microsoft.com/office/powerpoint/2010/main" val="14150515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21</a:t>
            </a:fld>
            <a:endParaRPr kumimoji="1" lang="ja-JP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3600" dirty="0"/>
              <a:t>コンピュータが行っていること</a:t>
            </a:r>
          </a:p>
        </p:txBody>
      </p:sp>
      <p:sp>
        <p:nvSpPr>
          <p:cNvPr id="6" name="AutoShape 15"/>
          <p:cNvSpPr>
            <a:spLocks noChangeArrowheads="1"/>
          </p:cNvSpPr>
          <p:nvPr/>
        </p:nvSpPr>
        <p:spPr bwMode="auto">
          <a:xfrm>
            <a:off x="827088" y="2870200"/>
            <a:ext cx="3227387" cy="15605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accent2"/>
                </a:solidFill>
              </a:rPr>
              <a:t>コンピュータ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chemeClr val="accent2"/>
                </a:solidFill>
              </a:rPr>
              <a:t>(Scheme </a:t>
            </a:r>
            <a:r>
              <a:rPr lang="ja-JP" altLang="en-US" sz="3600">
                <a:solidFill>
                  <a:schemeClr val="accent2"/>
                </a:solidFill>
              </a:rPr>
              <a:t>搭載</a:t>
            </a:r>
            <a:r>
              <a:rPr lang="en-US" altLang="ja-JP" sz="3600">
                <a:solidFill>
                  <a:schemeClr val="accent2"/>
                </a:solidFill>
              </a:rPr>
              <a:t>)</a:t>
            </a:r>
          </a:p>
        </p:txBody>
      </p:sp>
      <p:sp>
        <p:nvSpPr>
          <p:cNvPr id="7" name="AutoShape 16"/>
          <p:cNvSpPr>
            <a:spLocks noChangeArrowheads="1"/>
          </p:cNvSpPr>
          <p:nvPr/>
        </p:nvSpPr>
        <p:spPr bwMode="auto">
          <a:xfrm>
            <a:off x="2051050" y="1890713"/>
            <a:ext cx="781050" cy="793750"/>
          </a:xfrm>
          <a:prstGeom prst="downArrow">
            <a:avLst>
              <a:gd name="adj1" fmla="val 50000"/>
              <a:gd name="adj2" fmla="val 2540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" name="AutoShape 17"/>
          <p:cNvSpPr>
            <a:spLocks noChangeArrowheads="1"/>
          </p:cNvSpPr>
          <p:nvPr/>
        </p:nvSpPr>
        <p:spPr bwMode="auto">
          <a:xfrm>
            <a:off x="2038350" y="4656138"/>
            <a:ext cx="781050" cy="793750"/>
          </a:xfrm>
          <a:prstGeom prst="downArrow">
            <a:avLst>
              <a:gd name="adj1" fmla="val 50000"/>
              <a:gd name="adj2" fmla="val 2540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" name="Text Box 18"/>
          <p:cNvSpPr txBox="1">
            <a:spLocks noChangeArrowheads="1"/>
          </p:cNvSpPr>
          <p:nvPr/>
        </p:nvSpPr>
        <p:spPr bwMode="auto">
          <a:xfrm>
            <a:off x="687388" y="1028700"/>
            <a:ext cx="3497262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3600"/>
              <a:t>Scheme </a:t>
            </a:r>
            <a:r>
              <a:rPr lang="ja-JP" altLang="en-US" sz="3600"/>
              <a:t>の式</a:t>
            </a:r>
            <a:endParaRPr lang="ja-JP" altLang="en-US" sz="2800">
              <a:solidFill>
                <a:srgbClr val="008000"/>
              </a:solidFill>
            </a:endParaRPr>
          </a:p>
        </p:txBody>
      </p:sp>
      <p:sp>
        <p:nvSpPr>
          <p:cNvPr id="10" name="Text Box 19"/>
          <p:cNvSpPr txBox="1">
            <a:spLocks noChangeArrowheads="1"/>
          </p:cNvSpPr>
          <p:nvPr/>
        </p:nvSpPr>
        <p:spPr bwMode="auto">
          <a:xfrm>
            <a:off x="990600" y="5600700"/>
            <a:ext cx="29368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式の実行結果</a:t>
            </a:r>
            <a:endParaRPr lang="en-US" altLang="ja-JP" sz="2800">
              <a:solidFill>
                <a:srgbClr val="008000"/>
              </a:solidFill>
            </a:endParaRPr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5165725" y="722313"/>
            <a:ext cx="2921000" cy="310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例えば：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(</a:t>
            </a:r>
            <a:r>
              <a:rPr lang="en-US" altLang="ja-JP" sz="2800">
                <a:solidFill>
                  <a:schemeClr val="tx2"/>
                </a:solidFill>
              </a:rPr>
              <a:t>*</a:t>
            </a:r>
            <a:r>
              <a:rPr lang="en-US" altLang="ja-JP" sz="2800"/>
              <a:t> (</a:t>
            </a:r>
            <a:r>
              <a:rPr lang="en-US" altLang="ja-JP" sz="2800">
                <a:solidFill>
                  <a:schemeClr val="tx2"/>
                </a:solidFill>
              </a:rPr>
              <a:t>+</a:t>
            </a:r>
            <a:r>
              <a:rPr lang="en-US" altLang="ja-JP" sz="2800"/>
              <a:t> 2 2)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(</a:t>
            </a:r>
            <a:r>
              <a:rPr lang="en-US" altLang="ja-JP" sz="2800">
                <a:solidFill>
                  <a:schemeClr val="tx2"/>
                </a:solidFill>
              </a:rPr>
              <a:t>/</a:t>
            </a:r>
            <a:r>
              <a:rPr lang="en-US" altLang="ja-JP" sz="2800"/>
              <a:t> (</a:t>
            </a:r>
            <a:r>
              <a:rPr lang="en-US" altLang="ja-JP" sz="2800">
                <a:solidFill>
                  <a:schemeClr val="tx2"/>
                </a:solidFill>
              </a:rPr>
              <a:t>*</a:t>
            </a:r>
            <a:r>
              <a:rPr lang="en-US" altLang="ja-JP" sz="2800"/>
              <a:t> (</a:t>
            </a:r>
            <a:r>
              <a:rPr lang="en-US" altLang="ja-JP" sz="2800">
                <a:solidFill>
                  <a:schemeClr val="tx2"/>
                </a:solidFill>
              </a:rPr>
              <a:t>+</a:t>
            </a:r>
            <a:r>
              <a:rPr lang="en-US" altLang="ja-JP" sz="2800"/>
              <a:t> 3 5)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         (</a:t>
            </a:r>
            <a:r>
              <a:rPr lang="en-US" altLang="ja-JP" sz="2800">
                <a:solidFill>
                  <a:schemeClr val="tx2"/>
                </a:solidFill>
              </a:rPr>
              <a:t>/</a:t>
            </a:r>
            <a:r>
              <a:rPr lang="en-US" altLang="ja-JP" sz="2800"/>
              <a:t> 30 10))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     2))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を入力すると・・・</a:t>
            </a:r>
          </a:p>
        </p:txBody>
      </p:sp>
      <p:sp>
        <p:nvSpPr>
          <p:cNvPr id="12" name="Text Box 24"/>
          <p:cNvSpPr txBox="1">
            <a:spLocks noChangeArrowheads="1"/>
          </p:cNvSpPr>
          <p:nvPr/>
        </p:nvSpPr>
        <p:spPr bwMode="auto">
          <a:xfrm>
            <a:off x="5219700" y="4740275"/>
            <a:ext cx="2338388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2800">
              <a:solidFill>
                <a:srgbClr val="008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008000"/>
                </a:solidFill>
              </a:rPr>
              <a:t>48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が表示される</a:t>
            </a:r>
          </a:p>
        </p:txBody>
      </p:sp>
      <p:sp>
        <p:nvSpPr>
          <p:cNvPr id="13" name="Rectangle 25"/>
          <p:cNvSpPr>
            <a:spLocks noChangeArrowheads="1"/>
          </p:cNvSpPr>
          <p:nvPr/>
        </p:nvSpPr>
        <p:spPr bwMode="auto">
          <a:xfrm>
            <a:off x="5113338" y="1236663"/>
            <a:ext cx="2752725" cy="169545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" name="Rectangle 26"/>
          <p:cNvSpPr>
            <a:spLocks noChangeArrowheads="1"/>
          </p:cNvSpPr>
          <p:nvPr/>
        </p:nvSpPr>
        <p:spPr bwMode="auto">
          <a:xfrm>
            <a:off x="5788025" y="5245100"/>
            <a:ext cx="1233488" cy="411163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5" name="Line 30"/>
          <p:cNvSpPr>
            <a:spLocks noChangeShapeType="1"/>
          </p:cNvSpPr>
          <p:nvPr/>
        </p:nvSpPr>
        <p:spPr bwMode="auto">
          <a:xfrm>
            <a:off x="6410325" y="3479800"/>
            <a:ext cx="7938" cy="157162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195084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88374" y="2472820"/>
            <a:ext cx="8343900" cy="1085959"/>
          </a:xfrm>
        </p:spPr>
        <p:txBody>
          <a:bodyPr>
            <a:normAutofit/>
          </a:bodyPr>
          <a:lstStyle/>
          <a:p>
            <a:r>
              <a:rPr lang="en-US" altLang="ja-JP" sz="3975" dirty="0">
                <a:latin typeface="メイリオ" panose="020B0604030504040204" pitchFamily="50" charset="-128"/>
              </a:rPr>
              <a:t>2-2 Scheme </a:t>
            </a:r>
            <a:r>
              <a:rPr lang="ja-JP" altLang="en-US" sz="3975" dirty="0">
                <a:latin typeface="メイリオ" panose="020B0604030504040204" pitchFamily="50" charset="-128"/>
              </a:rPr>
              <a:t>の関数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pPr/>
              <a:t>22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68222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1301750"/>
            <a:ext cx="6605587" cy="927100"/>
          </a:xfrm>
          <a:ln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 eaLnBrk="1" hangingPunct="1">
              <a:lnSpc>
                <a:spcPct val="130000"/>
              </a:lnSpc>
              <a:spcBef>
                <a:spcPct val="25000"/>
              </a:spcBef>
              <a:buFontTx/>
              <a:buNone/>
            </a:pPr>
            <a:r>
              <a:rPr lang="ja-JP" altLang="en-US">
                <a:solidFill>
                  <a:schemeClr val="accent2"/>
                </a:solidFill>
              </a:rPr>
              <a:t>　計算等の実行手順を記述したもの</a:t>
            </a:r>
          </a:p>
          <a:p>
            <a:pPr marL="609600" indent="-609600" eaLnBrk="1" hangingPunct="1">
              <a:lnSpc>
                <a:spcPct val="130000"/>
              </a:lnSpc>
              <a:spcBef>
                <a:spcPct val="25000"/>
              </a:spcBef>
              <a:buFontTx/>
              <a:buNone/>
            </a:pPr>
            <a:endParaRPr lang="ja-JP" altLang="en-US" sz="3600">
              <a:solidFill>
                <a:schemeClr val="accent2"/>
              </a:solidFill>
            </a:endParaRP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089025" y="2636838"/>
            <a:ext cx="4613275" cy="174942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/>
              <a:t>(define   (</a:t>
            </a:r>
            <a:r>
              <a:rPr lang="en-US" altLang="ja-JP" sz="3600">
                <a:solidFill>
                  <a:schemeClr val="accent2"/>
                </a:solidFill>
              </a:rPr>
              <a:t>area-of-disk</a:t>
            </a:r>
            <a:r>
              <a:rPr lang="en-US" altLang="ja-JP" sz="3600"/>
              <a:t> </a:t>
            </a:r>
            <a:r>
              <a:rPr lang="en-US" altLang="ja-JP" sz="3600">
                <a:solidFill>
                  <a:schemeClr val="tx2"/>
                </a:solidFill>
              </a:rPr>
              <a:t>r</a:t>
            </a:r>
            <a:r>
              <a:rPr lang="en-US" altLang="ja-JP" sz="3600"/>
              <a:t>)</a:t>
            </a:r>
            <a:endParaRPr lang="ja-JP" altLang="en-US" sz="36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/>
              <a:t>    (* 3.14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/>
              <a:t>        (*  </a:t>
            </a:r>
            <a:r>
              <a:rPr lang="en-US" altLang="ja-JP" sz="3600">
                <a:solidFill>
                  <a:schemeClr val="tx2"/>
                </a:solidFill>
              </a:rPr>
              <a:t>r</a:t>
            </a:r>
            <a:r>
              <a:rPr lang="en-US" altLang="ja-JP" sz="3600"/>
              <a:t>   </a:t>
            </a:r>
            <a:r>
              <a:rPr lang="en-US" altLang="ja-JP" sz="3600">
                <a:solidFill>
                  <a:schemeClr val="tx2"/>
                </a:solidFill>
              </a:rPr>
              <a:t>r</a:t>
            </a:r>
            <a:r>
              <a:rPr lang="en-US" altLang="ja-JP" sz="3600"/>
              <a:t>)))</a:t>
            </a:r>
            <a:endParaRPr lang="ja-JP" altLang="en-US" sz="3600"/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384175" y="2624138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例</a:t>
            </a:r>
          </a:p>
        </p:txBody>
      </p:sp>
      <p:sp>
        <p:nvSpPr>
          <p:cNvPr id="25606" name="AutoShape 6"/>
          <p:cNvSpPr>
            <a:spLocks/>
          </p:cNvSpPr>
          <p:nvPr/>
        </p:nvSpPr>
        <p:spPr bwMode="auto">
          <a:xfrm>
            <a:off x="5872163" y="2560638"/>
            <a:ext cx="268287" cy="1851025"/>
          </a:xfrm>
          <a:prstGeom prst="rightBrace">
            <a:avLst>
              <a:gd name="adj1" fmla="val 57495"/>
              <a:gd name="adj2" fmla="val 50000"/>
            </a:avLst>
          </a:prstGeom>
          <a:noFill/>
          <a:ln w="952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6137275" y="3243263"/>
            <a:ext cx="308133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Scheme </a:t>
            </a:r>
            <a:r>
              <a:rPr lang="ja-JP" altLang="en-US" sz="2400">
                <a:solidFill>
                  <a:srgbClr val="008000"/>
                </a:solidFill>
              </a:rPr>
              <a:t>のプログラム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1112838" y="4578350"/>
            <a:ext cx="6107112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円の面積を求めるプログラム</a:t>
            </a:r>
          </a:p>
          <a:p>
            <a:pPr eaLnBrk="1" hangingPunct="1">
              <a:spcBef>
                <a:spcPct val="0"/>
              </a:spcBef>
            </a:pPr>
            <a:r>
              <a:rPr lang="ja-JP" altLang="en-US">
                <a:solidFill>
                  <a:schemeClr val="tx2"/>
                </a:solidFill>
              </a:rPr>
              <a:t> </a:t>
            </a:r>
            <a:r>
              <a:rPr lang="ja-JP" altLang="en-US">
                <a:solidFill>
                  <a:srgbClr val="008000"/>
                </a:solidFill>
              </a:rPr>
              <a:t>円の半径</a:t>
            </a:r>
            <a:r>
              <a:rPr lang="ja-JP" altLang="en-US">
                <a:solidFill>
                  <a:schemeClr val="tx2"/>
                </a:solidFill>
              </a:rPr>
              <a:t> </a:t>
            </a:r>
            <a:r>
              <a:rPr lang="en-US" altLang="ja-JP">
                <a:solidFill>
                  <a:schemeClr val="tx2"/>
                </a:solidFill>
              </a:rPr>
              <a:t>r</a:t>
            </a:r>
            <a:r>
              <a:rPr lang="en-US" altLang="ja-JP">
                <a:solidFill>
                  <a:srgbClr val="008000"/>
                </a:solidFill>
              </a:rPr>
              <a:t> </a:t>
            </a:r>
            <a:r>
              <a:rPr lang="ja-JP" altLang="en-US">
                <a:solidFill>
                  <a:srgbClr val="008000"/>
                </a:solidFill>
              </a:rPr>
              <a:t>の値から，円の面積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　「</a:t>
            </a:r>
            <a:r>
              <a:rPr lang="en-US" altLang="ja-JP"/>
              <a:t>(* 3.14 (* </a:t>
            </a:r>
            <a:r>
              <a:rPr lang="en-US" altLang="ja-JP">
                <a:solidFill>
                  <a:schemeClr val="tx2"/>
                </a:solidFill>
              </a:rPr>
              <a:t>r r</a:t>
            </a:r>
            <a:r>
              <a:rPr lang="en-US" altLang="ja-JP"/>
              <a:t>))</a:t>
            </a:r>
            <a:r>
              <a:rPr lang="ja-JP" altLang="en-US">
                <a:solidFill>
                  <a:srgbClr val="008000"/>
                </a:solidFill>
              </a:rPr>
              <a:t>」を計算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23</a:t>
            </a:fld>
            <a:endParaRPr kumimoji="1" lang="ja-JP" altLang="en-US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838200" indent="-838200" eaLnBrk="1" hangingPunct="1"/>
            <a:r>
              <a:rPr lang="ja-JP" altLang="en-US" sz="4000"/>
              <a:t>プログラムとは</a:t>
            </a:r>
            <a:endParaRPr lang="en-US" altLang="ja-JP" sz="4000"/>
          </a:p>
        </p:txBody>
      </p:sp>
    </p:spTree>
    <p:extLst>
      <p:ext uri="{BB962C8B-B14F-4D97-AF65-F5344CB8AC3E}">
        <p14:creationId xmlns:p14="http://schemas.microsoft.com/office/powerpoint/2010/main" val="7083074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97063" y="5045075"/>
            <a:ext cx="5710237" cy="15255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ja-JP" altLang="en-US" sz="3600"/>
              <a:t>半径 </a:t>
            </a:r>
            <a:r>
              <a:rPr lang="en-US" altLang="ja-JP" sz="3600"/>
              <a:t>r </a:t>
            </a:r>
            <a:r>
              <a:rPr lang="ja-JP" altLang="en-US" sz="3600"/>
              <a:t>の円の面積は </a:t>
            </a:r>
            <a:r>
              <a:rPr lang="en-US" altLang="ja-JP" sz="3600"/>
              <a:t>3.14 r</a:t>
            </a:r>
            <a:r>
              <a:rPr lang="en-US" altLang="ja-JP" sz="3600" baseline="30000"/>
              <a:t>2</a:t>
            </a:r>
            <a:r>
              <a:rPr lang="en-US" altLang="ja-JP" sz="2800"/>
              <a:t> </a:t>
            </a:r>
          </a:p>
          <a:p>
            <a:pPr eaLnBrk="1" hangingPunct="1">
              <a:buFontTx/>
              <a:buNone/>
            </a:pPr>
            <a:endParaRPr lang="en-US" altLang="ja-JP"/>
          </a:p>
          <a:p>
            <a:pPr eaLnBrk="1" hangingPunct="1">
              <a:buFontTx/>
              <a:buNone/>
            </a:pPr>
            <a:endParaRPr lang="en-US" altLang="ja-JP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5578475" y="2111375"/>
            <a:ext cx="3259138" cy="60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Ctr="1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3600"/>
              <a:t>r</a:t>
            </a:r>
            <a:r>
              <a:rPr lang="ja-JP" altLang="en-US" sz="3600"/>
              <a:t>　</a:t>
            </a:r>
            <a:r>
              <a:rPr lang="en-US" altLang="ja-JP"/>
              <a:t>(</a:t>
            </a:r>
            <a:r>
              <a:rPr lang="ja-JP" altLang="en-US"/>
              <a:t>円の面積</a:t>
            </a:r>
            <a:r>
              <a:rPr lang="en-US" altLang="ja-JP"/>
              <a:t>)</a:t>
            </a:r>
          </a:p>
        </p:txBody>
      </p:sp>
      <p:sp>
        <p:nvSpPr>
          <p:cNvPr id="26629" name="Line 5"/>
          <p:cNvSpPr>
            <a:spLocks noChangeAspect="1" noChangeShapeType="1"/>
          </p:cNvSpPr>
          <p:nvPr/>
        </p:nvSpPr>
        <p:spPr bwMode="auto">
          <a:xfrm>
            <a:off x="5849938" y="1847850"/>
            <a:ext cx="0" cy="1227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Ctr="1">
            <a:spAutoFit/>
          </a:bodyPr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6630" name="Oval 6"/>
          <p:cNvSpPr>
            <a:spLocks noChangeAspect="1" noChangeArrowheads="1"/>
          </p:cNvSpPr>
          <p:nvPr/>
        </p:nvSpPr>
        <p:spPr bwMode="auto">
          <a:xfrm>
            <a:off x="3194050" y="1843088"/>
            <a:ext cx="2446338" cy="244633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2890838" y="3068638"/>
            <a:ext cx="314325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flipV="1">
            <a:off x="4421188" y="1735138"/>
            <a:ext cx="0" cy="26797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4097338" y="1836738"/>
            <a:ext cx="18923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24</a:t>
            </a:fld>
            <a:endParaRPr kumimoji="1" lang="ja-JP" altLang="en-US"/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円の面積</a:t>
            </a:r>
          </a:p>
        </p:txBody>
      </p:sp>
    </p:spTree>
    <p:extLst>
      <p:ext uri="{BB962C8B-B14F-4D97-AF65-F5344CB8AC3E}">
        <p14:creationId xmlns:p14="http://schemas.microsoft.com/office/powerpoint/2010/main" val="25965387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2038350" y="2051050"/>
            <a:ext cx="5395913" cy="1930400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000"/>
              <a:t>(define   (</a:t>
            </a:r>
            <a:r>
              <a:rPr lang="en-US" altLang="ja-JP" sz="4000">
                <a:solidFill>
                  <a:schemeClr val="accent2"/>
                </a:solidFill>
              </a:rPr>
              <a:t>area-of-disk</a:t>
            </a:r>
            <a:r>
              <a:rPr lang="en-US" altLang="ja-JP" sz="4000"/>
              <a:t> </a:t>
            </a:r>
            <a:r>
              <a:rPr lang="en-US" altLang="ja-JP" sz="4000">
                <a:solidFill>
                  <a:schemeClr val="tx2"/>
                </a:solidFill>
              </a:rPr>
              <a:t>r</a:t>
            </a:r>
            <a:r>
              <a:rPr lang="en-US" altLang="ja-JP" sz="4000"/>
              <a:t>)</a:t>
            </a:r>
            <a:endParaRPr lang="ja-JP" altLang="en-US" sz="4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000"/>
              <a:t>    (* 3.14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000"/>
              <a:t>        (*  </a:t>
            </a:r>
            <a:r>
              <a:rPr lang="en-US" altLang="ja-JP" sz="4000">
                <a:solidFill>
                  <a:schemeClr val="tx2"/>
                </a:solidFill>
              </a:rPr>
              <a:t>r</a:t>
            </a:r>
            <a:r>
              <a:rPr lang="en-US" altLang="ja-JP" sz="4000"/>
              <a:t>   </a:t>
            </a:r>
            <a:r>
              <a:rPr lang="en-US" altLang="ja-JP" sz="4000">
                <a:solidFill>
                  <a:schemeClr val="tx2"/>
                </a:solidFill>
              </a:rPr>
              <a:t>r</a:t>
            </a:r>
            <a:r>
              <a:rPr lang="en-US" altLang="ja-JP" sz="4000"/>
              <a:t>)))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2568575" y="2759075"/>
            <a:ext cx="2346325" cy="11763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 flipV="1">
            <a:off x="2822575" y="3922713"/>
            <a:ext cx="201613" cy="739775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1866900" y="4597400"/>
            <a:ext cx="5108575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tx2"/>
                </a:solidFill>
              </a:rPr>
              <a:t>この部分は </a:t>
            </a:r>
            <a:r>
              <a:rPr lang="en-US" altLang="ja-JP" sz="3600">
                <a:solidFill>
                  <a:schemeClr val="tx2"/>
                </a:solidFill>
              </a:rPr>
              <a:t>Scheme </a:t>
            </a:r>
            <a:r>
              <a:rPr lang="ja-JP" altLang="en-US" sz="3600">
                <a:solidFill>
                  <a:schemeClr val="tx2"/>
                </a:solidFill>
              </a:rPr>
              <a:t>の式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tx2"/>
                </a:solidFill>
              </a:rPr>
              <a:t>（変数 </a:t>
            </a:r>
            <a:r>
              <a:rPr lang="en-US" altLang="ja-JP" sz="3600">
                <a:solidFill>
                  <a:schemeClr val="tx2"/>
                </a:solidFill>
              </a:rPr>
              <a:t>r </a:t>
            </a:r>
            <a:r>
              <a:rPr lang="ja-JP" altLang="en-US" sz="3600">
                <a:solidFill>
                  <a:schemeClr val="tx2"/>
                </a:solidFill>
              </a:rPr>
              <a:t>を使用）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25</a:t>
            </a:fld>
            <a:endParaRPr kumimoji="1" lang="ja-JP" altLang="en-US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円の面積を求めるプログラム</a:t>
            </a:r>
          </a:p>
        </p:txBody>
      </p:sp>
    </p:spTree>
    <p:extLst>
      <p:ext uri="{BB962C8B-B14F-4D97-AF65-F5344CB8AC3E}">
        <p14:creationId xmlns:p14="http://schemas.microsoft.com/office/powerpoint/2010/main" val="5056333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ext Box 1027"/>
          <p:cNvSpPr txBox="1">
            <a:spLocks noChangeArrowheads="1"/>
          </p:cNvSpPr>
          <p:nvPr/>
        </p:nvSpPr>
        <p:spPr bwMode="auto">
          <a:xfrm>
            <a:off x="2038350" y="2051050"/>
            <a:ext cx="5395913" cy="1930400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000"/>
              <a:t>(define   (</a:t>
            </a:r>
            <a:r>
              <a:rPr lang="en-US" altLang="ja-JP" sz="4000">
                <a:solidFill>
                  <a:schemeClr val="accent2"/>
                </a:solidFill>
              </a:rPr>
              <a:t>area-of-disk</a:t>
            </a:r>
            <a:r>
              <a:rPr lang="en-US" altLang="ja-JP" sz="4000"/>
              <a:t> </a:t>
            </a:r>
            <a:r>
              <a:rPr lang="en-US" altLang="ja-JP" sz="4000">
                <a:solidFill>
                  <a:schemeClr val="tx2"/>
                </a:solidFill>
              </a:rPr>
              <a:t>r</a:t>
            </a:r>
            <a:r>
              <a:rPr lang="en-US" altLang="ja-JP" sz="4000"/>
              <a:t>)</a:t>
            </a:r>
            <a:endParaRPr lang="ja-JP" altLang="en-US" sz="4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000"/>
              <a:t>    (* 3.14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000"/>
              <a:t>        (*  </a:t>
            </a:r>
            <a:r>
              <a:rPr lang="en-US" altLang="ja-JP" sz="4000">
                <a:solidFill>
                  <a:schemeClr val="tx2"/>
                </a:solidFill>
              </a:rPr>
              <a:t>r</a:t>
            </a:r>
            <a:r>
              <a:rPr lang="en-US" altLang="ja-JP" sz="4000"/>
              <a:t>   </a:t>
            </a:r>
            <a:r>
              <a:rPr lang="en-US" altLang="ja-JP" sz="4000">
                <a:solidFill>
                  <a:schemeClr val="tx2"/>
                </a:solidFill>
              </a:rPr>
              <a:t>r</a:t>
            </a:r>
            <a:r>
              <a:rPr lang="en-US" altLang="ja-JP" sz="4000"/>
              <a:t>)))</a:t>
            </a:r>
          </a:p>
        </p:txBody>
      </p:sp>
      <p:sp>
        <p:nvSpPr>
          <p:cNvPr id="28676" name="Rectangle 1028"/>
          <p:cNvSpPr>
            <a:spLocks noChangeArrowheads="1"/>
          </p:cNvSpPr>
          <p:nvPr/>
        </p:nvSpPr>
        <p:spPr bwMode="auto">
          <a:xfrm>
            <a:off x="2568575" y="2759075"/>
            <a:ext cx="2346325" cy="117633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8677" name="Line 1029"/>
          <p:cNvSpPr>
            <a:spLocks noChangeShapeType="1"/>
          </p:cNvSpPr>
          <p:nvPr/>
        </p:nvSpPr>
        <p:spPr bwMode="auto">
          <a:xfrm flipV="1">
            <a:off x="2779713" y="3952875"/>
            <a:ext cx="261937" cy="187325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8678" name="Rectangle 1030"/>
          <p:cNvSpPr>
            <a:spLocks noChangeArrowheads="1"/>
          </p:cNvSpPr>
          <p:nvPr/>
        </p:nvSpPr>
        <p:spPr bwMode="auto">
          <a:xfrm>
            <a:off x="6623050" y="2139950"/>
            <a:ext cx="315913" cy="52705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8679" name="Text Box 1031"/>
          <p:cNvSpPr txBox="1">
            <a:spLocks noChangeArrowheads="1"/>
          </p:cNvSpPr>
          <p:nvPr/>
        </p:nvSpPr>
        <p:spPr bwMode="auto">
          <a:xfrm>
            <a:off x="4049713" y="4114800"/>
            <a:ext cx="5089525" cy="206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値を１つ（名前は </a:t>
            </a:r>
            <a:r>
              <a:rPr lang="en-US" altLang="ja-JP">
                <a:solidFill>
                  <a:schemeClr val="tx2"/>
                </a:solidFill>
              </a:rPr>
              <a:t>r </a:t>
            </a:r>
            <a:r>
              <a:rPr lang="ja-JP" altLang="en-US">
                <a:solidFill>
                  <a:schemeClr val="tx2"/>
                </a:solidFill>
              </a:rPr>
              <a:t>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受け取る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tx2"/>
                </a:solidFill>
              </a:rPr>
              <a:t>（ｒ のことをパラメータという）</a:t>
            </a:r>
          </a:p>
        </p:txBody>
      </p:sp>
      <p:sp>
        <p:nvSpPr>
          <p:cNvPr id="28680" name="Text Box 1032"/>
          <p:cNvSpPr txBox="1">
            <a:spLocks noChangeArrowheads="1"/>
          </p:cNvSpPr>
          <p:nvPr/>
        </p:nvSpPr>
        <p:spPr bwMode="auto">
          <a:xfrm>
            <a:off x="1787525" y="5951538"/>
            <a:ext cx="7262813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chemeClr val="tx2"/>
                </a:solidFill>
              </a:rPr>
              <a:t>r </a:t>
            </a:r>
            <a:r>
              <a:rPr lang="ja-JP" altLang="en-US" sz="3600">
                <a:solidFill>
                  <a:schemeClr val="tx2"/>
                </a:solidFill>
              </a:rPr>
              <a:t>の値から「</a:t>
            </a:r>
            <a:r>
              <a:rPr lang="en-US" altLang="ja-JP" sz="3600">
                <a:solidFill>
                  <a:schemeClr val="tx2"/>
                </a:solidFill>
              </a:rPr>
              <a:t>(* 3.14 (* r r))</a:t>
            </a:r>
            <a:r>
              <a:rPr lang="ja-JP" altLang="en-US" sz="3600">
                <a:solidFill>
                  <a:schemeClr val="tx2"/>
                </a:solidFill>
              </a:rPr>
              <a:t>」を計算</a:t>
            </a:r>
          </a:p>
        </p:txBody>
      </p:sp>
      <p:sp>
        <p:nvSpPr>
          <p:cNvPr id="28681" name="Line 1033"/>
          <p:cNvSpPr>
            <a:spLocks noChangeShapeType="1"/>
          </p:cNvSpPr>
          <p:nvPr/>
        </p:nvSpPr>
        <p:spPr bwMode="auto">
          <a:xfrm flipV="1">
            <a:off x="6216650" y="2805113"/>
            <a:ext cx="506413" cy="1387475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26</a:t>
            </a:fld>
            <a:endParaRPr kumimoji="1" lang="ja-JP" altLang="en-US"/>
          </a:p>
        </p:txBody>
      </p:sp>
      <p:sp>
        <p:nvSpPr>
          <p:cNvPr id="12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円の面積を求めるプログラム</a:t>
            </a:r>
          </a:p>
        </p:txBody>
      </p:sp>
    </p:spTree>
    <p:extLst>
      <p:ext uri="{BB962C8B-B14F-4D97-AF65-F5344CB8AC3E}">
        <p14:creationId xmlns:p14="http://schemas.microsoft.com/office/powerpoint/2010/main" val="1966808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44538" y="1554163"/>
            <a:ext cx="7943850" cy="1301750"/>
          </a:xfrm>
          <a:noFill/>
          <a:ln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/>
              <a:t>プログラムは「関数」と見立てることができる</a:t>
            </a:r>
          </a:p>
          <a:p>
            <a:pPr eaLnBrk="1" hangingPunct="1"/>
            <a:r>
              <a:rPr lang="ja-JP" altLang="en-US"/>
              <a:t>入力と出力がある</a:t>
            </a:r>
            <a:endParaRPr lang="en-US" altLang="ja-JP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>
              <a:latin typeface="Arial Unicode MS" pitchFamily="50" charset="-128"/>
            </a:endParaRP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3260725" y="3803650"/>
            <a:ext cx="2974975" cy="17637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3321050" y="4249738"/>
            <a:ext cx="2916238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400">
                <a:solidFill>
                  <a:schemeClr val="accent2"/>
                </a:solidFill>
              </a:rPr>
              <a:t>area-of-disk</a:t>
            </a:r>
            <a:endParaRPr lang="ja-JP" altLang="en-US" sz="4400">
              <a:solidFill>
                <a:schemeClr val="accent2"/>
              </a:solidFill>
            </a:endParaRPr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2066925" y="4471988"/>
            <a:ext cx="914400" cy="566737"/>
          </a:xfrm>
          <a:prstGeom prst="rightArrow">
            <a:avLst>
              <a:gd name="adj1" fmla="val 50000"/>
              <a:gd name="adj2" fmla="val 4033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334963" y="3717925"/>
            <a:ext cx="2998787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rgbClr val="008000"/>
                </a:solidFill>
              </a:rPr>
              <a:t>r </a:t>
            </a:r>
            <a:r>
              <a:rPr lang="ja-JP" altLang="en-US">
                <a:solidFill>
                  <a:srgbClr val="008000"/>
                </a:solidFill>
              </a:rPr>
              <a:t>の値</a:t>
            </a:r>
            <a:r>
              <a:rPr lang="en-US" altLang="ja-JP">
                <a:solidFill>
                  <a:srgbClr val="008000"/>
                </a:solidFill>
              </a:rPr>
              <a:t>: 5 </a:t>
            </a:r>
            <a:r>
              <a:rPr lang="ja-JP" altLang="en-US">
                <a:solidFill>
                  <a:srgbClr val="008000"/>
                </a:solidFill>
              </a:rPr>
              <a:t>のとき</a:t>
            </a:r>
          </a:p>
        </p:txBody>
      </p:sp>
      <p:sp>
        <p:nvSpPr>
          <p:cNvPr id="29704" name="AutoShape 8"/>
          <p:cNvSpPr>
            <a:spLocks noChangeArrowheads="1"/>
          </p:cNvSpPr>
          <p:nvPr/>
        </p:nvSpPr>
        <p:spPr bwMode="auto">
          <a:xfrm>
            <a:off x="6475413" y="4483100"/>
            <a:ext cx="914400" cy="566738"/>
          </a:xfrm>
          <a:prstGeom prst="rightArrow">
            <a:avLst>
              <a:gd name="adj1" fmla="val 50000"/>
              <a:gd name="adj2" fmla="val 4033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6435725" y="3640138"/>
            <a:ext cx="1182688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400">
                <a:solidFill>
                  <a:srgbClr val="008000"/>
                </a:solidFill>
              </a:rPr>
              <a:t>78.5</a:t>
            </a:r>
            <a:endParaRPr lang="ja-JP" altLang="en-US" sz="4400">
              <a:solidFill>
                <a:srgbClr val="008000"/>
              </a:solidFill>
            </a:endParaRP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1725613" y="5684838"/>
            <a:ext cx="1200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>
                <a:solidFill>
                  <a:schemeClr val="tx2"/>
                </a:solidFill>
              </a:rPr>
              <a:t>入力</a:t>
            </a: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6451600" y="5692775"/>
            <a:ext cx="1200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4000">
                <a:solidFill>
                  <a:schemeClr val="tx2"/>
                </a:solidFill>
              </a:rPr>
              <a:t>出力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27</a:t>
            </a:fld>
            <a:endParaRPr kumimoji="1" lang="ja-JP" altLang="en-US"/>
          </a:p>
        </p:txBody>
      </p:sp>
      <p:sp>
        <p:nvSpPr>
          <p:cNvPr id="14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関数としてのプログラム</a:t>
            </a:r>
          </a:p>
        </p:txBody>
      </p:sp>
    </p:spTree>
    <p:extLst>
      <p:ext uri="{BB962C8B-B14F-4D97-AF65-F5344CB8AC3E}">
        <p14:creationId xmlns:p14="http://schemas.microsoft.com/office/powerpoint/2010/main" val="17571084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93825" y="1165225"/>
            <a:ext cx="6176963" cy="820738"/>
          </a:xfrm>
          <a:ln>
            <a:solidFill>
              <a:schemeClr val="accent2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0" indent="0" eaLnBrk="1" hangingPunct="1">
              <a:lnSpc>
                <a:spcPct val="110000"/>
              </a:lnSpc>
              <a:buNone/>
            </a:pPr>
            <a:r>
              <a:rPr lang="ja-JP" altLang="en-US" sz="3600" dirty="0"/>
              <a:t>関数　＝　プログラムの単位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endParaRPr lang="ja-JP" altLang="en-US" sz="3600" dirty="0"/>
          </a:p>
          <a:p>
            <a:pPr eaLnBrk="1" hangingPunct="1">
              <a:lnSpc>
                <a:spcPct val="110000"/>
              </a:lnSpc>
            </a:pPr>
            <a:endParaRPr lang="ja-JP" altLang="en-US" sz="2800" dirty="0"/>
          </a:p>
          <a:p>
            <a:pPr eaLnBrk="1" hangingPunct="1">
              <a:lnSpc>
                <a:spcPct val="110000"/>
              </a:lnSpc>
            </a:pPr>
            <a:endParaRPr lang="ja-JP" altLang="en-US" sz="2800" dirty="0"/>
          </a:p>
          <a:p>
            <a:pPr eaLnBrk="1" hangingPunct="1">
              <a:lnSpc>
                <a:spcPct val="110000"/>
              </a:lnSpc>
            </a:pPr>
            <a:endParaRPr lang="ja-JP" altLang="en-US" sz="2800" dirty="0"/>
          </a:p>
          <a:p>
            <a:pPr eaLnBrk="1" hangingPunct="1">
              <a:lnSpc>
                <a:spcPct val="110000"/>
              </a:lnSpc>
            </a:pPr>
            <a:endParaRPr lang="ja-JP" altLang="en-US" sz="2800" dirty="0"/>
          </a:p>
          <a:p>
            <a:pPr eaLnBrk="1" hangingPunct="1">
              <a:lnSpc>
                <a:spcPct val="110000"/>
              </a:lnSpc>
            </a:pPr>
            <a:endParaRPr lang="ja-JP" altLang="en-US" sz="2800" dirty="0"/>
          </a:p>
          <a:p>
            <a:pPr eaLnBrk="1" hangingPunct="1">
              <a:lnSpc>
                <a:spcPct val="110000"/>
              </a:lnSpc>
            </a:pPr>
            <a:endParaRPr lang="ja-JP" altLang="en-US" sz="2800" dirty="0"/>
          </a:p>
          <a:p>
            <a:pPr eaLnBrk="1" hangingPunct="1">
              <a:lnSpc>
                <a:spcPct val="110000"/>
              </a:lnSpc>
              <a:buFontTx/>
              <a:buNone/>
            </a:pPr>
            <a:endParaRPr lang="ja-JP" altLang="en-US" sz="2400" dirty="0"/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858838" y="3430588"/>
            <a:ext cx="5395912" cy="1930400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000"/>
              <a:t>(define   (</a:t>
            </a:r>
            <a:r>
              <a:rPr lang="en-US" altLang="ja-JP" sz="4000">
                <a:solidFill>
                  <a:schemeClr val="accent2"/>
                </a:solidFill>
              </a:rPr>
              <a:t>area-of-disk</a:t>
            </a:r>
            <a:r>
              <a:rPr lang="en-US" altLang="ja-JP" sz="4000"/>
              <a:t> </a:t>
            </a:r>
            <a:r>
              <a:rPr lang="en-US" altLang="ja-JP" sz="4000">
                <a:solidFill>
                  <a:schemeClr val="tx2"/>
                </a:solidFill>
              </a:rPr>
              <a:t>r</a:t>
            </a:r>
            <a:r>
              <a:rPr lang="en-US" altLang="ja-JP" sz="4000"/>
              <a:t>)</a:t>
            </a:r>
            <a:endParaRPr lang="ja-JP" altLang="en-US" sz="40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000"/>
              <a:t>    (* 3.14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000"/>
              <a:t>        (*  </a:t>
            </a:r>
            <a:r>
              <a:rPr lang="en-US" altLang="ja-JP" sz="4000">
                <a:solidFill>
                  <a:schemeClr val="tx2"/>
                </a:solidFill>
              </a:rPr>
              <a:t>r</a:t>
            </a:r>
            <a:r>
              <a:rPr lang="en-US" altLang="ja-JP" sz="4000"/>
              <a:t>   </a:t>
            </a:r>
            <a:r>
              <a:rPr lang="en-US" altLang="ja-JP" sz="4000">
                <a:solidFill>
                  <a:schemeClr val="tx2"/>
                </a:solidFill>
              </a:rPr>
              <a:t>r</a:t>
            </a:r>
            <a:r>
              <a:rPr lang="en-US" altLang="ja-JP" sz="4000"/>
              <a:t>)))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>
            <a:off x="6543675" y="3444875"/>
            <a:ext cx="250825" cy="1852613"/>
          </a:xfrm>
          <a:prstGeom prst="rightBrace">
            <a:avLst>
              <a:gd name="adj1" fmla="val 61551"/>
              <a:gd name="adj2" fmla="val 50000"/>
            </a:avLst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6831013" y="4064000"/>
            <a:ext cx="2338387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chemeClr val="folHlink"/>
                </a:solidFill>
              </a:rPr>
              <a:t>１つの</a:t>
            </a:r>
            <a:r>
              <a:rPr lang="en-US" altLang="ja-JP">
                <a:solidFill>
                  <a:schemeClr val="folHlink"/>
                </a:solidFill>
              </a:rPr>
              <a:t> </a:t>
            </a:r>
            <a:r>
              <a:rPr lang="ja-JP" altLang="en-US">
                <a:solidFill>
                  <a:schemeClr val="folHlink"/>
                </a:solidFill>
              </a:rPr>
              <a:t>関数</a:t>
            </a: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5435600" y="3549650"/>
            <a:ext cx="315913" cy="52705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4572000" y="5514975"/>
            <a:ext cx="44942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値を１つ受け取る（入力）</a:t>
            </a:r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 flipV="1">
            <a:off x="5443538" y="4214813"/>
            <a:ext cx="92075" cy="1379537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3594100" y="2462213"/>
            <a:ext cx="1962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関数の名前</a:t>
            </a:r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 flipH="1">
            <a:off x="4197350" y="3041650"/>
            <a:ext cx="160338" cy="509588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2935288" y="3557588"/>
            <a:ext cx="2432050" cy="52705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733" name="Rectangle 13"/>
          <p:cNvSpPr>
            <a:spLocks noChangeArrowheads="1"/>
          </p:cNvSpPr>
          <p:nvPr/>
        </p:nvSpPr>
        <p:spPr bwMode="auto">
          <a:xfrm>
            <a:off x="1106488" y="3565525"/>
            <a:ext cx="1343025" cy="52705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734" name="Line 14"/>
          <p:cNvSpPr>
            <a:spLocks noChangeShapeType="1"/>
          </p:cNvSpPr>
          <p:nvPr/>
        </p:nvSpPr>
        <p:spPr bwMode="auto">
          <a:xfrm flipH="1">
            <a:off x="1695450" y="3048000"/>
            <a:ext cx="160338" cy="509588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0735" name="Text Box 15"/>
          <p:cNvSpPr txBox="1">
            <a:spLocks noChangeArrowheads="1"/>
          </p:cNvSpPr>
          <p:nvPr/>
        </p:nvSpPr>
        <p:spPr bwMode="auto">
          <a:xfrm>
            <a:off x="649288" y="2233613"/>
            <a:ext cx="3262312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「関数である」ことを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示すキーワード</a:t>
            </a:r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1627188" y="4157663"/>
            <a:ext cx="2074862" cy="116205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0737" name="Line 17"/>
          <p:cNvSpPr>
            <a:spLocks noChangeShapeType="1"/>
          </p:cNvSpPr>
          <p:nvPr/>
        </p:nvSpPr>
        <p:spPr bwMode="auto">
          <a:xfrm flipV="1">
            <a:off x="2516188" y="5327650"/>
            <a:ext cx="39687" cy="465138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0738" name="Text Box 18"/>
          <p:cNvSpPr txBox="1">
            <a:spLocks noChangeArrowheads="1"/>
          </p:cNvSpPr>
          <p:nvPr/>
        </p:nvSpPr>
        <p:spPr bwMode="auto">
          <a:xfrm>
            <a:off x="398463" y="5776913"/>
            <a:ext cx="4616450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chemeClr val="tx2"/>
                </a:solidFill>
              </a:rPr>
              <a:t>r </a:t>
            </a:r>
            <a:r>
              <a:rPr lang="ja-JP" altLang="en-US" sz="2800">
                <a:solidFill>
                  <a:schemeClr val="tx2"/>
                </a:solidFill>
              </a:rPr>
              <a:t>の値から「</a:t>
            </a:r>
            <a:r>
              <a:rPr lang="en-US" altLang="ja-JP" sz="2800">
                <a:solidFill>
                  <a:schemeClr val="tx2"/>
                </a:solidFill>
              </a:rPr>
              <a:t>(* 3.14 (* r r))</a:t>
            </a:r>
            <a:r>
              <a:rPr lang="ja-JP" altLang="en-US" sz="2800">
                <a:solidFill>
                  <a:schemeClr val="tx2"/>
                </a:solidFill>
              </a:rPr>
              <a:t>」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を計算（出力）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28</a:t>
            </a:fld>
            <a:endParaRPr kumimoji="1" lang="ja-JP" altLang="en-US"/>
          </a:p>
        </p:txBody>
      </p:sp>
      <p:sp>
        <p:nvSpPr>
          <p:cNvPr id="2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まとめ</a:t>
            </a:r>
          </a:p>
        </p:txBody>
      </p:sp>
    </p:spTree>
    <p:extLst>
      <p:ext uri="{BB962C8B-B14F-4D97-AF65-F5344CB8AC3E}">
        <p14:creationId xmlns:p14="http://schemas.microsoft.com/office/powerpoint/2010/main" val="40675524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US" altLang="ja-JP" sz="4400" dirty="0"/>
              <a:t>2-3 </a:t>
            </a:r>
            <a:r>
              <a:rPr lang="ja-JP" altLang="en-US" sz="4400" dirty="0"/>
              <a:t>パソコン演習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7919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88374" y="2472820"/>
            <a:ext cx="8343900" cy="1085959"/>
          </a:xfrm>
        </p:spPr>
        <p:txBody>
          <a:bodyPr>
            <a:normAutofit/>
          </a:bodyPr>
          <a:lstStyle/>
          <a:p>
            <a:r>
              <a:rPr lang="en-US" altLang="ja-JP" sz="3975" dirty="0">
                <a:latin typeface="メイリオ" panose="020B0604030504040204" pitchFamily="50" charset="-128"/>
              </a:rPr>
              <a:t>2-1 Scheme </a:t>
            </a:r>
            <a:r>
              <a:rPr lang="ja-JP" altLang="en-US" sz="3975" dirty="0">
                <a:latin typeface="メイリオ" panose="020B0604030504040204" pitchFamily="50" charset="-128"/>
              </a:rPr>
              <a:t>の式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0FB6-D91C-4C45-82A6-6C3F63B50793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pPr/>
              <a:t>3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902740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9925" y="1649413"/>
            <a:ext cx="7772400" cy="4926012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ja-JP" altLang="en-US" dirty="0"/>
              <a:t>資料を見ながら，「</a:t>
            </a:r>
            <a:r>
              <a:rPr lang="ja-JP" altLang="en-US" dirty="0">
                <a:solidFill>
                  <a:schemeClr val="tx2"/>
                </a:solidFill>
              </a:rPr>
              <a:t>例題</a:t>
            </a:r>
            <a:r>
              <a:rPr lang="ja-JP" altLang="en-US" dirty="0"/>
              <a:t>」を行ってみる</a:t>
            </a:r>
          </a:p>
          <a:p>
            <a:pPr lvl="1" eaLnBrk="1" hangingPunct="1">
              <a:lnSpc>
                <a:spcPct val="110000"/>
              </a:lnSpc>
              <a:buFontTx/>
              <a:buNone/>
            </a:pPr>
            <a:endParaRPr lang="ja-JP" altLang="en-US" dirty="0"/>
          </a:p>
          <a:p>
            <a:pPr eaLnBrk="1" hangingPunct="1">
              <a:lnSpc>
                <a:spcPct val="110000"/>
              </a:lnSpc>
            </a:pPr>
            <a:r>
              <a:rPr lang="ja-JP" altLang="en-US" dirty="0"/>
              <a:t>各自，「</a:t>
            </a:r>
            <a:r>
              <a:rPr lang="ja-JP" altLang="en-US" dirty="0">
                <a:solidFill>
                  <a:schemeClr val="tx2"/>
                </a:solidFill>
              </a:rPr>
              <a:t>課題</a:t>
            </a:r>
            <a:r>
              <a:rPr lang="ja-JP" altLang="en-US" dirty="0"/>
              <a:t>」に挑戦する</a:t>
            </a:r>
          </a:p>
          <a:p>
            <a:pPr lvl="1" eaLnBrk="1" hangingPunct="1">
              <a:lnSpc>
                <a:spcPct val="110000"/>
              </a:lnSpc>
            </a:pPr>
            <a:endParaRPr lang="ja-JP" altLang="en-US" dirty="0"/>
          </a:p>
          <a:p>
            <a:pPr lvl="1" eaLnBrk="1" hangingPunct="1">
              <a:lnSpc>
                <a:spcPct val="110000"/>
              </a:lnSpc>
            </a:pPr>
            <a:endParaRPr lang="ja-JP" altLang="en-US" dirty="0"/>
          </a:p>
          <a:p>
            <a:pPr lvl="1" eaLnBrk="1" hangingPunct="1">
              <a:lnSpc>
                <a:spcPct val="110000"/>
              </a:lnSpc>
            </a:pPr>
            <a:endParaRPr lang="ja-JP" altLang="en-US" dirty="0"/>
          </a:p>
          <a:p>
            <a:pPr eaLnBrk="1" hangingPunct="1">
              <a:lnSpc>
                <a:spcPct val="130000"/>
              </a:lnSpc>
            </a:pPr>
            <a:r>
              <a:rPr lang="ja-JP" altLang="en-US" dirty="0"/>
              <a:t>自分のペースで先に進んで構いません</a:t>
            </a:r>
          </a:p>
          <a:p>
            <a:pPr lvl="1" eaLnBrk="1" hangingPunct="1">
              <a:lnSpc>
                <a:spcPct val="130000"/>
              </a:lnSpc>
              <a:buFontTx/>
              <a:buNone/>
            </a:pPr>
            <a:endParaRPr lang="en-US" altLang="ja-JP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30</a:t>
            </a:fld>
            <a:endParaRPr kumimoji="1" lang="ja-JP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パソコン演習の進め方</a:t>
            </a:r>
          </a:p>
        </p:txBody>
      </p:sp>
    </p:spTree>
    <p:extLst>
      <p:ext uri="{BB962C8B-B14F-4D97-AF65-F5344CB8AC3E}">
        <p14:creationId xmlns:p14="http://schemas.microsoft.com/office/powerpoint/2010/main" val="35301738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AutoShape 3"/>
          <p:cNvSpPr>
            <a:spLocks noChangeArrowheads="1"/>
          </p:cNvSpPr>
          <p:nvPr/>
        </p:nvSpPr>
        <p:spPr bwMode="auto">
          <a:xfrm>
            <a:off x="784225" y="2390775"/>
            <a:ext cx="2905125" cy="2379663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815975" y="2917825"/>
            <a:ext cx="295465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/>
              <a:t>Scheme </a:t>
            </a:r>
            <a:r>
              <a:rPr lang="ja-JP" altLang="en-US" sz="2400" dirty="0"/>
              <a:t>の関数を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/>
              <a:t>作り，コンピュータ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/>
              <a:t>に読み込ませる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171450" y="5372100"/>
            <a:ext cx="40544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accent2"/>
                </a:solidFill>
              </a:rPr>
              <a:t>Scheme </a:t>
            </a:r>
            <a:r>
              <a:rPr lang="ja-JP" altLang="en-US">
                <a:solidFill>
                  <a:schemeClr val="accent2"/>
                </a:solidFill>
              </a:rPr>
              <a:t>の関数の定義</a:t>
            </a:r>
          </a:p>
        </p:txBody>
      </p:sp>
      <p:sp>
        <p:nvSpPr>
          <p:cNvPr id="33798" name="AutoShape 6"/>
          <p:cNvSpPr>
            <a:spLocks noChangeArrowheads="1"/>
          </p:cNvSpPr>
          <p:nvPr/>
        </p:nvSpPr>
        <p:spPr bwMode="auto">
          <a:xfrm>
            <a:off x="4073525" y="3281363"/>
            <a:ext cx="627063" cy="512762"/>
          </a:xfrm>
          <a:prstGeom prst="rightArrow">
            <a:avLst>
              <a:gd name="adj1" fmla="val 50000"/>
              <a:gd name="adj2" fmla="val 3057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3799" name="AutoShape 7"/>
          <p:cNvSpPr>
            <a:spLocks noChangeArrowheads="1"/>
          </p:cNvSpPr>
          <p:nvPr/>
        </p:nvSpPr>
        <p:spPr bwMode="auto">
          <a:xfrm>
            <a:off x="5121275" y="2355850"/>
            <a:ext cx="2905125" cy="2379663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5189538" y="2874963"/>
            <a:ext cx="264687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作った関数を実行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して，実行結果を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得る</a:t>
            </a: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4876800" y="5337175"/>
            <a:ext cx="364331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chemeClr val="accent2"/>
                </a:solidFill>
              </a:rPr>
              <a:t>Scheme </a:t>
            </a:r>
            <a:r>
              <a:rPr lang="ja-JP" altLang="en-US">
                <a:solidFill>
                  <a:schemeClr val="accent2"/>
                </a:solidFill>
              </a:rPr>
              <a:t>の式の実行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31</a:t>
            </a:fld>
            <a:endParaRPr kumimoji="1" lang="ja-JP" altLang="en-US"/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dirty="0"/>
              <a:t>Scheme </a:t>
            </a:r>
            <a:r>
              <a:rPr lang="ja-JP" altLang="en-US" dirty="0"/>
              <a:t>プログラミングの手順</a:t>
            </a:r>
          </a:p>
        </p:txBody>
      </p:sp>
    </p:spTree>
    <p:extLst>
      <p:ext uri="{BB962C8B-B14F-4D97-AF65-F5344CB8AC3E}">
        <p14:creationId xmlns:p14="http://schemas.microsoft.com/office/powerpoint/2010/main" val="11738380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5913438" y="2767013"/>
            <a:ext cx="305724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定義用ウインドウ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5900738" y="4386263"/>
            <a:ext cx="305724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実行用ウインドウ</a:t>
            </a:r>
          </a:p>
        </p:txBody>
      </p:sp>
      <p:sp>
        <p:nvSpPr>
          <p:cNvPr id="34821" name="AutoShape 5"/>
          <p:cNvSpPr>
            <a:spLocks/>
          </p:cNvSpPr>
          <p:nvPr/>
        </p:nvSpPr>
        <p:spPr bwMode="auto">
          <a:xfrm>
            <a:off x="5667375" y="2357438"/>
            <a:ext cx="200025" cy="1443037"/>
          </a:xfrm>
          <a:prstGeom prst="rightBrace">
            <a:avLst>
              <a:gd name="adj1" fmla="val 60119"/>
              <a:gd name="adj2" fmla="val 50000"/>
            </a:avLst>
          </a:prstGeom>
          <a:noFill/>
          <a:ln w="952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4822" name="AutoShape 6"/>
          <p:cNvSpPr>
            <a:spLocks/>
          </p:cNvSpPr>
          <p:nvPr/>
        </p:nvSpPr>
        <p:spPr bwMode="auto">
          <a:xfrm>
            <a:off x="5686425" y="4070350"/>
            <a:ext cx="200025" cy="1290638"/>
          </a:xfrm>
          <a:prstGeom prst="rightBrace">
            <a:avLst>
              <a:gd name="adj1" fmla="val 53770"/>
              <a:gd name="adj2" fmla="val 50000"/>
            </a:avLst>
          </a:prstGeom>
          <a:noFill/>
          <a:ln w="952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pic>
        <p:nvPicPr>
          <p:cNvPr id="34823" name="Picture 7" descr="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4625" y="1630363"/>
            <a:ext cx="5410200" cy="4368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32</a:t>
            </a:fld>
            <a:endParaRPr kumimoji="1" lang="ja-JP" altLang="en-US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dirty="0" err="1"/>
              <a:t>DrScheme</a:t>
            </a:r>
            <a:r>
              <a:rPr lang="en-US" altLang="ja-JP" dirty="0"/>
              <a:t> </a:t>
            </a:r>
            <a:r>
              <a:rPr lang="ja-JP" altLang="en-US" dirty="0"/>
              <a:t>の２つのウインドウ</a:t>
            </a:r>
          </a:p>
        </p:txBody>
      </p:sp>
    </p:spTree>
    <p:extLst>
      <p:ext uri="{BB962C8B-B14F-4D97-AF65-F5344CB8AC3E}">
        <p14:creationId xmlns:p14="http://schemas.microsoft.com/office/powerpoint/2010/main" val="233539269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13" y="1243013"/>
            <a:ext cx="5114925" cy="494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284163" y="2278063"/>
            <a:ext cx="3922712" cy="1062037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 flipV="1">
            <a:off x="4225925" y="2216150"/>
            <a:ext cx="1538288" cy="512763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5727700" y="1487488"/>
            <a:ext cx="3416300" cy="206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関数を編集し，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コンピュータに読み込ませている</a:t>
            </a:r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auto">
          <a:xfrm>
            <a:off x="4192588" y="4635500"/>
            <a:ext cx="1497012" cy="42862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277813" y="4059238"/>
            <a:ext cx="3922712" cy="1117600"/>
          </a:xfrm>
          <a:prstGeom prst="rect">
            <a:avLst/>
          </a:prstGeom>
          <a:noFill/>
          <a:ln w="2857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5699125" y="4364038"/>
            <a:ext cx="2913063" cy="1570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読み込んだ関数を実行させている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33</a:t>
            </a:fld>
            <a:endParaRPr kumimoji="1" lang="ja-JP" altLang="en-US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dirty="0" err="1"/>
              <a:t>DrScheme</a:t>
            </a:r>
            <a:r>
              <a:rPr lang="en-US" altLang="ja-JP" dirty="0"/>
              <a:t> </a:t>
            </a:r>
            <a:r>
              <a:rPr lang="ja-JP" altLang="en-US" dirty="0"/>
              <a:t>の２つのウインドウ</a:t>
            </a:r>
          </a:p>
        </p:txBody>
      </p:sp>
    </p:spTree>
    <p:extLst>
      <p:ext uri="{BB962C8B-B14F-4D97-AF65-F5344CB8AC3E}">
        <p14:creationId xmlns:p14="http://schemas.microsoft.com/office/powerpoint/2010/main" val="29704096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125" y="1606551"/>
            <a:ext cx="4139453" cy="305253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2780847" y="1899444"/>
            <a:ext cx="949325" cy="557212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4853895" y="1804531"/>
            <a:ext cx="28416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dirty="0">
                <a:solidFill>
                  <a:srgbClr val="008000"/>
                </a:solidFill>
              </a:rPr>
              <a:t>Execute </a:t>
            </a:r>
            <a:r>
              <a:rPr lang="ja-JP" altLang="en-US" dirty="0">
                <a:solidFill>
                  <a:srgbClr val="008000"/>
                </a:solidFill>
              </a:rPr>
              <a:t>ボタン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4397829" y="2741613"/>
            <a:ext cx="4746171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/>
              <a:t>・定義を行ったら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/>
              <a:t>　「</a:t>
            </a:r>
            <a:r>
              <a:rPr lang="en-US" altLang="ja-JP" sz="2400" dirty="0"/>
              <a:t>Execute </a:t>
            </a:r>
            <a:r>
              <a:rPr lang="ja-JP" altLang="en-US" sz="2400" dirty="0"/>
              <a:t>ボタン」を押す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/>
              <a:t>→</a:t>
            </a:r>
            <a:r>
              <a:rPr lang="ja-JP" altLang="en-US" sz="2400" dirty="0"/>
              <a:t>　関数の定義内容を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/>
              <a:t>　　　コンピュータが</a:t>
            </a:r>
            <a:r>
              <a:rPr lang="ja-JP" altLang="en-US" sz="2400" dirty="0">
                <a:solidFill>
                  <a:schemeClr val="tx2"/>
                </a:solidFill>
              </a:rPr>
              <a:t>読み込む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/>
              <a:t>→</a:t>
            </a:r>
            <a:r>
              <a:rPr lang="ja-JP" altLang="en-US" sz="2400" dirty="0"/>
              <a:t>　「実行用ウインドウ」の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/>
              <a:t>　　　中身はクリアされる</a:t>
            </a:r>
          </a:p>
        </p:txBody>
      </p:sp>
      <p:sp>
        <p:nvSpPr>
          <p:cNvPr id="36871" name="Line 7"/>
          <p:cNvSpPr>
            <a:spLocks noChangeShapeType="1"/>
          </p:cNvSpPr>
          <p:nvPr/>
        </p:nvSpPr>
        <p:spPr bwMode="auto">
          <a:xfrm flipH="1">
            <a:off x="3683001" y="2082800"/>
            <a:ext cx="1099456" cy="127978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34</a:t>
            </a:fld>
            <a:endParaRPr kumimoji="1" lang="ja-JP" altLang="en-US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dirty="0" err="1"/>
              <a:t>DrScheme</a:t>
            </a:r>
            <a:r>
              <a:rPr lang="en-US" altLang="ja-JP" dirty="0"/>
              <a:t> </a:t>
            </a:r>
            <a:r>
              <a:rPr lang="ja-JP" altLang="en-US" dirty="0"/>
              <a:t>の </a:t>
            </a:r>
            <a:r>
              <a:rPr lang="en-US" altLang="ja-JP" dirty="0"/>
              <a:t>Execute </a:t>
            </a:r>
            <a:r>
              <a:rPr lang="ja-JP" altLang="en-US" dirty="0"/>
              <a:t>ボタン</a:t>
            </a:r>
          </a:p>
        </p:txBody>
      </p:sp>
    </p:spTree>
    <p:extLst>
      <p:ext uri="{BB962C8B-B14F-4D97-AF65-F5344CB8AC3E}">
        <p14:creationId xmlns:p14="http://schemas.microsoft.com/office/powerpoint/2010/main" val="8378848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3268663" y="3649663"/>
            <a:ext cx="2493962" cy="191293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3552825" y="4337050"/>
            <a:ext cx="14670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DrScheme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184150" y="5086350"/>
            <a:ext cx="264687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実行用ウインドウ</a:t>
            </a:r>
          </a:p>
        </p:txBody>
      </p:sp>
      <p:sp>
        <p:nvSpPr>
          <p:cNvPr id="37894" name="AutoShape 6"/>
          <p:cNvSpPr>
            <a:spLocks noChangeArrowheads="1"/>
          </p:cNvSpPr>
          <p:nvPr/>
        </p:nvSpPr>
        <p:spPr bwMode="auto">
          <a:xfrm>
            <a:off x="1541463" y="4149725"/>
            <a:ext cx="1387475" cy="763588"/>
          </a:xfrm>
          <a:prstGeom prst="rightArrow">
            <a:avLst>
              <a:gd name="adj1" fmla="val 50000"/>
              <a:gd name="adj2" fmla="val 4542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6113463" y="3387725"/>
            <a:ext cx="14157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実行結果</a:t>
            </a:r>
          </a:p>
        </p:txBody>
      </p:sp>
      <p:sp>
        <p:nvSpPr>
          <p:cNvPr id="37896" name="AutoShape 8"/>
          <p:cNvSpPr>
            <a:spLocks noChangeArrowheads="1"/>
          </p:cNvSpPr>
          <p:nvPr/>
        </p:nvSpPr>
        <p:spPr bwMode="auto">
          <a:xfrm>
            <a:off x="6076950" y="4143375"/>
            <a:ext cx="1387475" cy="763588"/>
          </a:xfrm>
          <a:prstGeom prst="rightArrow">
            <a:avLst>
              <a:gd name="adj1" fmla="val 50000"/>
              <a:gd name="adj2" fmla="val 4542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5835650" y="4983163"/>
            <a:ext cx="264687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実行用ウインドウ</a:t>
            </a:r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1908175" y="3379788"/>
            <a:ext cx="49244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式</a:t>
            </a:r>
          </a:p>
        </p:txBody>
      </p:sp>
      <p:sp>
        <p:nvSpPr>
          <p:cNvPr id="37899" name="AutoShape 11"/>
          <p:cNvSpPr>
            <a:spLocks noChangeArrowheads="1"/>
          </p:cNvSpPr>
          <p:nvPr/>
        </p:nvSpPr>
        <p:spPr bwMode="auto">
          <a:xfrm>
            <a:off x="4168775" y="2466975"/>
            <a:ext cx="831850" cy="996950"/>
          </a:xfrm>
          <a:prstGeom prst="downArrow">
            <a:avLst>
              <a:gd name="adj1" fmla="val 50000"/>
              <a:gd name="adj2" fmla="val 29962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7900" name="Text Box 12"/>
          <p:cNvSpPr txBox="1">
            <a:spLocks noChangeArrowheads="1"/>
          </p:cNvSpPr>
          <p:nvPr/>
        </p:nvSpPr>
        <p:spPr bwMode="auto">
          <a:xfrm>
            <a:off x="5040313" y="2344738"/>
            <a:ext cx="264687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定義用ウインドウ</a:t>
            </a:r>
          </a:p>
        </p:txBody>
      </p:sp>
      <p:sp>
        <p:nvSpPr>
          <p:cNvPr id="37901" name="Text Box 13"/>
          <p:cNvSpPr txBox="1">
            <a:spLocks noChangeArrowheads="1"/>
          </p:cNvSpPr>
          <p:nvPr/>
        </p:nvSpPr>
        <p:spPr bwMode="auto">
          <a:xfrm>
            <a:off x="4106863" y="1641475"/>
            <a:ext cx="80021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関数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35</a:t>
            </a:fld>
            <a:endParaRPr kumimoji="1" lang="ja-JP" altLang="en-US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sz="4000" dirty="0" err="1"/>
              <a:t>DrScheme</a:t>
            </a:r>
            <a:r>
              <a:rPr lang="en-US" altLang="ja-JP" sz="4000" dirty="0"/>
              <a:t> </a:t>
            </a:r>
            <a:r>
              <a:rPr lang="ja-JP" altLang="en-US" sz="4000" dirty="0"/>
              <a:t>の２つのウインドウ</a:t>
            </a:r>
          </a:p>
        </p:txBody>
      </p:sp>
    </p:spTree>
    <p:extLst>
      <p:ext uri="{BB962C8B-B14F-4D97-AF65-F5344CB8AC3E}">
        <p14:creationId xmlns:p14="http://schemas.microsoft.com/office/powerpoint/2010/main" val="43463322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5638" y="1222375"/>
            <a:ext cx="7772400" cy="4114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ja-JP" altLang="en-US" sz="2800" dirty="0"/>
              <a:t>何日かかけてプログラム作成したいとき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dirty="0"/>
              <a:t>	</a:t>
            </a:r>
            <a:r>
              <a:rPr lang="en-US" altLang="ja-JP" sz="2800" dirty="0"/>
              <a:t>→</a:t>
            </a:r>
            <a:r>
              <a:rPr lang="ja-JP" altLang="en-US" sz="2800" dirty="0"/>
              <a:t>　</a:t>
            </a:r>
            <a:r>
              <a:rPr lang="ja-JP" altLang="en-US" sz="2800" dirty="0">
                <a:solidFill>
                  <a:schemeClr val="tx2"/>
                </a:solidFill>
              </a:rPr>
              <a:t>プログラムを保存</a:t>
            </a:r>
            <a:r>
              <a:rPr lang="ja-JP" altLang="en-US" sz="2800" dirty="0"/>
              <a:t>する必要あり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ja-JP" altLang="en-US" sz="2800" dirty="0"/>
          </a:p>
          <a:p>
            <a:pPr eaLnBrk="1" hangingPunct="1">
              <a:lnSpc>
                <a:spcPct val="80000"/>
              </a:lnSpc>
            </a:pPr>
            <a:r>
              <a:rPr lang="en-US" altLang="ja-JP" sz="2800" dirty="0" err="1"/>
              <a:t>DrScheme</a:t>
            </a:r>
            <a:r>
              <a:rPr lang="en-US" altLang="ja-JP" sz="2800" dirty="0"/>
              <a:t> </a:t>
            </a:r>
            <a:r>
              <a:rPr lang="ja-JP" altLang="en-US" sz="2800" dirty="0"/>
              <a:t>の「</a:t>
            </a:r>
            <a:r>
              <a:rPr lang="en-US" altLang="ja-JP" sz="2800" dirty="0"/>
              <a:t>Save </a:t>
            </a:r>
            <a:r>
              <a:rPr lang="ja-JP" altLang="en-US" sz="2800" dirty="0"/>
              <a:t>機能」を活用すること</a:t>
            </a:r>
          </a:p>
          <a:p>
            <a:pPr lvl="1" eaLnBrk="1" hangingPunct="1">
              <a:lnSpc>
                <a:spcPct val="80000"/>
              </a:lnSpc>
            </a:pPr>
            <a:r>
              <a:rPr lang="ja-JP" altLang="en-US" sz="2400" dirty="0"/>
              <a:t>ファイル名は「</a:t>
            </a:r>
            <a:r>
              <a:rPr lang="ja-JP" altLang="en-US" sz="2400" dirty="0">
                <a:solidFill>
                  <a:schemeClr val="tx2"/>
                </a:solidFill>
              </a:rPr>
              <a:t>英語</a:t>
            </a:r>
            <a:r>
              <a:rPr lang="ja-JP" altLang="en-US" sz="2400" dirty="0"/>
              <a:t>」で付けることを勧める</a:t>
            </a:r>
          </a:p>
          <a:p>
            <a:pPr lvl="1" eaLnBrk="1" hangingPunct="1">
              <a:lnSpc>
                <a:spcPct val="80000"/>
              </a:lnSpc>
            </a:pPr>
            <a:endParaRPr lang="ja-JP" altLang="en-US" sz="24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36</a:t>
            </a:fld>
            <a:endParaRPr kumimoji="1" lang="ja-JP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sz="4000" dirty="0" err="1"/>
              <a:t>DrScheme</a:t>
            </a:r>
            <a:r>
              <a:rPr lang="en-US" altLang="ja-JP" sz="4000" dirty="0"/>
              <a:t> </a:t>
            </a:r>
            <a:r>
              <a:rPr lang="ja-JP" altLang="en-US" sz="4000" dirty="0" err="1"/>
              <a:t>での</a:t>
            </a:r>
            <a:r>
              <a:rPr lang="ja-JP" altLang="en-US" sz="4000" dirty="0"/>
              <a:t>プログラム保存法</a:t>
            </a:r>
          </a:p>
        </p:txBody>
      </p:sp>
    </p:spTree>
    <p:extLst>
      <p:ext uri="{BB962C8B-B14F-4D97-AF65-F5344CB8AC3E}">
        <p14:creationId xmlns:p14="http://schemas.microsoft.com/office/powerpoint/2010/main" val="357308446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604838"/>
            <a:ext cx="8572500" cy="564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168275" y="450850"/>
            <a:ext cx="2603500" cy="2081213"/>
          </a:xfrm>
          <a:prstGeom prst="rect">
            <a:avLst/>
          </a:prstGeom>
          <a:noFill/>
          <a:ln w="5715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 flipH="1" flipV="1">
            <a:off x="2728913" y="2616200"/>
            <a:ext cx="1168400" cy="18161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39941" name="Text Box 5" descr="10%"/>
          <p:cNvSpPr txBox="1">
            <a:spLocks noChangeArrowheads="1"/>
          </p:cNvSpPr>
          <p:nvPr/>
        </p:nvSpPr>
        <p:spPr bwMode="auto">
          <a:xfrm>
            <a:off x="3276600" y="4203020"/>
            <a:ext cx="5699125" cy="120015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rgbClr val="008000"/>
                </a:solidFill>
              </a:rPr>
              <a:t>保存では，「</a:t>
            </a:r>
            <a:r>
              <a:rPr lang="en-US" altLang="ja-JP" sz="3600">
                <a:solidFill>
                  <a:srgbClr val="008000"/>
                </a:solidFill>
              </a:rPr>
              <a:t>File</a:t>
            </a:r>
            <a:r>
              <a:rPr lang="ja-JP" altLang="en-US" sz="3600">
                <a:solidFill>
                  <a:srgbClr val="008000"/>
                </a:solidFill>
              </a:rPr>
              <a:t>」</a:t>
            </a:r>
            <a:r>
              <a:rPr lang="en-US" altLang="ja-JP" sz="3600">
                <a:solidFill>
                  <a:srgbClr val="008000"/>
                </a:solidFill>
              </a:rPr>
              <a:t>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rgbClr val="008000"/>
                </a:solidFill>
              </a:rPr>
              <a:t>「</a:t>
            </a:r>
            <a:r>
              <a:rPr lang="en-US" altLang="ja-JP" sz="3600">
                <a:solidFill>
                  <a:srgbClr val="008000"/>
                </a:solidFill>
              </a:rPr>
              <a:t>Save Definitions</a:t>
            </a:r>
            <a:r>
              <a:rPr lang="ja-JP" altLang="en-US" sz="3600">
                <a:solidFill>
                  <a:srgbClr val="008000"/>
                </a:solidFill>
              </a:rPr>
              <a:t>」 を行う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662572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511175"/>
            <a:ext cx="8410575" cy="5845176"/>
          </a:xfrm>
        </p:spPr>
        <p:txBody>
          <a:bodyPr>
            <a:normAutofit fontScale="92500" lnSpcReduction="20000"/>
          </a:bodyPr>
          <a:lstStyle/>
          <a:p>
            <a:pPr marL="609600" indent="-609600" eaLnBrk="1" hangingPunct="1">
              <a:lnSpc>
                <a:spcPct val="130000"/>
              </a:lnSpc>
            </a:pPr>
            <a:endParaRPr lang="ja-JP" altLang="en-US" dirty="0"/>
          </a:p>
          <a:p>
            <a:pPr marL="609600" indent="-609600" eaLnBrk="1" hangingPunct="1">
              <a:lnSpc>
                <a:spcPct val="110000"/>
              </a:lnSpc>
            </a:pPr>
            <a:r>
              <a:rPr lang="en-US" altLang="ja-JP" sz="3600" dirty="0" err="1"/>
              <a:t>DrScheme</a:t>
            </a:r>
            <a:r>
              <a:rPr lang="en-US" altLang="ja-JP" sz="3600" dirty="0"/>
              <a:t> </a:t>
            </a:r>
            <a:r>
              <a:rPr lang="ja-JP" altLang="en-US" sz="3600" dirty="0"/>
              <a:t>の起動</a:t>
            </a:r>
          </a:p>
          <a:p>
            <a:pPr marL="990600" lvl="1" indent="-533400" eaLnBrk="1" hangingPunct="1">
              <a:lnSpc>
                <a:spcPct val="110000"/>
              </a:lnSpc>
              <a:buFontTx/>
              <a:buNone/>
            </a:pPr>
            <a:r>
              <a:rPr lang="ja-JP" altLang="en-US" sz="3200" dirty="0">
                <a:solidFill>
                  <a:srgbClr val="008000"/>
                </a:solidFill>
              </a:rPr>
              <a:t>	プログラム　</a:t>
            </a:r>
            <a:r>
              <a:rPr lang="en-US" altLang="ja-JP" sz="3200" dirty="0">
                <a:solidFill>
                  <a:srgbClr val="008000"/>
                </a:solidFill>
              </a:rPr>
              <a:t>→ </a:t>
            </a:r>
            <a:r>
              <a:rPr lang="en-US" altLang="ja-JP" sz="3200" dirty="0" err="1">
                <a:solidFill>
                  <a:srgbClr val="008000"/>
                </a:solidFill>
              </a:rPr>
              <a:t>PLT</a:t>
            </a:r>
            <a:r>
              <a:rPr lang="en-US" altLang="ja-JP" sz="3200" dirty="0">
                <a:solidFill>
                  <a:srgbClr val="008000"/>
                </a:solidFill>
              </a:rPr>
              <a:t> Scheme → </a:t>
            </a:r>
            <a:r>
              <a:rPr lang="en-US" altLang="ja-JP" sz="3200" dirty="0" err="1">
                <a:solidFill>
                  <a:srgbClr val="008000"/>
                </a:solidFill>
              </a:rPr>
              <a:t>DrScheme</a:t>
            </a:r>
            <a:endParaRPr lang="en-US" altLang="ja-JP" sz="3200" dirty="0">
              <a:solidFill>
                <a:srgbClr val="008000"/>
              </a:solidFill>
            </a:endParaRPr>
          </a:p>
          <a:p>
            <a:pPr marL="609600" indent="-609600" eaLnBrk="1" hangingPunct="1">
              <a:lnSpc>
                <a:spcPct val="110000"/>
              </a:lnSpc>
            </a:pPr>
            <a:r>
              <a:rPr lang="ja-JP" altLang="en-US" sz="3600" dirty="0"/>
              <a:t>今日のパソコン演習では「</a:t>
            </a:r>
            <a:r>
              <a:rPr lang="en-US" altLang="ja-JP" sz="3600" dirty="0">
                <a:solidFill>
                  <a:schemeClr val="tx2"/>
                </a:solidFill>
              </a:rPr>
              <a:t>Intermediate Student</a:t>
            </a:r>
            <a:r>
              <a:rPr lang="ja-JP" altLang="en-US" sz="3600" dirty="0"/>
              <a:t>」</a:t>
            </a:r>
          </a:p>
          <a:p>
            <a:pPr marL="609600" indent="-609600" eaLnBrk="1" hangingPunct="1">
              <a:lnSpc>
                <a:spcPct val="110000"/>
              </a:lnSpc>
              <a:buFontTx/>
              <a:buNone/>
            </a:pPr>
            <a:r>
              <a:rPr lang="ja-JP" altLang="en-US" sz="3600" dirty="0"/>
              <a:t>	に設定</a:t>
            </a:r>
          </a:p>
          <a:p>
            <a:pPr marL="990600" lvl="1" indent="-533400" eaLnBrk="1" hangingPunct="1">
              <a:lnSpc>
                <a:spcPct val="110000"/>
              </a:lnSpc>
              <a:buFontTx/>
              <a:buNone/>
            </a:pPr>
            <a:r>
              <a:rPr lang="en-US" altLang="ja-JP" sz="3200" dirty="0">
                <a:solidFill>
                  <a:srgbClr val="008000"/>
                </a:solidFill>
              </a:rPr>
              <a:t>	Language </a:t>
            </a:r>
          </a:p>
          <a:p>
            <a:pPr marL="990600" lvl="1" indent="-533400" eaLnBrk="1" hangingPunct="1">
              <a:lnSpc>
                <a:spcPct val="110000"/>
              </a:lnSpc>
              <a:buFontTx/>
              <a:buNone/>
            </a:pPr>
            <a:r>
              <a:rPr lang="en-US" altLang="ja-JP" sz="3200" dirty="0">
                <a:solidFill>
                  <a:srgbClr val="008000"/>
                </a:solidFill>
              </a:rPr>
              <a:t>	→ Choose Language </a:t>
            </a:r>
          </a:p>
          <a:p>
            <a:pPr marL="990600" lvl="1" indent="-533400" eaLnBrk="1" hangingPunct="1">
              <a:lnSpc>
                <a:spcPct val="110000"/>
              </a:lnSpc>
              <a:buFontTx/>
              <a:buNone/>
            </a:pPr>
            <a:r>
              <a:rPr lang="en-US" altLang="ja-JP" sz="3200" dirty="0">
                <a:solidFill>
                  <a:srgbClr val="008000"/>
                </a:solidFill>
              </a:rPr>
              <a:t>	→ Intermediate Student</a:t>
            </a:r>
          </a:p>
          <a:p>
            <a:pPr marL="990600" lvl="1" indent="-533400" eaLnBrk="1" hangingPunct="1">
              <a:lnSpc>
                <a:spcPct val="110000"/>
              </a:lnSpc>
              <a:buFontTx/>
              <a:buNone/>
            </a:pPr>
            <a:r>
              <a:rPr lang="en-US" altLang="ja-JP" sz="3200" dirty="0">
                <a:solidFill>
                  <a:srgbClr val="008000"/>
                </a:solidFill>
              </a:rPr>
              <a:t>	→ Execute </a:t>
            </a:r>
            <a:r>
              <a:rPr lang="ja-JP" altLang="en-US" sz="3200" dirty="0">
                <a:solidFill>
                  <a:srgbClr val="008000"/>
                </a:solidFill>
              </a:rPr>
              <a:t>ボタン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38</a:t>
            </a:fld>
            <a:endParaRPr kumimoji="1" lang="ja-JP" alt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dirty="0" err="1"/>
              <a:t>DrScheme</a:t>
            </a:r>
            <a:r>
              <a:rPr lang="en-US" altLang="ja-JP" dirty="0"/>
              <a:t> </a:t>
            </a:r>
            <a:r>
              <a:rPr lang="ja-JP" altLang="en-US" dirty="0"/>
              <a:t>の使用</a:t>
            </a:r>
          </a:p>
        </p:txBody>
      </p:sp>
    </p:spTree>
    <p:extLst>
      <p:ext uri="{BB962C8B-B14F-4D97-AF65-F5344CB8AC3E}">
        <p14:creationId xmlns:p14="http://schemas.microsoft.com/office/powerpoint/2010/main" val="192894802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39</a:t>
            </a:fld>
            <a:endParaRPr kumimoji="1" lang="ja-JP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ja-JP" altLang="en-US" dirty="0"/>
              <a:t>「</a:t>
            </a:r>
            <a:r>
              <a:rPr lang="en-US" altLang="ja-JP" dirty="0"/>
              <a:t>Intermediate Student</a:t>
            </a:r>
            <a:r>
              <a:rPr lang="ja-JP" altLang="en-US" dirty="0"/>
              <a:t>」に設定</a:t>
            </a:r>
          </a:p>
        </p:txBody>
      </p:sp>
      <p:pic>
        <p:nvPicPr>
          <p:cNvPr id="6" name="Picture 3" descr="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4625" y="2090738"/>
            <a:ext cx="2608263" cy="20589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" name="Picture 4" descr="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97238" y="2095500"/>
            <a:ext cx="2606675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2909888" y="2925763"/>
            <a:ext cx="295275" cy="598487"/>
          </a:xfrm>
          <a:prstGeom prst="right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-314325" y="4316413"/>
            <a:ext cx="3340100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Language 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→ Choose Language</a:t>
            </a:r>
            <a:endParaRPr lang="ja-JP" altLang="en-US" sz="2400">
              <a:solidFill>
                <a:srgbClr val="008000"/>
              </a:solidFill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876550" y="4313238"/>
            <a:ext cx="3392488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Intermediate Student 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を選択し，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「</a:t>
            </a:r>
            <a:r>
              <a:rPr lang="en-US" altLang="ja-JP" sz="2400">
                <a:solidFill>
                  <a:srgbClr val="008000"/>
                </a:solidFill>
              </a:rPr>
              <a:t>OK</a:t>
            </a:r>
            <a:r>
              <a:rPr lang="ja-JP" altLang="en-US" sz="2400">
                <a:solidFill>
                  <a:srgbClr val="008000"/>
                </a:solidFill>
              </a:rPr>
              <a:t>」をクリック</a:t>
            </a:r>
            <a:endParaRPr lang="en-US" altLang="ja-JP" sz="2400">
              <a:solidFill>
                <a:srgbClr val="008000"/>
              </a:solidFill>
            </a:endParaRPr>
          </a:p>
        </p:txBody>
      </p:sp>
      <p:sp>
        <p:nvSpPr>
          <p:cNvPr id="11" name="AutoShape 8"/>
          <p:cNvSpPr>
            <a:spLocks noChangeArrowheads="1"/>
          </p:cNvSpPr>
          <p:nvPr/>
        </p:nvSpPr>
        <p:spPr bwMode="auto">
          <a:xfrm>
            <a:off x="6002338" y="2890838"/>
            <a:ext cx="295275" cy="598487"/>
          </a:xfrm>
          <a:prstGeom prst="right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pic>
        <p:nvPicPr>
          <p:cNvPr id="12" name="Picture 9" descr="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432550" y="2216150"/>
            <a:ext cx="2454275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5754688" y="4300538"/>
            <a:ext cx="36353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最後に </a:t>
            </a:r>
            <a:r>
              <a:rPr lang="en-US" altLang="ja-JP" sz="2400">
                <a:solidFill>
                  <a:srgbClr val="008000"/>
                </a:solidFill>
              </a:rPr>
              <a:t>Execute </a:t>
            </a:r>
            <a:r>
              <a:rPr lang="ja-JP" altLang="en-US" sz="2400">
                <a:solidFill>
                  <a:srgbClr val="008000"/>
                </a:solidFill>
              </a:rPr>
              <a:t>ボタン</a:t>
            </a: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8072438" y="2286000"/>
            <a:ext cx="585787" cy="428625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4087813" y="2716213"/>
            <a:ext cx="1728787" cy="828675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958850" y="1987550"/>
            <a:ext cx="1357313" cy="814388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  <p:extLst>
      <p:ext uri="{BB962C8B-B14F-4D97-AF65-F5344CB8AC3E}">
        <p14:creationId xmlns:p14="http://schemas.microsoft.com/office/powerpoint/2010/main" val="2418026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/>
              <a:t>Scheme </a:t>
            </a:r>
            <a:r>
              <a:rPr lang="ja-JP" altLang="en-US"/>
              <a:t>を使ってできること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9178" y="1270000"/>
            <a:ext cx="8143875" cy="4114800"/>
          </a:xfrm>
        </p:spPr>
        <p:txBody>
          <a:bodyPr/>
          <a:lstStyle/>
          <a:p>
            <a:pPr eaLnBrk="1" hangingPunct="1"/>
            <a:r>
              <a:rPr lang="ja-JP" altLang="en-US" dirty="0">
                <a:solidFill>
                  <a:schemeClr val="accent2"/>
                </a:solidFill>
              </a:rPr>
              <a:t>計算機能</a:t>
            </a:r>
            <a:r>
              <a:rPr lang="ja-JP" altLang="en-US" dirty="0"/>
              <a:t>：</a:t>
            </a:r>
          </a:p>
          <a:p>
            <a:pPr lvl="1" eaLnBrk="1" hangingPunct="1"/>
            <a:r>
              <a:rPr lang="en-US" altLang="ja-JP" dirty="0"/>
              <a:t>Scheme </a:t>
            </a:r>
            <a:r>
              <a:rPr lang="ja-JP" altLang="en-US" dirty="0"/>
              <a:t>の</a:t>
            </a:r>
            <a:r>
              <a:rPr lang="ja-JP" altLang="en-US" dirty="0">
                <a:solidFill>
                  <a:schemeClr val="tx2"/>
                </a:solidFill>
              </a:rPr>
              <a:t>式</a:t>
            </a:r>
            <a:r>
              <a:rPr lang="ja-JP" altLang="en-US" dirty="0"/>
              <a:t>を入力すると：</a:t>
            </a:r>
          </a:p>
          <a:p>
            <a:pPr lvl="1" eaLnBrk="1" hangingPunct="1">
              <a:buFontTx/>
              <a:buNone/>
            </a:pPr>
            <a:r>
              <a:rPr lang="ja-JP" altLang="en-US" dirty="0"/>
              <a:t>	計算が行われて，</a:t>
            </a:r>
            <a:r>
              <a:rPr lang="ja-JP" altLang="en-US" dirty="0">
                <a:solidFill>
                  <a:schemeClr val="tx2"/>
                </a:solidFill>
              </a:rPr>
              <a:t>実行結果</a:t>
            </a:r>
            <a:r>
              <a:rPr lang="ja-JP" altLang="en-US" dirty="0"/>
              <a:t>が表示される</a:t>
            </a:r>
          </a:p>
          <a:p>
            <a:pPr lvl="1" eaLnBrk="1" hangingPunct="1">
              <a:buFontTx/>
              <a:buNone/>
            </a:pPr>
            <a:endParaRPr lang="ja-JP" altLang="en-US" dirty="0"/>
          </a:p>
          <a:p>
            <a:pPr eaLnBrk="1" hangingPunct="1"/>
            <a:r>
              <a:rPr lang="ja-JP" altLang="en-US" dirty="0">
                <a:solidFill>
                  <a:schemeClr val="accent2"/>
                </a:solidFill>
              </a:rPr>
              <a:t>プログラム機能</a:t>
            </a:r>
            <a:r>
              <a:rPr lang="ja-JP" altLang="en-US" dirty="0"/>
              <a:t>：</a:t>
            </a:r>
          </a:p>
          <a:p>
            <a:pPr lvl="1" eaLnBrk="1" hangingPunct="1"/>
            <a:r>
              <a:rPr lang="en-US" altLang="ja-JP" dirty="0"/>
              <a:t>Scheme </a:t>
            </a:r>
            <a:r>
              <a:rPr lang="ja-JP" altLang="en-US" dirty="0"/>
              <a:t>の</a:t>
            </a:r>
            <a:r>
              <a:rPr lang="ja-JP" altLang="en-US" dirty="0">
                <a:solidFill>
                  <a:schemeClr val="tx2"/>
                </a:solidFill>
              </a:rPr>
              <a:t>プログラム</a:t>
            </a:r>
            <a:r>
              <a:rPr lang="ja-JP" altLang="en-US" dirty="0"/>
              <a:t>を入力すると：</a:t>
            </a:r>
          </a:p>
          <a:p>
            <a:pPr lvl="1" eaLnBrk="1" hangingPunct="1">
              <a:buFontTx/>
              <a:buNone/>
            </a:pPr>
            <a:r>
              <a:rPr lang="ja-JP" altLang="en-US" dirty="0"/>
              <a:t>	プログラムが記憶され，</a:t>
            </a:r>
            <a:r>
              <a:rPr lang="ja-JP" altLang="en-US" dirty="0">
                <a:solidFill>
                  <a:schemeClr val="tx2"/>
                </a:solidFill>
              </a:rPr>
              <a:t>後で何度でも実行</a:t>
            </a:r>
            <a:r>
              <a:rPr lang="ja-JP" altLang="en-US" dirty="0"/>
              <a:t>できる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874847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40</a:t>
            </a:fld>
            <a:endParaRPr kumimoji="1" lang="ja-JP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例題１．簡単な数式　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93308" y="862920"/>
            <a:ext cx="7629525" cy="1068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/>
              <a:t>次の </a:t>
            </a:r>
            <a:r>
              <a:rPr lang="en-US" altLang="ja-JP"/>
              <a:t>Scheme </a:t>
            </a:r>
            <a:r>
              <a:rPr lang="ja-JP" altLang="en-US"/>
              <a:t>の式を </a:t>
            </a:r>
            <a:r>
              <a:rPr lang="en-US" altLang="ja-JP"/>
              <a:t>DrScheme </a:t>
            </a:r>
            <a:r>
              <a:rPr lang="ja-JP" altLang="en-US"/>
              <a:t>の実行用ウインドウに入力し，実行してみる</a:t>
            </a:r>
            <a:endParaRPr lang="ja-JP" altLang="en-US" sz="3600"/>
          </a:p>
          <a:p>
            <a:pPr>
              <a:buFontTx/>
              <a:buNone/>
            </a:pPr>
            <a:endParaRPr lang="ja-JP" altLang="en-US" sz="2400" dirty="0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933158" y="343467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>
              <a:solidFill>
                <a:srgbClr val="008000"/>
              </a:solidFill>
            </a:endParaRPr>
          </a:p>
        </p:txBody>
      </p:sp>
      <p:graphicFrame>
        <p:nvGraphicFramePr>
          <p:cNvPr id="8" name="Object 7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1925220" y="2091645"/>
          <a:ext cx="4659313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Microsoft 数式 3.0" r:id="rId3" imgW="1536033" imgH="393529" progId="Equation.3">
                  <p:embed/>
                </p:oleObj>
              </mc:Choice>
              <mc:Fallback>
                <p:oleObj name="Microsoft 数式 3.0" r:id="rId3" imgW="1536033" imgH="393529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5220" y="2091645"/>
                        <a:ext cx="4659313" cy="11938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21845" y="3561670"/>
            <a:ext cx="7310438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/>
            <a:r>
              <a:rPr lang="en-US" altLang="ja-JP" sz="2800"/>
              <a:t>Scheme </a:t>
            </a:r>
            <a:r>
              <a:rPr lang="ja-JP" altLang="en-US" sz="2800"/>
              <a:t>言語で書くと：　</a:t>
            </a:r>
          </a:p>
          <a:p>
            <a:pPr eaLnBrk="1" hangingPunct="1"/>
            <a:endParaRPr lang="ja-JP" altLang="en-US" sz="280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628483" y="4126820"/>
            <a:ext cx="3406775" cy="2298700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/>
              <a:t>(</a:t>
            </a:r>
            <a:r>
              <a:rPr lang="en-US" altLang="ja-JP" sz="3600">
                <a:solidFill>
                  <a:srgbClr val="FF3300"/>
                </a:solidFill>
              </a:rPr>
              <a:t>*</a:t>
            </a:r>
            <a:r>
              <a:rPr lang="en-US" altLang="ja-JP" sz="3600"/>
              <a:t> (</a:t>
            </a:r>
            <a:r>
              <a:rPr lang="en-US" altLang="ja-JP" sz="3600">
                <a:solidFill>
                  <a:srgbClr val="FF3300"/>
                </a:solidFill>
              </a:rPr>
              <a:t>+</a:t>
            </a:r>
            <a:r>
              <a:rPr lang="en-US" altLang="ja-JP" sz="3600"/>
              <a:t> 2 2)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/>
              <a:t>    (</a:t>
            </a:r>
            <a:r>
              <a:rPr lang="en-US" altLang="ja-JP" sz="3600">
                <a:solidFill>
                  <a:srgbClr val="FF3300"/>
                </a:solidFill>
              </a:rPr>
              <a:t>/</a:t>
            </a:r>
            <a:r>
              <a:rPr lang="en-US" altLang="ja-JP" sz="3600"/>
              <a:t> (</a:t>
            </a:r>
            <a:r>
              <a:rPr lang="en-US" altLang="ja-JP" sz="3600">
                <a:solidFill>
                  <a:srgbClr val="FF3300"/>
                </a:solidFill>
              </a:rPr>
              <a:t>*</a:t>
            </a:r>
            <a:r>
              <a:rPr lang="en-US" altLang="ja-JP" sz="3600"/>
              <a:t> (</a:t>
            </a:r>
            <a:r>
              <a:rPr lang="en-US" altLang="ja-JP" sz="3600">
                <a:solidFill>
                  <a:srgbClr val="FF3300"/>
                </a:solidFill>
              </a:rPr>
              <a:t>+</a:t>
            </a:r>
            <a:r>
              <a:rPr lang="en-US" altLang="ja-JP" sz="3600"/>
              <a:t> 3 5)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/>
              <a:t>            (</a:t>
            </a:r>
            <a:r>
              <a:rPr lang="en-US" altLang="ja-JP" sz="3600">
                <a:solidFill>
                  <a:srgbClr val="FF3300"/>
                </a:solidFill>
              </a:rPr>
              <a:t>/</a:t>
            </a:r>
            <a:r>
              <a:rPr lang="en-US" altLang="ja-JP" sz="3600"/>
              <a:t> 30 10))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/>
              <a:t>        2))</a:t>
            </a:r>
            <a:endParaRPr lang="ja-JP" altLang="en-US" sz="3600"/>
          </a:p>
        </p:txBody>
      </p:sp>
      <p:sp>
        <p:nvSpPr>
          <p:cNvPr id="11" name="AutoShape 11"/>
          <p:cNvSpPr>
            <a:spLocks noChangeArrowheads="1"/>
          </p:cNvSpPr>
          <p:nvPr/>
        </p:nvSpPr>
        <p:spPr bwMode="auto">
          <a:xfrm>
            <a:off x="3846095" y="3337832"/>
            <a:ext cx="614363" cy="354013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" name="AutoShape 13"/>
          <p:cNvSpPr>
            <a:spLocks/>
          </p:cNvSpPr>
          <p:nvPr/>
        </p:nvSpPr>
        <p:spPr bwMode="auto">
          <a:xfrm>
            <a:off x="6165433" y="4236357"/>
            <a:ext cx="271462" cy="2065338"/>
          </a:xfrm>
          <a:prstGeom prst="rightBrace">
            <a:avLst>
              <a:gd name="adj1" fmla="val 63402"/>
              <a:gd name="adj2" fmla="val 50000"/>
            </a:avLst>
          </a:prstGeom>
          <a:noFill/>
          <a:ln w="952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6530558" y="5069795"/>
            <a:ext cx="2516187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rgbClr val="008000"/>
                </a:solidFill>
              </a:rPr>
              <a:t>Scheme </a:t>
            </a:r>
            <a:r>
              <a:rPr lang="ja-JP" altLang="en-US">
                <a:solidFill>
                  <a:srgbClr val="008000"/>
                </a:solidFill>
              </a:rPr>
              <a:t>の式 </a:t>
            </a:r>
          </a:p>
        </p:txBody>
      </p:sp>
    </p:spTree>
    <p:extLst>
      <p:ext uri="{BB962C8B-B14F-4D97-AF65-F5344CB8AC3E}">
        <p14:creationId xmlns:p14="http://schemas.microsoft.com/office/powerpoint/2010/main" val="284523188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411163" y="1227138"/>
            <a:ext cx="8545929" cy="587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ja-JP" altLang="en-US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次の式を「</a:t>
            </a:r>
            <a:r>
              <a:rPr lang="ja-JP" altLang="en-US" sz="2800" dirty="0">
                <a:solidFill>
                  <a:schemeClr val="tx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実行用ウインドウ</a:t>
            </a:r>
            <a:r>
              <a:rPr lang="ja-JP" altLang="en-US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」で，実行しなさい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2295525" y="2308225"/>
            <a:ext cx="4243388" cy="2540000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000"/>
              <a:t>(</a:t>
            </a:r>
            <a:r>
              <a:rPr lang="en-US" altLang="ja-JP" sz="4000">
                <a:solidFill>
                  <a:srgbClr val="FF3300"/>
                </a:solidFill>
              </a:rPr>
              <a:t>*</a:t>
            </a:r>
            <a:r>
              <a:rPr lang="en-US" altLang="ja-JP" sz="4000"/>
              <a:t> (</a:t>
            </a:r>
            <a:r>
              <a:rPr lang="en-US" altLang="ja-JP" sz="4000">
                <a:solidFill>
                  <a:srgbClr val="FF3300"/>
                </a:solidFill>
              </a:rPr>
              <a:t>+</a:t>
            </a:r>
            <a:r>
              <a:rPr lang="en-US" altLang="ja-JP" sz="4000"/>
              <a:t> 2 2)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000"/>
              <a:t>    (</a:t>
            </a:r>
            <a:r>
              <a:rPr lang="en-US" altLang="ja-JP" sz="4000">
                <a:solidFill>
                  <a:srgbClr val="FF3300"/>
                </a:solidFill>
              </a:rPr>
              <a:t>/</a:t>
            </a:r>
            <a:r>
              <a:rPr lang="en-US" altLang="ja-JP" sz="4000"/>
              <a:t> (</a:t>
            </a:r>
            <a:r>
              <a:rPr lang="en-US" altLang="ja-JP" sz="4000">
                <a:solidFill>
                  <a:srgbClr val="FF3300"/>
                </a:solidFill>
              </a:rPr>
              <a:t>*</a:t>
            </a:r>
            <a:r>
              <a:rPr lang="en-US" altLang="ja-JP" sz="4000"/>
              <a:t> (</a:t>
            </a:r>
            <a:r>
              <a:rPr lang="en-US" altLang="ja-JP" sz="4000">
                <a:solidFill>
                  <a:srgbClr val="FF3300"/>
                </a:solidFill>
              </a:rPr>
              <a:t>+</a:t>
            </a:r>
            <a:r>
              <a:rPr lang="en-US" altLang="ja-JP" sz="4000"/>
              <a:t> 3 5)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000"/>
              <a:t>            (</a:t>
            </a:r>
            <a:r>
              <a:rPr lang="en-US" altLang="ja-JP" sz="4000">
                <a:solidFill>
                  <a:srgbClr val="FF3300"/>
                </a:solidFill>
              </a:rPr>
              <a:t>/</a:t>
            </a:r>
            <a:r>
              <a:rPr lang="en-US" altLang="ja-JP" sz="4000"/>
              <a:t> 30 10))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4000"/>
              <a:t>        2))</a:t>
            </a:r>
            <a:endParaRPr lang="ja-JP" altLang="en-US" sz="4000"/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3077029" y="6207125"/>
            <a:ext cx="5268685" cy="46166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tx2"/>
                </a:solidFill>
              </a:rPr>
              <a:t>☆</a:t>
            </a:r>
            <a:r>
              <a:rPr lang="ja-JP" altLang="en-US" sz="2400">
                <a:solidFill>
                  <a:schemeClr val="tx2"/>
                </a:solidFill>
              </a:rPr>
              <a:t>　次は，例題２に進んでください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41</a:t>
            </a:fld>
            <a:endParaRPr kumimoji="1" lang="ja-JP" altLang="en-US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ja-JP" altLang="en-US" dirty="0"/>
              <a:t>「例題１．簡単な数式」の手順</a:t>
            </a:r>
          </a:p>
        </p:txBody>
      </p:sp>
    </p:spTree>
    <p:extLst>
      <p:ext uri="{BB962C8B-B14F-4D97-AF65-F5344CB8AC3E}">
        <p14:creationId xmlns:p14="http://schemas.microsoft.com/office/powerpoint/2010/main" val="220626015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 descr="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8050" y="1217613"/>
            <a:ext cx="7302500" cy="55260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2257425" y="2632075"/>
            <a:ext cx="6750050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式を実行用ウインドウに入力して，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rgbClr val="008000"/>
                </a:solidFill>
              </a:rPr>
              <a:t>Enter </a:t>
            </a:r>
            <a:r>
              <a:rPr lang="ja-JP" altLang="en-US">
                <a:solidFill>
                  <a:srgbClr val="008000"/>
                </a:solidFill>
              </a:rPr>
              <a:t>キーを押すと</a:t>
            </a:r>
          </a:p>
        </p:txBody>
      </p:sp>
      <p:sp>
        <p:nvSpPr>
          <p:cNvPr id="46085" name="Line 5"/>
          <p:cNvSpPr>
            <a:spLocks noChangeShapeType="1"/>
          </p:cNvSpPr>
          <p:nvPr/>
        </p:nvSpPr>
        <p:spPr bwMode="auto">
          <a:xfrm flipH="1">
            <a:off x="2962275" y="3689350"/>
            <a:ext cx="754063" cy="61595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777875" y="4287838"/>
            <a:ext cx="3189288" cy="1252537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42</a:t>
            </a:fld>
            <a:endParaRPr kumimoji="1" lang="ja-JP" altLang="en-US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「例題１．簡単な数式」の結果 </a:t>
            </a:r>
            <a:r>
              <a:rPr lang="en-US" altLang="ja-JP" sz="4000" dirty="0"/>
              <a:t>(1/2)</a:t>
            </a:r>
          </a:p>
        </p:txBody>
      </p:sp>
    </p:spTree>
    <p:extLst>
      <p:ext uri="{BB962C8B-B14F-4D97-AF65-F5344CB8AC3E}">
        <p14:creationId xmlns:p14="http://schemas.microsoft.com/office/powerpoint/2010/main" val="68131853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89025" y="1101725"/>
            <a:ext cx="6872288" cy="5600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2154238" y="2852738"/>
            <a:ext cx="4287837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実行結果が表示される</a:t>
            </a:r>
          </a:p>
        </p:txBody>
      </p:sp>
      <p:sp>
        <p:nvSpPr>
          <p:cNvPr id="47109" name="Line 5"/>
          <p:cNvSpPr>
            <a:spLocks noChangeShapeType="1"/>
          </p:cNvSpPr>
          <p:nvPr/>
        </p:nvSpPr>
        <p:spPr bwMode="auto">
          <a:xfrm flipH="1">
            <a:off x="1363663" y="3527425"/>
            <a:ext cx="1360487" cy="15875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868363" y="5141913"/>
            <a:ext cx="939800" cy="40005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43</a:t>
            </a:fld>
            <a:endParaRPr kumimoji="1" lang="ja-JP" altLang="en-US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「例題１．簡単な数式」の結果 </a:t>
            </a:r>
            <a:r>
              <a:rPr lang="en-US" altLang="ja-JP" sz="4000" dirty="0"/>
              <a:t>(2/2)</a:t>
            </a:r>
            <a:endParaRPr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61563616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44</a:t>
            </a:fld>
            <a:endParaRPr kumimoji="1" lang="ja-JP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3600" dirty="0"/>
              <a:t>コンピュータが行っていること</a:t>
            </a: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827088" y="2870200"/>
            <a:ext cx="3227387" cy="15605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accent2"/>
                </a:solidFill>
              </a:rPr>
              <a:t>コンピュータ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chemeClr val="accent2"/>
                </a:solidFill>
              </a:rPr>
              <a:t>(Scheme </a:t>
            </a:r>
            <a:r>
              <a:rPr lang="ja-JP" altLang="en-US" sz="3600">
                <a:solidFill>
                  <a:schemeClr val="accent2"/>
                </a:solidFill>
              </a:rPr>
              <a:t>搭載</a:t>
            </a:r>
            <a:r>
              <a:rPr lang="en-US" altLang="ja-JP" sz="3600">
                <a:solidFill>
                  <a:schemeClr val="accent2"/>
                </a:solidFill>
              </a:rPr>
              <a:t>)</a:t>
            </a: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2051050" y="1890713"/>
            <a:ext cx="781050" cy="793750"/>
          </a:xfrm>
          <a:prstGeom prst="downArrow">
            <a:avLst>
              <a:gd name="adj1" fmla="val 50000"/>
              <a:gd name="adj2" fmla="val 2540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2038350" y="4656138"/>
            <a:ext cx="781050" cy="793750"/>
          </a:xfrm>
          <a:prstGeom prst="downArrow">
            <a:avLst>
              <a:gd name="adj1" fmla="val 50000"/>
              <a:gd name="adj2" fmla="val 2540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687388" y="1028700"/>
            <a:ext cx="3497262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3600"/>
              <a:t>Scheme </a:t>
            </a:r>
            <a:r>
              <a:rPr lang="ja-JP" altLang="en-US" sz="3600"/>
              <a:t>の式</a:t>
            </a:r>
            <a:endParaRPr lang="ja-JP" altLang="en-US" sz="2800">
              <a:solidFill>
                <a:srgbClr val="008000"/>
              </a:solidFill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0600" y="5600700"/>
            <a:ext cx="29368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式の実行結果</a:t>
            </a:r>
            <a:endParaRPr lang="en-US" altLang="ja-JP" sz="2800">
              <a:solidFill>
                <a:srgbClr val="008000"/>
              </a:solidFill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5165725" y="722313"/>
            <a:ext cx="2921000" cy="310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例えば：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(</a:t>
            </a:r>
            <a:r>
              <a:rPr lang="en-US" altLang="ja-JP" sz="2800">
                <a:solidFill>
                  <a:schemeClr val="tx2"/>
                </a:solidFill>
              </a:rPr>
              <a:t>*</a:t>
            </a:r>
            <a:r>
              <a:rPr lang="en-US" altLang="ja-JP" sz="2800"/>
              <a:t> (</a:t>
            </a:r>
            <a:r>
              <a:rPr lang="en-US" altLang="ja-JP" sz="2800">
                <a:solidFill>
                  <a:schemeClr val="tx2"/>
                </a:solidFill>
              </a:rPr>
              <a:t>+</a:t>
            </a:r>
            <a:r>
              <a:rPr lang="en-US" altLang="ja-JP" sz="2800"/>
              <a:t> 2 2)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(</a:t>
            </a:r>
            <a:r>
              <a:rPr lang="en-US" altLang="ja-JP" sz="2800">
                <a:solidFill>
                  <a:schemeClr val="tx2"/>
                </a:solidFill>
              </a:rPr>
              <a:t>/</a:t>
            </a:r>
            <a:r>
              <a:rPr lang="en-US" altLang="ja-JP" sz="2800"/>
              <a:t> (</a:t>
            </a:r>
            <a:r>
              <a:rPr lang="en-US" altLang="ja-JP" sz="2800">
                <a:solidFill>
                  <a:schemeClr val="tx2"/>
                </a:solidFill>
              </a:rPr>
              <a:t>*</a:t>
            </a:r>
            <a:r>
              <a:rPr lang="en-US" altLang="ja-JP" sz="2800"/>
              <a:t> (</a:t>
            </a:r>
            <a:r>
              <a:rPr lang="en-US" altLang="ja-JP" sz="2800">
                <a:solidFill>
                  <a:schemeClr val="tx2"/>
                </a:solidFill>
              </a:rPr>
              <a:t>+</a:t>
            </a:r>
            <a:r>
              <a:rPr lang="en-US" altLang="ja-JP" sz="2800"/>
              <a:t> 3 5)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         (</a:t>
            </a:r>
            <a:r>
              <a:rPr lang="en-US" altLang="ja-JP" sz="2800">
                <a:solidFill>
                  <a:schemeClr val="tx2"/>
                </a:solidFill>
              </a:rPr>
              <a:t>/</a:t>
            </a:r>
            <a:r>
              <a:rPr lang="en-US" altLang="ja-JP" sz="2800"/>
              <a:t> 30 10))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         2))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を入力すると・・・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5219700" y="4740275"/>
            <a:ext cx="2338388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2800">
              <a:solidFill>
                <a:srgbClr val="008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008000"/>
                </a:solidFill>
              </a:rPr>
              <a:t>48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が表示される</a:t>
            </a: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5113338" y="1236663"/>
            <a:ext cx="2752725" cy="169545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5788025" y="5245100"/>
            <a:ext cx="1233488" cy="411163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6410325" y="3479800"/>
            <a:ext cx="7938" cy="1571625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276513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9027" y="1176338"/>
            <a:ext cx="7772400" cy="692150"/>
          </a:xfrm>
        </p:spPr>
        <p:txBody>
          <a:bodyPr/>
          <a:lstStyle/>
          <a:p>
            <a:pPr eaLnBrk="1" hangingPunct="1"/>
            <a:r>
              <a:rPr lang="ja-JP" altLang="en-US"/>
              <a:t>「スペース（空白文字）」に意味がある</a:t>
            </a: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411389" y="2795588"/>
            <a:ext cx="3406775" cy="2298700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/>
              <a:t>(</a:t>
            </a:r>
            <a:r>
              <a:rPr lang="en-US" altLang="ja-JP" sz="3600">
                <a:solidFill>
                  <a:srgbClr val="FF3300"/>
                </a:solidFill>
              </a:rPr>
              <a:t>*</a:t>
            </a:r>
            <a:r>
              <a:rPr lang="en-US" altLang="ja-JP" sz="3600"/>
              <a:t> (</a:t>
            </a:r>
            <a:r>
              <a:rPr lang="en-US" altLang="ja-JP" sz="3600">
                <a:solidFill>
                  <a:srgbClr val="FF3300"/>
                </a:solidFill>
              </a:rPr>
              <a:t>+</a:t>
            </a:r>
            <a:r>
              <a:rPr lang="en-US" altLang="ja-JP" sz="3600"/>
              <a:t>2 2)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/>
              <a:t>    (</a:t>
            </a:r>
            <a:r>
              <a:rPr lang="en-US" altLang="ja-JP" sz="3600">
                <a:solidFill>
                  <a:srgbClr val="FF3300"/>
                </a:solidFill>
              </a:rPr>
              <a:t>/</a:t>
            </a:r>
            <a:r>
              <a:rPr lang="en-US" altLang="ja-JP" sz="3600"/>
              <a:t> (</a:t>
            </a:r>
            <a:r>
              <a:rPr lang="en-US" altLang="ja-JP" sz="3600">
                <a:solidFill>
                  <a:srgbClr val="FF3300"/>
                </a:solidFill>
              </a:rPr>
              <a:t>*</a:t>
            </a:r>
            <a:r>
              <a:rPr lang="en-US" altLang="ja-JP" sz="3600"/>
              <a:t> (</a:t>
            </a:r>
            <a:r>
              <a:rPr lang="en-US" altLang="ja-JP" sz="3600">
                <a:solidFill>
                  <a:srgbClr val="FF3300"/>
                </a:solidFill>
              </a:rPr>
              <a:t>+</a:t>
            </a:r>
            <a:r>
              <a:rPr lang="en-US" altLang="ja-JP" sz="3600"/>
              <a:t> 3 5)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/>
              <a:t>            (</a:t>
            </a:r>
            <a:r>
              <a:rPr lang="en-US" altLang="ja-JP" sz="3600">
                <a:solidFill>
                  <a:srgbClr val="FF3300"/>
                </a:solidFill>
              </a:rPr>
              <a:t>/ </a:t>
            </a:r>
            <a:r>
              <a:rPr lang="en-US" altLang="ja-JP" sz="3600"/>
              <a:t>30 10))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/>
              <a:t>        2))</a:t>
            </a:r>
            <a:endParaRPr lang="ja-JP" altLang="en-US" sz="3600"/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4770664" y="2803525"/>
            <a:ext cx="3406775" cy="2298700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/>
              <a:t>(</a:t>
            </a:r>
            <a:r>
              <a:rPr lang="en-US" altLang="ja-JP" sz="3600">
                <a:solidFill>
                  <a:srgbClr val="FF3300"/>
                </a:solidFill>
              </a:rPr>
              <a:t>*</a:t>
            </a:r>
            <a:r>
              <a:rPr lang="en-US" altLang="ja-JP" sz="3600"/>
              <a:t>(</a:t>
            </a:r>
            <a:r>
              <a:rPr lang="en-US" altLang="ja-JP" sz="3600">
                <a:solidFill>
                  <a:srgbClr val="FF3300"/>
                </a:solidFill>
              </a:rPr>
              <a:t>+</a:t>
            </a:r>
            <a:r>
              <a:rPr lang="en-US" altLang="ja-JP" sz="3600"/>
              <a:t> 2 2)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/>
              <a:t>    (</a:t>
            </a:r>
            <a:r>
              <a:rPr lang="en-US" altLang="ja-JP" sz="3600">
                <a:solidFill>
                  <a:srgbClr val="FF3300"/>
                </a:solidFill>
              </a:rPr>
              <a:t>/</a:t>
            </a:r>
            <a:r>
              <a:rPr lang="en-US" altLang="ja-JP" sz="3600"/>
              <a:t> (</a:t>
            </a:r>
            <a:r>
              <a:rPr lang="en-US" altLang="ja-JP" sz="3600">
                <a:solidFill>
                  <a:srgbClr val="FF3300"/>
                </a:solidFill>
              </a:rPr>
              <a:t>* </a:t>
            </a:r>
            <a:r>
              <a:rPr lang="en-US" altLang="ja-JP" sz="3600"/>
              <a:t>(</a:t>
            </a:r>
            <a:r>
              <a:rPr lang="en-US" altLang="ja-JP" sz="3600">
                <a:solidFill>
                  <a:srgbClr val="FF3300"/>
                </a:solidFill>
              </a:rPr>
              <a:t>+</a:t>
            </a:r>
            <a:r>
              <a:rPr lang="en-US" altLang="ja-JP" sz="3600"/>
              <a:t> 3 5)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/>
              <a:t>            (</a:t>
            </a:r>
            <a:r>
              <a:rPr lang="en-US" altLang="ja-JP" sz="3600">
                <a:solidFill>
                  <a:srgbClr val="FF3300"/>
                </a:solidFill>
              </a:rPr>
              <a:t>/ </a:t>
            </a:r>
            <a:r>
              <a:rPr lang="en-US" altLang="ja-JP" sz="3600"/>
              <a:t>30 10))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/>
              <a:t>        2))</a:t>
            </a:r>
            <a:endParaRPr lang="ja-JP" altLang="en-US" sz="3600"/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1252764" y="2249488"/>
            <a:ext cx="233838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間違いの例　１</a:t>
            </a: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5472339" y="2298700"/>
            <a:ext cx="23383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間違いの例　２</a:t>
            </a:r>
          </a:p>
        </p:txBody>
      </p:sp>
      <p:sp>
        <p:nvSpPr>
          <p:cNvPr id="49160" name="Rectangle 8"/>
          <p:cNvSpPr>
            <a:spLocks noChangeArrowheads="1"/>
          </p:cNvSpPr>
          <p:nvPr/>
        </p:nvSpPr>
        <p:spPr bwMode="auto">
          <a:xfrm>
            <a:off x="1011464" y="2733675"/>
            <a:ext cx="693738" cy="706438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161" name="Rectangle 9"/>
          <p:cNvSpPr>
            <a:spLocks noChangeArrowheads="1"/>
          </p:cNvSpPr>
          <p:nvPr/>
        </p:nvSpPr>
        <p:spPr bwMode="auto">
          <a:xfrm>
            <a:off x="4953227" y="2824163"/>
            <a:ext cx="514350" cy="706437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 flipV="1">
            <a:off x="1136877" y="3440113"/>
            <a:ext cx="138112" cy="19812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9163" name="Line 11"/>
          <p:cNvSpPr>
            <a:spLocks noChangeShapeType="1"/>
          </p:cNvSpPr>
          <p:nvPr/>
        </p:nvSpPr>
        <p:spPr bwMode="auto">
          <a:xfrm flipV="1">
            <a:off x="5135789" y="3503613"/>
            <a:ext cx="138113" cy="19812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49164" name="Text Box 12"/>
          <p:cNvSpPr txBox="1">
            <a:spLocks noChangeArrowheads="1"/>
          </p:cNvSpPr>
          <p:nvPr/>
        </p:nvSpPr>
        <p:spPr bwMode="auto">
          <a:xfrm>
            <a:off x="249464" y="5413376"/>
            <a:ext cx="41338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＋の後にスペースが無い</a:t>
            </a:r>
          </a:p>
        </p:txBody>
      </p:sp>
      <p:sp>
        <p:nvSpPr>
          <p:cNvPr id="49165" name="Text Box 13"/>
          <p:cNvSpPr txBox="1">
            <a:spLocks noChangeArrowheads="1"/>
          </p:cNvSpPr>
          <p:nvPr/>
        </p:nvSpPr>
        <p:spPr bwMode="auto">
          <a:xfrm>
            <a:off x="4770664" y="5421313"/>
            <a:ext cx="41338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tx2"/>
                </a:solidFill>
              </a:rPr>
              <a:t>＊の後にスペースが無い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45</a:t>
            </a:fld>
            <a:endParaRPr kumimoji="1" lang="ja-JP" altLang="en-US"/>
          </a:p>
        </p:txBody>
      </p:sp>
      <p:sp>
        <p:nvSpPr>
          <p:cNvPr id="1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よくある間違い</a:t>
            </a:r>
          </a:p>
        </p:txBody>
      </p:sp>
    </p:spTree>
    <p:extLst>
      <p:ext uri="{BB962C8B-B14F-4D97-AF65-F5344CB8AC3E}">
        <p14:creationId xmlns:p14="http://schemas.microsoft.com/office/powerpoint/2010/main" val="355415535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9713" y="1168400"/>
            <a:ext cx="4978400" cy="4057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1108075" y="5303838"/>
            <a:ext cx="7366119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/>
              <a:t>＋</a:t>
            </a:r>
            <a:r>
              <a:rPr lang="en-US" altLang="ja-JP" sz="2800" dirty="0"/>
              <a:t>, </a:t>
            </a:r>
            <a:r>
              <a:rPr lang="ja-JP" altLang="en-US" sz="2800" dirty="0" err="1"/>
              <a:t>ー</a:t>
            </a:r>
            <a:r>
              <a:rPr lang="en-US" altLang="ja-JP" sz="2800" dirty="0"/>
              <a:t>, </a:t>
            </a:r>
            <a:r>
              <a:rPr lang="ja-JP" altLang="en-US" sz="2800" dirty="0"/>
              <a:t>＊</a:t>
            </a:r>
            <a:r>
              <a:rPr lang="en-US" altLang="ja-JP" sz="2800" dirty="0"/>
              <a:t>, </a:t>
            </a:r>
            <a:r>
              <a:rPr lang="ja-JP" altLang="en-US" sz="2800" dirty="0"/>
              <a:t>／</a:t>
            </a:r>
            <a:r>
              <a:rPr lang="en-US" altLang="ja-JP" sz="2800" dirty="0"/>
              <a:t>, </a:t>
            </a:r>
            <a:r>
              <a:rPr lang="en-US" altLang="ja-JP" sz="2800" dirty="0" err="1"/>
              <a:t>sqrt</a:t>
            </a:r>
            <a:r>
              <a:rPr lang="en-US" altLang="ja-JP" sz="2800" dirty="0"/>
              <a:t>, </a:t>
            </a:r>
            <a:r>
              <a:rPr lang="en-US" altLang="ja-JP" sz="2800" dirty="0" err="1"/>
              <a:t>expt</a:t>
            </a:r>
            <a:r>
              <a:rPr lang="en-US" altLang="ja-JP" sz="2800" dirty="0"/>
              <a:t>, remainder </a:t>
            </a:r>
            <a:r>
              <a:rPr lang="ja-JP" altLang="en-US" sz="2800" dirty="0"/>
              <a:t>など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/>
              <a:t>の基本的な演算は，すでに，コンピュータ内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/>
              <a:t>に組み込み済み</a:t>
            </a:r>
          </a:p>
        </p:txBody>
      </p:sp>
      <p:sp>
        <p:nvSpPr>
          <p:cNvPr id="50181" name="AutoShape 5"/>
          <p:cNvSpPr>
            <a:spLocks/>
          </p:cNvSpPr>
          <p:nvPr/>
        </p:nvSpPr>
        <p:spPr bwMode="auto">
          <a:xfrm>
            <a:off x="5373688" y="1955800"/>
            <a:ext cx="214312" cy="1595438"/>
          </a:xfrm>
          <a:prstGeom prst="rightBrace">
            <a:avLst>
              <a:gd name="adj1" fmla="val 62037"/>
              <a:gd name="adj2" fmla="val 50000"/>
            </a:avLst>
          </a:prstGeom>
          <a:noFill/>
          <a:ln w="952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5522913" y="2028825"/>
            <a:ext cx="413385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簡単な数式の実行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では，定義用ウインドウ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は使用しない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46</a:t>
            </a:fld>
            <a:endParaRPr kumimoji="1" lang="ja-JP" altLang="en-US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定義用ウインドウ</a:t>
            </a:r>
          </a:p>
        </p:txBody>
      </p:sp>
    </p:spTree>
    <p:extLst>
      <p:ext uri="{BB962C8B-B14F-4D97-AF65-F5344CB8AC3E}">
        <p14:creationId xmlns:p14="http://schemas.microsoft.com/office/powerpoint/2010/main" val="104583625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846253"/>
            <a:ext cx="7319926" cy="533316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sz="3600" dirty="0"/>
              <a:t>円の半径 </a:t>
            </a:r>
            <a:r>
              <a:rPr lang="en-US" altLang="ja-JP" sz="3600" dirty="0">
                <a:solidFill>
                  <a:schemeClr val="tx2"/>
                </a:solidFill>
              </a:rPr>
              <a:t>r</a:t>
            </a:r>
            <a:r>
              <a:rPr lang="en-US" altLang="ja-JP" sz="3600" dirty="0"/>
              <a:t> </a:t>
            </a:r>
            <a:r>
              <a:rPr lang="ja-JP" altLang="en-US" sz="3600" dirty="0"/>
              <a:t>から面積を求める関数 </a:t>
            </a:r>
            <a:r>
              <a:rPr lang="en-US" altLang="ja-JP" sz="3600" dirty="0">
                <a:solidFill>
                  <a:schemeClr val="accent2"/>
                </a:solidFill>
              </a:rPr>
              <a:t>area-of-disk</a:t>
            </a:r>
            <a:r>
              <a:rPr lang="en-US" altLang="ja-JP" sz="3600" dirty="0"/>
              <a:t> </a:t>
            </a:r>
            <a:r>
              <a:rPr lang="ja-JP" altLang="en-US" sz="3600" dirty="0"/>
              <a:t>を書き，実行する</a:t>
            </a:r>
          </a:p>
          <a:p>
            <a:pPr>
              <a:lnSpc>
                <a:spcPct val="90000"/>
              </a:lnSpc>
              <a:buNone/>
            </a:pPr>
            <a:endParaRPr lang="ja-JP" altLang="en-US" dirty="0"/>
          </a:p>
          <a:p>
            <a:pPr>
              <a:lnSpc>
                <a:spcPct val="90000"/>
              </a:lnSpc>
              <a:buNone/>
            </a:pPr>
            <a:r>
              <a:rPr lang="ja-JP" altLang="en-US" dirty="0">
                <a:solidFill>
                  <a:srgbClr val="008000"/>
                </a:solidFill>
              </a:rPr>
              <a:t>	 例） </a:t>
            </a:r>
            <a:r>
              <a:rPr lang="en-US" altLang="ja-JP" dirty="0">
                <a:solidFill>
                  <a:srgbClr val="008000"/>
                </a:solidFill>
              </a:rPr>
              <a:t>5  →  78.5</a:t>
            </a:r>
            <a:endParaRPr lang="en-US" altLang="ja-JP" sz="3600" dirty="0">
              <a:solidFill>
                <a:srgbClr val="008000"/>
              </a:solidFill>
            </a:endParaRPr>
          </a:p>
          <a:p>
            <a:pPr>
              <a:lnSpc>
                <a:spcPct val="90000"/>
              </a:lnSpc>
              <a:buNone/>
            </a:pPr>
            <a:endParaRPr lang="ja-JP" altLang="en-US" dirty="0"/>
          </a:p>
          <a:p>
            <a:pPr lvl="1">
              <a:lnSpc>
                <a:spcPct val="90000"/>
              </a:lnSpc>
            </a:pPr>
            <a:r>
              <a:rPr lang="ja-JP" altLang="en-US" sz="3200" dirty="0"/>
              <a:t>関数の名前： </a:t>
            </a:r>
            <a:r>
              <a:rPr lang="en-US" altLang="ja-JP" sz="3200" dirty="0">
                <a:solidFill>
                  <a:schemeClr val="accent2"/>
                </a:solidFill>
              </a:rPr>
              <a:t>area-of-disk</a:t>
            </a:r>
            <a:r>
              <a:rPr lang="en-US" altLang="ja-JP" sz="3200" dirty="0"/>
              <a:t> </a:t>
            </a:r>
          </a:p>
          <a:p>
            <a:pPr lvl="1">
              <a:lnSpc>
                <a:spcPct val="90000"/>
              </a:lnSpc>
            </a:pPr>
            <a:r>
              <a:rPr lang="ja-JP" altLang="en-US" sz="3200" dirty="0"/>
              <a:t>パラメータ：  </a:t>
            </a:r>
            <a:r>
              <a:rPr lang="en-US" altLang="ja-JP" sz="3200" dirty="0">
                <a:solidFill>
                  <a:schemeClr val="tx2"/>
                </a:solidFill>
              </a:rPr>
              <a:t>r</a:t>
            </a:r>
            <a:endParaRPr lang="ja-JP" altLang="en-US" dirty="0">
              <a:solidFill>
                <a:schemeClr val="tx2"/>
              </a:solidFill>
            </a:endParaRP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47</a:t>
            </a:fld>
            <a:endParaRPr kumimoji="1" lang="ja-JP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例題２．円の面積　</a:t>
            </a:r>
          </a:p>
        </p:txBody>
      </p:sp>
    </p:spTree>
    <p:extLst>
      <p:ext uri="{BB962C8B-B14F-4D97-AF65-F5344CB8AC3E}">
        <p14:creationId xmlns:p14="http://schemas.microsoft.com/office/powerpoint/2010/main" val="314122760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693738" y="1066800"/>
            <a:ext cx="7827962" cy="105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ja-JP" altLang="en-US" sz="2800">
                <a:latin typeface="Calibri" panose="020F0502020204030204" pitchFamily="34" charset="0"/>
                <a:ea typeface="メイリオ" panose="020B0604030504040204" pitchFamily="50" charset="-128"/>
              </a:rPr>
              <a:t>次を「</a:t>
            </a:r>
            <a:r>
              <a:rPr lang="ja-JP" altLang="en-US" sz="2800">
                <a:solidFill>
                  <a:schemeClr val="tx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定義用ウインドウ</a:t>
            </a:r>
            <a:r>
              <a:rPr lang="ja-JP" altLang="en-US" sz="2800">
                <a:latin typeface="Calibri" panose="020F0502020204030204" pitchFamily="34" charset="0"/>
                <a:ea typeface="メイリオ" panose="020B0604030504040204" pitchFamily="50" charset="-128"/>
              </a:rPr>
              <a:t>」で，実行しなさい</a:t>
            </a:r>
          </a:p>
          <a:p>
            <a:pPr lvl="1" eaLnBrk="1" hangingPunct="1">
              <a:lnSpc>
                <a:spcPct val="120000"/>
              </a:lnSpc>
              <a:buFontTx/>
              <a:buChar char="•"/>
            </a:pPr>
            <a:r>
              <a:rPr lang="ja-JP" altLang="en-US">
                <a:latin typeface="Calibri" panose="020F0502020204030204" pitchFamily="34" charset="0"/>
                <a:ea typeface="メイリオ" panose="020B0604030504040204" pitchFamily="50" charset="-128"/>
              </a:rPr>
              <a:t>入力した後に，</a:t>
            </a:r>
            <a:r>
              <a:rPr lang="en-US" altLang="ja-JP">
                <a:latin typeface="Calibri" panose="020F0502020204030204" pitchFamily="34" charset="0"/>
                <a:ea typeface="メイリオ" panose="020B0604030504040204" pitchFamily="50" charset="-128"/>
              </a:rPr>
              <a:t>Execute </a:t>
            </a:r>
            <a:r>
              <a:rPr lang="ja-JP" altLang="en-US">
                <a:latin typeface="Calibri" panose="020F0502020204030204" pitchFamily="34" charset="0"/>
                <a:ea typeface="メイリオ" panose="020B0604030504040204" pitchFamily="50" charset="-128"/>
              </a:rPr>
              <a:t>ボタンを押す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1143000" y="2178050"/>
            <a:ext cx="6696075" cy="1749425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/>
              <a:t>(define (</a:t>
            </a:r>
            <a:r>
              <a:rPr lang="en-US" altLang="ja-JP" sz="3600">
                <a:solidFill>
                  <a:schemeClr val="accent2"/>
                </a:solidFill>
              </a:rPr>
              <a:t>area-of-disk</a:t>
            </a:r>
            <a:r>
              <a:rPr lang="en-US" altLang="ja-JP" sz="3600"/>
              <a:t> </a:t>
            </a:r>
            <a:r>
              <a:rPr lang="en-US" altLang="ja-JP" sz="3600">
                <a:solidFill>
                  <a:schemeClr val="tx2"/>
                </a:solidFill>
              </a:rPr>
              <a:t>r</a:t>
            </a:r>
            <a:r>
              <a:rPr lang="en-US" altLang="ja-JP" sz="3600"/>
              <a:t>)</a:t>
            </a:r>
            <a:endParaRPr lang="ja-JP" altLang="en-US" sz="36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/>
              <a:t>    (* 3.14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/>
              <a:t>        (* </a:t>
            </a:r>
            <a:r>
              <a:rPr lang="en-US" altLang="ja-JP" sz="3600">
                <a:solidFill>
                  <a:schemeClr val="tx2"/>
                </a:solidFill>
              </a:rPr>
              <a:t>r</a:t>
            </a:r>
            <a:r>
              <a:rPr lang="en-US" altLang="ja-JP" sz="3600"/>
              <a:t> </a:t>
            </a:r>
            <a:r>
              <a:rPr lang="en-US" altLang="ja-JP" sz="3600">
                <a:solidFill>
                  <a:schemeClr val="tx2"/>
                </a:solidFill>
              </a:rPr>
              <a:t>r</a:t>
            </a:r>
            <a:r>
              <a:rPr lang="en-US" altLang="ja-JP" sz="3600"/>
              <a:t>)))</a:t>
            </a:r>
            <a:endParaRPr lang="ja-JP" altLang="en-US" sz="3600"/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714375" y="4378325"/>
            <a:ext cx="87788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2</a:t>
            </a:r>
            <a:r>
              <a:rPr lang="en-US" altLang="ja-JP" sz="2800"/>
              <a:t>. </a:t>
            </a:r>
            <a:r>
              <a:rPr lang="ja-JP" altLang="en-US" sz="2800"/>
              <a:t>その後，次を「</a:t>
            </a:r>
            <a:r>
              <a:rPr lang="ja-JP" altLang="en-US" sz="2800">
                <a:solidFill>
                  <a:schemeClr val="tx2"/>
                </a:solidFill>
              </a:rPr>
              <a:t>実行用ウインドウ</a:t>
            </a:r>
            <a:r>
              <a:rPr lang="ja-JP" altLang="en-US" sz="2800"/>
              <a:t>」で実行しなさい</a:t>
            </a:r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3164115" y="6207125"/>
            <a:ext cx="5123542" cy="46166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tx2"/>
                </a:solidFill>
              </a:rPr>
              <a:t>☆</a:t>
            </a:r>
            <a:r>
              <a:rPr lang="ja-JP" altLang="en-US" sz="2400">
                <a:solidFill>
                  <a:schemeClr val="tx2"/>
                </a:solidFill>
              </a:rPr>
              <a:t>　次は，例題３に進んでください</a:t>
            </a:r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1195388" y="5137150"/>
            <a:ext cx="6696075" cy="650875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3600"/>
              <a:t>(</a:t>
            </a:r>
            <a:r>
              <a:rPr lang="en-US" altLang="ja-JP" sz="3600">
                <a:solidFill>
                  <a:schemeClr val="accent2"/>
                </a:solidFill>
              </a:rPr>
              <a:t>area-of-disk</a:t>
            </a:r>
            <a:r>
              <a:rPr lang="en-US" altLang="ja-JP" sz="3600"/>
              <a:t> 5)</a:t>
            </a:r>
            <a:endParaRPr lang="ja-JP" altLang="en-US" sz="360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48</a:t>
            </a:fld>
            <a:endParaRPr kumimoji="1" lang="ja-JP" altLang="en-US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「例題２．円の面積」の手順</a:t>
            </a:r>
          </a:p>
        </p:txBody>
      </p:sp>
    </p:spTree>
    <p:extLst>
      <p:ext uri="{BB962C8B-B14F-4D97-AF65-F5344CB8AC3E}">
        <p14:creationId xmlns:p14="http://schemas.microsoft.com/office/powerpoint/2010/main" val="283402517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1" name="Picture 3" descr="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1438" y="887413"/>
            <a:ext cx="6435725" cy="47450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3252" name="Text Box 7"/>
          <p:cNvSpPr txBox="1">
            <a:spLocks noChangeArrowheads="1"/>
          </p:cNvSpPr>
          <p:nvPr/>
        </p:nvSpPr>
        <p:spPr bwMode="auto">
          <a:xfrm>
            <a:off x="3387725" y="4160838"/>
            <a:ext cx="5108575" cy="1077912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まず，定義用ウインドウで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プログラムを編集している</a:t>
            </a:r>
          </a:p>
        </p:txBody>
      </p:sp>
      <p:sp>
        <p:nvSpPr>
          <p:cNvPr id="53253" name="Rectangle 8"/>
          <p:cNvSpPr>
            <a:spLocks noChangeArrowheads="1"/>
          </p:cNvSpPr>
          <p:nvPr/>
        </p:nvSpPr>
        <p:spPr bwMode="auto">
          <a:xfrm>
            <a:off x="250825" y="1930400"/>
            <a:ext cx="6596063" cy="1216025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3254" name="Line 9"/>
          <p:cNvSpPr>
            <a:spLocks noChangeShapeType="1"/>
          </p:cNvSpPr>
          <p:nvPr/>
        </p:nvSpPr>
        <p:spPr bwMode="auto">
          <a:xfrm flipH="1" flipV="1">
            <a:off x="3294063" y="3132138"/>
            <a:ext cx="669925" cy="104457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49</a:t>
            </a:fld>
            <a:endParaRPr kumimoji="1" lang="ja-JP" altLang="en-US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「例題２．円の面積」の結果</a:t>
            </a:r>
            <a:r>
              <a:rPr lang="en-US" altLang="ja-JP" sz="4000" dirty="0"/>
              <a:t>(1/4)</a:t>
            </a:r>
          </a:p>
        </p:txBody>
      </p:sp>
    </p:spTree>
    <p:extLst>
      <p:ext uri="{BB962C8B-B14F-4D97-AF65-F5344CB8AC3E}">
        <p14:creationId xmlns:p14="http://schemas.microsoft.com/office/powerpoint/2010/main" val="3676626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sz="3600" dirty="0"/>
              <a:t>Scheme </a:t>
            </a:r>
            <a:r>
              <a:rPr lang="ja-JP" altLang="en-US" sz="3600" dirty="0"/>
              <a:t>の計算機能</a:t>
            </a: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827088" y="2870200"/>
            <a:ext cx="3227387" cy="156051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accent2"/>
                </a:solidFill>
              </a:rPr>
              <a:t>コンピュータ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chemeClr val="accent2"/>
                </a:solidFill>
              </a:rPr>
              <a:t>(Scheme </a:t>
            </a:r>
            <a:r>
              <a:rPr lang="ja-JP" altLang="en-US" sz="3600">
                <a:solidFill>
                  <a:schemeClr val="accent2"/>
                </a:solidFill>
              </a:rPr>
              <a:t>搭載</a:t>
            </a:r>
            <a:r>
              <a:rPr lang="en-US" altLang="ja-JP" sz="3600">
                <a:solidFill>
                  <a:schemeClr val="accent2"/>
                </a:solidFill>
              </a:rPr>
              <a:t>)</a:t>
            </a: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2051050" y="1890713"/>
            <a:ext cx="781050" cy="793750"/>
          </a:xfrm>
          <a:prstGeom prst="downArrow">
            <a:avLst>
              <a:gd name="adj1" fmla="val 50000"/>
              <a:gd name="adj2" fmla="val 2540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2038350" y="4656138"/>
            <a:ext cx="781050" cy="793750"/>
          </a:xfrm>
          <a:prstGeom prst="downArrow">
            <a:avLst>
              <a:gd name="adj1" fmla="val 50000"/>
              <a:gd name="adj2" fmla="val 2540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687388" y="1028700"/>
            <a:ext cx="3497262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3600"/>
              <a:t>Scheme </a:t>
            </a:r>
            <a:r>
              <a:rPr lang="ja-JP" altLang="en-US" sz="3600"/>
              <a:t>の式</a:t>
            </a:r>
            <a:endParaRPr lang="ja-JP" altLang="en-US" sz="2800">
              <a:solidFill>
                <a:srgbClr val="008000"/>
              </a:solidFill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90600" y="5600700"/>
            <a:ext cx="29368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式の実行結果</a:t>
            </a:r>
            <a:endParaRPr lang="en-US" altLang="ja-JP" sz="2800">
              <a:solidFill>
                <a:srgbClr val="008000"/>
              </a:solidFill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3981450" y="1987550"/>
            <a:ext cx="46402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chemeClr val="accent2"/>
                </a:solidFill>
              </a:rPr>
              <a:t>Scheme </a:t>
            </a:r>
            <a:r>
              <a:rPr lang="ja-JP" altLang="en-US" sz="2800">
                <a:solidFill>
                  <a:schemeClr val="accent2"/>
                </a:solidFill>
              </a:rPr>
              <a:t>の式を入力すると，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3975100" y="4729163"/>
            <a:ext cx="44942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accent2"/>
                </a:solidFill>
              </a:rPr>
              <a:t>計算が行われて表示される</a:t>
            </a:r>
          </a:p>
        </p:txBody>
      </p:sp>
    </p:spTree>
    <p:extLst>
      <p:ext uri="{BB962C8B-B14F-4D97-AF65-F5344CB8AC3E}">
        <p14:creationId xmlns:p14="http://schemas.microsoft.com/office/powerpoint/2010/main" val="361240807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563" y="1004888"/>
            <a:ext cx="5983287" cy="4413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5167396" y="3049588"/>
            <a:ext cx="3775075" cy="2246313"/>
          </a:xfrm>
          <a:prstGeom prst="rect">
            <a:avLst/>
          </a:prstGeom>
          <a:solidFill>
            <a:schemeClr val="bg1"/>
          </a:solidFill>
          <a:ln w="12700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008000"/>
                </a:solidFill>
              </a:rPr>
              <a:t>Execute </a:t>
            </a:r>
            <a:r>
              <a:rPr lang="ja-JP" altLang="en-US" sz="2800">
                <a:solidFill>
                  <a:srgbClr val="008000"/>
                </a:solidFill>
              </a:rPr>
              <a:t>ボタンを押す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と，定義用ウインドウ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に書いたプログラム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が，コンピュータに読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み込まれる</a:t>
            </a:r>
          </a:p>
        </p:txBody>
      </p:sp>
      <p:sp>
        <p:nvSpPr>
          <p:cNvPr id="54277" name="Line 5"/>
          <p:cNvSpPr>
            <a:spLocks noChangeShapeType="1"/>
          </p:cNvSpPr>
          <p:nvPr/>
        </p:nvSpPr>
        <p:spPr bwMode="auto">
          <a:xfrm flipH="1" flipV="1">
            <a:off x="5397500" y="2293938"/>
            <a:ext cx="1038225" cy="72072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4554538" y="1444625"/>
            <a:ext cx="1274762" cy="847725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4279" name="Line 7"/>
          <p:cNvSpPr>
            <a:spLocks noChangeShapeType="1"/>
          </p:cNvSpPr>
          <p:nvPr/>
        </p:nvSpPr>
        <p:spPr bwMode="auto">
          <a:xfrm flipH="1" flipV="1">
            <a:off x="3225800" y="4618038"/>
            <a:ext cx="527050" cy="101282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165100" y="3484563"/>
            <a:ext cx="4689475" cy="1119187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2509837" y="5645151"/>
            <a:ext cx="5519738" cy="1077912"/>
          </a:xfrm>
          <a:prstGeom prst="rect">
            <a:avLst/>
          </a:prstGeom>
          <a:noFill/>
          <a:ln w="127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このとき，実行用ウインドウ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の中身はクリアされる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50</a:t>
            </a:fld>
            <a:endParaRPr kumimoji="1" lang="ja-JP" altLang="en-US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「例題２．円の面積」の結果</a:t>
            </a:r>
            <a:r>
              <a:rPr lang="en-US" altLang="ja-JP" sz="4000" dirty="0"/>
              <a:t>(2/4)</a:t>
            </a:r>
            <a:endParaRPr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65943971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 descr="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6675" y="1050925"/>
            <a:ext cx="6427788" cy="4740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1497467" y="5021036"/>
            <a:ext cx="6948487" cy="1816100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実行用ウインドウで，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008000"/>
                </a:solidFill>
              </a:rPr>
              <a:t>	</a:t>
            </a:r>
            <a:r>
              <a:rPr lang="en-US" altLang="ja-JP" sz="2800"/>
              <a:t>(</a:t>
            </a:r>
            <a:r>
              <a:rPr lang="en-US" altLang="ja-JP" sz="2800">
                <a:solidFill>
                  <a:schemeClr val="accent2"/>
                </a:solidFill>
              </a:rPr>
              <a:t>area-of-disk</a:t>
            </a:r>
            <a:r>
              <a:rPr lang="en-US" altLang="ja-JP" sz="2800"/>
              <a:t> 5)</a:t>
            </a:r>
            <a:r>
              <a:rPr lang="en-US" altLang="ja-JP" sz="2800">
                <a:solidFill>
                  <a:srgbClr val="008000"/>
                </a:solidFill>
              </a:rPr>
              <a:t> </a:t>
            </a:r>
            <a:r>
              <a:rPr lang="ja-JP" altLang="en-US" sz="2800">
                <a:solidFill>
                  <a:srgbClr val="008000"/>
                </a:solidFill>
              </a:rPr>
              <a:t>　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と入力して，</a:t>
            </a:r>
            <a:r>
              <a:rPr lang="en-US" altLang="ja-JP" sz="2800">
                <a:solidFill>
                  <a:srgbClr val="008000"/>
                </a:solidFill>
              </a:rPr>
              <a:t>Enter </a:t>
            </a:r>
            <a:r>
              <a:rPr lang="ja-JP" altLang="en-US" sz="2800">
                <a:solidFill>
                  <a:srgbClr val="008000"/>
                </a:solidFill>
              </a:rPr>
              <a:t>キーを押す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（これは，</a:t>
            </a:r>
            <a:r>
              <a:rPr lang="en-US" altLang="ja-JP" sz="2800">
                <a:solidFill>
                  <a:schemeClr val="tx2"/>
                </a:solidFill>
              </a:rPr>
              <a:t>r</a:t>
            </a:r>
            <a:r>
              <a:rPr lang="en-US" altLang="ja-JP" sz="2800">
                <a:solidFill>
                  <a:srgbClr val="008000"/>
                </a:solidFill>
              </a:rPr>
              <a:t> </a:t>
            </a:r>
            <a:r>
              <a:rPr lang="ja-JP" altLang="en-US" sz="2800">
                <a:solidFill>
                  <a:srgbClr val="008000"/>
                </a:solidFill>
              </a:rPr>
              <a:t>の値 を</a:t>
            </a:r>
            <a:r>
              <a:rPr lang="en-US" altLang="ja-JP" sz="2800">
                <a:solidFill>
                  <a:srgbClr val="008000"/>
                </a:solidFill>
              </a:rPr>
              <a:t> 5 </a:t>
            </a:r>
            <a:r>
              <a:rPr lang="ja-JP" altLang="en-US" sz="2800">
                <a:solidFill>
                  <a:srgbClr val="008000"/>
                </a:solidFill>
              </a:rPr>
              <a:t>に設定しての実行）</a:t>
            </a:r>
          </a:p>
        </p:txBody>
      </p:sp>
      <p:sp>
        <p:nvSpPr>
          <p:cNvPr id="55301" name="Line 5"/>
          <p:cNvSpPr>
            <a:spLocks noChangeShapeType="1"/>
          </p:cNvSpPr>
          <p:nvPr/>
        </p:nvSpPr>
        <p:spPr bwMode="auto">
          <a:xfrm flipH="1" flipV="1">
            <a:off x="3227388" y="4446588"/>
            <a:ext cx="458787" cy="665162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5302" name="Rectangle 6"/>
          <p:cNvSpPr>
            <a:spLocks noChangeArrowheads="1"/>
          </p:cNvSpPr>
          <p:nvPr/>
        </p:nvSpPr>
        <p:spPr bwMode="auto">
          <a:xfrm>
            <a:off x="250825" y="4094163"/>
            <a:ext cx="3711575" cy="354012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51</a:t>
            </a:fld>
            <a:endParaRPr kumimoji="1" lang="ja-JP" altLang="en-US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「例題２．円の面積」の結果</a:t>
            </a:r>
            <a:r>
              <a:rPr lang="en-US" altLang="ja-JP" sz="4000" dirty="0"/>
              <a:t>(3/4)</a:t>
            </a:r>
            <a:endParaRPr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52076312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 descr="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563" y="914400"/>
            <a:ext cx="6535737" cy="48212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6324" name="Line 5"/>
          <p:cNvSpPr>
            <a:spLocks noChangeShapeType="1"/>
          </p:cNvSpPr>
          <p:nvPr/>
        </p:nvSpPr>
        <p:spPr bwMode="auto">
          <a:xfrm flipH="1" flipV="1">
            <a:off x="1123950" y="4594225"/>
            <a:ext cx="2092325" cy="1620838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6325" name="Rectangle 6"/>
          <p:cNvSpPr>
            <a:spLocks noChangeArrowheads="1"/>
          </p:cNvSpPr>
          <p:nvPr/>
        </p:nvSpPr>
        <p:spPr bwMode="auto">
          <a:xfrm>
            <a:off x="114300" y="3989388"/>
            <a:ext cx="1273175" cy="58420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6326" name="Text Box 7"/>
          <p:cNvSpPr txBox="1">
            <a:spLocks noChangeArrowheads="1"/>
          </p:cNvSpPr>
          <p:nvPr/>
        </p:nvSpPr>
        <p:spPr bwMode="auto">
          <a:xfrm>
            <a:off x="2098675" y="4933950"/>
            <a:ext cx="5237163" cy="1570038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実行結果である「</a:t>
            </a:r>
            <a:r>
              <a:rPr lang="en-US" altLang="ja-JP"/>
              <a:t>78.5</a:t>
            </a:r>
            <a:r>
              <a:rPr lang="ja-JP" altLang="en-US">
                <a:solidFill>
                  <a:srgbClr val="008000"/>
                </a:solidFill>
              </a:rPr>
              <a:t>」が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表示される　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（確かに </a:t>
            </a:r>
            <a:r>
              <a:rPr lang="en-US" altLang="ja-JP">
                <a:solidFill>
                  <a:srgbClr val="008000"/>
                </a:solidFill>
              </a:rPr>
              <a:t>5×5×3.14 = 78.5</a:t>
            </a:r>
            <a:r>
              <a:rPr lang="ja-JP" altLang="en-US">
                <a:solidFill>
                  <a:srgbClr val="008000"/>
                </a:solidFill>
              </a:rPr>
              <a:t>）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52</a:t>
            </a:fld>
            <a:endParaRPr kumimoji="1" lang="ja-JP" altLang="en-US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「例題２．円の面積」の結果</a:t>
            </a:r>
            <a:r>
              <a:rPr lang="en-US" altLang="ja-JP" sz="4000" dirty="0"/>
              <a:t>(4/4)</a:t>
            </a:r>
            <a:endParaRPr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72630348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10" descr="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819150"/>
            <a:ext cx="7097713" cy="597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7" name="Rectangle 3"/>
          <p:cNvSpPr>
            <a:spLocks noGrp="1" noChangeArrowheads="1"/>
          </p:cNvSpPr>
          <p:nvPr>
            <p:ph type="title"/>
          </p:nvPr>
        </p:nvSpPr>
        <p:spPr>
          <a:xfrm>
            <a:off x="354013" y="292100"/>
            <a:ext cx="8286750" cy="3683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ja-JP" altLang="en-US" sz="3600"/>
              <a:t>　</a:t>
            </a:r>
          </a:p>
        </p:txBody>
      </p:sp>
      <p:sp>
        <p:nvSpPr>
          <p:cNvPr id="57348" name="Line 4"/>
          <p:cNvSpPr>
            <a:spLocks noChangeShapeType="1"/>
          </p:cNvSpPr>
          <p:nvPr/>
        </p:nvSpPr>
        <p:spPr bwMode="auto">
          <a:xfrm flipH="1">
            <a:off x="2592388" y="3546475"/>
            <a:ext cx="952500" cy="1147763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733425" y="4702175"/>
            <a:ext cx="2981325" cy="498475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2765652" y="1573213"/>
            <a:ext cx="6065837" cy="2062162"/>
          </a:xfrm>
          <a:prstGeom prst="rect">
            <a:avLst/>
          </a:prstGeom>
          <a:solidFill>
            <a:schemeClr val="bg1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今度は，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/>
              <a:t>	(</a:t>
            </a:r>
            <a:r>
              <a:rPr lang="en-US" altLang="ja-JP">
                <a:solidFill>
                  <a:schemeClr val="accent2"/>
                </a:solidFill>
              </a:rPr>
              <a:t>area-of-disk</a:t>
            </a:r>
            <a:r>
              <a:rPr lang="en-US" altLang="ja-JP"/>
              <a:t> 10)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と書いて，</a:t>
            </a:r>
            <a:r>
              <a:rPr lang="en-US" altLang="ja-JP">
                <a:solidFill>
                  <a:schemeClr val="tx2"/>
                </a:solidFill>
              </a:rPr>
              <a:t>r</a:t>
            </a:r>
            <a:r>
              <a:rPr lang="en-US" altLang="ja-JP">
                <a:solidFill>
                  <a:srgbClr val="008000"/>
                </a:solidFill>
              </a:rPr>
              <a:t> </a:t>
            </a:r>
            <a:r>
              <a:rPr lang="ja-JP" altLang="en-US">
                <a:solidFill>
                  <a:srgbClr val="008000"/>
                </a:solidFill>
              </a:rPr>
              <a:t>の値 を</a:t>
            </a:r>
            <a:r>
              <a:rPr lang="en-US" altLang="ja-JP">
                <a:solidFill>
                  <a:srgbClr val="008000"/>
                </a:solidFill>
              </a:rPr>
              <a:t> 10 </a:t>
            </a:r>
            <a:r>
              <a:rPr lang="ja-JP" altLang="en-US">
                <a:solidFill>
                  <a:srgbClr val="008000"/>
                </a:solidFill>
              </a:rPr>
              <a:t>に設定し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ての実行．　</a:t>
            </a:r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2154238" y="5272088"/>
            <a:ext cx="5545137" cy="1570037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実行結果である「</a:t>
            </a:r>
            <a:r>
              <a:rPr lang="en-US" altLang="ja-JP"/>
              <a:t>314</a:t>
            </a:r>
            <a:r>
              <a:rPr lang="ja-JP" altLang="en-US">
                <a:solidFill>
                  <a:srgbClr val="008000"/>
                </a:solidFill>
              </a:rPr>
              <a:t>」が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表示される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（確かに </a:t>
            </a:r>
            <a:r>
              <a:rPr lang="en-US" altLang="ja-JP">
                <a:solidFill>
                  <a:srgbClr val="008000"/>
                </a:solidFill>
              </a:rPr>
              <a:t>10×10×3.14 = 314</a:t>
            </a:r>
            <a:r>
              <a:rPr lang="ja-JP" altLang="en-US">
                <a:solidFill>
                  <a:srgbClr val="008000"/>
                </a:solidFill>
              </a:rPr>
              <a:t>）</a:t>
            </a:r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357188" y="5040313"/>
            <a:ext cx="866775" cy="488950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 flipH="1" flipV="1">
            <a:off x="1243013" y="5326063"/>
            <a:ext cx="903287" cy="55562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770395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765175"/>
            <a:ext cx="7841569" cy="5105400"/>
          </a:xfrm>
        </p:spPr>
        <p:txBody>
          <a:bodyPr/>
          <a:lstStyle/>
          <a:p>
            <a:pPr eaLnBrk="1" hangingPunct="1">
              <a:spcBef>
                <a:spcPct val="25000"/>
              </a:spcBef>
              <a:buFontTx/>
              <a:buNone/>
            </a:pPr>
            <a:r>
              <a:rPr lang="en-US" altLang="ja-JP" sz="2800" dirty="0">
                <a:solidFill>
                  <a:schemeClr val="accent2"/>
                </a:solidFill>
              </a:rPr>
              <a:t>①</a:t>
            </a:r>
            <a:r>
              <a:rPr lang="ja-JP" altLang="en-US" sz="2800" dirty="0">
                <a:solidFill>
                  <a:schemeClr val="accent2"/>
                </a:solidFill>
              </a:rPr>
              <a:t>　プログラムを書き，コンピュータに読み込ませる</a:t>
            </a:r>
          </a:p>
          <a:p>
            <a:pPr eaLnBrk="1" hangingPunct="1">
              <a:spcBef>
                <a:spcPct val="25000"/>
              </a:spcBef>
              <a:buFontTx/>
              <a:buNone/>
            </a:pPr>
            <a:r>
              <a:rPr lang="ja-JP" altLang="en-US" sz="2800" dirty="0">
                <a:solidFill>
                  <a:schemeClr val="accent2"/>
                </a:solidFill>
              </a:rPr>
              <a:t>	</a:t>
            </a:r>
          </a:p>
          <a:p>
            <a:pPr eaLnBrk="1" hangingPunct="1">
              <a:spcBef>
                <a:spcPct val="25000"/>
              </a:spcBef>
              <a:buFontTx/>
              <a:buNone/>
            </a:pPr>
            <a:endParaRPr lang="ja-JP" altLang="en-US" sz="2800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25000"/>
              </a:spcBef>
              <a:buFontTx/>
              <a:buNone/>
            </a:pPr>
            <a:endParaRPr lang="ja-JP" altLang="en-US" sz="2800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25000"/>
              </a:spcBef>
              <a:buFontTx/>
              <a:buNone/>
            </a:pPr>
            <a:endParaRPr lang="ja-JP" altLang="en-US" sz="2800" dirty="0">
              <a:solidFill>
                <a:schemeClr val="accent2"/>
              </a:solidFill>
            </a:endParaRPr>
          </a:p>
          <a:p>
            <a:pPr eaLnBrk="1" hangingPunct="1">
              <a:spcBef>
                <a:spcPct val="25000"/>
              </a:spcBef>
              <a:buFontTx/>
              <a:buNone/>
            </a:pPr>
            <a:r>
              <a:rPr lang="en-US" altLang="ja-JP" sz="2800" dirty="0">
                <a:solidFill>
                  <a:schemeClr val="accent2"/>
                </a:solidFill>
              </a:rPr>
              <a:t>②</a:t>
            </a:r>
            <a:r>
              <a:rPr lang="ja-JP" altLang="en-US" sz="2800" dirty="0">
                <a:solidFill>
                  <a:schemeClr val="accent2"/>
                </a:solidFill>
              </a:rPr>
              <a:t>　読み込ませたプログラムを実行させる</a:t>
            </a:r>
          </a:p>
        </p:txBody>
      </p:sp>
      <p:sp>
        <p:nvSpPr>
          <p:cNvPr id="58372" name="Text Box 7"/>
          <p:cNvSpPr txBox="1">
            <a:spLocks noChangeArrowheads="1"/>
          </p:cNvSpPr>
          <p:nvPr/>
        </p:nvSpPr>
        <p:spPr bwMode="auto">
          <a:xfrm>
            <a:off x="2065338" y="1692275"/>
            <a:ext cx="2984500" cy="119697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(define (</a:t>
            </a:r>
            <a:r>
              <a:rPr lang="en-US" altLang="ja-JP" sz="2400">
                <a:solidFill>
                  <a:schemeClr val="accent2"/>
                </a:solidFill>
              </a:rPr>
              <a:t>area-of-disk</a:t>
            </a:r>
            <a:r>
              <a:rPr lang="en-US" altLang="ja-JP" sz="2400"/>
              <a:t> </a:t>
            </a:r>
            <a:r>
              <a:rPr lang="en-US" altLang="ja-JP" sz="2400">
                <a:solidFill>
                  <a:schemeClr val="tx2"/>
                </a:solidFill>
              </a:rPr>
              <a:t>r</a:t>
            </a:r>
            <a:r>
              <a:rPr lang="en-US" altLang="ja-JP" sz="2400"/>
              <a:t>)</a:t>
            </a:r>
            <a:endParaRPr lang="ja-JP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(* 3.14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(* </a:t>
            </a:r>
            <a:r>
              <a:rPr lang="en-US" altLang="ja-JP" sz="2400">
                <a:solidFill>
                  <a:schemeClr val="tx2"/>
                </a:solidFill>
              </a:rPr>
              <a:t>r</a:t>
            </a:r>
            <a:r>
              <a:rPr lang="en-US" altLang="ja-JP" sz="2400"/>
              <a:t> </a:t>
            </a:r>
            <a:r>
              <a:rPr lang="en-US" altLang="ja-JP" sz="2400">
                <a:solidFill>
                  <a:schemeClr val="tx2"/>
                </a:solidFill>
              </a:rPr>
              <a:t>r</a:t>
            </a:r>
            <a:r>
              <a:rPr lang="en-US" altLang="ja-JP" sz="2400"/>
              <a:t>)))</a:t>
            </a:r>
            <a:endParaRPr lang="ja-JP" altLang="en-US" sz="2400"/>
          </a:p>
        </p:txBody>
      </p:sp>
      <p:sp>
        <p:nvSpPr>
          <p:cNvPr id="58373" name="Text Box 9"/>
          <p:cNvSpPr txBox="1">
            <a:spLocks noChangeArrowheads="1"/>
          </p:cNvSpPr>
          <p:nvPr/>
        </p:nvSpPr>
        <p:spPr bwMode="auto">
          <a:xfrm>
            <a:off x="1255713" y="167005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例</a:t>
            </a:r>
          </a:p>
        </p:txBody>
      </p:sp>
      <p:sp>
        <p:nvSpPr>
          <p:cNvPr id="58374" name="Text Box 10"/>
          <p:cNvSpPr txBox="1">
            <a:spLocks noChangeArrowheads="1"/>
          </p:cNvSpPr>
          <p:nvPr/>
        </p:nvSpPr>
        <p:spPr bwMode="auto">
          <a:xfrm>
            <a:off x="2109788" y="4632325"/>
            <a:ext cx="2097087" cy="46672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area-of-disk</a:t>
            </a:r>
            <a:r>
              <a:rPr lang="en-US" altLang="ja-JP" sz="2400"/>
              <a:t> 5)</a:t>
            </a:r>
            <a:endParaRPr lang="ja-JP" altLang="en-US" sz="2400"/>
          </a:p>
        </p:txBody>
      </p:sp>
      <p:sp>
        <p:nvSpPr>
          <p:cNvPr id="58375" name="Text Box 11"/>
          <p:cNvSpPr txBox="1">
            <a:spLocks noChangeArrowheads="1"/>
          </p:cNvSpPr>
          <p:nvPr/>
        </p:nvSpPr>
        <p:spPr bwMode="auto">
          <a:xfrm>
            <a:off x="1223963" y="4584700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例</a:t>
            </a:r>
          </a:p>
        </p:txBody>
      </p:sp>
      <p:sp>
        <p:nvSpPr>
          <p:cNvPr id="58376" name="AutoShape 12"/>
          <p:cNvSpPr>
            <a:spLocks/>
          </p:cNvSpPr>
          <p:nvPr/>
        </p:nvSpPr>
        <p:spPr bwMode="auto">
          <a:xfrm>
            <a:off x="5607050" y="1708150"/>
            <a:ext cx="268288" cy="1143000"/>
          </a:xfrm>
          <a:prstGeom prst="rightBrace">
            <a:avLst>
              <a:gd name="adj1" fmla="val 35503"/>
              <a:gd name="adj2" fmla="val 50000"/>
            </a:avLst>
          </a:prstGeom>
          <a:noFill/>
          <a:ln w="952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8377" name="Text Box 13"/>
          <p:cNvSpPr txBox="1">
            <a:spLocks noChangeArrowheads="1"/>
          </p:cNvSpPr>
          <p:nvPr/>
        </p:nvSpPr>
        <p:spPr bwMode="auto">
          <a:xfrm>
            <a:off x="5972175" y="2054225"/>
            <a:ext cx="30813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Scheme </a:t>
            </a:r>
            <a:r>
              <a:rPr lang="ja-JP" altLang="en-US" sz="2400">
                <a:solidFill>
                  <a:srgbClr val="008000"/>
                </a:solidFill>
              </a:rPr>
              <a:t>のプログラム</a:t>
            </a:r>
          </a:p>
        </p:txBody>
      </p:sp>
      <p:sp>
        <p:nvSpPr>
          <p:cNvPr id="58378" name="AutoShape 14"/>
          <p:cNvSpPr>
            <a:spLocks/>
          </p:cNvSpPr>
          <p:nvPr/>
        </p:nvSpPr>
        <p:spPr bwMode="auto">
          <a:xfrm>
            <a:off x="5675313" y="4633913"/>
            <a:ext cx="268287" cy="1143000"/>
          </a:xfrm>
          <a:prstGeom prst="rightBrace">
            <a:avLst>
              <a:gd name="adj1" fmla="val 35503"/>
              <a:gd name="adj2" fmla="val 50000"/>
            </a:avLst>
          </a:prstGeom>
          <a:noFill/>
          <a:ln w="952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58379" name="Text Box 15"/>
          <p:cNvSpPr txBox="1">
            <a:spLocks noChangeArrowheads="1"/>
          </p:cNvSpPr>
          <p:nvPr/>
        </p:nvSpPr>
        <p:spPr bwMode="auto">
          <a:xfrm>
            <a:off x="6116638" y="4597400"/>
            <a:ext cx="3081337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Scheme </a:t>
            </a:r>
            <a:r>
              <a:rPr lang="ja-JP" altLang="en-US" sz="2400">
                <a:solidFill>
                  <a:srgbClr val="008000"/>
                </a:solidFill>
              </a:rPr>
              <a:t>のプログラム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を実行させるための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Scheme </a:t>
            </a:r>
            <a:r>
              <a:rPr lang="ja-JP" altLang="en-US" sz="2400">
                <a:solidFill>
                  <a:srgbClr val="008000"/>
                </a:solidFill>
              </a:rPr>
              <a:t>の式</a:t>
            </a:r>
          </a:p>
        </p:txBody>
      </p:sp>
      <p:sp>
        <p:nvSpPr>
          <p:cNvPr id="58380" name="Text Box 16"/>
          <p:cNvSpPr txBox="1">
            <a:spLocks noChangeArrowheads="1"/>
          </p:cNvSpPr>
          <p:nvPr/>
        </p:nvSpPr>
        <p:spPr bwMode="auto">
          <a:xfrm>
            <a:off x="2070100" y="5316538"/>
            <a:ext cx="2249488" cy="46672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(</a:t>
            </a:r>
            <a:r>
              <a:rPr lang="en-US" altLang="ja-JP" sz="2400">
                <a:solidFill>
                  <a:schemeClr val="accent2"/>
                </a:solidFill>
              </a:rPr>
              <a:t>area-of-disk</a:t>
            </a:r>
            <a:r>
              <a:rPr lang="en-US" altLang="ja-JP" sz="2400"/>
              <a:t> 10)</a:t>
            </a:r>
            <a:endParaRPr lang="ja-JP" altLang="en-US" sz="2400"/>
          </a:p>
        </p:txBody>
      </p:sp>
      <p:sp>
        <p:nvSpPr>
          <p:cNvPr id="58381" name="Text Box 17"/>
          <p:cNvSpPr txBox="1">
            <a:spLocks noChangeArrowheads="1"/>
          </p:cNvSpPr>
          <p:nvPr/>
        </p:nvSpPr>
        <p:spPr bwMode="auto">
          <a:xfrm>
            <a:off x="1973263" y="2984500"/>
            <a:ext cx="2646362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円の面積を求める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プログラム</a:t>
            </a:r>
          </a:p>
        </p:txBody>
      </p:sp>
      <p:sp>
        <p:nvSpPr>
          <p:cNvPr id="58382" name="Text Box 18"/>
          <p:cNvSpPr txBox="1">
            <a:spLocks noChangeArrowheads="1"/>
          </p:cNvSpPr>
          <p:nvPr/>
        </p:nvSpPr>
        <p:spPr bwMode="auto">
          <a:xfrm>
            <a:off x="1981200" y="5903913"/>
            <a:ext cx="3492500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実際に，半径 </a:t>
            </a:r>
            <a:r>
              <a:rPr lang="en-US" altLang="ja-JP" sz="2400">
                <a:solidFill>
                  <a:srgbClr val="008000"/>
                </a:solidFill>
              </a:rPr>
              <a:t>5, </a:t>
            </a:r>
            <a:r>
              <a:rPr lang="ja-JP" altLang="en-US" sz="2400">
                <a:solidFill>
                  <a:srgbClr val="008000"/>
                </a:solidFill>
              </a:rPr>
              <a:t>半径 </a:t>
            </a:r>
            <a:r>
              <a:rPr lang="en-US" altLang="ja-JP" sz="2400">
                <a:solidFill>
                  <a:srgbClr val="008000"/>
                </a:solidFill>
              </a:rPr>
              <a:t>10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の円の面積を求める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54</a:t>
            </a:fld>
            <a:endParaRPr kumimoji="1" lang="ja-JP" altLang="en-US"/>
          </a:p>
        </p:txBody>
      </p:sp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3200" dirty="0"/>
              <a:t>プログラム実行までの手順</a:t>
            </a:r>
            <a:endParaRPr lang="en-US" altLang="ja-JP" sz="3200" dirty="0"/>
          </a:p>
        </p:txBody>
      </p:sp>
    </p:spTree>
    <p:extLst>
      <p:ext uri="{BB962C8B-B14F-4D97-AF65-F5344CB8AC3E}">
        <p14:creationId xmlns:p14="http://schemas.microsoft.com/office/powerpoint/2010/main" val="280623503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1963" y="1887538"/>
            <a:ext cx="8389937" cy="2281237"/>
          </a:xfrm>
        </p:spPr>
        <p:txBody>
          <a:bodyPr/>
          <a:lstStyle/>
          <a:p>
            <a:pPr eaLnBrk="1" hangingPunct="1"/>
            <a:r>
              <a:rPr lang="ja-JP" altLang="en-US" dirty="0"/>
              <a:t>式の中に「関数名」</a:t>
            </a:r>
            <a:r>
              <a:rPr lang="en-US" altLang="ja-JP" dirty="0"/>
              <a:t> </a:t>
            </a:r>
            <a:r>
              <a:rPr lang="ja-JP" altLang="en-US" dirty="0"/>
              <a:t>を書く</a:t>
            </a:r>
          </a:p>
          <a:p>
            <a:pPr lvl="1" eaLnBrk="1" hangingPunct="1">
              <a:buFontTx/>
              <a:buNone/>
            </a:pPr>
            <a:endParaRPr lang="ja-JP" altLang="en-US" dirty="0">
              <a:solidFill>
                <a:srgbClr val="008000"/>
              </a:solidFill>
            </a:endParaRPr>
          </a:p>
          <a:p>
            <a:pPr lvl="1" eaLnBrk="1" hangingPunct="1">
              <a:buFontTx/>
              <a:buNone/>
            </a:pPr>
            <a:r>
              <a:rPr lang="ja-JP" altLang="en-US" dirty="0">
                <a:solidFill>
                  <a:srgbClr val="008000"/>
                </a:solidFill>
              </a:rPr>
              <a:t>例：　</a:t>
            </a:r>
            <a:r>
              <a:rPr lang="en-US" altLang="ja-JP" sz="3200" dirty="0"/>
              <a:t>(</a:t>
            </a:r>
            <a:r>
              <a:rPr lang="en-US" altLang="ja-JP" sz="3200" dirty="0">
                <a:solidFill>
                  <a:schemeClr val="accent2"/>
                </a:solidFill>
              </a:rPr>
              <a:t>area-of-disk</a:t>
            </a:r>
            <a:r>
              <a:rPr lang="en-US" altLang="ja-JP" sz="3200" dirty="0"/>
              <a:t> 5)</a:t>
            </a:r>
            <a:r>
              <a:rPr lang="ja-JP" altLang="en-US" sz="3200" dirty="0">
                <a:solidFill>
                  <a:srgbClr val="008000"/>
                </a:solidFill>
              </a:rPr>
              <a:t>　</a:t>
            </a:r>
            <a:r>
              <a:rPr lang="en-US" altLang="ja-JP" sz="2800" dirty="0">
                <a:solidFill>
                  <a:srgbClr val="008000"/>
                </a:solidFill>
              </a:rPr>
              <a:t>←</a:t>
            </a:r>
            <a:r>
              <a:rPr lang="ja-JP" altLang="en-US" sz="2800" dirty="0">
                <a:solidFill>
                  <a:srgbClr val="008000"/>
                </a:solidFill>
              </a:rPr>
              <a:t>これも、</a:t>
            </a:r>
            <a:r>
              <a:rPr lang="en-US" altLang="ja-JP" sz="2800" dirty="0">
                <a:solidFill>
                  <a:srgbClr val="008000"/>
                </a:solidFill>
              </a:rPr>
              <a:t>Scheme </a:t>
            </a:r>
            <a:r>
              <a:rPr lang="ja-JP" altLang="en-US" sz="2800" dirty="0">
                <a:solidFill>
                  <a:srgbClr val="008000"/>
                </a:solidFill>
              </a:rPr>
              <a:t>の式</a:t>
            </a:r>
            <a:endParaRPr lang="ja-JP" altLang="en-US" sz="2800" dirty="0"/>
          </a:p>
        </p:txBody>
      </p:sp>
      <p:sp>
        <p:nvSpPr>
          <p:cNvPr id="59396" name="Text Box 9"/>
          <p:cNvSpPr txBox="1">
            <a:spLocks noChangeArrowheads="1"/>
          </p:cNvSpPr>
          <p:nvPr/>
        </p:nvSpPr>
        <p:spPr bwMode="auto">
          <a:xfrm>
            <a:off x="1722438" y="3781425"/>
            <a:ext cx="341630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実際に，半径 </a:t>
            </a:r>
            <a:r>
              <a:rPr lang="en-US" altLang="ja-JP" sz="2800">
                <a:solidFill>
                  <a:srgbClr val="008000"/>
                </a:solidFill>
              </a:rPr>
              <a:t>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の円の面積を求める</a:t>
            </a:r>
          </a:p>
        </p:txBody>
      </p:sp>
      <p:sp>
        <p:nvSpPr>
          <p:cNvPr id="59397" name="Rectangle 10"/>
          <p:cNvSpPr>
            <a:spLocks noChangeArrowheads="1"/>
          </p:cNvSpPr>
          <p:nvPr/>
        </p:nvSpPr>
        <p:spPr bwMode="auto">
          <a:xfrm>
            <a:off x="1722438" y="2781484"/>
            <a:ext cx="2865438" cy="757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55</a:t>
            </a:fld>
            <a:endParaRPr kumimoji="1" lang="ja-JP" altLang="en-US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プログラムの実行</a:t>
            </a:r>
          </a:p>
        </p:txBody>
      </p:sp>
    </p:spTree>
    <p:extLst>
      <p:ext uri="{BB962C8B-B14F-4D97-AF65-F5344CB8AC3E}">
        <p14:creationId xmlns:p14="http://schemas.microsoft.com/office/powerpoint/2010/main" val="336090443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56</a:t>
            </a:fld>
            <a:endParaRPr kumimoji="1" lang="ja-JP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3600" dirty="0"/>
              <a:t>コンピュータが行っていること</a:t>
            </a:r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98425" y="4204154"/>
            <a:ext cx="5622925" cy="17335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accent2"/>
                </a:solidFill>
              </a:rPr>
              <a:t>コンピュータ　　　　　　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chemeClr val="accent2"/>
                </a:solidFill>
              </a:rPr>
              <a:t>(Scheme </a:t>
            </a:r>
            <a:r>
              <a:rPr lang="ja-JP" altLang="en-US" sz="3600">
                <a:solidFill>
                  <a:schemeClr val="accent2"/>
                </a:solidFill>
              </a:rPr>
              <a:t>搭載</a:t>
            </a:r>
            <a:r>
              <a:rPr lang="en-US" altLang="ja-JP" sz="3600">
                <a:solidFill>
                  <a:schemeClr val="accent2"/>
                </a:solidFill>
              </a:rPr>
              <a:t>)</a:t>
            </a:r>
            <a:r>
              <a:rPr lang="ja-JP" altLang="en-US" sz="3600">
                <a:solidFill>
                  <a:schemeClr val="accent2"/>
                </a:solidFill>
              </a:rPr>
              <a:t>　　　　　　</a:t>
            </a: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2500313" y="3313567"/>
            <a:ext cx="781050" cy="793750"/>
          </a:xfrm>
          <a:prstGeom prst="downArrow">
            <a:avLst>
              <a:gd name="adj1" fmla="val 50000"/>
              <a:gd name="adj2" fmla="val 2540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 rot="16200000" flipH="1">
            <a:off x="3497262" y="4774067"/>
            <a:ext cx="606425" cy="5969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054100" y="1965779"/>
            <a:ext cx="3736975" cy="95410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/>
              <a:t>Scheme </a:t>
            </a:r>
            <a:r>
              <a:rPr lang="ja-JP" altLang="en-US" sz="2800" dirty="0"/>
              <a:t>の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/>
              <a:t>プログラム（関数）</a:t>
            </a:r>
            <a:endParaRPr lang="ja-JP" altLang="en-US" sz="2800" dirty="0">
              <a:solidFill>
                <a:srgbClr val="008000"/>
              </a:solidFill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5643563" y="1419679"/>
            <a:ext cx="126206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例えば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202113" y="4496254"/>
            <a:ext cx="1216025" cy="11922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5684838" y="1941967"/>
            <a:ext cx="3136900" cy="1196975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(define   (</a:t>
            </a:r>
            <a:r>
              <a:rPr lang="en-US" altLang="ja-JP" sz="2400">
                <a:solidFill>
                  <a:schemeClr val="accent2"/>
                </a:solidFill>
              </a:rPr>
              <a:t>area-of-disk</a:t>
            </a:r>
            <a:r>
              <a:rPr lang="en-US" altLang="ja-JP" sz="2400"/>
              <a:t> </a:t>
            </a:r>
            <a:r>
              <a:rPr lang="en-US" altLang="ja-JP" sz="2400">
                <a:solidFill>
                  <a:schemeClr val="tx2"/>
                </a:solidFill>
              </a:rPr>
              <a:t>r</a:t>
            </a:r>
            <a:r>
              <a:rPr lang="en-US" altLang="ja-JP" sz="2400"/>
              <a:t>)</a:t>
            </a:r>
            <a:endParaRPr lang="ja-JP" altLang="en-US" sz="24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(* 3.14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    (*  </a:t>
            </a:r>
            <a:r>
              <a:rPr lang="en-US" altLang="ja-JP" sz="2400">
                <a:solidFill>
                  <a:schemeClr val="tx2"/>
                </a:solidFill>
              </a:rPr>
              <a:t>r</a:t>
            </a:r>
            <a:r>
              <a:rPr lang="en-US" altLang="ja-JP" sz="2400"/>
              <a:t>   </a:t>
            </a:r>
            <a:r>
              <a:rPr lang="en-US" altLang="ja-JP" sz="2400">
                <a:solidFill>
                  <a:schemeClr val="tx2"/>
                </a:solidFill>
              </a:rPr>
              <a:t>r</a:t>
            </a:r>
            <a:r>
              <a:rPr lang="en-US" altLang="ja-JP" sz="2400"/>
              <a:t>)))</a:t>
            </a:r>
            <a:endParaRPr lang="ja-JP" altLang="en-US" sz="2400"/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5668963" y="3089729"/>
            <a:ext cx="305752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を読み込ませると</a:t>
            </a:r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7075488" y="3688217"/>
            <a:ext cx="9525" cy="795337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6086475" y="4521654"/>
            <a:ext cx="3057525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いったん，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コンピュータ内に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記憶される</a:t>
            </a:r>
          </a:p>
        </p:txBody>
      </p:sp>
    </p:spTree>
    <p:extLst>
      <p:ext uri="{BB962C8B-B14F-4D97-AF65-F5344CB8AC3E}">
        <p14:creationId xmlns:p14="http://schemas.microsoft.com/office/powerpoint/2010/main" val="266912737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57</a:t>
            </a:fld>
            <a:endParaRPr kumimoji="1" lang="ja-JP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3600" dirty="0"/>
              <a:t>コンピュータが行っていること</a:t>
            </a: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136525" y="2924175"/>
            <a:ext cx="5622925" cy="17335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accent2"/>
                </a:solidFill>
              </a:rPr>
              <a:t>コンピュータ　　　　　　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chemeClr val="accent2"/>
                </a:solidFill>
              </a:rPr>
              <a:t>(Scheme </a:t>
            </a:r>
            <a:r>
              <a:rPr lang="ja-JP" altLang="en-US" sz="3600">
                <a:solidFill>
                  <a:schemeClr val="accent2"/>
                </a:solidFill>
              </a:rPr>
              <a:t>搭載</a:t>
            </a:r>
            <a:r>
              <a:rPr lang="en-US" altLang="ja-JP" sz="3600">
                <a:solidFill>
                  <a:schemeClr val="accent2"/>
                </a:solidFill>
              </a:rPr>
              <a:t>)</a:t>
            </a:r>
            <a:r>
              <a:rPr lang="ja-JP" altLang="en-US" sz="3600">
                <a:solidFill>
                  <a:schemeClr val="accent2"/>
                </a:solidFill>
              </a:rPr>
              <a:t>　　　　　　</a:t>
            </a: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2538413" y="2033588"/>
            <a:ext cx="781050" cy="793750"/>
          </a:xfrm>
          <a:prstGeom prst="downArrow">
            <a:avLst>
              <a:gd name="adj1" fmla="val 50000"/>
              <a:gd name="adj2" fmla="val 2540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 rot="5400000">
            <a:off x="3535362" y="3494088"/>
            <a:ext cx="606425" cy="5969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185863" y="1068388"/>
            <a:ext cx="3497262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3600"/>
              <a:t>Scheme </a:t>
            </a:r>
            <a:r>
              <a:rPr lang="ja-JP" altLang="en-US" sz="3600"/>
              <a:t>の式</a:t>
            </a:r>
            <a:endParaRPr lang="en-US" altLang="ja-JP" sz="2800">
              <a:solidFill>
                <a:srgbClr val="008000"/>
              </a:solidFill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4240213" y="3216275"/>
            <a:ext cx="1216025" cy="11922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1" name="AutoShape 11"/>
          <p:cNvSpPr>
            <a:spLocks noChangeArrowheads="1"/>
          </p:cNvSpPr>
          <p:nvPr/>
        </p:nvSpPr>
        <p:spPr bwMode="auto">
          <a:xfrm>
            <a:off x="2566988" y="4781550"/>
            <a:ext cx="781050" cy="793750"/>
          </a:xfrm>
          <a:prstGeom prst="downArrow">
            <a:avLst>
              <a:gd name="adj1" fmla="val 50000"/>
              <a:gd name="adj2" fmla="val 2540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1479550" y="5726113"/>
            <a:ext cx="29368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式の実行結果</a:t>
            </a:r>
            <a:endParaRPr lang="en-US" altLang="ja-JP" sz="2800">
              <a:solidFill>
                <a:srgbClr val="008000"/>
              </a:solidFill>
            </a:endParaRP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6213475" y="722313"/>
            <a:ext cx="2921000" cy="181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       例えば：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/>
              <a:t>(</a:t>
            </a:r>
            <a:r>
              <a:rPr lang="en-US" altLang="ja-JP" sz="2800">
                <a:solidFill>
                  <a:schemeClr val="accent2"/>
                </a:solidFill>
              </a:rPr>
              <a:t>area-of-disk</a:t>
            </a:r>
            <a:r>
              <a:rPr lang="en-US" altLang="ja-JP" sz="2800"/>
              <a:t> 5)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を入力すると・・・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6267450" y="5200650"/>
            <a:ext cx="2338388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2800">
              <a:solidFill>
                <a:srgbClr val="008000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>
                <a:solidFill>
                  <a:srgbClr val="008000"/>
                </a:solidFill>
              </a:rPr>
              <a:t>78.5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が表示される</a:t>
            </a:r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6161088" y="1236663"/>
            <a:ext cx="2752725" cy="431800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6835775" y="5681663"/>
            <a:ext cx="1233488" cy="411162"/>
          </a:xfrm>
          <a:prstGeom prst="rect">
            <a:avLst/>
          </a:prstGeom>
          <a:noFill/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7423150" y="2236788"/>
            <a:ext cx="7938" cy="313055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3659134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lnSpc>
                <a:spcPct val="130000"/>
              </a:lnSpc>
            </a:pPr>
            <a:r>
              <a:rPr lang="ja-JP" altLang="en-US" sz="3600" dirty="0"/>
              <a:t>次の関数を書き，実行する</a:t>
            </a:r>
          </a:p>
          <a:p>
            <a:pPr marL="838200" lvl="1" indent="-381000">
              <a:lnSpc>
                <a:spcPct val="130000"/>
              </a:lnSpc>
              <a:buNone/>
            </a:pPr>
            <a:r>
              <a:rPr lang="en-US" altLang="ja-JP" sz="3200" dirty="0" err="1">
                <a:solidFill>
                  <a:schemeClr val="accent2"/>
                </a:solidFill>
              </a:rPr>
              <a:t>f1</a:t>
            </a:r>
            <a:r>
              <a:rPr lang="en-US" altLang="ja-JP" sz="3200" dirty="0"/>
              <a:t>: x </a:t>
            </a:r>
            <a:r>
              <a:rPr lang="ja-JP" altLang="en-US" sz="3200" dirty="0"/>
              <a:t>と </a:t>
            </a:r>
            <a:r>
              <a:rPr lang="en-US" altLang="ja-JP" sz="3200" dirty="0"/>
              <a:t>N </a:t>
            </a:r>
            <a:r>
              <a:rPr lang="ja-JP" altLang="en-US" sz="3200" dirty="0"/>
              <a:t>から 「</a:t>
            </a:r>
            <a:r>
              <a:rPr lang="ja-JP" altLang="en-US" sz="3200" dirty="0" err="1"/>
              <a:t>ｘ</a:t>
            </a:r>
            <a:r>
              <a:rPr lang="en-US" altLang="ja-JP" sz="3200" baseline="30000" dirty="0"/>
              <a:t>N</a:t>
            </a:r>
            <a:r>
              <a:rPr lang="ja-JP" altLang="en-US" sz="3200" dirty="0"/>
              <a:t>／</a:t>
            </a:r>
            <a:r>
              <a:rPr lang="en-US" altLang="ja-JP" sz="3200" dirty="0"/>
              <a:t>N」</a:t>
            </a:r>
            <a:r>
              <a:rPr lang="ja-JP" altLang="en-US" sz="3200" dirty="0"/>
              <a:t>を求める</a:t>
            </a:r>
          </a:p>
          <a:p>
            <a:pPr marL="838200" lvl="1" indent="-381000">
              <a:lnSpc>
                <a:spcPct val="130000"/>
              </a:lnSpc>
              <a:buNone/>
            </a:pPr>
            <a:r>
              <a:rPr lang="en-US" altLang="ja-JP" sz="3200" dirty="0" err="1">
                <a:solidFill>
                  <a:schemeClr val="accent2"/>
                </a:solidFill>
              </a:rPr>
              <a:t>f2</a:t>
            </a:r>
            <a:r>
              <a:rPr lang="en-US" altLang="ja-JP" sz="3200" dirty="0"/>
              <a:t>: x </a:t>
            </a:r>
            <a:r>
              <a:rPr lang="ja-JP" altLang="en-US" sz="3200" dirty="0"/>
              <a:t>と </a:t>
            </a:r>
            <a:r>
              <a:rPr lang="en-US" altLang="ja-JP" sz="3200" dirty="0"/>
              <a:t>y </a:t>
            </a:r>
            <a:r>
              <a:rPr lang="ja-JP" altLang="en-US" sz="3200" dirty="0"/>
              <a:t>から 「</a:t>
            </a:r>
            <a:r>
              <a:rPr lang="en-US" altLang="ja-JP" sz="3200" dirty="0"/>
              <a:t>x, y </a:t>
            </a:r>
            <a:r>
              <a:rPr lang="ja-JP" altLang="en-US" sz="3200" dirty="0"/>
              <a:t>のうち大きいほう」を求める</a:t>
            </a:r>
          </a:p>
          <a:p>
            <a:pPr marL="838200" lvl="1" indent="-381000">
              <a:lnSpc>
                <a:spcPct val="130000"/>
              </a:lnSpc>
              <a:buNone/>
            </a:pPr>
            <a:r>
              <a:rPr lang="en-US" altLang="ja-JP" sz="3200" dirty="0" err="1">
                <a:solidFill>
                  <a:schemeClr val="accent2"/>
                </a:solidFill>
              </a:rPr>
              <a:t>f3</a:t>
            </a:r>
            <a:r>
              <a:rPr lang="en-US" altLang="ja-JP" sz="3200" dirty="0"/>
              <a:t>: x </a:t>
            </a:r>
            <a:r>
              <a:rPr lang="ja-JP" altLang="en-US" sz="3200" dirty="0"/>
              <a:t>から 「</a:t>
            </a:r>
            <a:r>
              <a:rPr lang="en-US" altLang="ja-JP" sz="3200" dirty="0"/>
              <a:t>x </a:t>
            </a:r>
            <a:r>
              <a:rPr lang="ja-JP" altLang="en-US" sz="3200" dirty="0"/>
              <a:t>を１００で割った余り」を求める</a:t>
            </a:r>
          </a:p>
          <a:p>
            <a:pPr marL="838200" lvl="1" indent="-381000">
              <a:lnSpc>
                <a:spcPct val="130000"/>
              </a:lnSpc>
              <a:buNone/>
            </a:pPr>
            <a:r>
              <a:rPr lang="en-US" altLang="ja-JP" sz="3200" dirty="0" err="1">
                <a:solidFill>
                  <a:schemeClr val="accent2"/>
                </a:solidFill>
              </a:rPr>
              <a:t>f4</a:t>
            </a:r>
            <a:r>
              <a:rPr lang="en-US" altLang="ja-JP" sz="3200" dirty="0"/>
              <a:t>: x </a:t>
            </a:r>
            <a:r>
              <a:rPr lang="ja-JP" altLang="en-US" sz="3200" dirty="0"/>
              <a:t>から 「</a:t>
            </a:r>
            <a:r>
              <a:rPr lang="en-US" altLang="ja-JP" sz="3200" dirty="0"/>
              <a:t>x </a:t>
            </a:r>
            <a:r>
              <a:rPr lang="ja-JP" altLang="en-US" sz="3200" dirty="0"/>
              <a:t>を１００で割った商」を求める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58</a:t>
            </a:fld>
            <a:endParaRPr kumimoji="1" lang="ja-JP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dirty="0"/>
              <a:t>例題３．簡単なプログラム　</a:t>
            </a:r>
          </a:p>
        </p:txBody>
      </p:sp>
    </p:spTree>
    <p:extLst>
      <p:ext uri="{BB962C8B-B14F-4D97-AF65-F5344CB8AC3E}">
        <p14:creationId xmlns:p14="http://schemas.microsoft.com/office/powerpoint/2010/main" val="415531814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228827" y="560388"/>
            <a:ext cx="7827962" cy="105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buFontTx/>
              <a:buAutoNum type="arabicPeriod"/>
            </a:pPr>
            <a:r>
              <a:rPr lang="ja-JP" altLang="en-US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次を「</a:t>
            </a:r>
            <a:r>
              <a:rPr lang="ja-JP" altLang="en-US" sz="2800" dirty="0">
                <a:solidFill>
                  <a:schemeClr val="tx2"/>
                </a:solidFill>
                <a:latin typeface="Calibri" panose="020F0502020204030204" pitchFamily="34" charset="0"/>
                <a:ea typeface="メイリオ" panose="020B0604030504040204" pitchFamily="50" charset="-128"/>
              </a:rPr>
              <a:t>定義用ウインドウ</a:t>
            </a:r>
            <a:r>
              <a:rPr lang="ja-JP" altLang="en-US" sz="2800" dirty="0">
                <a:latin typeface="Calibri" panose="020F0502020204030204" pitchFamily="34" charset="0"/>
                <a:ea typeface="メイリオ" panose="020B0604030504040204" pitchFamily="50" charset="-128"/>
              </a:rPr>
              <a:t>」で，実行しなさい</a:t>
            </a:r>
          </a:p>
          <a:p>
            <a:pPr lvl="1" eaLnBrk="1" hangingPunct="1">
              <a:lnSpc>
                <a:spcPct val="120000"/>
              </a:lnSpc>
              <a:buFontTx/>
              <a:buChar char="•"/>
            </a:pPr>
            <a:r>
              <a:rPr lang="ja-JP" altLang="en-US" dirty="0">
                <a:latin typeface="Calibri" panose="020F0502020204030204" pitchFamily="34" charset="0"/>
                <a:ea typeface="メイリオ" panose="020B0604030504040204" pitchFamily="50" charset="-128"/>
              </a:rPr>
              <a:t>入力した後に，</a:t>
            </a:r>
            <a:r>
              <a:rPr lang="en-US" altLang="ja-JP" dirty="0">
                <a:latin typeface="Calibri" panose="020F0502020204030204" pitchFamily="34" charset="0"/>
                <a:ea typeface="メイリオ" panose="020B0604030504040204" pitchFamily="50" charset="-128"/>
              </a:rPr>
              <a:t>Execute </a:t>
            </a:r>
            <a:r>
              <a:rPr lang="ja-JP" altLang="en-US" dirty="0">
                <a:latin typeface="Calibri" panose="020F0502020204030204" pitchFamily="34" charset="0"/>
                <a:ea typeface="メイリオ" panose="020B0604030504040204" pitchFamily="50" charset="-128"/>
              </a:rPr>
              <a:t>ボタンを押す</a:t>
            </a: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689202" y="1550988"/>
            <a:ext cx="6696075" cy="2832100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(define (</a:t>
            </a:r>
            <a:r>
              <a:rPr lang="en-US" altLang="ja-JP" sz="2800">
                <a:solidFill>
                  <a:schemeClr val="accent2"/>
                </a:solidFill>
              </a:rPr>
              <a:t>f1 </a:t>
            </a:r>
            <a:r>
              <a:rPr lang="en-US" altLang="ja-JP" sz="2800">
                <a:solidFill>
                  <a:schemeClr val="tx2"/>
                </a:solidFill>
              </a:rPr>
              <a:t>x N</a:t>
            </a:r>
            <a:r>
              <a:rPr lang="en-US" altLang="ja-JP" sz="2800"/>
              <a:t>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    (/ (expt </a:t>
            </a:r>
            <a:r>
              <a:rPr lang="en-US" altLang="ja-JP" sz="2800">
                <a:solidFill>
                  <a:schemeClr val="tx2"/>
                </a:solidFill>
              </a:rPr>
              <a:t>x N</a:t>
            </a:r>
            <a:r>
              <a:rPr lang="en-US" altLang="ja-JP" sz="2800"/>
              <a:t>) </a:t>
            </a:r>
            <a:r>
              <a:rPr lang="en-US" altLang="ja-JP" sz="2800">
                <a:solidFill>
                  <a:schemeClr val="tx2"/>
                </a:solidFill>
              </a:rPr>
              <a:t>N</a:t>
            </a:r>
            <a:r>
              <a:rPr lang="en-US" altLang="ja-JP" sz="2800"/>
              <a:t>))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(define (</a:t>
            </a:r>
            <a:r>
              <a:rPr lang="en-US" altLang="ja-JP" sz="2800">
                <a:solidFill>
                  <a:schemeClr val="accent2"/>
                </a:solidFill>
              </a:rPr>
              <a:t>f2 </a:t>
            </a:r>
            <a:r>
              <a:rPr lang="en-US" altLang="ja-JP" sz="2800">
                <a:solidFill>
                  <a:schemeClr val="tx2"/>
                </a:solidFill>
              </a:rPr>
              <a:t>x y</a:t>
            </a:r>
            <a:r>
              <a:rPr lang="en-US" altLang="ja-JP" sz="2800"/>
              <a:t>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    (max </a:t>
            </a:r>
            <a:r>
              <a:rPr lang="en-US" altLang="ja-JP" sz="2800">
                <a:solidFill>
                  <a:schemeClr val="tx2"/>
                </a:solidFill>
              </a:rPr>
              <a:t>x y</a:t>
            </a:r>
            <a:r>
              <a:rPr lang="en-US" altLang="ja-JP" sz="2800"/>
              <a:t>))</a:t>
            </a:r>
            <a:endParaRPr lang="ja-JP" altLang="en-US" sz="280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(define (</a:t>
            </a:r>
            <a:r>
              <a:rPr lang="en-US" altLang="ja-JP" sz="2800">
                <a:solidFill>
                  <a:schemeClr val="accent2"/>
                </a:solidFill>
              </a:rPr>
              <a:t>f3 </a:t>
            </a:r>
            <a:r>
              <a:rPr lang="en-US" altLang="ja-JP" sz="2800">
                <a:solidFill>
                  <a:schemeClr val="tx2"/>
                </a:solidFill>
              </a:rPr>
              <a:t>x</a:t>
            </a:r>
            <a:r>
              <a:rPr lang="en-US" altLang="ja-JP" sz="2800"/>
              <a:t>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    (remainder </a:t>
            </a:r>
            <a:r>
              <a:rPr lang="en-US" altLang="ja-JP" sz="2800">
                <a:solidFill>
                  <a:schemeClr val="tx2"/>
                </a:solidFill>
              </a:rPr>
              <a:t>x </a:t>
            </a:r>
            <a:r>
              <a:rPr lang="en-US" altLang="ja-JP" sz="2800"/>
              <a:t>100))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(define (</a:t>
            </a:r>
            <a:r>
              <a:rPr lang="en-US" altLang="ja-JP" sz="2800">
                <a:solidFill>
                  <a:schemeClr val="accent2"/>
                </a:solidFill>
              </a:rPr>
              <a:t>f4 </a:t>
            </a:r>
            <a:r>
              <a:rPr lang="en-US" altLang="ja-JP" sz="2800">
                <a:solidFill>
                  <a:schemeClr val="tx2"/>
                </a:solidFill>
              </a:rPr>
              <a:t>x</a:t>
            </a:r>
            <a:r>
              <a:rPr lang="en-US" altLang="ja-JP" sz="2800"/>
              <a:t>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    (quotient </a:t>
            </a:r>
            <a:r>
              <a:rPr lang="en-US" altLang="ja-JP" sz="2800">
                <a:solidFill>
                  <a:schemeClr val="tx2"/>
                </a:solidFill>
              </a:rPr>
              <a:t>x </a:t>
            </a:r>
            <a:r>
              <a:rPr lang="en-US" altLang="ja-JP" sz="2800"/>
              <a:t>100))</a:t>
            </a:r>
            <a:endParaRPr lang="ja-JP" altLang="en-US" sz="2800"/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271689" y="4314826"/>
            <a:ext cx="8778875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ja-JP" sz="2400"/>
              <a:t>2</a:t>
            </a:r>
            <a:r>
              <a:rPr lang="en-US" altLang="ja-JP" sz="2800"/>
              <a:t>. </a:t>
            </a:r>
            <a:r>
              <a:rPr lang="ja-JP" altLang="en-US" sz="2800"/>
              <a:t>その後，次を「</a:t>
            </a:r>
            <a:r>
              <a:rPr lang="ja-JP" altLang="en-US" sz="2800">
                <a:solidFill>
                  <a:schemeClr val="tx2"/>
                </a:solidFill>
              </a:rPr>
              <a:t>実行用ウインドウ</a:t>
            </a:r>
            <a:r>
              <a:rPr lang="ja-JP" altLang="en-US" sz="2800"/>
              <a:t>」で実行しなさい</a:t>
            </a:r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3556001" y="6357485"/>
            <a:ext cx="4804228" cy="46166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tx2"/>
                </a:solidFill>
              </a:rPr>
              <a:t>☆</a:t>
            </a:r>
            <a:r>
              <a:rPr lang="ja-JP" altLang="en-US" sz="2400">
                <a:solidFill>
                  <a:schemeClr val="tx2"/>
                </a:solidFill>
              </a:rPr>
              <a:t>　次は，課題に進んでください</a:t>
            </a:r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708252" y="4862513"/>
            <a:ext cx="6696075" cy="1466850"/>
          </a:xfrm>
          <a:prstGeom prst="rect">
            <a:avLst/>
          </a:prstGeom>
          <a:noFill/>
          <a:ln w="9525">
            <a:solidFill>
              <a:srgbClr val="10007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(</a:t>
            </a:r>
            <a:r>
              <a:rPr lang="en-US" altLang="ja-JP" sz="2800">
                <a:solidFill>
                  <a:schemeClr val="accent2"/>
                </a:solidFill>
              </a:rPr>
              <a:t>f1</a:t>
            </a:r>
            <a:r>
              <a:rPr lang="en-US" altLang="ja-JP" sz="2800"/>
              <a:t> 2 5)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(</a:t>
            </a:r>
            <a:r>
              <a:rPr lang="en-US" altLang="ja-JP" sz="2800">
                <a:solidFill>
                  <a:schemeClr val="accent2"/>
                </a:solidFill>
              </a:rPr>
              <a:t>f2</a:t>
            </a:r>
            <a:r>
              <a:rPr lang="en-US" altLang="ja-JP" sz="2800"/>
              <a:t> 3 4)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(</a:t>
            </a:r>
            <a:r>
              <a:rPr lang="en-US" altLang="ja-JP" sz="2800">
                <a:solidFill>
                  <a:schemeClr val="accent2"/>
                </a:solidFill>
              </a:rPr>
              <a:t>f3</a:t>
            </a:r>
            <a:r>
              <a:rPr lang="en-US" altLang="ja-JP" sz="2800"/>
              <a:t> 123)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ja-JP" sz="2800"/>
              <a:t>(</a:t>
            </a:r>
            <a:r>
              <a:rPr lang="en-US" altLang="ja-JP" sz="2800">
                <a:solidFill>
                  <a:schemeClr val="accent2"/>
                </a:solidFill>
              </a:rPr>
              <a:t>f4</a:t>
            </a:r>
            <a:r>
              <a:rPr lang="en-US" altLang="ja-JP" sz="2800"/>
              <a:t> 123)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59</a:t>
            </a:fld>
            <a:endParaRPr kumimoji="1" lang="ja-JP" altLang="en-US"/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3600" dirty="0"/>
              <a:t>「例題３．簡単なプログラム」の手順</a:t>
            </a:r>
          </a:p>
        </p:txBody>
      </p:sp>
    </p:spTree>
    <p:extLst>
      <p:ext uri="{BB962C8B-B14F-4D97-AF65-F5344CB8AC3E}">
        <p14:creationId xmlns:p14="http://schemas.microsoft.com/office/powerpoint/2010/main" val="95873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Scheme </a:t>
            </a:r>
            <a:r>
              <a:rPr lang="ja-JP" altLang="en-US" dirty="0"/>
              <a:t>のプログラム機能 (1/2)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827088" y="3225800"/>
            <a:ext cx="5622925" cy="17335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accent2"/>
                </a:solidFill>
              </a:rPr>
              <a:t>コンピュータ　　　　　　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chemeClr val="accent2"/>
                </a:solidFill>
              </a:rPr>
              <a:t>(Scheme </a:t>
            </a:r>
            <a:r>
              <a:rPr lang="ja-JP" altLang="en-US" sz="3600">
                <a:solidFill>
                  <a:schemeClr val="accent2"/>
                </a:solidFill>
              </a:rPr>
              <a:t>搭載</a:t>
            </a:r>
            <a:r>
              <a:rPr lang="en-US" altLang="ja-JP" sz="3600">
                <a:solidFill>
                  <a:schemeClr val="accent2"/>
                </a:solidFill>
              </a:rPr>
              <a:t>)</a:t>
            </a:r>
            <a:r>
              <a:rPr lang="ja-JP" altLang="en-US" sz="3600">
                <a:solidFill>
                  <a:schemeClr val="accent2"/>
                </a:solidFill>
              </a:rPr>
              <a:t>　　　　　　</a:t>
            </a: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3228975" y="2335213"/>
            <a:ext cx="781050" cy="793750"/>
          </a:xfrm>
          <a:prstGeom prst="downArrow">
            <a:avLst>
              <a:gd name="adj1" fmla="val 50000"/>
              <a:gd name="adj2" fmla="val 2540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 rot="16200000" flipH="1">
            <a:off x="4225925" y="3795713"/>
            <a:ext cx="606425" cy="5969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876425" y="987425"/>
            <a:ext cx="3497263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3600"/>
              <a:t>Scheme </a:t>
            </a:r>
            <a:r>
              <a:rPr lang="ja-JP" altLang="en-US" sz="3600"/>
              <a:t>の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プログラム</a:t>
            </a:r>
            <a:endParaRPr lang="ja-JP" altLang="en-US" sz="2800">
              <a:solidFill>
                <a:srgbClr val="008000"/>
              </a:solidFill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429125" y="2166938"/>
            <a:ext cx="3922713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solidFill>
                  <a:schemeClr val="accent2"/>
                </a:solidFill>
              </a:rPr>
              <a:t>Scheme </a:t>
            </a:r>
            <a:r>
              <a:rPr lang="ja-JP" altLang="en-US" sz="2800" dirty="0">
                <a:solidFill>
                  <a:schemeClr val="accent2"/>
                </a:solidFill>
              </a:rPr>
              <a:t>のプログラムを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chemeClr val="accent2"/>
                </a:solidFill>
              </a:rPr>
              <a:t>読み込ませると ・・・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4057650" y="5141913"/>
            <a:ext cx="4133850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accent2"/>
                </a:solidFill>
              </a:rPr>
              <a:t>いったん，プログラムが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accent2"/>
                </a:solidFill>
              </a:rPr>
              <a:t>記憶される</a:t>
            </a: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4930775" y="3517900"/>
            <a:ext cx="1216025" cy="11922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  <p:extLst>
      <p:ext uri="{BB962C8B-B14F-4D97-AF65-F5344CB8AC3E}">
        <p14:creationId xmlns:p14="http://schemas.microsoft.com/office/powerpoint/2010/main" val="406961374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6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163" y="25400"/>
            <a:ext cx="6769100" cy="680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2669042" y="4294188"/>
            <a:ext cx="6340475" cy="1077912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まず，</a:t>
            </a:r>
            <a:r>
              <a:rPr lang="en-US" altLang="ja-JP">
                <a:solidFill>
                  <a:srgbClr val="008000"/>
                </a:solidFill>
              </a:rPr>
              <a:t>Scheme </a:t>
            </a:r>
            <a:r>
              <a:rPr lang="ja-JP" altLang="en-US">
                <a:solidFill>
                  <a:srgbClr val="008000"/>
                </a:solidFill>
              </a:rPr>
              <a:t>のプログラムを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コンピュータに読み込ませている</a:t>
            </a: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1293813" y="1079500"/>
            <a:ext cx="3571875" cy="2281238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4517" name="Line 5"/>
          <p:cNvSpPr>
            <a:spLocks noChangeShapeType="1"/>
          </p:cNvSpPr>
          <p:nvPr/>
        </p:nvSpPr>
        <p:spPr bwMode="auto">
          <a:xfrm flipH="1" flipV="1">
            <a:off x="3294063" y="3348038"/>
            <a:ext cx="593725" cy="94615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434657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19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7738" y="0"/>
            <a:ext cx="6599237" cy="681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39" name="Text Box 5"/>
          <p:cNvSpPr txBox="1">
            <a:spLocks noChangeArrowheads="1"/>
          </p:cNvSpPr>
          <p:nvPr/>
        </p:nvSpPr>
        <p:spPr bwMode="auto">
          <a:xfrm>
            <a:off x="4562475" y="1303338"/>
            <a:ext cx="3127375" cy="584200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確かに </a:t>
            </a:r>
            <a:r>
              <a:rPr lang="en-US" altLang="ja-JP">
                <a:solidFill>
                  <a:srgbClr val="008000"/>
                </a:solidFill>
              </a:rPr>
              <a:t>2</a:t>
            </a:r>
            <a:r>
              <a:rPr lang="en-US" altLang="ja-JP" baseline="30000">
                <a:solidFill>
                  <a:srgbClr val="008000"/>
                </a:solidFill>
              </a:rPr>
              <a:t>5</a:t>
            </a:r>
            <a:r>
              <a:rPr lang="en-US" altLang="ja-JP">
                <a:solidFill>
                  <a:srgbClr val="008000"/>
                </a:solidFill>
              </a:rPr>
              <a:t>/5 = 6.4</a:t>
            </a:r>
          </a:p>
        </p:txBody>
      </p:sp>
      <p:sp>
        <p:nvSpPr>
          <p:cNvPr id="65540" name="Rectangle 6"/>
          <p:cNvSpPr>
            <a:spLocks noChangeArrowheads="1"/>
          </p:cNvSpPr>
          <p:nvPr/>
        </p:nvSpPr>
        <p:spPr bwMode="auto">
          <a:xfrm>
            <a:off x="957263" y="3886200"/>
            <a:ext cx="814387" cy="320675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5541" name="Line 7"/>
          <p:cNvSpPr>
            <a:spLocks noChangeShapeType="1"/>
          </p:cNvSpPr>
          <p:nvPr/>
        </p:nvSpPr>
        <p:spPr bwMode="auto">
          <a:xfrm flipH="1">
            <a:off x="1779588" y="1646238"/>
            <a:ext cx="2789237" cy="2378075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5542" name="Rectangle 12"/>
          <p:cNvSpPr>
            <a:spLocks noChangeArrowheads="1"/>
          </p:cNvSpPr>
          <p:nvPr/>
        </p:nvSpPr>
        <p:spPr bwMode="auto">
          <a:xfrm>
            <a:off x="931863" y="4941888"/>
            <a:ext cx="814387" cy="320675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5543" name="Rectangle 13"/>
          <p:cNvSpPr>
            <a:spLocks noChangeArrowheads="1"/>
          </p:cNvSpPr>
          <p:nvPr/>
        </p:nvSpPr>
        <p:spPr bwMode="auto">
          <a:xfrm>
            <a:off x="947738" y="5484813"/>
            <a:ext cx="814387" cy="320675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5544" name="Line 14"/>
          <p:cNvSpPr>
            <a:spLocks noChangeShapeType="1"/>
          </p:cNvSpPr>
          <p:nvPr/>
        </p:nvSpPr>
        <p:spPr bwMode="auto">
          <a:xfrm flipH="1">
            <a:off x="1754188" y="4394200"/>
            <a:ext cx="2681287" cy="71755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5545" name="Line 15"/>
          <p:cNvSpPr>
            <a:spLocks noChangeShapeType="1"/>
          </p:cNvSpPr>
          <p:nvPr/>
        </p:nvSpPr>
        <p:spPr bwMode="auto">
          <a:xfrm flipH="1" flipV="1">
            <a:off x="1760538" y="5656263"/>
            <a:ext cx="2636837" cy="271462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5546" name="Text Box 16"/>
          <p:cNvSpPr txBox="1">
            <a:spLocks noChangeArrowheads="1"/>
          </p:cNvSpPr>
          <p:nvPr/>
        </p:nvSpPr>
        <p:spPr bwMode="auto">
          <a:xfrm>
            <a:off x="4427538" y="3840163"/>
            <a:ext cx="3878262" cy="1077912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確かに </a:t>
            </a:r>
            <a:r>
              <a:rPr lang="en-US" altLang="ja-JP">
                <a:solidFill>
                  <a:srgbClr val="008000"/>
                </a:solidFill>
              </a:rPr>
              <a:t>123 </a:t>
            </a:r>
            <a:r>
              <a:rPr lang="ja-JP" altLang="en-US">
                <a:solidFill>
                  <a:srgbClr val="008000"/>
                </a:solidFill>
              </a:rPr>
              <a:t>を </a:t>
            </a:r>
            <a:r>
              <a:rPr lang="en-US" altLang="ja-JP">
                <a:solidFill>
                  <a:srgbClr val="008000"/>
                </a:solidFill>
              </a:rPr>
              <a:t>100 </a:t>
            </a:r>
            <a:r>
              <a:rPr lang="ja-JP" altLang="en-US">
                <a:solidFill>
                  <a:srgbClr val="008000"/>
                </a:solidFill>
              </a:rPr>
              <a:t>で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割った余りは，</a:t>
            </a:r>
            <a:r>
              <a:rPr lang="en-US" altLang="ja-JP">
                <a:solidFill>
                  <a:srgbClr val="008000"/>
                </a:solidFill>
              </a:rPr>
              <a:t>23</a:t>
            </a:r>
          </a:p>
        </p:txBody>
      </p:sp>
      <p:sp>
        <p:nvSpPr>
          <p:cNvPr id="65547" name="Text Box 17"/>
          <p:cNvSpPr txBox="1">
            <a:spLocks noChangeArrowheads="1"/>
          </p:cNvSpPr>
          <p:nvPr/>
        </p:nvSpPr>
        <p:spPr bwMode="auto">
          <a:xfrm>
            <a:off x="4419600" y="5380038"/>
            <a:ext cx="3878263" cy="1077912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確かに </a:t>
            </a:r>
            <a:r>
              <a:rPr lang="en-US" altLang="ja-JP">
                <a:solidFill>
                  <a:srgbClr val="008000"/>
                </a:solidFill>
              </a:rPr>
              <a:t>123 </a:t>
            </a:r>
            <a:r>
              <a:rPr lang="ja-JP" altLang="en-US">
                <a:solidFill>
                  <a:srgbClr val="008000"/>
                </a:solidFill>
              </a:rPr>
              <a:t>を </a:t>
            </a:r>
            <a:r>
              <a:rPr lang="en-US" altLang="ja-JP">
                <a:solidFill>
                  <a:srgbClr val="008000"/>
                </a:solidFill>
              </a:rPr>
              <a:t>100 </a:t>
            </a:r>
            <a:r>
              <a:rPr lang="ja-JP" altLang="en-US">
                <a:solidFill>
                  <a:srgbClr val="008000"/>
                </a:solidFill>
              </a:rPr>
              <a:t>で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割った商は，</a:t>
            </a:r>
            <a:r>
              <a:rPr lang="en-US" altLang="ja-JP">
                <a:solidFill>
                  <a:srgbClr val="008000"/>
                </a:solidFill>
              </a:rPr>
              <a:t>1</a:t>
            </a:r>
          </a:p>
        </p:txBody>
      </p:sp>
      <p:sp>
        <p:nvSpPr>
          <p:cNvPr id="65548" name="Rectangle 20"/>
          <p:cNvSpPr>
            <a:spLocks noChangeArrowheads="1"/>
          </p:cNvSpPr>
          <p:nvPr/>
        </p:nvSpPr>
        <p:spPr bwMode="auto">
          <a:xfrm>
            <a:off x="896938" y="4427538"/>
            <a:ext cx="814387" cy="320675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5549" name="Line 21"/>
          <p:cNvSpPr>
            <a:spLocks noChangeShapeType="1"/>
          </p:cNvSpPr>
          <p:nvPr/>
        </p:nvSpPr>
        <p:spPr bwMode="auto">
          <a:xfrm flipH="1">
            <a:off x="1693863" y="2925763"/>
            <a:ext cx="2901950" cy="168910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dirty="0">
              <a:ea typeface="メイリオ" panose="020B0604030504040204" pitchFamily="50" charset="-128"/>
            </a:endParaRPr>
          </a:p>
        </p:txBody>
      </p:sp>
      <p:sp>
        <p:nvSpPr>
          <p:cNvPr id="65550" name="Text Box 22"/>
          <p:cNvSpPr txBox="1">
            <a:spLocks noChangeArrowheads="1"/>
          </p:cNvSpPr>
          <p:nvPr/>
        </p:nvSpPr>
        <p:spPr bwMode="auto">
          <a:xfrm>
            <a:off x="3887788" y="2620963"/>
            <a:ext cx="5211762" cy="584200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確かに,  3, 4 の大きい方は 4</a:t>
            </a:r>
            <a:endParaRPr lang="en-US" altLang="ja-JP">
              <a:solidFill>
                <a:srgbClr val="008000"/>
              </a:solidFill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337850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838" y="1570038"/>
            <a:ext cx="8793162" cy="5099050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120000"/>
              </a:lnSpc>
            </a:pPr>
            <a:r>
              <a:rPr lang="ja-JP" altLang="en-US" sz="2800"/>
              <a:t>ｘ</a:t>
            </a:r>
            <a:r>
              <a:rPr lang="en-US" altLang="ja-JP" sz="2800" baseline="30000"/>
              <a:t>N</a:t>
            </a:r>
            <a:r>
              <a:rPr lang="ja-JP" altLang="en-US" sz="2800"/>
              <a:t>／</a:t>
            </a:r>
            <a:r>
              <a:rPr lang="en-US" altLang="ja-JP" sz="2800"/>
              <a:t>N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ja-JP" sz="2800"/>
              <a:t>		(/ (expt </a:t>
            </a:r>
            <a:r>
              <a:rPr lang="en-US" altLang="ja-JP" sz="2800">
                <a:solidFill>
                  <a:schemeClr val="tx2"/>
                </a:solidFill>
              </a:rPr>
              <a:t>x N</a:t>
            </a:r>
            <a:r>
              <a:rPr lang="en-US" altLang="ja-JP" sz="2800"/>
              <a:t>) </a:t>
            </a:r>
            <a:r>
              <a:rPr lang="en-US" altLang="ja-JP" sz="2800">
                <a:solidFill>
                  <a:schemeClr val="tx2"/>
                </a:solidFill>
              </a:rPr>
              <a:t>N</a:t>
            </a:r>
            <a:r>
              <a:rPr lang="en-US" altLang="ja-JP" sz="2800"/>
              <a:t>)		</a:t>
            </a:r>
            <a:r>
              <a:rPr lang="ja-JP" altLang="en-US" sz="2800"/>
              <a:t>・・・　２変数の式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ja-JP" sz="2800"/>
              <a:t>x, y </a:t>
            </a:r>
            <a:r>
              <a:rPr lang="ja-JP" altLang="en-US" sz="2800"/>
              <a:t>のうち大きいほう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ja-JP" altLang="en-US" sz="2800"/>
              <a:t>	</a:t>
            </a:r>
            <a:r>
              <a:rPr lang="en-US" altLang="ja-JP" sz="2800"/>
              <a:t>	(max </a:t>
            </a:r>
            <a:r>
              <a:rPr lang="en-US" altLang="ja-JP" sz="2800">
                <a:solidFill>
                  <a:schemeClr val="tx2"/>
                </a:solidFill>
              </a:rPr>
              <a:t>x y</a:t>
            </a:r>
            <a:r>
              <a:rPr lang="en-US" altLang="ja-JP" sz="2800"/>
              <a:t>)			</a:t>
            </a:r>
            <a:r>
              <a:rPr lang="ja-JP" altLang="en-US" sz="2800"/>
              <a:t>・・・　２変数の式	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ja-JP" sz="2800"/>
              <a:t>x </a:t>
            </a:r>
            <a:r>
              <a:rPr lang="ja-JP" altLang="en-US" sz="2800"/>
              <a:t>を１００で割った余り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ja-JP" altLang="en-US" sz="2800"/>
              <a:t>		</a:t>
            </a:r>
            <a:r>
              <a:rPr lang="en-US" altLang="ja-JP" sz="2800"/>
              <a:t>(remainder </a:t>
            </a:r>
            <a:r>
              <a:rPr lang="en-US" altLang="ja-JP" sz="2800">
                <a:solidFill>
                  <a:schemeClr val="tx2"/>
                </a:solidFill>
              </a:rPr>
              <a:t>x</a:t>
            </a:r>
            <a:r>
              <a:rPr lang="en-US" altLang="ja-JP" sz="2800"/>
              <a:t> 100)		</a:t>
            </a:r>
            <a:r>
              <a:rPr lang="ja-JP" altLang="en-US" sz="2800"/>
              <a:t>・・・　１変数の式</a:t>
            </a:r>
          </a:p>
          <a:p>
            <a:pPr eaLnBrk="1" hangingPunct="1">
              <a:lnSpc>
                <a:spcPct val="120000"/>
              </a:lnSpc>
            </a:pPr>
            <a:r>
              <a:rPr lang="ja-JP" altLang="en-US" sz="2800"/>
              <a:t>ｘを１００で割った商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ja-JP" altLang="en-US" sz="2800"/>
              <a:t>		</a:t>
            </a:r>
            <a:r>
              <a:rPr lang="en-US" altLang="ja-JP" sz="2800"/>
              <a:t>(quotient </a:t>
            </a:r>
            <a:r>
              <a:rPr lang="en-US" altLang="ja-JP" sz="2800">
                <a:solidFill>
                  <a:schemeClr val="tx2"/>
                </a:solidFill>
              </a:rPr>
              <a:t>x</a:t>
            </a:r>
            <a:r>
              <a:rPr lang="en-US" altLang="ja-JP" sz="2800"/>
              <a:t> 100)		</a:t>
            </a:r>
            <a:r>
              <a:rPr lang="ja-JP" altLang="en-US" sz="2800"/>
              <a:t>・・・　１変数の式</a:t>
            </a:r>
          </a:p>
        </p:txBody>
      </p:sp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204788" y="1119188"/>
            <a:ext cx="726281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関数の本体には「変数を含む式」を書くことになる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62</a:t>
            </a:fld>
            <a:endParaRPr kumimoji="1" lang="ja-JP" alt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321845" y="175028"/>
            <a:ext cx="8461208" cy="78291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ja-JP" sz="3200" dirty="0"/>
              <a:t>Scheme </a:t>
            </a:r>
            <a:r>
              <a:rPr lang="ja-JP" altLang="en-US" sz="3200" dirty="0"/>
              <a:t>の式の例</a:t>
            </a:r>
            <a:br>
              <a:rPr lang="ja-JP" altLang="en-US" sz="3200" dirty="0"/>
            </a:br>
            <a:r>
              <a:rPr lang="ja-JP" altLang="en-US" sz="3200" dirty="0"/>
              <a:t>変数が登場するもの</a:t>
            </a:r>
          </a:p>
        </p:txBody>
      </p:sp>
    </p:spTree>
    <p:extLst>
      <p:ext uri="{BB962C8B-B14F-4D97-AF65-F5344CB8AC3E}">
        <p14:creationId xmlns:p14="http://schemas.microsoft.com/office/powerpoint/2010/main" val="418832821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/>
            <a:r>
              <a:rPr lang="en-US" altLang="ja-JP" sz="4400"/>
              <a:t>2-4 </a:t>
            </a:r>
            <a:r>
              <a:rPr lang="ja-JP" altLang="en-US" sz="4400"/>
              <a:t>課題</a:t>
            </a:r>
            <a:endParaRPr lang="ja-JP" altLang="en-US" sz="4400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r>
              <a:rPr lang="ja-JP" altLang="en-US" sz="3200"/>
              <a:t>　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02450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8700" y="1811338"/>
            <a:ext cx="7199313" cy="3268662"/>
          </a:xfrm>
        </p:spPr>
        <p:txBody>
          <a:bodyPr/>
          <a:lstStyle/>
          <a:p>
            <a:pPr marL="609600" indent="-609600" eaLnBrk="1" hangingPunct="1">
              <a:lnSpc>
                <a:spcPct val="125000"/>
              </a:lnSpc>
            </a:pPr>
            <a:r>
              <a:rPr lang="ja-JP" altLang="en-US"/>
              <a:t>ドル </a:t>
            </a:r>
            <a:r>
              <a:rPr lang="en-US" altLang="ja-JP">
                <a:solidFill>
                  <a:schemeClr val="tx2"/>
                </a:solidFill>
              </a:rPr>
              <a:t>d</a:t>
            </a:r>
            <a:r>
              <a:rPr lang="en-US" altLang="ja-JP"/>
              <a:t> </a:t>
            </a:r>
            <a:r>
              <a:rPr lang="ja-JP" altLang="en-US"/>
              <a:t>から円を求める関数</a:t>
            </a:r>
            <a:r>
              <a:rPr lang="ja-JP" altLang="en-US">
                <a:solidFill>
                  <a:schemeClr val="accent2"/>
                </a:solidFill>
              </a:rPr>
              <a:t> </a:t>
            </a:r>
            <a:r>
              <a:rPr lang="en-US" altLang="ja-JP">
                <a:solidFill>
                  <a:schemeClr val="accent2"/>
                </a:solidFill>
              </a:rPr>
              <a:t>d2y</a:t>
            </a:r>
            <a:r>
              <a:rPr lang="en-US" altLang="ja-JP"/>
              <a:t> </a:t>
            </a:r>
            <a:r>
              <a:rPr lang="ja-JP" altLang="en-US"/>
              <a:t>を作成し，実行結果を報告しなさい</a:t>
            </a:r>
          </a:p>
          <a:p>
            <a:pPr marL="990600" lvl="1" indent="-533400" eaLnBrk="1" hangingPunct="1">
              <a:lnSpc>
                <a:spcPct val="125000"/>
              </a:lnSpc>
            </a:pPr>
            <a:r>
              <a:rPr lang="en-US" altLang="ja-JP"/>
              <a:t>define </a:t>
            </a:r>
            <a:r>
              <a:rPr lang="ja-JP" altLang="en-US"/>
              <a:t>を使うこと</a:t>
            </a:r>
          </a:p>
          <a:p>
            <a:pPr marL="990600" lvl="1" indent="-533400" eaLnBrk="1" hangingPunct="1">
              <a:lnSpc>
                <a:spcPct val="125000"/>
              </a:lnSpc>
            </a:pPr>
            <a:r>
              <a:rPr lang="ja-JP" altLang="en-US"/>
              <a:t>１ドルは，１２０．５３円とする</a:t>
            </a:r>
          </a:p>
          <a:p>
            <a:pPr marL="990600" lvl="1" indent="-533400" eaLnBrk="1" hangingPunct="1">
              <a:lnSpc>
                <a:spcPct val="125000"/>
              </a:lnSpc>
            </a:pPr>
            <a:endParaRPr lang="ja-JP" altLang="en-US"/>
          </a:p>
          <a:p>
            <a:pPr marL="609600" indent="-609600" eaLnBrk="1" hangingPunct="1">
              <a:buFontTx/>
              <a:buNone/>
            </a:pPr>
            <a:endParaRPr lang="ja-JP" altLang="en-US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64</a:t>
            </a:fld>
            <a:endParaRPr kumimoji="1" lang="ja-JP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課題１．ドルから円への変換</a:t>
            </a:r>
          </a:p>
        </p:txBody>
      </p:sp>
    </p:spTree>
    <p:extLst>
      <p:ext uri="{BB962C8B-B14F-4D97-AF65-F5344CB8AC3E}">
        <p14:creationId xmlns:p14="http://schemas.microsoft.com/office/powerpoint/2010/main" val="361764214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8325" y="1181100"/>
            <a:ext cx="8001000" cy="4738688"/>
          </a:xfrm>
        </p:spPr>
        <p:txBody>
          <a:bodyPr>
            <a:normAutofit fontScale="92500" lnSpcReduction="10000"/>
          </a:bodyPr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altLang="ja-JP" sz="3600">
                <a:solidFill>
                  <a:schemeClr val="tx2"/>
                </a:solidFill>
              </a:rPr>
              <a:t>x</a:t>
            </a:r>
            <a:r>
              <a:rPr lang="en-US" altLang="ja-JP" sz="3600"/>
              <a:t> </a:t>
            </a:r>
            <a:r>
              <a:rPr lang="ja-JP" altLang="en-US" sz="3600"/>
              <a:t>から「10 </a:t>
            </a:r>
            <a:r>
              <a:rPr lang="en-US" altLang="ja-JP" sz="3600">
                <a:solidFill>
                  <a:schemeClr val="tx2"/>
                </a:solidFill>
              </a:rPr>
              <a:t>x</a:t>
            </a:r>
            <a:r>
              <a:rPr lang="en-US" altLang="ja-JP" sz="3600"/>
              <a:t> + 30」 </a:t>
            </a:r>
            <a:r>
              <a:rPr lang="ja-JP" altLang="en-US" sz="3600"/>
              <a:t>を求める関数 </a:t>
            </a:r>
            <a:r>
              <a:rPr lang="en-US" altLang="ja-JP" sz="3600">
                <a:solidFill>
                  <a:schemeClr val="accent2"/>
                </a:solidFill>
              </a:rPr>
              <a:t>foo</a:t>
            </a:r>
            <a:r>
              <a:rPr lang="en-US" altLang="ja-JP" sz="3600"/>
              <a:t> </a:t>
            </a:r>
            <a:r>
              <a:rPr lang="ja-JP" altLang="en-US" sz="3600"/>
              <a:t>を作成し，実行結果を報告しなさい</a:t>
            </a:r>
            <a:endParaRPr lang="en-US" altLang="ja-JP" sz="360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ja-JP" altLang="en-US" sz="240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解答の例：　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	</a:t>
            </a:r>
            <a:r>
              <a:rPr lang="en-US" altLang="ja-JP" sz="2400">
                <a:solidFill>
                  <a:srgbClr val="008000"/>
                </a:solidFill>
              </a:rPr>
              <a:t>(define (foo x)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            (+ (* 10 x) 30))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altLang="ja-JP" sz="2400">
              <a:solidFill>
                <a:srgbClr val="00800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       </a:t>
            </a:r>
            <a:r>
              <a:rPr lang="ja-JP" altLang="en-US" sz="2400">
                <a:solidFill>
                  <a:srgbClr val="008000"/>
                </a:solidFill>
              </a:rPr>
              <a:t>実行結果は次の通り．期待通りの結果を得た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        &gt; (foo 10)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        130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        &gt; (foo 20)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        230</a:t>
            </a:r>
            <a:endParaRPr lang="ja-JP" altLang="en-US" sz="2400">
              <a:solidFill>
                <a:srgbClr val="008000"/>
              </a:solidFill>
            </a:endParaRPr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560388" y="2419350"/>
            <a:ext cx="6684962" cy="3476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615950" y="5884863"/>
            <a:ext cx="7391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/>
              <a:t>（</a:t>
            </a:r>
            <a:r>
              <a:rPr lang="ja-JP" altLang="en-US" sz="2400" dirty="0"/>
              <a:t>あくまでも解等の例です）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65</a:t>
            </a:fld>
            <a:endParaRPr kumimoji="1" lang="ja-JP" altLang="en-US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課題のヒント</a:t>
            </a:r>
          </a:p>
        </p:txBody>
      </p:sp>
    </p:spTree>
    <p:extLst>
      <p:ext uri="{BB962C8B-B14F-4D97-AF65-F5344CB8AC3E}">
        <p14:creationId xmlns:p14="http://schemas.microsoft.com/office/powerpoint/2010/main" val="420113138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6425" y="1133475"/>
            <a:ext cx="7772400" cy="9271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z="2800"/>
              <a:t>ここにあるのは「</a:t>
            </a:r>
            <a:r>
              <a:rPr lang="ja-JP" altLang="en-US" sz="2800">
                <a:solidFill>
                  <a:schemeClr val="tx2"/>
                </a:solidFill>
              </a:rPr>
              <a:t>間違い</a:t>
            </a:r>
            <a:r>
              <a:rPr lang="ja-JP" altLang="en-US" sz="2800"/>
              <a:t>」の例です．同じ間違いをしないこと</a:t>
            </a:r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371475" y="2247900"/>
            <a:ext cx="35702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１．「かっこ」の間違い</a:t>
            </a:r>
          </a:p>
        </p:txBody>
      </p:sp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879475" y="2855913"/>
            <a:ext cx="2554288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define (d2y d)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(* 120.53 dollar)</a:t>
            </a:r>
            <a:endParaRPr lang="ja-JP" altLang="en-US" sz="2400"/>
          </a:p>
        </p:txBody>
      </p:sp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790575" y="3754438"/>
            <a:ext cx="418623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tx2"/>
                </a:solidFill>
              </a:rPr>
              <a:t>⇒</a:t>
            </a:r>
            <a:r>
              <a:rPr lang="ja-JP" altLang="en-US" sz="2400">
                <a:solidFill>
                  <a:schemeClr val="tx2"/>
                </a:solidFill>
              </a:rPr>
              <a:t>　全体をかっこで囲むこと</a:t>
            </a:r>
          </a:p>
        </p:txBody>
      </p:sp>
      <p:sp>
        <p:nvSpPr>
          <p:cNvPr id="70663" name="Text Box 7"/>
          <p:cNvSpPr txBox="1">
            <a:spLocks noChangeArrowheads="1"/>
          </p:cNvSpPr>
          <p:nvPr/>
        </p:nvSpPr>
        <p:spPr bwMode="auto">
          <a:xfrm>
            <a:off x="398463" y="4356100"/>
            <a:ext cx="3878262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２．変数名の対応の間違い</a:t>
            </a:r>
          </a:p>
        </p:txBody>
      </p:sp>
      <p:sp>
        <p:nvSpPr>
          <p:cNvPr id="70664" name="Text Box 8"/>
          <p:cNvSpPr txBox="1">
            <a:spLocks noChangeArrowheads="1"/>
          </p:cNvSpPr>
          <p:nvPr/>
        </p:nvSpPr>
        <p:spPr bwMode="auto">
          <a:xfrm>
            <a:off x="908050" y="4900613"/>
            <a:ext cx="25781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(define (d2y dollar)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(* 120.53 d))</a:t>
            </a:r>
            <a:endParaRPr lang="ja-JP" altLang="en-US" sz="2400"/>
          </a:p>
        </p:txBody>
      </p:sp>
      <p:sp>
        <p:nvSpPr>
          <p:cNvPr id="70665" name="Text Box 9"/>
          <p:cNvSpPr txBox="1">
            <a:spLocks noChangeArrowheads="1"/>
          </p:cNvSpPr>
          <p:nvPr/>
        </p:nvSpPr>
        <p:spPr bwMode="auto">
          <a:xfrm>
            <a:off x="873125" y="5897563"/>
            <a:ext cx="4186238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tx2"/>
                </a:solidFill>
              </a:rPr>
              <a:t>⇒</a:t>
            </a:r>
            <a:r>
              <a:rPr lang="ja-JP" altLang="en-US" sz="2400">
                <a:solidFill>
                  <a:schemeClr val="tx2"/>
                </a:solidFill>
              </a:rPr>
              <a:t>　変数名 </a:t>
            </a:r>
            <a:r>
              <a:rPr lang="en-US" altLang="ja-JP" sz="2400">
                <a:solidFill>
                  <a:schemeClr val="tx2"/>
                </a:solidFill>
              </a:rPr>
              <a:t>d </a:t>
            </a:r>
            <a:r>
              <a:rPr lang="ja-JP" altLang="en-US" sz="2400">
                <a:solidFill>
                  <a:schemeClr val="tx2"/>
                </a:solidFill>
              </a:rPr>
              <a:t>と </a:t>
            </a:r>
            <a:r>
              <a:rPr lang="en-US" altLang="ja-JP" sz="2400">
                <a:solidFill>
                  <a:schemeClr val="tx2"/>
                </a:solidFill>
              </a:rPr>
              <a:t>dol</a:t>
            </a:r>
            <a:r>
              <a:rPr lang="ja-JP" altLang="en-US" sz="2400">
                <a:solidFill>
                  <a:schemeClr val="tx2"/>
                </a:solidFill>
              </a:rPr>
              <a:t>ｌ</a:t>
            </a:r>
            <a:r>
              <a:rPr lang="en-US" altLang="ja-JP" sz="2400">
                <a:solidFill>
                  <a:schemeClr val="tx2"/>
                </a:solidFill>
              </a:rPr>
              <a:t>ar </a:t>
            </a:r>
            <a:r>
              <a:rPr lang="ja-JP" altLang="en-US" sz="2400">
                <a:solidFill>
                  <a:schemeClr val="tx2"/>
                </a:solidFill>
              </a:rPr>
              <a:t>は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tx2"/>
                </a:solidFill>
              </a:rPr>
              <a:t>どちらか１つにそろえること</a:t>
            </a:r>
          </a:p>
        </p:txBody>
      </p:sp>
      <p:sp>
        <p:nvSpPr>
          <p:cNvPr id="70666" name="Text Box 10"/>
          <p:cNvSpPr txBox="1">
            <a:spLocks noChangeArrowheads="1"/>
          </p:cNvSpPr>
          <p:nvPr/>
        </p:nvSpPr>
        <p:spPr bwMode="auto">
          <a:xfrm>
            <a:off x="4810125" y="2235200"/>
            <a:ext cx="387826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３．関数の書き方の間違い</a:t>
            </a:r>
          </a:p>
        </p:txBody>
      </p:sp>
      <p:sp>
        <p:nvSpPr>
          <p:cNvPr id="70667" name="Text Box 11"/>
          <p:cNvSpPr txBox="1">
            <a:spLocks noChangeArrowheads="1"/>
          </p:cNvSpPr>
          <p:nvPr/>
        </p:nvSpPr>
        <p:spPr bwMode="auto">
          <a:xfrm>
            <a:off x="5318125" y="2843213"/>
            <a:ext cx="2098675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(define (d2y)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(* 120.53 d))</a:t>
            </a:r>
            <a:endParaRPr lang="ja-JP" altLang="en-US" sz="2400"/>
          </a:p>
        </p:txBody>
      </p:sp>
      <p:sp>
        <p:nvSpPr>
          <p:cNvPr id="70668" name="Rectangle 13"/>
          <p:cNvSpPr>
            <a:spLocks noChangeArrowheads="1"/>
          </p:cNvSpPr>
          <p:nvPr/>
        </p:nvSpPr>
        <p:spPr bwMode="auto">
          <a:xfrm>
            <a:off x="5394325" y="4921250"/>
            <a:ext cx="2173288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(define (d 2 y d)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/>
              <a:t>    (* 120.53 d))</a:t>
            </a:r>
          </a:p>
        </p:txBody>
      </p:sp>
      <p:sp>
        <p:nvSpPr>
          <p:cNvPr id="70669" name="Text Box 14"/>
          <p:cNvSpPr txBox="1">
            <a:spLocks noChangeArrowheads="1"/>
          </p:cNvSpPr>
          <p:nvPr/>
        </p:nvSpPr>
        <p:spPr bwMode="auto">
          <a:xfrm>
            <a:off x="4784725" y="4387850"/>
            <a:ext cx="41862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solidFill>
                  <a:schemeClr val="accent2"/>
                </a:solidFill>
              </a:rPr>
              <a:t>４．関数名の付け方の間違い</a:t>
            </a:r>
          </a:p>
        </p:txBody>
      </p:sp>
      <p:sp>
        <p:nvSpPr>
          <p:cNvPr id="70670" name="Text Box 15"/>
          <p:cNvSpPr txBox="1">
            <a:spLocks noChangeArrowheads="1"/>
          </p:cNvSpPr>
          <p:nvPr/>
        </p:nvSpPr>
        <p:spPr bwMode="auto">
          <a:xfrm>
            <a:off x="5311775" y="5845175"/>
            <a:ext cx="354937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chemeClr val="tx2"/>
                </a:solidFill>
              </a:rPr>
              <a:t>⇒</a:t>
            </a:r>
            <a:r>
              <a:rPr lang="ja-JP" altLang="en-US" sz="2400" dirty="0">
                <a:solidFill>
                  <a:schemeClr val="tx2"/>
                </a:solidFill>
              </a:rPr>
              <a:t>　「</a:t>
            </a:r>
            <a:r>
              <a:rPr lang="en-US" altLang="ja-JP" sz="2400" dirty="0">
                <a:solidFill>
                  <a:schemeClr val="tx2"/>
                </a:solidFill>
              </a:rPr>
              <a:t>d 2 y</a:t>
            </a:r>
            <a:r>
              <a:rPr lang="ja-JP" altLang="en-US" sz="2400" dirty="0">
                <a:solidFill>
                  <a:schemeClr val="tx2"/>
                </a:solidFill>
              </a:rPr>
              <a:t>」では無く，</a:t>
            </a:r>
            <a:endParaRPr lang="en-US" altLang="ja-JP" sz="2400" dirty="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>
                <a:solidFill>
                  <a:schemeClr val="tx2"/>
                </a:solidFill>
              </a:rPr>
              <a:t> </a:t>
            </a:r>
            <a:r>
              <a:rPr lang="ja-JP" altLang="en-US" sz="2400" dirty="0">
                <a:solidFill>
                  <a:schemeClr val="tx2"/>
                </a:solidFill>
              </a:rPr>
              <a:t>「</a:t>
            </a:r>
            <a:r>
              <a:rPr lang="en-US" altLang="ja-JP" sz="2400" dirty="0" err="1">
                <a:solidFill>
                  <a:schemeClr val="tx2"/>
                </a:solidFill>
              </a:rPr>
              <a:t>d2y</a:t>
            </a:r>
            <a:r>
              <a:rPr lang="ja-JP" altLang="en-US" sz="2400" dirty="0">
                <a:solidFill>
                  <a:schemeClr val="tx2"/>
                </a:solidFill>
              </a:rPr>
              <a:t>」と書くこと</a:t>
            </a:r>
          </a:p>
        </p:txBody>
      </p:sp>
      <p:sp>
        <p:nvSpPr>
          <p:cNvPr id="70671" name="Text Box 16"/>
          <p:cNvSpPr txBox="1">
            <a:spLocks noChangeArrowheads="1"/>
          </p:cNvSpPr>
          <p:nvPr/>
        </p:nvSpPr>
        <p:spPr bwMode="auto">
          <a:xfrm>
            <a:off x="5214938" y="3789363"/>
            <a:ext cx="347503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solidFill>
                  <a:schemeClr val="tx2"/>
                </a:solidFill>
              </a:rPr>
              <a:t>⇒</a:t>
            </a:r>
            <a:r>
              <a:rPr lang="ja-JP" altLang="en-US" sz="2400">
                <a:solidFill>
                  <a:schemeClr val="tx2"/>
                </a:solidFill>
              </a:rPr>
              <a:t>　</a:t>
            </a:r>
            <a:r>
              <a:rPr lang="en-US" altLang="ja-JP" sz="2400">
                <a:solidFill>
                  <a:schemeClr val="tx2"/>
                </a:solidFill>
              </a:rPr>
              <a:t>d2y </a:t>
            </a:r>
            <a:r>
              <a:rPr lang="ja-JP" altLang="en-US" sz="2400">
                <a:solidFill>
                  <a:schemeClr val="tx2"/>
                </a:solidFill>
              </a:rPr>
              <a:t>の後に </a:t>
            </a:r>
            <a:r>
              <a:rPr lang="en-US" altLang="ja-JP" sz="2400">
                <a:solidFill>
                  <a:schemeClr val="tx2"/>
                </a:solidFill>
              </a:rPr>
              <a:t>d </a:t>
            </a:r>
            <a:r>
              <a:rPr lang="ja-JP" altLang="en-US" sz="2400">
                <a:solidFill>
                  <a:schemeClr val="tx2"/>
                </a:solidFill>
              </a:rPr>
              <a:t>が必要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66</a:t>
            </a:fld>
            <a:endParaRPr kumimoji="1" lang="ja-JP" altLang="en-US"/>
          </a:p>
        </p:txBody>
      </p:sp>
      <p:sp>
        <p:nvSpPr>
          <p:cNvPr id="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課題１のヒント</a:t>
            </a:r>
          </a:p>
        </p:txBody>
      </p:sp>
    </p:spTree>
    <p:extLst>
      <p:ext uri="{BB962C8B-B14F-4D97-AF65-F5344CB8AC3E}">
        <p14:creationId xmlns:p14="http://schemas.microsoft.com/office/powerpoint/2010/main" val="18760151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6107" y="1164545"/>
            <a:ext cx="7405688" cy="3235325"/>
          </a:xfrm>
        </p:spPr>
        <p:txBody>
          <a:bodyPr/>
          <a:lstStyle/>
          <a:p>
            <a:pPr marL="609600" indent="-609600" eaLnBrk="1" hangingPunct="1">
              <a:lnSpc>
                <a:spcPct val="120000"/>
              </a:lnSpc>
            </a:pPr>
            <a:r>
              <a:rPr lang="ja-JP" altLang="en-US" dirty="0"/>
              <a:t>摂氏（</a:t>
            </a:r>
            <a:r>
              <a:rPr lang="en-US" altLang="ja-JP" dirty="0"/>
              <a:t>Celsius</a:t>
            </a:r>
            <a:r>
              <a:rPr lang="ja-JP" altLang="en-US" dirty="0"/>
              <a:t>） </a:t>
            </a:r>
            <a:r>
              <a:rPr lang="en-US" altLang="ja-JP" dirty="0">
                <a:solidFill>
                  <a:schemeClr val="tx2"/>
                </a:solidFill>
              </a:rPr>
              <a:t>c</a:t>
            </a:r>
            <a:r>
              <a:rPr lang="en-US" altLang="ja-JP" dirty="0"/>
              <a:t> </a:t>
            </a:r>
            <a:r>
              <a:rPr lang="ja-JP" altLang="en-US" dirty="0"/>
              <a:t>から華氏（</a:t>
            </a:r>
            <a:r>
              <a:rPr lang="en-US" altLang="ja-JP" dirty="0"/>
              <a:t>Fahrenheit</a:t>
            </a:r>
            <a:r>
              <a:rPr lang="ja-JP" altLang="en-US" dirty="0"/>
              <a:t>）を求める関数 </a:t>
            </a:r>
            <a:r>
              <a:rPr lang="en-US" altLang="ja-JP" dirty="0" err="1">
                <a:solidFill>
                  <a:schemeClr val="accent2"/>
                </a:solidFill>
              </a:rPr>
              <a:t>c2f</a:t>
            </a:r>
            <a:r>
              <a:rPr lang="en-US" altLang="ja-JP" dirty="0"/>
              <a:t> </a:t>
            </a:r>
            <a:r>
              <a:rPr lang="ja-JP" altLang="en-US" dirty="0"/>
              <a:t>を作成し，実行結果を報告しなさい</a:t>
            </a:r>
          </a:p>
          <a:p>
            <a:pPr marL="990600" lvl="1" indent="-533400" eaLnBrk="1" hangingPunct="1">
              <a:lnSpc>
                <a:spcPct val="120000"/>
              </a:lnSpc>
            </a:pPr>
            <a:r>
              <a:rPr lang="en-US" altLang="ja-JP" dirty="0"/>
              <a:t>define </a:t>
            </a:r>
            <a:r>
              <a:rPr lang="ja-JP" altLang="en-US" dirty="0"/>
              <a:t>を使うこと</a:t>
            </a:r>
          </a:p>
          <a:p>
            <a:pPr marL="990600" lvl="1" indent="-533400" eaLnBrk="1" hangingPunct="1">
              <a:lnSpc>
                <a:spcPct val="120000"/>
              </a:lnSpc>
            </a:pPr>
            <a:r>
              <a:rPr lang="ja-JP" altLang="en-US" dirty="0"/>
              <a:t>摂氏と華氏の変換式：　</a:t>
            </a:r>
            <a:r>
              <a:rPr lang="en-US" altLang="ja-JP" dirty="0"/>
              <a:t>c</a:t>
            </a:r>
            <a:r>
              <a:rPr lang="ja-JP" altLang="en-US" dirty="0"/>
              <a:t>＝</a:t>
            </a:r>
            <a:r>
              <a:rPr lang="en-US" altLang="ja-JP" dirty="0"/>
              <a:t>5×(f-32)/9</a:t>
            </a:r>
            <a:endParaRPr lang="ja-JP" altLang="en-US" dirty="0"/>
          </a:p>
          <a:p>
            <a:pPr marL="609600" indent="-609600" eaLnBrk="1" hangingPunct="1">
              <a:buFontTx/>
              <a:buNone/>
            </a:pPr>
            <a:endParaRPr lang="ja-JP" altLang="en-US" dirty="0"/>
          </a:p>
          <a:p>
            <a:pPr marL="609600" indent="-609600" eaLnBrk="1" hangingPunct="1">
              <a:buFontTx/>
              <a:buNone/>
            </a:pPr>
            <a:endParaRPr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67</a:t>
            </a:fld>
            <a:endParaRPr kumimoji="1" lang="ja-JP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課題２．摂氏から華氏への変換</a:t>
            </a:r>
          </a:p>
        </p:txBody>
      </p:sp>
    </p:spTree>
    <p:extLst>
      <p:ext uri="{BB962C8B-B14F-4D97-AF65-F5344CB8AC3E}">
        <p14:creationId xmlns:p14="http://schemas.microsoft.com/office/powerpoint/2010/main" val="66767644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8013" y="1177925"/>
            <a:ext cx="7850187" cy="4956175"/>
          </a:xfrm>
        </p:spPr>
        <p:txBody>
          <a:bodyPr/>
          <a:lstStyle/>
          <a:p>
            <a:pPr marL="609600" indent="-609600" eaLnBrk="1" hangingPunct="1">
              <a:lnSpc>
                <a:spcPct val="120000"/>
              </a:lnSpc>
            </a:pPr>
            <a:r>
              <a:rPr lang="ja-JP" altLang="en-US"/>
              <a:t>元利を求める関数 </a:t>
            </a:r>
            <a:r>
              <a:rPr lang="en-US" altLang="ja-JP">
                <a:solidFill>
                  <a:schemeClr val="accent2"/>
                </a:solidFill>
              </a:rPr>
              <a:t>interest</a:t>
            </a:r>
            <a:r>
              <a:rPr lang="en-US" altLang="ja-JP"/>
              <a:t> </a:t>
            </a:r>
            <a:r>
              <a:rPr lang="ja-JP" altLang="en-US"/>
              <a:t>を作成し，実行結果を報告しなさい</a:t>
            </a:r>
          </a:p>
          <a:p>
            <a:pPr marL="990600" lvl="1" indent="-533400" eaLnBrk="1" hangingPunct="1">
              <a:lnSpc>
                <a:spcPct val="120000"/>
              </a:lnSpc>
            </a:pPr>
            <a:r>
              <a:rPr lang="en-US" altLang="ja-JP"/>
              <a:t>define </a:t>
            </a:r>
            <a:r>
              <a:rPr lang="ja-JP" altLang="en-US"/>
              <a:t>を使うこと</a:t>
            </a:r>
          </a:p>
          <a:p>
            <a:pPr marL="990600" lvl="1" indent="-533400" eaLnBrk="1" hangingPunct="1">
              <a:lnSpc>
                <a:spcPct val="120000"/>
              </a:lnSpc>
            </a:pPr>
            <a:r>
              <a:rPr lang="ja-JP" altLang="en-US"/>
              <a:t>元利の計算式：</a:t>
            </a:r>
          </a:p>
          <a:p>
            <a:pPr marL="990600" lvl="1" indent="-533400" eaLnBrk="1" hangingPunct="1">
              <a:lnSpc>
                <a:spcPct val="120000"/>
              </a:lnSpc>
              <a:buFontTx/>
              <a:buNone/>
            </a:pPr>
            <a:r>
              <a:rPr lang="ja-JP" altLang="en-US"/>
              <a:t>		 </a:t>
            </a:r>
            <a:r>
              <a:rPr lang="ja-JP" altLang="en-US" b="1"/>
              <a:t>「</a:t>
            </a:r>
            <a:r>
              <a:rPr lang="ja-JP" altLang="en-US"/>
              <a:t>元利 </a:t>
            </a:r>
            <a:r>
              <a:rPr lang="en-US" altLang="ja-JP"/>
              <a:t>= </a:t>
            </a:r>
            <a:r>
              <a:rPr lang="ja-JP" altLang="en-US"/>
              <a:t>元金　</a:t>
            </a:r>
            <a:r>
              <a:rPr lang="en-US" altLang="ja-JP"/>
              <a:t>×</a:t>
            </a:r>
            <a:r>
              <a:rPr lang="ja-JP" altLang="en-US"/>
              <a:t>　（１＋年利）</a:t>
            </a:r>
            <a:r>
              <a:rPr lang="ja-JP" altLang="en-US" baseline="30000"/>
              <a:t>年数</a:t>
            </a:r>
            <a:r>
              <a:rPr lang="ja-JP" altLang="en-US"/>
              <a:t>」</a:t>
            </a:r>
          </a:p>
          <a:p>
            <a:pPr marL="990600" lvl="1" indent="-533400" eaLnBrk="1" hangingPunct="1">
              <a:lnSpc>
                <a:spcPct val="120000"/>
              </a:lnSpc>
            </a:pPr>
            <a:r>
              <a:rPr lang="ja-JP" altLang="en-US"/>
              <a:t>作成した関数を実行し，元金１０００円，年利２％での，５０年後の元利を報告しなさい</a:t>
            </a:r>
          </a:p>
          <a:p>
            <a:pPr marL="609600" indent="-609600" eaLnBrk="1" hangingPunct="1">
              <a:buFontTx/>
              <a:buNone/>
            </a:pPr>
            <a:endParaRPr lang="ja-JP" altLang="en-US"/>
          </a:p>
          <a:p>
            <a:pPr marL="609600" indent="-609600" eaLnBrk="1" hangingPunct="1">
              <a:buFontTx/>
              <a:buNone/>
            </a:pPr>
            <a:endParaRPr lang="ja-JP" altLang="en-US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68</a:t>
            </a:fld>
            <a:endParaRPr kumimoji="1" lang="ja-JP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課題３．元利の計算</a:t>
            </a:r>
          </a:p>
        </p:txBody>
      </p:sp>
    </p:spTree>
    <p:extLst>
      <p:ext uri="{BB962C8B-B14F-4D97-AF65-F5344CB8AC3E}">
        <p14:creationId xmlns:p14="http://schemas.microsoft.com/office/powerpoint/2010/main" val="182878741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36700" y="2611438"/>
            <a:ext cx="6289675" cy="4038600"/>
          </a:xfrm>
          <a:ln>
            <a:solidFill>
              <a:srgbClr val="008000"/>
            </a:solidFill>
            <a:miter lim="800000"/>
            <a:headEnd/>
            <a:tailEnd/>
          </a:ln>
        </p:spPr>
        <p:txBody>
          <a:bodyPr>
            <a:normAutofit fontScale="92500" lnSpcReduction="10000"/>
          </a:bodyPr>
          <a:lstStyle/>
          <a:p>
            <a:pPr marL="609600" indent="-609600" eaLnBrk="1" hangingPunct="1">
              <a:lnSpc>
                <a:spcPct val="75000"/>
              </a:lnSpc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 　</a:t>
            </a:r>
            <a:r>
              <a:rPr lang="en-US" altLang="ja-JP" sz="2400">
                <a:solidFill>
                  <a:srgbClr val="008000"/>
                </a:solidFill>
              </a:rPr>
              <a:t>5 + 5</a:t>
            </a:r>
          </a:p>
          <a:p>
            <a:pPr marL="609600" indent="-609600" eaLnBrk="1" hangingPunct="1">
              <a:lnSpc>
                <a:spcPct val="75000"/>
              </a:lnSpc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    -5 + 5</a:t>
            </a:r>
          </a:p>
          <a:p>
            <a:pPr marL="609600" indent="-609600" eaLnBrk="1" hangingPunct="1">
              <a:lnSpc>
                <a:spcPct val="75000"/>
              </a:lnSpc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     3 * 4</a:t>
            </a:r>
          </a:p>
          <a:p>
            <a:pPr marL="609600" indent="-609600" eaLnBrk="1" hangingPunct="1">
              <a:lnSpc>
                <a:spcPct val="75000"/>
              </a:lnSpc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     8 / 12</a:t>
            </a:r>
          </a:p>
          <a:p>
            <a:pPr marL="609600" indent="-609600" eaLnBrk="1" hangingPunct="1">
              <a:lnSpc>
                <a:spcPct val="75000"/>
              </a:lnSpc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     (2 + 2) * (((3 + 5) * (30 / 10)) / 2)</a:t>
            </a:r>
          </a:p>
          <a:p>
            <a:pPr marL="609600" indent="-609600" eaLnBrk="1" hangingPunct="1">
              <a:lnSpc>
                <a:spcPct val="75000"/>
              </a:lnSpc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     3 + 4.5</a:t>
            </a:r>
          </a:p>
          <a:p>
            <a:pPr marL="609600" indent="-609600" eaLnBrk="1" hangingPunct="1">
              <a:lnSpc>
                <a:spcPct val="75000"/>
              </a:lnSpc>
              <a:buFontTx/>
              <a:buNone/>
            </a:pPr>
            <a:r>
              <a:rPr lang="en-US" altLang="ja-JP" sz="2400">
                <a:solidFill>
                  <a:srgbClr val="008000"/>
                </a:solidFill>
              </a:rPr>
              <a:t>     2</a:t>
            </a:r>
            <a:r>
              <a:rPr lang="ja-JP" altLang="en-US" sz="2400">
                <a:solidFill>
                  <a:srgbClr val="008000"/>
                </a:solidFill>
              </a:rPr>
              <a:t>の平方根</a:t>
            </a:r>
          </a:p>
          <a:p>
            <a:pPr marL="609600" indent="-609600" eaLnBrk="1" hangingPunct="1">
              <a:lnSpc>
                <a:spcPct val="75000"/>
              </a:lnSpc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     </a:t>
            </a:r>
            <a:r>
              <a:rPr lang="en-US" altLang="ja-JP" sz="2400">
                <a:solidFill>
                  <a:srgbClr val="008000"/>
                </a:solidFill>
              </a:rPr>
              <a:t>3</a:t>
            </a:r>
            <a:r>
              <a:rPr lang="ja-JP" altLang="en-US" sz="2400">
                <a:solidFill>
                  <a:srgbClr val="008000"/>
                </a:solidFill>
              </a:rPr>
              <a:t>の</a:t>
            </a:r>
            <a:r>
              <a:rPr lang="en-US" altLang="ja-JP" sz="2400">
                <a:solidFill>
                  <a:srgbClr val="008000"/>
                </a:solidFill>
              </a:rPr>
              <a:t>5</a:t>
            </a:r>
            <a:r>
              <a:rPr lang="ja-JP" altLang="en-US" sz="2400">
                <a:solidFill>
                  <a:srgbClr val="008000"/>
                </a:solidFill>
              </a:rPr>
              <a:t>乗</a:t>
            </a:r>
          </a:p>
          <a:p>
            <a:pPr marL="609600" indent="-609600" eaLnBrk="1" hangingPunct="1">
              <a:lnSpc>
                <a:spcPct val="75000"/>
              </a:lnSpc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     </a:t>
            </a:r>
            <a:r>
              <a:rPr lang="en-US" altLang="ja-JP" sz="2400">
                <a:solidFill>
                  <a:srgbClr val="008000"/>
                </a:solidFill>
              </a:rPr>
              <a:t>356</a:t>
            </a:r>
            <a:r>
              <a:rPr lang="ja-JP" altLang="en-US" sz="2400">
                <a:solidFill>
                  <a:srgbClr val="008000"/>
                </a:solidFill>
              </a:rPr>
              <a:t>を</a:t>
            </a:r>
            <a:r>
              <a:rPr lang="en-US" altLang="ja-JP" sz="2400">
                <a:solidFill>
                  <a:srgbClr val="008000"/>
                </a:solidFill>
              </a:rPr>
              <a:t>4</a:t>
            </a:r>
            <a:r>
              <a:rPr lang="ja-JP" altLang="en-US" sz="2400">
                <a:solidFill>
                  <a:srgbClr val="008000"/>
                </a:solidFill>
              </a:rPr>
              <a:t>で割った余り</a:t>
            </a:r>
          </a:p>
          <a:p>
            <a:pPr marL="609600" indent="-609600" eaLnBrk="1" hangingPunct="1">
              <a:lnSpc>
                <a:spcPct val="75000"/>
              </a:lnSpc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     </a:t>
            </a:r>
            <a:r>
              <a:rPr lang="en-US" altLang="ja-JP" sz="2400">
                <a:solidFill>
                  <a:srgbClr val="008000"/>
                </a:solidFill>
              </a:rPr>
              <a:t>7</a:t>
            </a:r>
            <a:r>
              <a:rPr lang="ja-JP" altLang="en-US" sz="2400">
                <a:solidFill>
                  <a:srgbClr val="008000"/>
                </a:solidFill>
              </a:rPr>
              <a:t>の対数		（但し，</a:t>
            </a:r>
            <a:r>
              <a:rPr lang="en-US" altLang="ja-JP" sz="2400">
                <a:solidFill>
                  <a:srgbClr val="008000"/>
                </a:solidFill>
              </a:rPr>
              <a:t>e </a:t>
            </a:r>
            <a:r>
              <a:rPr lang="ja-JP" altLang="en-US" sz="2400">
                <a:solidFill>
                  <a:srgbClr val="008000"/>
                </a:solidFill>
              </a:rPr>
              <a:t>を底とする）</a:t>
            </a:r>
          </a:p>
          <a:p>
            <a:pPr marL="609600" indent="-609600" eaLnBrk="1" hangingPunct="1">
              <a:lnSpc>
                <a:spcPct val="75000"/>
              </a:lnSpc>
              <a:buFontTx/>
              <a:buNone/>
            </a:pPr>
            <a:r>
              <a:rPr lang="ja-JP" altLang="en-US" sz="2400">
                <a:solidFill>
                  <a:srgbClr val="008000"/>
                </a:solidFill>
              </a:rPr>
              <a:t>     </a:t>
            </a:r>
            <a:r>
              <a:rPr lang="en-US" altLang="ja-JP" sz="2400">
                <a:solidFill>
                  <a:srgbClr val="008000"/>
                </a:solidFill>
              </a:rPr>
              <a:t>sin (0.7865)   	</a:t>
            </a:r>
            <a:r>
              <a:rPr lang="ja-JP" altLang="en-US" sz="2400">
                <a:solidFill>
                  <a:srgbClr val="008000"/>
                </a:solidFill>
              </a:rPr>
              <a:t>（</a:t>
            </a:r>
            <a:r>
              <a:rPr lang="en-US" altLang="ja-JP" sz="2400">
                <a:solidFill>
                  <a:srgbClr val="008000"/>
                </a:solidFill>
              </a:rPr>
              <a:t>0.7865 </a:t>
            </a:r>
            <a:r>
              <a:rPr lang="ja-JP" altLang="en-US" sz="2400">
                <a:solidFill>
                  <a:srgbClr val="008000"/>
                </a:solidFill>
              </a:rPr>
              <a:t>はラジアン）</a:t>
            </a:r>
            <a:r>
              <a:rPr lang="ja-JP" altLang="en-US"/>
              <a:t> </a:t>
            </a:r>
          </a:p>
        </p:txBody>
      </p:sp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415925" y="1004888"/>
            <a:ext cx="7805738" cy="145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en-US"/>
              <a:t>　次の計算を行う </a:t>
            </a:r>
            <a:r>
              <a:rPr lang="en-US" altLang="ja-JP"/>
              <a:t>Scheme </a:t>
            </a:r>
            <a:r>
              <a:rPr lang="ja-JP" altLang="en-US"/>
              <a:t>の式を書き，「</a:t>
            </a:r>
            <a:r>
              <a:rPr lang="en-US" altLang="ja-JP"/>
              <a:t>DrScheme </a:t>
            </a:r>
            <a:r>
              <a:rPr lang="ja-JP" altLang="en-US"/>
              <a:t>の実行用ウインドウ」で実行して，実行結果を報告しなさい</a:t>
            </a:r>
            <a:endParaRPr lang="ja-JP" altLang="en-US" sz="240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69</a:t>
            </a:fld>
            <a:endParaRPr kumimoji="1" lang="ja-JP" alt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ja-JP" altLang="en-US" sz="4000" dirty="0"/>
              <a:t>課題４．</a:t>
            </a:r>
            <a:r>
              <a:rPr lang="en-US" altLang="ja-JP" sz="4000" dirty="0"/>
              <a:t>Scheme </a:t>
            </a:r>
            <a:r>
              <a:rPr lang="ja-JP" altLang="en-US" sz="4000" dirty="0"/>
              <a:t>式</a:t>
            </a:r>
          </a:p>
        </p:txBody>
      </p:sp>
    </p:spTree>
    <p:extLst>
      <p:ext uri="{BB962C8B-B14F-4D97-AF65-F5344CB8AC3E}">
        <p14:creationId xmlns:p14="http://schemas.microsoft.com/office/powerpoint/2010/main" val="2241396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71450"/>
            <a:ext cx="7772400" cy="5286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ja-JP" sz="3600"/>
              <a:t>Scheme </a:t>
            </a:r>
            <a:r>
              <a:rPr lang="ja-JP" altLang="en-US" sz="3600"/>
              <a:t>のプログラム機能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4703763" y="6291263"/>
            <a:ext cx="37750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accent2"/>
                </a:solidFill>
              </a:rPr>
              <a:t>実行結果が表示される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4673600" y="4548188"/>
            <a:ext cx="4133850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accent2"/>
                </a:solidFill>
              </a:rPr>
              <a:t>記憶されていた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accent2"/>
                </a:solidFill>
              </a:rPr>
              <a:t>プログラムが使用される</a:t>
            </a:r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827088" y="2805113"/>
            <a:ext cx="5622925" cy="17335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>
                <a:solidFill>
                  <a:schemeClr val="accent2"/>
                </a:solidFill>
              </a:rPr>
              <a:t>コンピュータ　　　　　　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3600">
                <a:solidFill>
                  <a:schemeClr val="accent2"/>
                </a:solidFill>
              </a:rPr>
              <a:t>(Scheme </a:t>
            </a:r>
            <a:r>
              <a:rPr lang="ja-JP" altLang="en-US" sz="3600">
                <a:solidFill>
                  <a:schemeClr val="accent2"/>
                </a:solidFill>
              </a:rPr>
              <a:t>搭載</a:t>
            </a:r>
            <a:r>
              <a:rPr lang="en-US" altLang="ja-JP" sz="3600">
                <a:solidFill>
                  <a:schemeClr val="accent2"/>
                </a:solidFill>
              </a:rPr>
              <a:t>)</a:t>
            </a:r>
            <a:r>
              <a:rPr lang="ja-JP" altLang="en-US" sz="3600">
                <a:solidFill>
                  <a:schemeClr val="accent2"/>
                </a:solidFill>
              </a:rPr>
              <a:t>　　　　　　</a:t>
            </a:r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3228975" y="1914525"/>
            <a:ext cx="781050" cy="793750"/>
          </a:xfrm>
          <a:prstGeom prst="downArrow">
            <a:avLst>
              <a:gd name="adj1" fmla="val 50000"/>
              <a:gd name="adj2" fmla="val 2540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 rot="5400000">
            <a:off x="4225925" y="3375026"/>
            <a:ext cx="606425" cy="5969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876425" y="949325"/>
            <a:ext cx="3497263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3600"/>
              <a:t>Scheme </a:t>
            </a:r>
            <a:r>
              <a:rPr lang="ja-JP" altLang="en-US" sz="3600"/>
              <a:t>の式</a:t>
            </a:r>
            <a:endParaRPr lang="en-US" altLang="ja-JP" sz="2800">
              <a:solidFill>
                <a:srgbClr val="008000"/>
              </a:solidFill>
            </a:endParaRP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4429125" y="1735138"/>
            <a:ext cx="5815013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accent2"/>
                </a:solidFill>
              </a:rPr>
              <a:t>今度は，読み込ませた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accent2"/>
                </a:solidFill>
              </a:rPr>
              <a:t>プログラムを実行させると </a:t>
            </a:r>
            <a:r>
              <a:rPr lang="ja-JP" altLang="en-US">
                <a:solidFill>
                  <a:schemeClr val="accent2"/>
                </a:solidFill>
              </a:rPr>
              <a:t>・・・</a:t>
            </a: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4930775" y="3097213"/>
            <a:ext cx="1216025" cy="11922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251" name="AutoShape 11"/>
          <p:cNvSpPr>
            <a:spLocks noChangeArrowheads="1"/>
          </p:cNvSpPr>
          <p:nvPr/>
        </p:nvSpPr>
        <p:spPr bwMode="auto">
          <a:xfrm>
            <a:off x="3257550" y="4662488"/>
            <a:ext cx="781050" cy="793750"/>
          </a:xfrm>
          <a:prstGeom prst="downArrow">
            <a:avLst>
              <a:gd name="adj1" fmla="val 50000"/>
              <a:gd name="adj2" fmla="val 2540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2170113" y="5607050"/>
            <a:ext cx="29368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/>
              <a:t>式の実行結果</a:t>
            </a:r>
            <a:endParaRPr lang="en-US" altLang="ja-JP" sz="2800">
              <a:solidFill>
                <a:srgbClr val="008000"/>
              </a:solidFill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17567B-4B5F-490C-8D56-ED31D76F53FA}" type="slidenum">
              <a:rPr lang="ja-JP" altLang="en-US" smtClean="0"/>
              <a:pPr>
                <a:defRPr/>
              </a:pPr>
              <a:t>7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114609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85750" y="1736725"/>
            <a:ext cx="5786438" cy="4114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ja-JP" altLang="en-US" sz="2800">
                <a:solidFill>
                  <a:schemeClr val="accent2"/>
                </a:solidFill>
              </a:rPr>
              <a:t>数値：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>
                <a:solidFill>
                  <a:schemeClr val="accent2"/>
                </a:solidFill>
              </a:rPr>
              <a:t>		</a:t>
            </a:r>
            <a:r>
              <a:rPr lang="en-US" altLang="ja-JP" sz="2800">
                <a:solidFill>
                  <a:srgbClr val="008000"/>
                </a:solidFill>
              </a:rPr>
              <a:t>5, -5, 0.5 </a:t>
            </a:r>
            <a:r>
              <a:rPr lang="ja-JP" altLang="en-US" sz="2800">
                <a:solidFill>
                  <a:srgbClr val="008000"/>
                </a:solidFill>
              </a:rPr>
              <a:t>など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>
                <a:solidFill>
                  <a:schemeClr val="accent2"/>
                </a:solidFill>
              </a:rPr>
              <a:t>変数名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>
                <a:solidFill>
                  <a:schemeClr val="accent2"/>
                </a:solidFill>
              </a:rPr>
              <a:t>四則演算子：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ja-JP" altLang="en-US" sz="2800">
                <a:solidFill>
                  <a:schemeClr val="accent2"/>
                </a:solidFill>
              </a:rPr>
              <a:t>		</a:t>
            </a:r>
            <a:r>
              <a:rPr lang="en-US" altLang="ja-JP" sz="2800">
                <a:solidFill>
                  <a:srgbClr val="008000"/>
                </a:solidFill>
              </a:rPr>
              <a:t>+, -, *, /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>
                <a:solidFill>
                  <a:schemeClr val="accent2"/>
                </a:solidFill>
              </a:rPr>
              <a:t>その他の演算子：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ja-JP" altLang="en-US" sz="2800">
                <a:solidFill>
                  <a:schemeClr val="accent2"/>
                </a:solidFill>
              </a:rPr>
              <a:t>		</a:t>
            </a:r>
            <a:r>
              <a:rPr lang="en-US" altLang="ja-JP" sz="2800">
                <a:solidFill>
                  <a:srgbClr val="008000"/>
                </a:solidFill>
              </a:rPr>
              <a:t>remainder, quotient, max, min, 	abs, sqrt, expt, log, sin, cos, tan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ja-JP" altLang="en-US" sz="2800">
                <a:solidFill>
                  <a:srgbClr val="008000"/>
                </a:solidFill>
              </a:rPr>
              <a:t>		</a:t>
            </a:r>
            <a:r>
              <a:rPr lang="en-US" altLang="ja-JP" sz="2800">
                <a:solidFill>
                  <a:srgbClr val="008000"/>
                </a:solidFill>
              </a:rPr>
              <a:t>asin, acos, atan </a:t>
            </a:r>
            <a:r>
              <a:rPr lang="ja-JP" altLang="en-US" sz="2800">
                <a:solidFill>
                  <a:srgbClr val="008000"/>
                </a:solidFill>
              </a:rPr>
              <a:t>など</a:t>
            </a:r>
            <a:endParaRPr lang="ja-JP" altLang="en-US" sz="280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864225" y="1709738"/>
            <a:ext cx="2782888" cy="24574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z="2800">
                <a:solidFill>
                  <a:schemeClr val="accent2"/>
                </a:solidFill>
              </a:rPr>
              <a:t>括弧</a:t>
            </a:r>
            <a:br>
              <a:rPr lang="ja-JP" altLang="en-US" sz="2800">
                <a:solidFill>
                  <a:schemeClr val="accent2"/>
                </a:solidFill>
              </a:rPr>
            </a:br>
            <a:r>
              <a:rPr lang="ja-JP" altLang="en-US" sz="2800">
                <a:solidFill>
                  <a:schemeClr val="accent2"/>
                </a:solidFill>
              </a:rPr>
              <a:t>	</a:t>
            </a:r>
            <a:r>
              <a:rPr lang="en-US" altLang="ja-JP" sz="2800">
                <a:solidFill>
                  <a:srgbClr val="008000"/>
                </a:solidFill>
              </a:rPr>
              <a:t>(, )</a:t>
            </a:r>
            <a:r>
              <a:rPr lang="en-US" altLang="ja-JP" sz="2800">
                <a:solidFill>
                  <a:schemeClr val="accent2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>
                <a:solidFill>
                  <a:schemeClr val="accent2"/>
                </a:solidFill>
              </a:rPr>
              <a:t>関数名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800">
                <a:solidFill>
                  <a:schemeClr val="accent2"/>
                </a:solidFill>
              </a:rPr>
              <a:t>define</a:t>
            </a:r>
            <a:endParaRPr lang="ja-JP" altLang="en-US" sz="280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ja-JP" altLang="en-US" sz="240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ja-JP" sz="2400">
              <a:solidFill>
                <a:srgbClr val="008000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ja-JP" altLang="en-US" sz="2400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377950" y="1112838"/>
            <a:ext cx="6138863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ja-JP"/>
              <a:t>Scheme </a:t>
            </a:r>
            <a:r>
              <a:rPr lang="ja-JP" altLang="en-US"/>
              <a:t>の式は，以下の組み合わせ</a:t>
            </a:r>
            <a:endParaRPr lang="ja-JP" altLang="en-US" sz="3200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2608263" y="5886450"/>
            <a:ext cx="3262312" cy="830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これ以外にもあるが，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/>
              <a:t>適宜授業で触れていく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ja-JP" sz="3600" dirty="0"/>
              <a:t>Scheme </a:t>
            </a:r>
            <a:r>
              <a:rPr lang="ja-JP" altLang="en-US" sz="3600" dirty="0"/>
              <a:t>の式に登場するもの</a:t>
            </a:r>
          </a:p>
        </p:txBody>
      </p:sp>
    </p:spTree>
    <p:extLst>
      <p:ext uri="{BB962C8B-B14F-4D97-AF65-F5344CB8AC3E}">
        <p14:creationId xmlns:p14="http://schemas.microsoft.com/office/powerpoint/2010/main" val="3748399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9238" y="1139825"/>
            <a:ext cx="7772400" cy="5426075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ja-JP" sz="3600"/>
              <a:t>(</a:t>
            </a:r>
            <a:r>
              <a:rPr lang="en-US" altLang="ja-JP" sz="3600">
                <a:solidFill>
                  <a:srgbClr val="FF3300"/>
                </a:solidFill>
              </a:rPr>
              <a:t>+</a:t>
            </a:r>
            <a:r>
              <a:rPr lang="en-US" altLang="ja-JP" sz="3600"/>
              <a:t> 5 5)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ja-JP" sz="3600"/>
              <a:t>(</a:t>
            </a:r>
            <a:r>
              <a:rPr lang="en-US" altLang="ja-JP" sz="3600">
                <a:solidFill>
                  <a:srgbClr val="FF3300"/>
                </a:solidFill>
              </a:rPr>
              <a:t>+</a:t>
            </a:r>
            <a:r>
              <a:rPr lang="en-US" altLang="ja-JP" sz="3600"/>
              <a:t> -5 5) 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ja-JP" sz="3600"/>
              <a:t>(</a:t>
            </a:r>
            <a:r>
              <a:rPr lang="en-US" altLang="ja-JP" sz="3600">
                <a:solidFill>
                  <a:schemeClr val="tx2"/>
                </a:solidFill>
              </a:rPr>
              <a:t>+</a:t>
            </a:r>
            <a:r>
              <a:rPr lang="en-US" altLang="ja-JP" sz="3600"/>
              <a:t> 0.5 0.5) 	</a:t>
            </a:r>
            <a:endParaRPr lang="ja-JP" altLang="en-US" sz="3600"/>
          </a:p>
          <a:p>
            <a:pPr eaLnBrk="1" hangingPunct="1">
              <a:lnSpc>
                <a:spcPct val="110000"/>
              </a:lnSpc>
            </a:pPr>
            <a:r>
              <a:rPr lang="en-US" altLang="ja-JP" sz="3600"/>
              <a:t>(</a:t>
            </a:r>
            <a:r>
              <a:rPr lang="en-US" altLang="ja-JP" sz="3600">
                <a:solidFill>
                  <a:srgbClr val="FF3300"/>
                </a:solidFill>
              </a:rPr>
              <a:t>-</a:t>
            </a:r>
            <a:r>
              <a:rPr lang="en-US" altLang="ja-JP" sz="3600"/>
              <a:t>  5  5)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ja-JP" sz="3600"/>
              <a:t>(</a:t>
            </a:r>
            <a:r>
              <a:rPr lang="en-US" altLang="ja-JP" sz="3600">
                <a:solidFill>
                  <a:srgbClr val="FF3300"/>
                </a:solidFill>
              </a:rPr>
              <a:t>* </a:t>
            </a:r>
            <a:r>
              <a:rPr lang="en-US" altLang="ja-JP" sz="3600"/>
              <a:t>3  4)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ja-JP" sz="3600"/>
              <a:t>(</a:t>
            </a:r>
            <a:r>
              <a:rPr lang="en-US" altLang="ja-JP" sz="3600">
                <a:solidFill>
                  <a:srgbClr val="FF3300"/>
                </a:solidFill>
              </a:rPr>
              <a:t>/</a:t>
            </a:r>
            <a:r>
              <a:rPr lang="en-US" altLang="ja-JP" sz="3600"/>
              <a:t> 8 12)</a:t>
            </a:r>
          </a:p>
          <a:p>
            <a:pPr eaLnBrk="1" hangingPunct="1">
              <a:lnSpc>
                <a:spcPct val="110000"/>
              </a:lnSpc>
              <a:buFontTx/>
              <a:buNone/>
            </a:pPr>
            <a:endParaRPr lang="en-US" altLang="ja-JP" sz="3600"/>
          </a:p>
        </p:txBody>
      </p:sp>
      <p:sp>
        <p:nvSpPr>
          <p:cNvPr id="12292" name="AutoShape 4"/>
          <p:cNvSpPr>
            <a:spLocks/>
          </p:cNvSpPr>
          <p:nvPr/>
        </p:nvSpPr>
        <p:spPr bwMode="auto">
          <a:xfrm>
            <a:off x="3084513" y="1900238"/>
            <a:ext cx="285750" cy="728662"/>
          </a:xfrm>
          <a:prstGeom prst="rightBrace">
            <a:avLst>
              <a:gd name="adj1" fmla="val 21250"/>
              <a:gd name="adj2" fmla="val 50000"/>
            </a:avLst>
          </a:prstGeom>
          <a:noFill/>
          <a:ln w="952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449638" y="1978025"/>
            <a:ext cx="30575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負の数も扱える</a:t>
            </a:r>
          </a:p>
        </p:txBody>
      </p:sp>
      <p:sp>
        <p:nvSpPr>
          <p:cNvPr id="12294" name="AutoShape 6"/>
          <p:cNvSpPr>
            <a:spLocks/>
          </p:cNvSpPr>
          <p:nvPr/>
        </p:nvSpPr>
        <p:spPr bwMode="auto">
          <a:xfrm>
            <a:off x="3105150" y="3562350"/>
            <a:ext cx="271463" cy="1700213"/>
          </a:xfrm>
          <a:prstGeom prst="rightBrace">
            <a:avLst>
              <a:gd name="adj1" fmla="val 52193"/>
              <a:gd name="adj2" fmla="val 50000"/>
            </a:avLst>
          </a:prstGeom>
          <a:noFill/>
          <a:ln w="952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3470275" y="4138613"/>
            <a:ext cx="323056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>
                <a:solidFill>
                  <a:srgbClr val="008000"/>
                </a:solidFill>
              </a:rPr>
              <a:t>+, -, *, / </a:t>
            </a:r>
            <a:r>
              <a:rPr lang="ja-JP" altLang="en-US">
                <a:solidFill>
                  <a:srgbClr val="008000"/>
                </a:solidFill>
              </a:rPr>
              <a:t>が使える</a:t>
            </a:r>
          </a:p>
        </p:txBody>
      </p:sp>
      <p:sp>
        <p:nvSpPr>
          <p:cNvPr id="12296" name="AutoShape 8"/>
          <p:cNvSpPr>
            <a:spLocks/>
          </p:cNvSpPr>
          <p:nvPr/>
        </p:nvSpPr>
        <p:spPr bwMode="auto">
          <a:xfrm>
            <a:off x="3109913" y="2713038"/>
            <a:ext cx="285750" cy="728662"/>
          </a:xfrm>
          <a:prstGeom prst="rightBrace">
            <a:avLst>
              <a:gd name="adj1" fmla="val 21250"/>
              <a:gd name="adj2" fmla="val 50000"/>
            </a:avLst>
          </a:prstGeom>
          <a:noFill/>
          <a:ln w="9525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3475038" y="2790825"/>
            <a:ext cx="305752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>
                <a:solidFill>
                  <a:srgbClr val="008000"/>
                </a:solidFill>
              </a:rPr>
              <a:t>負の数も扱える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4793608" y="5176282"/>
            <a:ext cx="2600392" cy="95410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メイリオ" panose="020B060403050404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chemeClr val="tx2"/>
                </a:solidFill>
              </a:rPr>
              <a:t>「*」 は掛け算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 dirty="0">
                <a:solidFill>
                  <a:schemeClr val="tx2"/>
                </a:solidFill>
              </a:rPr>
              <a:t>の意味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321845" y="175028"/>
            <a:ext cx="8461208" cy="880659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ja-JP" sz="4000" dirty="0"/>
              <a:t>Scheme </a:t>
            </a:r>
            <a:r>
              <a:rPr lang="ja-JP" altLang="en-US" sz="4000" dirty="0"/>
              <a:t>の式の例</a:t>
            </a:r>
            <a:br>
              <a:rPr lang="ja-JP" altLang="en-US" sz="4000" dirty="0"/>
            </a:br>
            <a:r>
              <a:rPr lang="ja-JP" altLang="en-US" sz="3600" dirty="0" err="1"/>
              <a:t>ー</a:t>
            </a:r>
            <a:r>
              <a:rPr lang="ja-JP" altLang="en-US" sz="3600" dirty="0"/>
              <a:t> 四則演算 －</a:t>
            </a:r>
            <a:endParaRPr lang="en-US" altLang="ja-JP" sz="3600" dirty="0"/>
          </a:p>
        </p:txBody>
      </p:sp>
    </p:spTree>
    <p:extLst>
      <p:ext uri="{BB962C8B-B14F-4D97-AF65-F5344CB8AC3E}">
        <p14:creationId xmlns:p14="http://schemas.microsoft.com/office/powerpoint/2010/main" val="3474643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694</TotalTime>
  <Words>2191</Words>
  <Application>Microsoft Office PowerPoint</Application>
  <PresentationFormat>画面に合わせる (4:3)</PresentationFormat>
  <Paragraphs>608</Paragraphs>
  <Slides>69</Slides>
  <Notes>3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69</vt:i4>
      </vt:variant>
    </vt:vector>
  </HeadingPairs>
  <TitlesOfParts>
    <vt:vector size="78" baseType="lpstr">
      <vt:lpstr>Arial Unicode MS</vt:lpstr>
      <vt:lpstr>メイリオ</vt:lpstr>
      <vt:lpstr>游ゴシック</vt:lpstr>
      <vt:lpstr>Arial</vt:lpstr>
      <vt:lpstr>Calibri</vt:lpstr>
      <vt:lpstr>Segoe UI</vt:lpstr>
      <vt:lpstr>Office テーマ</vt:lpstr>
      <vt:lpstr>数式</vt:lpstr>
      <vt:lpstr>Microsoft 数式 3.0</vt:lpstr>
      <vt:lpstr>sp-2. Scheme の式とプログラム </vt:lpstr>
      <vt:lpstr>アウトライン</vt:lpstr>
      <vt:lpstr>2-1 Scheme の式</vt:lpstr>
      <vt:lpstr>Scheme を使ってできること</vt:lpstr>
      <vt:lpstr>Scheme の計算機能</vt:lpstr>
      <vt:lpstr>Scheme のプログラム機能 (1/2)</vt:lpstr>
      <vt:lpstr>Scheme のプログラム機能</vt:lpstr>
      <vt:lpstr>Scheme の式に登場するもの</vt:lpstr>
      <vt:lpstr>Scheme の式の例 ー 四則演算 －</vt:lpstr>
      <vt:lpstr>実行結果の例</vt:lpstr>
      <vt:lpstr>コンピュータが行っていること</vt:lpstr>
      <vt:lpstr>Scheme の式の例 ー 各種の演算 ー</vt:lpstr>
      <vt:lpstr>実行結果の例</vt:lpstr>
      <vt:lpstr>コンピュータが行っていること</vt:lpstr>
      <vt:lpstr>Scheme の式の例 ー 各種の演算 ー</vt:lpstr>
      <vt:lpstr>実行結果の例</vt:lpstr>
      <vt:lpstr>コンピュータが行っていること</vt:lpstr>
      <vt:lpstr>Scheme の式の例 ー 入れ子になった括弧 ー　</vt:lpstr>
      <vt:lpstr>括弧の意味</vt:lpstr>
      <vt:lpstr>実行結果の例</vt:lpstr>
      <vt:lpstr>コンピュータが行っていること</vt:lpstr>
      <vt:lpstr>2-2 Scheme の関数</vt:lpstr>
      <vt:lpstr>プログラムとは</vt:lpstr>
      <vt:lpstr>円の面積</vt:lpstr>
      <vt:lpstr>円の面積を求めるプログラム</vt:lpstr>
      <vt:lpstr>円の面積を求めるプログラム</vt:lpstr>
      <vt:lpstr>関数としてのプログラム</vt:lpstr>
      <vt:lpstr>まとめ</vt:lpstr>
      <vt:lpstr>2-3 パソコン演習</vt:lpstr>
      <vt:lpstr>パソコン演習の進め方</vt:lpstr>
      <vt:lpstr>Scheme プログラミングの手順</vt:lpstr>
      <vt:lpstr>DrScheme の２つのウインドウ</vt:lpstr>
      <vt:lpstr>DrScheme の２つのウインドウ</vt:lpstr>
      <vt:lpstr>DrScheme の Execute ボタン</vt:lpstr>
      <vt:lpstr>DrScheme の２つのウインドウ</vt:lpstr>
      <vt:lpstr>DrScheme でのプログラム保存法</vt:lpstr>
      <vt:lpstr>PowerPoint プレゼンテーション</vt:lpstr>
      <vt:lpstr>DrScheme の使用</vt:lpstr>
      <vt:lpstr>「Intermediate Student」に設定</vt:lpstr>
      <vt:lpstr>例題１．簡単な数式　</vt:lpstr>
      <vt:lpstr>「例題１．簡単な数式」の手順</vt:lpstr>
      <vt:lpstr>「例題１．簡単な数式」の結果 (1/2)</vt:lpstr>
      <vt:lpstr>「例題１．簡単な数式」の結果 (2/2)</vt:lpstr>
      <vt:lpstr>コンピュータが行っていること</vt:lpstr>
      <vt:lpstr>よくある間違い</vt:lpstr>
      <vt:lpstr>定義用ウインドウ</vt:lpstr>
      <vt:lpstr>例題２．円の面積　</vt:lpstr>
      <vt:lpstr>「例題２．円の面積」の手順</vt:lpstr>
      <vt:lpstr>「例題２．円の面積」の結果(1/4)</vt:lpstr>
      <vt:lpstr>「例題２．円の面積」の結果(2/4)</vt:lpstr>
      <vt:lpstr>「例題２．円の面積」の結果(3/4)</vt:lpstr>
      <vt:lpstr>「例題２．円の面積」の結果(4/4)</vt:lpstr>
      <vt:lpstr>　</vt:lpstr>
      <vt:lpstr>プログラム実行までの手順</vt:lpstr>
      <vt:lpstr>プログラムの実行</vt:lpstr>
      <vt:lpstr>コンピュータが行っていること</vt:lpstr>
      <vt:lpstr>コンピュータが行っていること</vt:lpstr>
      <vt:lpstr>例題３．簡単なプログラム　</vt:lpstr>
      <vt:lpstr>「例題３．簡単なプログラム」の手順</vt:lpstr>
      <vt:lpstr>PowerPoint プレゼンテーション</vt:lpstr>
      <vt:lpstr>PowerPoint プレゼンテーション</vt:lpstr>
      <vt:lpstr>Scheme の式の例 変数が登場するもの</vt:lpstr>
      <vt:lpstr>2-4 課題</vt:lpstr>
      <vt:lpstr>課題１．ドルから円への変換</vt:lpstr>
      <vt:lpstr>課題のヒント</vt:lpstr>
      <vt:lpstr>課題１のヒント</vt:lpstr>
      <vt:lpstr>課題２．摂氏から華氏への変換</vt:lpstr>
      <vt:lpstr>課題３．元利の計算</vt:lpstr>
      <vt:lpstr>課題４．Scheme 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Scheme の式とプログラム</dc:title>
  <dc:creator>kaneko kunihiko</dc:creator>
  <cp:lastModifiedBy>me</cp:lastModifiedBy>
  <cp:revision>34</cp:revision>
  <dcterms:created xsi:type="dcterms:W3CDTF">2019-11-02T00:06:04Z</dcterms:created>
  <dcterms:modified xsi:type="dcterms:W3CDTF">2023-01-19T03:59:11Z</dcterms:modified>
</cp:coreProperties>
</file>